
<file path=[Content_Types].xml><?xml version="1.0" encoding="utf-8"?>
<Types xmlns="http://schemas.openxmlformats.org/package/2006/content-types">
  <Default Extension="png" ContentType="image/png"/>
  <Default Extension="tmp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9" r:id="rId1"/>
  </p:sldMasterIdLst>
  <p:sldIdLst>
    <p:sldId id="256" r:id="rId2"/>
    <p:sldId id="258" r:id="rId3"/>
    <p:sldId id="271" r:id="rId4"/>
    <p:sldId id="257" r:id="rId5"/>
    <p:sldId id="261" r:id="rId6"/>
    <p:sldId id="260" r:id="rId7"/>
    <p:sldId id="262" r:id="rId8"/>
    <p:sldId id="274" r:id="rId9"/>
    <p:sldId id="275" r:id="rId10"/>
    <p:sldId id="276" r:id="rId11"/>
    <p:sldId id="277" r:id="rId12"/>
    <p:sldId id="272" r:id="rId13"/>
    <p:sldId id="273" r:id="rId14"/>
    <p:sldId id="267" r:id="rId15"/>
    <p:sldId id="268" r:id="rId16"/>
    <p:sldId id="269" r:id="rId17"/>
    <p:sldId id="270" r:id="rId18"/>
    <p:sldId id="264" r:id="rId19"/>
    <p:sldId id="265" r:id="rId20"/>
    <p:sldId id="266" r:id="rId21"/>
    <p:sldId id="26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ltenoff, Plamen" initials="MP" lastIdx="1" clrIdx="0">
    <p:extLst>
      <p:ext uri="{19B8F6BF-5375-455C-9EA6-DF929625EA0E}">
        <p15:presenceInfo xmlns:p15="http://schemas.microsoft.com/office/powerpoint/2012/main" userId="S-1-5-21-57989841-1409082233-1177238915-28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34" autoAdjust="0"/>
    <p:restoredTop sz="94660"/>
  </p:normalViewPr>
  <p:slideViewPr>
    <p:cSldViewPr snapToGrid="0">
      <p:cViewPr varScale="1">
        <p:scale>
          <a:sx n="88" d="100"/>
          <a:sy n="88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CD19FB2-3AAB-4D03-B13A-2960828C78E3}" type="datetimeFigureOut">
              <a:rPr lang="en-US" smtClean="0"/>
              <a:t>7/29/2017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6620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smtClean="0"/>
              <a:t>7/29/2017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119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smtClean="0"/>
              <a:t>7/29/2017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8857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smtClean="0"/>
              <a:t>7/29/2017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680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smtClean="0"/>
              <a:t>7/29/2017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6972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smtClean="0"/>
              <a:t>7/29/2017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710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smtClean="0"/>
              <a:t>7/29/2017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934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smtClean="0"/>
              <a:t>7/29/2017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490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smtClean="0"/>
              <a:t>7/29/2017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56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smtClean="0"/>
              <a:t>7/29/2017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431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smtClean="0"/>
              <a:t>7/29/2017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174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51CF1133-3259-4C45-BABA-5B62D9C6F78D}" type="datetimeFigureOut">
              <a:rPr lang="en-US" smtClean="0"/>
              <a:t>7/29/2017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97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inyurl.com/MNsummit2017" TargetMode="External"/><Relationship Id="rId5" Type="http://schemas.openxmlformats.org/officeDocument/2006/relationships/hyperlink" Target="https://www.slideshare.net/aidemoreto/vr-library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://www.samsung.com/us/explore/gear-360/?cid=ppc-" TargetMode="External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2.bin"/><Relationship Id="rId4" Type="http://schemas.openxmlformats.org/officeDocument/2006/relationships/hyperlink" Target="http://vuze.camera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hyperlink" Target="http://www.viar360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4.jpg"/><Relationship Id="rId4" Type="http://schemas.openxmlformats.org/officeDocument/2006/relationships/image" Target="../media/image2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e.google.com/category/virtual_reality" TargetMode="External"/><Relationship Id="rId2" Type="http://schemas.openxmlformats.org/officeDocument/2006/relationships/hyperlink" Target="http://www.samsung.com/us/explore/gear-v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hyperlink" Target="http://blog.stcloudstate.edu/ims?s=gamification" TargetMode="External"/><Relationship Id="rId7" Type="http://schemas.openxmlformats.org/officeDocument/2006/relationships/hyperlink" Target="http://blog.stcloudstate.edu/ims?s=self-directed" TargetMode="External"/><Relationship Id="rId2" Type="http://schemas.openxmlformats.org/officeDocument/2006/relationships/hyperlink" Target="http://bit.ly/learnli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log.stcloudstate.edu/ims/2016/10/05/library-and-millennials/" TargetMode="External"/><Relationship Id="rId5" Type="http://schemas.openxmlformats.org/officeDocument/2006/relationships/hyperlink" Target="http://blog.stcloudstate.edu/ims?s=project+based+learning" TargetMode="External"/><Relationship Id="rId4" Type="http://schemas.openxmlformats.org/officeDocument/2006/relationships/hyperlink" Target="http://blog.stcloudstate.edu/ims?s=byod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stcloudstate.edu/ims?s=gamification" TargetMode="External"/><Relationship Id="rId7" Type="http://schemas.openxmlformats.org/officeDocument/2006/relationships/image" Target="../media/image34.png"/><Relationship Id="rId2" Type="http://schemas.openxmlformats.org/officeDocument/2006/relationships/hyperlink" Target="http://bit.ly/learnli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oo.gl/kRpeB3" TargetMode="External"/><Relationship Id="rId5" Type="http://schemas.openxmlformats.org/officeDocument/2006/relationships/hyperlink" Target="https://goo.gl/EywX4M" TargetMode="External"/><Relationship Id="rId4" Type="http://schemas.openxmlformats.org/officeDocument/2006/relationships/hyperlink" Target="http://blog.stcloudstate.edu/ims?s=assessmen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cgill@stcloudstate.edu" TargetMode="External"/><Relationship Id="rId2" Type="http://schemas.openxmlformats.org/officeDocument/2006/relationships/hyperlink" Target="mailto:pmiltenoff@stcloudstate.edu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InforMediaServices/" TargetMode="External"/><Relationship Id="rId3" Type="http://schemas.openxmlformats.org/officeDocument/2006/relationships/image" Target="../media/image36.png"/><Relationship Id="rId7" Type="http://schemas.openxmlformats.org/officeDocument/2006/relationships/hyperlink" Target="https://www.facebook.com/SCSUVizLab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twitter.com/SCSUtechinstruc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39.png"/><Relationship Id="rId3" Type="http://schemas.openxmlformats.org/officeDocument/2006/relationships/hyperlink" Target="http://web.stcloudstate.edu/pmiltenoff/faculty/" TargetMode="External"/><Relationship Id="rId7" Type="http://schemas.openxmlformats.org/officeDocument/2006/relationships/hyperlink" Target="https://www.facebook.com/SCSUVizLab" TargetMode="External"/><Relationship Id="rId12" Type="http://schemas.openxmlformats.org/officeDocument/2006/relationships/image" Target="../media/image38.png"/><Relationship Id="rId2" Type="http://schemas.openxmlformats.org/officeDocument/2006/relationships/hyperlink" Target="mailto:pmiltenoff@stcloudstate.edu" TargetMode="Externa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cgill@stcloudstate.edu" TargetMode="External"/><Relationship Id="rId11" Type="http://schemas.openxmlformats.org/officeDocument/2006/relationships/image" Target="../media/image37.png"/><Relationship Id="rId5" Type="http://schemas.openxmlformats.org/officeDocument/2006/relationships/hyperlink" Target="https://www.facebook.com/InforMediaServices/" TargetMode="External"/><Relationship Id="rId15" Type="http://schemas.openxmlformats.org/officeDocument/2006/relationships/hyperlink" Target="https://tinyurl.com/MNsummit2017" TargetMode="External"/><Relationship Id="rId10" Type="http://schemas.openxmlformats.org/officeDocument/2006/relationships/hyperlink" Target="https://twitter.com/SCSUtechinstruc" TargetMode="External"/><Relationship Id="rId4" Type="http://schemas.openxmlformats.org/officeDocument/2006/relationships/hyperlink" Target="http://blog.stcloudstate.edu/ims" TargetMode="External"/><Relationship Id="rId9" Type="http://schemas.openxmlformats.org/officeDocument/2006/relationships/image" Target="../media/image3.png"/><Relationship Id="rId14" Type="http://schemas.openxmlformats.org/officeDocument/2006/relationships/hyperlink" Target="https://www.slideshare.net/aidemoreto/vr-library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Mixed_reality" TargetMode="External"/><Relationship Id="rId3" Type="http://schemas.openxmlformats.org/officeDocument/2006/relationships/hyperlink" Target="http://pdf.101com.com/CampusTech/2017/701921020/CAM_1702DG.pdf" TargetMode="External"/><Relationship Id="rId7" Type="http://schemas.openxmlformats.org/officeDocument/2006/relationships/hyperlink" Target="https://en.wikipedia.org/wiki/Virtual_reality" TargetMode="External"/><Relationship Id="rId12" Type="http://schemas.openxmlformats.org/officeDocument/2006/relationships/image" Target="../media/image8.png"/><Relationship Id="rId2" Type="http://schemas.openxmlformats.org/officeDocument/2006/relationships/hyperlink" Target="http://1105insight.com/portal/wts/ucmcmQeg7aehja2%5e2cEjAF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Augmented_reality" TargetMode="External"/><Relationship Id="rId11" Type="http://schemas.openxmlformats.org/officeDocument/2006/relationships/image" Target="../media/image7.jpeg"/><Relationship Id="rId5" Type="http://schemas.openxmlformats.org/officeDocument/2006/relationships/hyperlink" Target="https://en.wikipedia.org/wiki/Human%E2%80%93computer_interaction" TargetMode="External"/><Relationship Id="rId10" Type="http://schemas.openxmlformats.org/officeDocument/2006/relationships/image" Target="../media/image6.png"/><Relationship Id="rId4" Type="http://schemas.openxmlformats.org/officeDocument/2006/relationships/hyperlink" Target="https://ww2.kqed.org/mindshift/2016/07/05/15-tech-tool-favorites-from-iste-2016/" TargetMode="External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blog.stcloudstate.edu/ims/2015/03/19/recommendations-for-games-and-gaming-at-lrs/" TargetMode="External"/><Relationship Id="rId3" Type="http://schemas.openxmlformats.org/officeDocument/2006/relationships/hyperlink" Target="http://pdf.101com.com/CampusTech/2017/701921020/CAM_1702DG.pdf" TargetMode="External"/><Relationship Id="rId7" Type="http://schemas.openxmlformats.org/officeDocument/2006/relationships/hyperlink" Target="https://www.google.com/url?sa=t&amp;rct=j&amp;q=&amp;esrc=s&amp;source=web&amp;cd=14&amp;cad=rja&amp;uact=8&amp;ved=0ahUKEwil9K7SoaLSAhUq7YMKHW36AA0QFghbMA0&amp;url=https://en.wikipedia.org/wiki/Zone_of_proximal_development&amp;usg=AFQjCNGNQoE4JyBsoMbQZSM41h_o-fbihw&amp;sig2=RMACrZTBdjAUe723-3VDbQ&amp;bvm=bv.147448319,d.amc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log.stcloudstate.edu/ims?s=Project-based" TargetMode="External"/><Relationship Id="rId5" Type="http://schemas.openxmlformats.org/officeDocument/2006/relationships/hyperlink" Target="http://blog.stcloudstate.edu/ims?s=Student-centered" TargetMode="External"/><Relationship Id="rId4" Type="http://schemas.openxmlformats.org/officeDocument/2006/relationships/hyperlink" Target="Self-pace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eb.stcloudstate.edu/pmiltenoff/bi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://bit.ly/learnlib" TargetMode="External"/><Relationship Id="rId4" Type="http://schemas.openxmlformats.org/officeDocument/2006/relationships/hyperlink" Target="http://bit.ly/VRlib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iwAVKQck5Q" TargetMode="External"/><Relationship Id="rId2" Type="http://schemas.openxmlformats.org/officeDocument/2006/relationships/hyperlink" Target="http://bit.ly/VRlib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s://vr.google.com/cardboard/" TargetMode="External"/><Relationship Id="rId4" Type="http://schemas.openxmlformats.org/officeDocument/2006/relationships/hyperlink" Target="https://app.viar360.com/media?leaf=evBuWXBCppuj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hyperlink" Target="https://en.wikipedia.org/wiki/Portable_Network_Graphics" TargetMode="External"/><Relationship Id="rId7" Type="http://schemas.openxmlformats.org/officeDocument/2006/relationships/hyperlink" Target="https://www.gimp.org/" TargetMode="External"/><Relationship Id="rId2" Type="http://schemas.openxmlformats.org/officeDocument/2006/relationships/hyperlink" Target="https://en.wikipedia.org/wiki/H.264/MPEG-4_AV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dobe.com/products/premiere.html" TargetMode="External"/><Relationship Id="rId5" Type="http://schemas.openxmlformats.org/officeDocument/2006/relationships/hyperlink" Target="http://www.adobe.com/products/photoshop.html" TargetMode="External"/><Relationship Id="rId4" Type="http://schemas.openxmlformats.org/officeDocument/2006/relationships/hyperlink" Target="https://en.wikipedia.org/wiki/JPEG" TargetMode="External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esources.samsungdevelopers.com/Gear_360/02_Download_Gear_360_Action_Director" TargetMode="External"/><Relationship Id="rId7" Type="http://schemas.openxmlformats.org/officeDocument/2006/relationships/hyperlink" Target="https://productforums.google.com/forum/#!topic/youtube/MEpV4JG4d_8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6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8885" y="3584209"/>
            <a:ext cx="9966960" cy="2926080"/>
          </a:xfrm>
        </p:spPr>
        <p:txBody>
          <a:bodyPr>
            <a:noAutofit/>
          </a:bodyPr>
          <a:lstStyle/>
          <a:p>
            <a:pPr algn="r"/>
            <a:r>
              <a:rPr lang="en-US" sz="3200" dirty="0"/>
              <a:t>The Next Generation of </a:t>
            </a:r>
            <a:r>
              <a:rPr lang="en-US" sz="3200" dirty="0" smtClean="0"/>
              <a:t>Library </a:t>
            </a:r>
            <a:r>
              <a:rPr lang="en-US" sz="3200" dirty="0"/>
              <a:t>Orientation.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Discussion </a:t>
            </a:r>
            <a:r>
              <a:rPr lang="en-US" sz="3200" dirty="0"/>
              <a:t>on </a:t>
            </a:r>
            <a:r>
              <a:rPr lang="en-US" sz="3200" dirty="0" smtClean="0"/>
              <a:t>the application of </a:t>
            </a:r>
            <a:br>
              <a:rPr lang="en-US" sz="3200" dirty="0" smtClean="0"/>
            </a:br>
            <a:r>
              <a:rPr lang="en-US" sz="3200" dirty="0" smtClean="0"/>
              <a:t>Virtual </a:t>
            </a:r>
            <a:r>
              <a:rPr lang="en-US" sz="3200" dirty="0"/>
              <a:t>and Immersive </a:t>
            </a:r>
            <a:r>
              <a:rPr lang="en-US" sz="3200" dirty="0" smtClean="0"/>
              <a:t>Reality,</a:t>
            </a:r>
            <a:r>
              <a:rPr lang="en-US" sz="3200" dirty="0"/>
              <a:t> </a:t>
            </a:r>
            <a:r>
              <a:rPr lang="en-US" sz="3200" dirty="0" smtClean="0"/>
              <a:t>360 </a:t>
            </a:r>
            <a:r>
              <a:rPr lang="en-US" sz="3200" dirty="0"/>
              <a:t>Degree Movies </a:t>
            </a:r>
            <a:r>
              <a:rPr lang="en-US" sz="3200" dirty="0" smtClean="0"/>
              <a:t>,etc</a:t>
            </a:r>
            <a:r>
              <a:rPr lang="en-US" sz="3200" dirty="0"/>
              <a:t>.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16042" y="4187323"/>
            <a:ext cx="7109803" cy="754025"/>
          </a:xfrm>
        </p:spPr>
        <p:txBody>
          <a:bodyPr>
            <a:normAutofit/>
          </a:bodyPr>
          <a:lstStyle/>
          <a:p>
            <a:pPr algn="r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Dr. Plamen Miltenoff &amp; Dr. Mark Gill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3048" y="2072788"/>
            <a:ext cx="44530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Minnesota eLearning Summit</a:t>
            </a:r>
          </a:p>
          <a:p>
            <a:r>
              <a:rPr lang="en-US" b="1" dirty="0" err="1"/>
              <a:t>Normandale</a:t>
            </a:r>
            <a:r>
              <a:rPr lang="en-US" b="1" dirty="0"/>
              <a:t> Community College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August 2−3, 2017</a:t>
            </a:r>
            <a:br>
              <a:rPr lang="en-US" b="1" dirty="0"/>
            </a:br>
            <a:r>
              <a:rPr lang="en-US" b="1" dirty="0"/>
              <a:t>Bloomington, Minnesota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#mnsummit2017 #</a:t>
            </a:r>
            <a:r>
              <a:rPr lang="en-US" dirty="0" err="1" smtClean="0"/>
              <a:t>vrlib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7326" y="2765059"/>
            <a:ext cx="3190875" cy="819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835" y="3441684"/>
            <a:ext cx="381000" cy="381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39" y="3441684"/>
            <a:ext cx="389370" cy="38937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13048" y="339116"/>
            <a:ext cx="1068151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hlinkClick r:id="rId5"/>
              </a:rPr>
              <a:t>https://</a:t>
            </a:r>
            <a:r>
              <a:rPr lang="en-US" sz="3200" dirty="0" smtClean="0">
                <a:hlinkClick r:id="rId5"/>
              </a:rPr>
              <a:t>www.slideshare.net/aidemoreto/vr-library</a:t>
            </a:r>
            <a:r>
              <a:rPr lang="en-US" sz="3200" dirty="0" smtClean="0"/>
              <a:t> </a:t>
            </a:r>
            <a:br>
              <a:rPr lang="en-US" sz="3200" dirty="0" smtClean="0"/>
            </a:br>
            <a:r>
              <a:rPr lang="en-US" sz="3200" dirty="0" smtClean="0"/>
              <a:t>short link: </a:t>
            </a:r>
            <a:r>
              <a:rPr lang="en-US" sz="4400" b="1" dirty="0">
                <a:hlinkClick r:id="rId6"/>
              </a:rPr>
              <a:t>https://</a:t>
            </a:r>
            <a:r>
              <a:rPr lang="en-US" sz="4400" b="1" dirty="0" smtClean="0">
                <a:hlinkClick r:id="rId6"/>
              </a:rPr>
              <a:t>tinyurl.com/MNsummit2017</a:t>
            </a:r>
            <a:r>
              <a:rPr lang="en-US" sz="4400" b="1" dirty="0" smtClean="0"/>
              <a:t> </a:t>
            </a:r>
            <a:endParaRPr lang="en-US" sz="2400" b="1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sz="2400" b="1" dirty="0" smtClean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4976" y="1574434"/>
            <a:ext cx="2047875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031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360 Media - Hardware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1197" y="1690688"/>
            <a:ext cx="6933304" cy="47863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In the past 6 months a dozen consumer level 360° cameras have come on the market.</a:t>
            </a:r>
          </a:p>
          <a:p>
            <a:r>
              <a:rPr lang="en-US" dirty="0" smtClean="0">
                <a:hlinkClick r:id="rId3"/>
              </a:rPr>
              <a:t>Samsung Gear 360 </a:t>
            </a:r>
            <a:r>
              <a:rPr lang="en-US" dirty="0" smtClean="0"/>
              <a:t>(The one we used)</a:t>
            </a:r>
          </a:p>
          <a:p>
            <a:pPr lvl="1"/>
            <a:r>
              <a:rPr lang="en-US" dirty="0" smtClean="0"/>
              <a:t>Bluetooth control through phone app</a:t>
            </a:r>
          </a:p>
          <a:p>
            <a:pPr lvl="1"/>
            <a:r>
              <a:rPr lang="en-US" dirty="0" smtClean="0"/>
              <a:t>4K Video,  7776x3888 JPG</a:t>
            </a:r>
          </a:p>
          <a:p>
            <a:pPr lvl="1"/>
            <a:r>
              <a:rPr lang="en-US" dirty="0" smtClean="0"/>
              <a:t>Limited use with other phone brands</a:t>
            </a:r>
          </a:p>
          <a:p>
            <a:pPr lvl="1"/>
            <a:r>
              <a:rPr lang="en-US" dirty="0" smtClean="0"/>
              <a:t>Phone app or Action Director used to stitch.  </a:t>
            </a:r>
          </a:p>
          <a:p>
            <a:r>
              <a:rPr lang="en-US" dirty="0" smtClean="0"/>
              <a:t>There are many cameras under 1000$</a:t>
            </a:r>
          </a:p>
          <a:p>
            <a:pPr lvl="1"/>
            <a:r>
              <a:rPr lang="en-US" dirty="0" smtClean="0"/>
              <a:t>At this time only the </a:t>
            </a:r>
            <a:r>
              <a:rPr lang="en-US" dirty="0" smtClean="0">
                <a:hlinkClick r:id="rId4"/>
              </a:rPr>
              <a:t>Vuze</a:t>
            </a:r>
            <a:r>
              <a:rPr lang="en-US" dirty="0" smtClean="0"/>
              <a:t> does Stereo 3D</a:t>
            </a:r>
          </a:p>
          <a:p>
            <a:r>
              <a:rPr lang="en-US" dirty="0" smtClean="0"/>
              <a:t>New Cameras will support one-button posting, and live 360° streaming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8542254"/>
              </p:ext>
            </p:extLst>
          </p:nvPr>
        </p:nvGraphicFramePr>
        <p:xfrm>
          <a:off x="7774304" y="3016251"/>
          <a:ext cx="2677622" cy="35698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r:id="rId5" imgW="9752040" imgH="13002840" progId="">
                  <p:embed/>
                </p:oleObj>
              </mc:Choice>
              <mc:Fallback>
                <p:oleObj r:id="rId5" imgW="9752040" imgH="130028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774304" y="3016251"/>
                        <a:ext cx="2677622" cy="35698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5" descr="http://icdn7.digitaltrends.com/image/giroptic_io_2-1500x10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019" y="447020"/>
            <a:ext cx="2752898" cy="183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samsung.com/global/galaxy/gear-360/images/gear-360_gallery_tripod_s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246" y="750348"/>
            <a:ext cx="29432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>
            <a:hlinkClick r:id="rId3"/>
          </p:cNvPr>
          <p:cNvSpPr/>
          <p:nvPr/>
        </p:nvSpPr>
        <p:spPr>
          <a:xfrm>
            <a:off x="10360931" y="1102280"/>
            <a:ext cx="1257853" cy="1176816"/>
          </a:xfrm>
          <a:prstGeom prst="ellipse">
            <a:avLst/>
          </a:prstGeom>
          <a:solidFill>
            <a:schemeClr val="accent1">
              <a:alpha val="300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252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360 Media - Hosting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1768162"/>
            <a:ext cx="4998720" cy="461739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3000" dirty="0" err="1">
                <a:solidFill>
                  <a:schemeClr val="tx1"/>
                </a:solidFill>
                <a:latin typeface="Calibri"/>
              </a:rPr>
              <a:t>Youtube</a:t>
            </a:r>
            <a:r>
              <a:rPr lang="en-US" sz="3000" dirty="0">
                <a:solidFill>
                  <a:schemeClr val="tx1"/>
                </a:solidFill>
                <a:latin typeface="Calibri"/>
              </a:rPr>
              <a:t>, Facebook, Vimeo</a:t>
            </a:r>
          </a:p>
          <a:p>
            <a:pPr lvl="1"/>
            <a:r>
              <a:rPr lang="en-US" sz="2600" dirty="0">
                <a:solidFill>
                  <a:schemeClr val="tx1"/>
                </a:solidFill>
                <a:latin typeface="Calibri"/>
              </a:rPr>
              <a:t>Metadata must be </a:t>
            </a:r>
            <a:r>
              <a:rPr lang="en-US" sz="2600" dirty="0" smtClean="0">
                <a:solidFill>
                  <a:schemeClr val="tx1"/>
                </a:solidFill>
                <a:latin typeface="Calibri"/>
              </a:rPr>
              <a:t>injected into media</a:t>
            </a:r>
            <a:endParaRPr lang="en-US" sz="2600" dirty="0">
              <a:solidFill>
                <a:schemeClr val="tx1"/>
              </a:solidFill>
              <a:latin typeface="Calibri"/>
            </a:endParaRPr>
          </a:p>
          <a:p>
            <a:pPr lvl="1"/>
            <a:r>
              <a:rPr lang="en-US" sz="2600" dirty="0" smtClean="0">
                <a:solidFill>
                  <a:schemeClr val="tx1"/>
                </a:solidFill>
                <a:latin typeface="Calibri"/>
              </a:rPr>
              <a:t>Mono in browser </a:t>
            </a:r>
            <a:r>
              <a:rPr lang="en-US" sz="2600" dirty="0">
                <a:solidFill>
                  <a:schemeClr val="tx1"/>
                </a:solidFill>
                <a:latin typeface="Calibri"/>
              </a:rPr>
              <a:t>and Stereo </a:t>
            </a:r>
            <a:r>
              <a:rPr lang="en-US" sz="2600" dirty="0" smtClean="0">
                <a:solidFill>
                  <a:schemeClr val="tx1"/>
                </a:solidFill>
                <a:latin typeface="Calibri"/>
              </a:rPr>
              <a:t>in headsets supported</a:t>
            </a:r>
          </a:p>
          <a:p>
            <a:pPr lvl="1"/>
            <a:r>
              <a:rPr lang="en-US" sz="2600" dirty="0" smtClean="0">
                <a:solidFill>
                  <a:schemeClr val="tx1"/>
                </a:solidFill>
                <a:latin typeface="Calibri"/>
              </a:rPr>
              <a:t>All provide tools for setup, view analytics.</a:t>
            </a:r>
          </a:p>
          <a:p>
            <a:r>
              <a:rPr lang="en-US" sz="3000" dirty="0" smtClean="0">
                <a:solidFill>
                  <a:schemeClr val="tx1"/>
                </a:solidFill>
                <a:latin typeface="Calibri"/>
                <a:hlinkClick r:id="rId2"/>
              </a:rPr>
              <a:t>Viar360.com</a:t>
            </a:r>
            <a:endParaRPr lang="en-US" sz="3000" dirty="0" smtClean="0">
              <a:solidFill>
                <a:schemeClr val="tx1"/>
              </a:solidFill>
              <a:latin typeface="Calibri"/>
            </a:endParaRPr>
          </a:p>
          <a:p>
            <a:pPr lvl="1"/>
            <a:r>
              <a:rPr lang="en-US" sz="2600" dirty="0" smtClean="0">
                <a:solidFill>
                  <a:schemeClr val="tx1"/>
                </a:solidFill>
                <a:latin typeface="Calibri"/>
              </a:rPr>
              <a:t>Allows mixed media </a:t>
            </a:r>
          </a:p>
          <a:p>
            <a:pPr lvl="1"/>
            <a:r>
              <a:rPr lang="en-US" sz="2600" dirty="0" smtClean="0">
                <a:solidFill>
                  <a:schemeClr val="tx1"/>
                </a:solidFill>
                <a:latin typeface="Calibri"/>
              </a:rPr>
              <a:t>Link different media files into a ‘story’</a:t>
            </a:r>
          </a:p>
          <a:p>
            <a:pPr lvl="1"/>
            <a:r>
              <a:rPr lang="en-US" sz="2600" dirty="0" smtClean="0">
                <a:solidFill>
                  <a:schemeClr val="tx1"/>
                </a:solidFill>
                <a:latin typeface="Calibri"/>
              </a:rPr>
              <a:t>Paid subscription service.</a:t>
            </a: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40" y="1768162"/>
            <a:ext cx="5757711" cy="302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656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424" y="152400"/>
            <a:ext cx="6578601" cy="49339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360 Media – Students Survey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69" y="1945084"/>
            <a:ext cx="6302905" cy="4727179"/>
          </a:xfrm>
        </p:spPr>
      </p:pic>
    </p:spTree>
    <p:extLst>
      <p:ext uri="{BB962C8B-B14F-4D97-AF65-F5344CB8AC3E}">
        <p14:creationId xmlns:p14="http://schemas.microsoft.com/office/powerpoint/2010/main" val="2698910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6730237"/>
              </p:ext>
            </p:extLst>
          </p:nvPr>
        </p:nvGraphicFramePr>
        <p:xfrm>
          <a:off x="6391275" y="81358"/>
          <a:ext cx="5668963" cy="39794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1" r:id="rId3" imgW="17726760" imgH="12444120" progId="">
                  <p:embed/>
                </p:oleObj>
              </mc:Choice>
              <mc:Fallback>
                <p:oleObj r:id="rId3" imgW="17726760" imgH="124441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91275" y="81358"/>
                        <a:ext cx="5668963" cy="39794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360 Media – Students Survey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72" y="2367756"/>
            <a:ext cx="7252230" cy="4351338"/>
          </a:xfrm>
        </p:spPr>
      </p:pic>
    </p:spTree>
    <p:extLst>
      <p:ext uri="{BB962C8B-B14F-4D97-AF65-F5344CB8AC3E}">
        <p14:creationId xmlns:p14="http://schemas.microsoft.com/office/powerpoint/2010/main" val="2112417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5448440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to establish if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360 Media,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as part of the general VR and AR idea, is a feasible platform for student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learning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to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find out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when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using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VR, if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learning really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occurs; 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and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to seek if there is any dependency between the first two goals and student demographics. 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6060133"/>
              </p:ext>
            </p:extLst>
          </p:nvPr>
        </p:nvGraphicFramePr>
        <p:xfrm>
          <a:off x="7282100" y="2270760"/>
          <a:ext cx="4071700" cy="2879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" r:id="rId3" imgW="10971360" imgH="7758720" progId="">
                  <p:embed/>
                </p:oleObj>
              </mc:Choice>
              <mc:Fallback>
                <p:oleObj r:id="rId3" imgW="10971360" imgH="77587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82100" y="2270760"/>
                        <a:ext cx="4071700" cy="28794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9616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results: demographics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221 student participants, </a:t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217 participants considered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Female, 66%, male, 44%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50% are first-year students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43% come from </a:t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place of</a:t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10-50,000</a:t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population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2555" y="44609"/>
            <a:ext cx="3112770" cy="26060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6134" y="4275365"/>
            <a:ext cx="3358585" cy="25826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630" y="1893412"/>
            <a:ext cx="3398808" cy="260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57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</a:t>
            </a:r>
            <a:r>
              <a:rPr lang="en-US" dirty="0" smtClean="0"/>
              <a:t>results: library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10385"/>
            <a:ext cx="10233800" cy="4351338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Most visits 2-4 times a week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Easy to </a:t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orient </a:t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themselves –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37%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3320" y="3100851"/>
            <a:ext cx="6309430" cy="36072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575" y="106681"/>
            <a:ext cx="4110749" cy="312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87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VR, video 360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233800" cy="4351338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want info via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VR – 53%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Watched w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GearVR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– 15%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Watched with </a:t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Google Cardboard-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37%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2681" y="108585"/>
            <a:ext cx="5864542" cy="35273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8880" y="3544631"/>
            <a:ext cx="5872163" cy="321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70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bit.ly/learnlib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 </a:t>
            </a:r>
            <a:r>
              <a:rPr lang="en-US" dirty="0"/>
              <a:t>step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9100" y="1825625"/>
            <a:ext cx="10233800" cy="4351338"/>
          </a:xfrm>
        </p:spPr>
        <p:txBody>
          <a:bodyPr/>
          <a:lstStyle/>
          <a:p>
            <a:r>
              <a:rPr lang="en-US" dirty="0" smtClean="0"/>
              <a:t>Learn about library services</a:t>
            </a:r>
          </a:p>
          <a:p>
            <a:r>
              <a:rPr lang="en-US" dirty="0" smtClean="0">
                <a:hlinkClick r:id="rId3"/>
              </a:rPr>
              <a:t>Gamified</a:t>
            </a:r>
            <a:r>
              <a:rPr lang="en-US" dirty="0" smtClean="0"/>
              <a:t> scavenger hunt</a:t>
            </a:r>
          </a:p>
          <a:p>
            <a:r>
              <a:rPr lang="en-US" dirty="0" smtClean="0">
                <a:hlinkClick r:id="rId4"/>
              </a:rPr>
              <a:t>BYOD</a:t>
            </a:r>
            <a:endParaRPr lang="en-US" dirty="0" smtClean="0"/>
          </a:p>
          <a:p>
            <a:r>
              <a:rPr lang="en-US" dirty="0" smtClean="0"/>
              <a:t>Split in groups: peer support</a:t>
            </a:r>
          </a:p>
          <a:p>
            <a:r>
              <a:rPr lang="en-US" dirty="0" smtClean="0">
                <a:hlinkClick r:id="rId5"/>
              </a:rPr>
              <a:t>Project-based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Self-paced</a:t>
            </a:r>
            <a:r>
              <a:rPr lang="en-US" dirty="0" smtClean="0"/>
              <a:t>, </a:t>
            </a:r>
            <a:r>
              <a:rPr lang="en-US" dirty="0" smtClean="0">
                <a:hlinkClick r:id="rId7"/>
              </a:rPr>
              <a:t>self-directed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5200" y="0"/>
            <a:ext cx="4876800" cy="68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074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http://bit.ly/learnlib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 </a:t>
            </a:r>
            <a:r>
              <a:rPr lang="en-US" dirty="0"/>
              <a:t>step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9100" y="1871345"/>
            <a:ext cx="10233800" cy="4351338"/>
          </a:xfrm>
        </p:spPr>
        <p:txBody>
          <a:bodyPr>
            <a:normAutofit/>
          </a:bodyPr>
          <a:lstStyle/>
          <a:p>
            <a:r>
              <a:rPr lang="en-US" dirty="0" smtClean="0">
                <a:hlinkClick r:id="rId3"/>
              </a:rPr>
              <a:t>Gamified</a:t>
            </a:r>
            <a:r>
              <a:rPr lang="en-US" dirty="0" smtClean="0"/>
              <a:t> orientation</a:t>
            </a:r>
          </a:p>
          <a:p>
            <a:r>
              <a:rPr lang="en-US" dirty="0" smtClean="0"/>
              <a:t>Quantifiable </a:t>
            </a:r>
            <a:r>
              <a:rPr lang="en-US" dirty="0" smtClean="0">
                <a:hlinkClick r:id="rId4"/>
              </a:rPr>
              <a:t>assessment</a:t>
            </a:r>
            <a:endParaRPr lang="en-US" dirty="0" smtClean="0"/>
          </a:p>
          <a:p>
            <a:r>
              <a:rPr lang="en-US" dirty="0" smtClean="0"/>
              <a:t>Opportunity for</a:t>
            </a:r>
          </a:p>
          <a:p>
            <a:pPr lvl="1"/>
            <a:r>
              <a:rPr lang="en-US" dirty="0" smtClean="0"/>
              <a:t>Immediate tune up </a:t>
            </a:r>
          </a:p>
          <a:p>
            <a:pPr lvl="1"/>
            <a:r>
              <a:rPr lang="en-US" dirty="0" smtClean="0"/>
              <a:t>Long-term research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/>
              <a:t>E.g.: </a:t>
            </a:r>
            <a:br>
              <a:rPr lang="en-US" dirty="0"/>
            </a:b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goo.gl/EywX4M</a:t>
            </a:r>
            <a:endParaRPr lang="en-US" dirty="0" smtClean="0"/>
          </a:p>
          <a:p>
            <a:pPr marL="0" indent="0">
              <a:buNone/>
            </a:pPr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goo.gl/kRpeB3</a:t>
            </a: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5520" y="0"/>
            <a:ext cx="61264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71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Contact info  and take </a:t>
            </a:r>
            <a:r>
              <a:rPr lang="en-US" sz="4000" dirty="0"/>
              <a:t>outs from today’s session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751960" cy="4351338"/>
          </a:xfrm>
        </p:spPr>
        <p:txBody>
          <a:bodyPr/>
          <a:lstStyle/>
          <a:p>
            <a:r>
              <a:rPr lang="en-US" dirty="0"/>
              <a:t>Plamen Miltenoff, Ph.D</a:t>
            </a:r>
            <a:r>
              <a:rPr lang="en-US" dirty="0" smtClean="0"/>
              <a:t>., </a:t>
            </a:r>
            <a:r>
              <a:rPr lang="en-US" dirty="0"/>
              <a:t>Professor, </a:t>
            </a:r>
            <a:r>
              <a:rPr lang="en-US" dirty="0" smtClean="0"/>
              <a:t> </a:t>
            </a:r>
            <a:r>
              <a:rPr lang="en-US" u="sng" dirty="0" smtClean="0">
                <a:hlinkClick r:id="rId2"/>
              </a:rPr>
              <a:t>pmiltenoff@stcloudstate.edu</a:t>
            </a:r>
            <a:endParaRPr lang="en-US" u="sng" dirty="0" smtClean="0"/>
          </a:p>
          <a:p>
            <a:r>
              <a:rPr lang="en-US" dirty="0"/>
              <a:t>Mark Gill, Ph.D., </a:t>
            </a:r>
            <a:r>
              <a:rPr lang="en-US" dirty="0" smtClean="0"/>
              <a:t>Director Visualization Lab </a:t>
            </a:r>
            <a:r>
              <a:rPr lang="en-US" u="sng" dirty="0" smtClean="0">
                <a:hlinkClick r:id="rId3"/>
              </a:rPr>
              <a:t>mcgill@stcloudstate.edu</a:t>
            </a:r>
            <a:endParaRPr lang="en-US" u="sng" dirty="0" smtClean="0"/>
          </a:p>
          <a:p>
            <a:endParaRPr lang="en-US" u="sng" dirty="0" smtClean="0"/>
          </a:p>
          <a:p>
            <a:endParaRPr lang="en-US" u="sng" dirty="0"/>
          </a:p>
          <a:p>
            <a:pPr lvl="0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learn about the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opportunities offered by each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of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these technologies: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VR reality, Augmented reality and 360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media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learn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to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operate the various forms of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these technologies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contemplate, discuss and propose new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applications of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these technologies in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library and academic settings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9884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discuss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935" y="3875895"/>
            <a:ext cx="5529772" cy="1924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0760" y="4976344"/>
            <a:ext cx="4038600" cy="16478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22872" y="763914"/>
            <a:ext cx="10756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hlinkClick r:id="rId4"/>
              </a:rPr>
              <a:t>@</a:t>
            </a:r>
            <a:r>
              <a:rPr lang="en-US" sz="4800" dirty="0" err="1" smtClean="0">
                <a:hlinkClick r:id="rId4"/>
              </a:rPr>
              <a:t>SCSUtechinstruc</a:t>
            </a:r>
            <a:r>
              <a:rPr lang="en-US" sz="4800" dirty="0" smtClean="0"/>
              <a:t>  </a:t>
            </a:r>
            <a:r>
              <a:rPr lang="en-US" sz="4000" dirty="0"/>
              <a:t>#</a:t>
            </a:r>
            <a:r>
              <a:rPr lang="en-US" sz="4000" dirty="0" smtClean="0"/>
              <a:t>mnsummit2017</a:t>
            </a:r>
            <a:r>
              <a:rPr lang="en-US" sz="4800" dirty="0"/>
              <a:t> </a:t>
            </a:r>
            <a:r>
              <a:rPr lang="en-US" sz="4800" dirty="0" smtClean="0"/>
              <a:t>#</a:t>
            </a:r>
            <a:r>
              <a:rPr lang="en-US" sz="4800" dirty="0" err="1" smtClean="0"/>
              <a:t>vrlib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57" y="999929"/>
            <a:ext cx="381000" cy="381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77" y="2138889"/>
            <a:ext cx="389370" cy="3893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22872" y="1594911"/>
            <a:ext cx="1031667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hlinkClick r:id="rId7"/>
              </a:rPr>
              <a:t>https://www.facebook.com/SCSUVizLab</a:t>
            </a:r>
            <a:r>
              <a:rPr lang="en-US" sz="4000" dirty="0"/>
              <a:t> </a:t>
            </a:r>
            <a:endParaRPr lang="en-US" sz="4000" dirty="0" smtClean="0"/>
          </a:p>
          <a:p>
            <a:r>
              <a:rPr lang="en-US" sz="4000" u="sng" dirty="0">
                <a:hlinkClick r:id="rId8"/>
              </a:rPr>
              <a:t>https://www.facebook.com/InforMediaServices</a:t>
            </a:r>
            <a:r>
              <a:rPr lang="en-US" sz="4000" u="sng" dirty="0" smtClean="0">
                <a:hlinkClick r:id="rId8"/>
              </a:rPr>
              <a:t>/</a:t>
            </a:r>
            <a:endParaRPr lang="en-US" sz="4000" u="sng" dirty="0"/>
          </a:p>
        </p:txBody>
      </p:sp>
    </p:spTree>
    <p:extLst>
      <p:ext uri="{BB962C8B-B14F-4D97-AF65-F5344CB8AC3E}">
        <p14:creationId xmlns:p14="http://schemas.microsoft.com/office/powerpoint/2010/main" val="1532622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2425" y="1825624"/>
            <a:ext cx="7890650" cy="4910455"/>
          </a:xfrm>
        </p:spPr>
        <p:txBody>
          <a:bodyPr>
            <a:normAutofit/>
          </a:bodyPr>
          <a:lstStyle/>
          <a:p>
            <a:r>
              <a:rPr lang="en-US" dirty="0"/>
              <a:t>Plamen Miltenoff, Ph.D. </a:t>
            </a:r>
            <a:r>
              <a:rPr lang="en-US" dirty="0" smtClean="0"/>
              <a:t>Professor  </a:t>
            </a:r>
          </a:p>
          <a:p>
            <a:pPr marL="0" indent="0">
              <a:buNone/>
            </a:pPr>
            <a:r>
              <a:rPr lang="en-US" u="sng" dirty="0" smtClean="0">
                <a:hlinkClick r:id="rId2"/>
              </a:rPr>
              <a:t>pmiltenoff@stcloudstate.edu</a:t>
            </a:r>
            <a:r>
              <a:rPr lang="en-US" u="sng" dirty="0" smtClean="0"/>
              <a:t> </a:t>
            </a:r>
          </a:p>
          <a:p>
            <a:pPr marL="0" indent="0">
              <a:buNone/>
            </a:pPr>
            <a:r>
              <a:rPr lang="en-US" u="sng" dirty="0">
                <a:hlinkClick r:id="rId3"/>
              </a:rPr>
              <a:t>http://web.stcloudstate.edu/pmiltenoff/faculty</a:t>
            </a:r>
            <a:r>
              <a:rPr lang="en-US" u="sng" dirty="0" smtClean="0">
                <a:hlinkClick r:id="rId3"/>
              </a:rPr>
              <a:t>/</a:t>
            </a:r>
            <a:r>
              <a:rPr lang="en-US" u="sng" dirty="0" smtClean="0"/>
              <a:t> </a:t>
            </a:r>
          </a:p>
          <a:p>
            <a:pPr marL="0" indent="0">
              <a:buNone/>
            </a:pPr>
            <a:r>
              <a:rPr lang="en-US" u="sng" dirty="0">
                <a:hlinkClick r:id="rId4"/>
              </a:rPr>
              <a:t>http://</a:t>
            </a:r>
            <a:r>
              <a:rPr lang="en-US" u="sng" dirty="0" smtClean="0">
                <a:hlinkClick r:id="rId4"/>
              </a:rPr>
              <a:t>blog.stcloudstate.edu/ims</a:t>
            </a:r>
            <a:r>
              <a:rPr lang="en-US" u="sng" dirty="0" smtClean="0"/>
              <a:t> </a:t>
            </a:r>
          </a:p>
          <a:p>
            <a:pPr marL="0" indent="0">
              <a:buNone/>
            </a:pPr>
            <a:r>
              <a:rPr lang="en-US" u="sng" dirty="0" smtClean="0">
                <a:hlinkClick r:id="rId5"/>
              </a:rPr>
              <a:t>https://www.facebook.com/InforMediaServices/</a:t>
            </a:r>
            <a:r>
              <a:rPr lang="en-US" u="sng" dirty="0" smtClean="0"/>
              <a:t>     </a:t>
            </a:r>
          </a:p>
          <a:p>
            <a:pPr marL="0" indent="0">
              <a:buNone/>
            </a:pPr>
            <a:endParaRPr lang="en-US" u="sng" dirty="0"/>
          </a:p>
          <a:p>
            <a:r>
              <a:rPr lang="en-US" dirty="0"/>
              <a:t>Mark Gill, Ph.D., Director Visualization Lab </a:t>
            </a:r>
            <a:endParaRPr lang="en-US" dirty="0" smtClean="0"/>
          </a:p>
          <a:p>
            <a:pPr marL="0" indent="0">
              <a:buNone/>
            </a:pPr>
            <a:r>
              <a:rPr lang="en-US" u="sng" dirty="0" smtClean="0">
                <a:hlinkClick r:id="rId6"/>
              </a:rPr>
              <a:t>mcgill@stcloudstate.edu</a:t>
            </a:r>
            <a:endParaRPr lang="en-US" u="sng" dirty="0" smtClean="0"/>
          </a:p>
          <a:p>
            <a:pPr marL="0" indent="0">
              <a:buNone/>
            </a:pPr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www.facebook.com/SCSUVizLab</a:t>
            </a:r>
            <a:r>
              <a:rPr lang="en-US" dirty="0" smtClean="0"/>
              <a:t> </a:t>
            </a:r>
            <a:endParaRPr lang="en-US" u="sng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724" y="2379385"/>
            <a:ext cx="381000" cy="381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09" y="5699454"/>
            <a:ext cx="389370" cy="3893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20" y="3794850"/>
            <a:ext cx="389370" cy="3893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05724" y="2290332"/>
            <a:ext cx="30540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hlinkClick r:id="rId10"/>
              </a:rPr>
              <a:t>@</a:t>
            </a:r>
            <a:r>
              <a:rPr lang="en-US" sz="2800" dirty="0" err="1">
                <a:hlinkClick r:id="rId10"/>
              </a:rPr>
              <a:t>SCSUtechinstruc</a:t>
            </a:r>
            <a:endParaRPr lang="en-US" sz="2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44" y="3305188"/>
            <a:ext cx="442693" cy="4270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24" y="2369256"/>
            <a:ext cx="444296" cy="44429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86" y="5236606"/>
            <a:ext cx="444296" cy="44429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97135"/>
            <a:ext cx="367037" cy="36703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67200" y="361228"/>
            <a:ext cx="75513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800" dirty="0">
                <a:hlinkClick r:id="rId14"/>
              </a:rPr>
              <a:t>https://www.slideshare.net/aidemoreto/vr-library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short link: </a:t>
            </a:r>
            <a:r>
              <a:rPr lang="en-US" sz="2800" b="1" dirty="0">
                <a:hlinkClick r:id="rId15"/>
              </a:rPr>
              <a:t>https://tinyurl.com/MNsummit2017</a:t>
            </a:r>
            <a:r>
              <a:rPr lang="en-US" sz="2800" b="1" dirty="0"/>
              <a:t> </a:t>
            </a:r>
            <a:endParaRPr lang="en-US" sz="15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35685" y="2742643"/>
            <a:ext cx="3919537" cy="384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54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Intro to the idea of VR/360 media and gamification in the library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VR / Video 360 for library orientation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Gamification for library instruction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Video 360 Library Orientation – case study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VR / Video 360 – how to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Video 360 Library Orientation – survey results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Gamification for Library Instruction – case study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501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0000" y="647061"/>
            <a:ext cx="11072000" cy="1325563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hlinkClick r:id="rId2"/>
              </a:rPr>
              <a:t>11 Ed Tech Trends to Watch in </a:t>
            </a:r>
            <a:r>
              <a:rPr lang="en-US" sz="4000" b="1" dirty="0" smtClean="0">
                <a:hlinkClick r:id="rId2"/>
              </a:rPr>
              <a:t>2017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2700" dirty="0">
                <a:hlinkClick r:id="rId3"/>
              </a:rPr>
              <a:t>http</a:t>
            </a:r>
            <a:r>
              <a:rPr lang="en-US" sz="2700" dirty="0" smtClean="0">
                <a:hlinkClick r:id="rId3"/>
              </a:rPr>
              <a:t>://pdf.101com.com/CampusTech/2017/701921020/CAM_1702DG.pdf</a:t>
            </a:r>
            <a:br>
              <a:rPr lang="en-US" sz="2700" dirty="0" smtClean="0">
                <a:hlinkClick r:id="rId3"/>
              </a:rPr>
            </a:br>
            <a:r>
              <a:rPr lang="en-US" sz="4000" b="1" dirty="0"/>
              <a:t>15 Tech Tool Favorites From ISTE </a:t>
            </a:r>
            <a:r>
              <a:rPr lang="en-US" sz="4000" b="1" dirty="0" smtClean="0"/>
              <a:t>2016 </a:t>
            </a: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2700" dirty="0">
                <a:hlinkClick r:id="rId4"/>
              </a:rPr>
              <a:t>https://ww2.kqed.org/mindshift/2016/07/05/15-tech-tool-favorites-from-iste-2016</a:t>
            </a:r>
            <a:r>
              <a:rPr lang="en-US" sz="2700" dirty="0" smtClean="0">
                <a:hlinkClick r:id="rId4"/>
              </a:rPr>
              <a:t>/</a:t>
            </a:r>
            <a:r>
              <a:rPr lang="en-US" sz="2700" b="1" dirty="0" smtClean="0"/>
              <a:t> 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700" dirty="0" smtClean="0">
                <a:hlinkClick r:id="rId3"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398926"/>
            <a:ext cx="9872871" cy="4038600"/>
          </a:xfrm>
        </p:spPr>
        <p:txBody>
          <a:bodyPr/>
          <a:lstStyle/>
          <a:p>
            <a:r>
              <a:rPr lang="en-US" dirty="0"/>
              <a:t>new forms of </a:t>
            </a:r>
            <a:r>
              <a:rPr lang="en-US" dirty="0">
                <a:hlinkClick r:id="rId5"/>
              </a:rPr>
              <a:t>human-computer interaction </a:t>
            </a:r>
            <a:r>
              <a:rPr lang="en-US" dirty="0"/>
              <a:t>(HCI) such as </a:t>
            </a:r>
            <a:r>
              <a:rPr lang="en-US" dirty="0">
                <a:hlinkClick r:id="rId6"/>
              </a:rPr>
              <a:t>augmented reality </a:t>
            </a:r>
            <a:r>
              <a:rPr lang="en-US" dirty="0"/>
              <a:t>(AR),</a:t>
            </a:r>
            <a:r>
              <a:rPr lang="en-US" dirty="0">
                <a:hlinkClick r:id="rId7"/>
              </a:rPr>
              <a:t>virtual reality </a:t>
            </a:r>
            <a:r>
              <a:rPr lang="en-US" dirty="0"/>
              <a:t>(VR) and </a:t>
            </a:r>
            <a:r>
              <a:rPr lang="en-US" dirty="0">
                <a:hlinkClick r:id="rId8"/>
              </a:rPr>
              <a:t>mixed reality </a:t>
            </a:r>
            <a:r>
              <a:rPr lang="en-US" dirty="0"/>
              <a:t>(MR)</a:t>
            </a:r>
          </a:p>
          <a:p>
            <a:r>
              <a:rPr lang="en-US" dirty="0"/>
              <a:t>Extensive costs for VR design and development drive the need for collaborative efforts. </a:t>
            </a:r>
          </a:p>
          <a:p>
            <a:r>
              <a:rPr lang="en-US" dirty="0" smtClean="0"/>
              <a:t>“Whether </a:t>
            </a:r>
            <a:r>
              <a:rPr lang="en-US" dirty="0"/>
              <a:t>using AR for a gamified course or to </a:t>
            </a:r>
            <a:r>
              <a:rPr lang="en-US" b="1" dirty="0">
                <a:solidFill>
                  <a:srgbClr val="FF0000"/>
                </a:solidFill>
              </a:rPr>
              <a:t>acclimate new students to campus</a:t>
            </a:r>
            <a:r>
              <a:rPr lang="en-US" dirty="0"/>
              <a:t>, the trend will continue into </a:t>
            </a:r>
            <a:r>
              <a:rPr lang="en-US" dirty="0" smtClean="0"/>
              <a:t>2017”</a:t>
            </a:r>
            <a:endParaRPr lang="en-US" dirty="0"/>
          </a:p>
        </p:txBody>
      </p:sp>
      <p:pic>
        <p:nvPicPr>
          <p:cNvPr id="3074" name="Picture 2" descr="Image result for hololen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2950" y="5420303"/>
            <a:ext cx="2559050" cy="1437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Image result for augmented reality"/>
          <p:cNvSpPr>
            <a:spLocks noChangeAspect="1" noChangeArrowheads="1"/>
          </p:cNvSpPr>
          <p:nvPr/>
        </p:nvSpPr>
        <p:spPr bwMode="auto">
          <a:xfrm>
            <a:off x="155575" y="-2179638"/>
            <a:ext cx="9477375" cy="454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8" name="Picture 6" descr="http://cohlab.com/wp-content/uploads/2014/11/augmented-reality-phone-for-blog-1024x490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256" y="4480560"/>
            <a:ext cx="2611576" cy="124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mage result for virtual reality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398" y="5252998"/>
            <a:ext cx="2637839" cy="132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www.mixedrealities.de/MR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4849177"/>
            <a:ext cx="5800725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602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vygotsky's zone of proximal develop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026" y="2170322"/>
            <a:ext cx="6291788" cy="457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…acclimate </a:t>
            </a:r>
            <a:r>
              <a:rPr lang="en-US" b="1" dirty="0">
                <a:solidFill>
                  <a:srgbClr val="FF0000"/>
                </a:solidFill>
              </a:rPr>
              <a:t>new students to </a:t>
            </a:r>
            <a:r>
              <a:rPr lang="en-US" b="1" dirty="0" smtClean="0">
                <a:solidFill>
                  <a:srgbClr val="FF0000"/>
                </a:solidFill>
              </a:rPr>
              <a:t>campus…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sz="1800" dirty="0">
                <a:hlinkClick r:id="rId3"/>
              </a:rPr>
              <a:t>http://pdf.101com.com/CampusTech/2017/701921020/CAM_1702DG.pdf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campus and services</a:t>
            </a:r>
          </a:p>
          <a:p>
            <a:r>
              <a:rPr lang="en-US" dirty="0" smtClean="0"/>
              <a:t>Library Orientation</a:t>
            </a:r>
          </a:p>
          <a:p>
            <a:pPr lvl="1"/>
            <a:r>
              <a:rPr lang="en-US" dirty="0" smtClean="0">
                <a:hlinkClick r:id="rId4" action="ppaction://hlinkfile"/>
              </a:rPr>
              <a:t>Self-paced</a:t>
            </a:r>
            <a:endParaRPr lang="en-US" dirty="0" smtClean="0"/>
          </a:p>
          <a:p>
            <a:pPr lvl="1"/>
            <a:r>
              <a:rPr lang="en-US" dirty="0" smtClean="0">
                <a:hlinkClick r:id="rId5"/>
              </a:rPr>
              <a:t>Student-centered</a:t>
            </a:r>
            <a:endParaRPr lang="en-US" dirty="0" smtClean="0"/>
          </a:p>
          <a:p>
            <a:pPr lvl="1"/>
            <a:r>
              <a:rPr lang="en-US" dirty="0" smtClean="0">
                <a:hlinkClick r:id="rId6"/>
              </a:rPr>
              <a:t>Project-based</a:t>
            </a:r>
            <a:endParaRPr lang="en-US" dirty="0" smtClean="0"/>
          </a:p>
          <a:p>
            <a:pPr lvl="1"/>
            <a:r>
              <a:rPr lang="en-US" dirty="0" smtClean="0"/>
              <a:t>Peer-supported (</a:t>
            </a:r>
            <a:r>
              <a:rPr lang="en-US" dirty="0" smtClean="0">
                <a:hlinkClick r:id="rId7"/>
              </a:rPr>
              <a:t>Vygotsky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>
                <a:hlinkClick r:id="rId8"/>
              </a:rPr>
              <a:t>Gamified learning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85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99" y="433328"/>
            <a:ext cx="9973019" cy="1356360"/>
          </a:xfrm>
        </p:spPr>
        <p:txBody>
          <a:bodyPr>
            <a:noAutofit/>
          </a:bodyPr>
          <a:lstStyle/>
          <a:p>
            <a:r>
              <a:rPr lang="en-US" sz="4400" dirty="0">
                <a:hlinkClick r:id="rId2"/>
              </a:rPr>
              <a:t>http://web.stcloudstate.edu/pmiltenoff/bi</a:t>
            </a:r>
            <a:r>
              <a:rPr lang="en-US" sz="4400" dirty="0" smtClean="0">
                <a:hlinkClick r:id="rId2"/>
              </a:rPr>
              <a:t>/</a:t>
            </a:r>
            <a:r>
              <a:rPr lang="en-US" sz="4400" dirty="0" smtClean="0"/>
              <a:t> </a:t>
            </a:r>
            <a:endParaRPr lang="en-US" sz="4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23081" y="1476409"/>
            <a:ext cx="6761189" cy="45521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34635" y="1950720"/>
            <a:ext cx="30022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hlinkClick r:id="rId4"/>
              </a:rPr>
              <a:t>http://bit.ly/</a:t>
            </a:r>
            <a:br>
              <a:rPr lang="en-US" sz="4400" dirty="0" smtClean="0">
                <a:hlinkClick r:id="rId4"/>
              </a:rPr>
            </a:br>
            <a:r>
              <a:rPr lang="en-US" sz="4400" dirty="0" err="1" smtClean="0">
                <a:hlinkClick r:id="rId4"/>
              </a:rPr>
              <a:t>VRlib</a:t>
            </a:r>
            <a:endParaRPr lang="en-US" sz="4400" dirty="0" smtClean="0"/>
          </a:p>
          <a:p>
            <a:endParaRPr lang="en-US" sz="4400" dirty="0"/>
          </a:p>
          <a:p>
            <a:endParaRPr lang="en-US" sz="4400" dirty="0" smtClean="0"/>
          </a:p>
          <a:p>
            <a:r>
              <a:rPr lang="en-US" sz="4400" dirty="0" smtClean="0">
                <a:hlinkClick r:id="rId5"/>
              </a:rPr>
              <a:t>http://bit.ly/learnlib</a:t>
            </a:r>
            <a:endParaRPr lang="en-US" sz="4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505199"/>
            <a:ext cx="3523395" cy="3290571"/>
          </a:xfrm>
          <a:prstGeom prst="rect">
            <a:avLst/>
          </a:prstGeom>
        </p:spPr>
      </p:pic>
      <p:sp>
        <p:nvSpPr>
          <p:cNvPr id="6" name="Curved Down Arrow 5"/>
          <p:cNvSpPr/>
          <p:nvPr/>
        </p:nvSpPr>
        <p:spPr>
          <a:xfrm rot="18831557">
            <a:off x="487902" y="2218912"/>
            <a:ext cx="2548035" cy="793898"/>
          </a:xfrm>
          <a:prstGeom prst="curved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hlinkClick r:id="rId4"/>
          </p:cNvPr>
          <p:cNvSpPr/>
          <p:nvPr/>
        </p:nvSpPr>
        <p:spPr>
          <a:xfrm>
            <a:off x="6388531" y="1822020"/>
            <a:ext cx="2761841" cy="198750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hlinkClick r:id="rId5"/>
          </p:cNvPr>
          <p:cNvSpPr/>
          <p:nvPr/>
        </p:nvSpPr>
        <p:spPr>
          <a:xfrm>
            <a:off x="6432194" y="3949024"/>
            <a:ext cx="2761841" cy="198750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06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bit.ly/VRlib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 step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two VR settings; </a:t>
            </a:r>
          </a:p>
          <a:p>
            <a:pPr lvl="1"/>
            <a:r>
              <a:rPr lang="en-US" dirty="0" smtClean="0"/>
              <a:t>a </a:t>
            </a:r>
            <a:r>
              <a:rPr lang="en-US" dirty="0" smtClean="0">
                <a:hlinkClick r:id="rId3"/>
              </a:rPr>
              <a:t>movie set </a:t>
            </a:r>
            <a:r>
              <a:rPr lang="en-US" dirty="0" smtClean="0"/>
              <a:t> (First VR setting)</a:t>
            </a:r>
          </a:p>
          <a:p>
            <a:pPr lvl="1"/>
            <a:r>
              <a:rPr lang="en-US" dirty="0" smtClean="0"/>
              <a:t>and a </a:t>
            </a:r>
            <a:r>
              <a:rPr lang="en-US" dirty="0">
                <a:hlinkClick r:id="rId4"/>
              </a:rPr>
              <a:t>still-image </a:t>
            </a:r>
            <a:r>
              <a:rPr lang="en-US" dirty="0" smtClean="0">
                <a:hlinkClick r:id="rId4"/>
              </a:rPr>
              <a:t>set</a:t>
            </a:r>
            <a:r>
              <a:rPr lang="en-US" dirty="0" smtClean="0"/>
              <a:t> (Second VR setting)</a:t>
            </a:r>
          </a:p>
          <a:p>
            <a:r>
              <a:rPr lang="en-US" dirty="0" smtClean="0">
                <a:hlinkClick r:id="rId5"/>
              </a:rPr>
              <a:t>Google Cardboard </a:t>
            </a:r>
            <a:r>
              <a:rPr lang="en-US" dirty="0" smtClean="0"/>
              <a:t>goggles</a:t>
            </a:r>
          </a:p>
          <a:p>
            <a:r>
              <a:rPr lang="en-US" dirty="0" smtClean="0"/>
              <a:t>Large instructor PC’s screen</a:t>
            </a:r>
          </a:p>
          <a:p>
            <a:r>
              <a:rPr lang="en-US" dirty="0" smtClean="0"/>
              <a:t>Students BYODs </a:t>
            </a:r>
          </a:p>
          <a:p>
            <a:endParaRPr lang="en-US" dirty="0"/>
          </a:p>
          <a:p>
            <a:r>
              <a:rPr lang="en-US" dirty="0" err="1" smtClean="0"/>
              <a:t>SurveyMonkey</a:t>
            </a:r>
            <a:r>
              <a:rPr lang="en-US" dirty="0" smtClean="0"/>
              <a:t> survey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625" y="0"/>
            <a:ext cx="5286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09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360 Media - Formats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/>
        </p:nvSpPr>
        <p:spPr>
          <a:xfrm>
            <a:off x="910169" y="1546256"/>
            <a:ext cx="7392311" cy="249855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Same file formats as flat media</a:t>
            </a:r>
          </a:p>
          <a:p>
            <a:pPr lvl="1"/>
            <a:r>
              <a:rPr lang="en-US" dirty="0"/>
              <a:t>(</a:t>
            </a:r>
            <a:r>
              <a:rPr lang="en-US" dirty="0">
                <a:hlinkClick r:id="rId2"/>
              </a:rPr>
              <a:t>H.264</a:t>
            </a:r>
            <a:r>
              <a:rPr lang="en-US" dirty="0"/>
              <a:t>, </a:t>
            </a:r>
            <a:r>
              <a:rPr lang="en-US" dirty="0">
                <a:hlinkClick r:id="rId3"/>
              </a:rPr>
              <a:t>PNG</a:t>
            </a:r>
            <a:r>
              <a:rPr lang="en-US" dirty="0"/>
              <a:t>, </a:t>
            </a:r>
            <a:r>
              <a:rPr lang="en-US" dirty="0">
                <a:hlinkClick r:id="rId4"/>
              </a:rPr>
              <a:t>JPG</a:t>
            </a:r>
            <a:r>
              <a:rPr lang="en-US" dirty="0"/>
              <a:t>) </a:t>
            </a:r>
            <a:endParaRPr lang="en-US" dirty="0" smtClean="0"/>
          </a:p>
          <a:p>
            <a:pPr lvl="2"/>
            <a:r>
              <a:rPr lang="en-US" dirty="0" smtClean="0"/>
              <a:t>Video -- 4K </a:t>
            </a:r>
            <a:r>
              <a:rPr lang="en-US" dirty="0"/>
              <a:t>Resolution Limit.</a:t>
            </a:r>
          </a:p>
          <a:p>
            <a:r>
              <a:rPr lang="en-US" dirty="0"/>
              <a:t>Multiple Cameras capture overlapping spheres</a:t>
            </a:r>
          </a:p>
          <a:p>
            <a:r>
              <a:rPr lang="en-US" dirty="0" smtClean="0"/>
              <a:t>Can </a:t>
            </a:r>
            <a:r>
              <a:rPr lang="en-US" dirty="0"/>
              <a:t>then be edited with other tools </a:t>
            </a:r>
          </a:p>
          <a:p>
            <a:pPr lvl="1"/>
            <a:r>
              <a:rPr lang="en-US" dirty="0"/>
              <a:t>(</a:t>
            </a:r>
            <a:r>
              <a:rPr lang="en-US" dirty="0">
                <a:hlinkClick r:id="rId5"/>
              </a:rPr>
              <a:t>Photoshop</a:t>
            </a:r>
            <a:r>
              <a:rPr lang="en-US" dirty="0"/>
              <a:t>, </a:t>
            </a:r>
            <a:r>
              <a:rPr lang="en-US" dirty="0">
                <a:hlinkClick r:id="rId6"/>
              </a:rPr>
              <a:t>Premiere</a:t>
            </a:r>
            <a:r>
              <a:rPr lang="en-US" dirty="0"/>
              <a:t>, </a:t>
            </a:r>
            <a:r>
              <a:rPr lang="en-US" dirty="0">
                <a:hlinkClick r:id="rId7"/>
              </a:rPr>
              <a:t>Gimp</a:t>
            </a:r>
            <a:r>
              <a:rPr lang="en-US" dirty="0"/>
              <a:t>)</a:t>
            </a:r>
          </a:p>
        </p:txBody>
      </p:sp>
      <p:pic>
        <p:nvPicPr>
          <p:cNvPr id="5" name="Picture 4"/>
          <p:cNvPicPr/>
          <p:nvPr/>
        </p:nvPicPr>
        <p:blipFill>
          <a:blip r:embed="rId8"/>
          <a:stretch>
            <a:fillRect/>
          </a:stretch>
        </p:blipFill>
        <p:spPr>
          <a:xfrm>
            <a:off x="154897" y="3900379"/>
            <a:ext cx="5550044" cy="2773376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124" y="365125"/>
            <a:ext cx="3212566" cy="3192212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769290" y="3704298"/>
            <a:ext cx="5422709" cy="296945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Stereo (3D) </a:t>
            </a:r>
          </a:p>
          <a:p>
            <a:pPr lvl="1"/>
            <a:r>
              <a:rPr lang="en-US" sz="2400" dirty="0" smtClean="0"/>
              <a:t>Rendered with multiple cameras</a:t>
            </a:r>
          </a:p>
          <a:p>
            <a:pPr lvl="1"/>
            <a:r>
              <a:rPr lang="en-US" sz="2400" dirty="0" smtClean="0"/>
              <a:t>Provides a sense of 3D depth</a:t>
            </a:r>
          </a:p>
          <a:p>
            <a:pPr lvl="1"/>
            <a:r>
              <a:rPr lang="en-US" sz="2400" dirty="0" smtClean="0"/>
              <a:t>Each frame is 2 distorted images</a:t>
            </a:r>
          </a:p>
          <a:p>
            <a:pPr lvl="1"/>
            <a:r>
              <a:rPr lang="en-US" sz="2400" dirty="0" smtClean="0"/>
              <a:t>Player splits the frame into separate eyes</a:t>
            </a:r>
          </a:p>
          <a:p>
            <a:pPr lvl="1"/>
            <a:r>
              <a:rPr lang="en-US" sz="2400" dirty="0" smtClean="0"/>
              <a:t>Same resolution limits; lower image quality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485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360 Media - Stitching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151120" y="1499236"/>
            <a:ext cx="6583680" cy="2530793"/>
          </a:xfrm>
        </p:spPr>
        <p:txBody>
          <a:bodyPr>
            <a:normAutofit/>
          </a:bodyPr>
          <a:lstStyle/>
          <a:p>
            <a:r>
              <a:rPr lang="en-US" dirty="0"/>
              <a:t>Images must be corrected to blend hemispheres together</a:t>
            </a:r>
          </a:p>
          <a:p>
            <a:pPr lvl="1"/>
            <a:r>
              <a:rPr lang="en-US" dirty="0">
                <a:hlinkClick r:id="rId3"/>
              </a:rPr>
              <a:t>Samsung Action Director</a:t>
            </a:r>
            <a:endParaRPr lang="en-US" dirty="0"/>
          </a:p>
          <a:p>
            <a:pPr lvl="2"/>
            <a:r>
              <a:rPr lang="en-US" dirty="0"/>
              <a:t>Fast, takes up tremendous hard drive space</a:t>
            </a:r>
          </a:p>
          <a:p>
            <a:pPr lvl="1"/>
            <a:r>
              <a:rPr lang="en-US" dirty="0"/>
              <a:t>On-Camera Processing </a:t>
            </a:r>
          </a:p>
          <a:p>
            <a:pPr lvl="2"/>
            <a:r>
              <a:rPr lang="en-US" dirty="0"/>
              <a:t>Bluetooth over phone.  Samsung phones only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9" name="Picture 8" descr="Spatial Media Metadata Injector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385" y="1690688"/>
            <a:ext cx="2587751" cy="1975225"/>
          </a:xfrm>
          <a:prstGeom prst="rect">
            <a:avLst/>
          </a:prstGeom>
        </p:spPr>
      </p:pic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9493726"/>
              </p:ext>
            </p:extLst>
          </p:nvPr>
        </p:nvGraphicFramePr>
        <p:xfrm>
          <a:off x="1144385" y="3810000"/>
          <a:ext cx="5347853" cy="2673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r:id="rId5" imgW="9752040" imgH="4875840" progId="">
                  <p:embed/>
                </p:oleObj>
              </mc:Choice>
              <mc:Fallback>
                <p:oleObj r:id="rId5" imgW="9752040" imgH="48758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44385" y="3810000"/>
                        <a:ext cx="5347853" cy="26734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797040" y="3923349"/>
            <a:ext cx="512064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Metadata in the media informs the player of the frame </a:t>
            </a:r>
            <a:r>
              <a:rPr lang="en-US" sz="2800" dirty="0" smtClean="0"/>
              <a:t>format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Some </a:t>
            </a:r>
            <a:r>
              <a:rPr lang="en-US" sz="2400" dirty="0"/>
              <a:t>tools </a:t>
            </a:r>
            <a:r>
              <a:rPr lang="en-US" sz="2400" dirty="0" smtClean="0"/>
              <a:t>(e.g., Adobe</a:t>
            </a:r>
            <a:r>
              <a:rPr lang="en-US" sz="2400" dirty="0"/>
              <a:t>)</a:t>
            </a:r>
          </a:p>
          <a:p>
            <a:pPr lvl="1"/>
            <a:r>
              <a:rPr lang="en-US" sz="2400" dirty="0" smtClean="0"/>
              <a:t>will report the frame format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Tools such as </a:t>
            </a:r>
            <a:r>
              <a:rPr lang="en-US" sz="2400" dirty="0" smtClean="0">
                <a:hlinkClick r:id="rId7"/>
              </a:rPr>
              <a:t>Spatial Media Metadata </a:t>
            </a:r>
            <a:r>
              <a:rPr lang="en-US" sz="2400" dirty="0">
                <a:hlinkClick r:id="rId7"/>
              </a:rPr>
              <a:t>Injector </a:t>
            </a:r>
            <a:r>
              <a:rPr lang="en-US" sz="2400" dirty="0" smtClean="0"/>
              <a:t>also will do it.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013730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13217</TotalTime>
  <Words>717</Words>
  <Application>Microsoft Office PowerPoint</Application>
  <PresentationFormat>Widescreen</PresentationFormat>
  <Paragraphs>144</Paragraphs>
  <Slides>21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 Unicode MS</vt:lpstr>
      <vt:lpstr>Arial</vt:lpstr>
      <vt:lpstr>Calibri</vt:lpstr>
      <vt:lpstr>Corbel</vt:lpstr>
      <vt:lpstr>Basis</vt:lpstr>
      <vt:lpstr>The Next Generation of Library Orientation.  Discussion on the application of  Virtual and Immersive Reality, 360 Degree Movies ,etc. </vt:lpstr>
      <vt:lpstr>Contact info  and take outs from today’s session</vt:lpstr>
      <vt:lpstr>Plan</vt:lpstr>
      <vt:lpstr>11 Ed Tech Trends to Watch in 2017 http://pdf.101com.com/CampusTech/2017/701921020/CAM_1702DG.pdf 15 Tech Tool Favorites From ISTE 2016  https://ww2.kqed.org/mindshift/2016/07/05/15-tech-tool-favorites-from-iste-2016/   </vt:lpstr>
      <vt:lpstr>…acclimate new students to campus… http://pdf.101com.com/CampusTech/2017/701921020/CAM_1702DG.pdf</vt:lpstr>
      <vt:lpstr>http://web.stcloudstate.edu/pmiltenoff/bi/ </vt:lpstr>
      <vt:lpstr>http://bit.ly/VRlib 1st  step</vt:lpstr>
      <vt:lpstr>360 Media - Formats</vt:lpstr>
      <vt:lpstr>360 Media - Stitching</vt:lpstr>
      <vt:lpstr>360 Media - Hardware</vt:lpstr>
      <vt:lpstr>360 Media - Hosting</vt:lpstr>
      <vt:lpstr>360 Media – Students Survey</vt:lpstr>
      <vt:lpstr>360 Media – Students Survey</vt:lpstr>
      <vt:lpstr>Survey goals</vt:lpstr>
      <vt:lpstr>Survey results: demographics</vt:lpstr>
      <vt:lpstr>Survey results: library</vt:lpstr>
      <vt:lpstr>VR, video 360</vt:lpstr>
      <vt:lpstr>http://bit.ly/learnlib 2nd  step</vt:lpstr>
      <vt:lpstr>http://bit.ly/learnlib 2nd  step</vt:lpstr>
      <vt:lpstr>PowerPoint Presentation</vt:lpstr>
      <vt:lpstr>Contact Info:</vt:lpstr>
    </vt:vector>
  </TitlesOfParts>
  <Company>St. Cloud State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Miltenoff, Plamen</dc:creator>
  <cp:lastModifiedBy>Miltenoff, Plamen</cp:lastModifiedBy>
  <cp:revision>65</cp:revision>
  <dcterms:created xsi:type="dcterms:W3CDTF">2017-02-21T22:18:25Z</dcterms:created>
  <dcterms:modified xsi:type="dcterms:W3CDTF">2017-07-29T16:42:40Z</dcterms:modified>
</cp:coreProperties>
</file>