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58" r:id="rId3"/>
    <p:sldId id="271" r:id="rId4"/>
    <p:sldId id="257" r:id="rId5"/>
    <p:sldId id="261" r:id="rId6"/>
    <p:sldId id="260" r:id="rId7"/>
    <p:sldId id="262" r:id="rId8"/>
    <p:sldId id="274" r:id="rId9"/>
    <p:sldId id="275" r:id="rId10"/>
    <p:sldId id="276" r:id="rId11"/>
    <p:sldId id="277" r:id="rId12"/>
    <p:sldId id="272" r:id="rId13"/>
    <p:sldId id="273" r:id="rId14"/>
    <p:sldId id="267" r:id="rId15"/>
    <p:sldId id="268" r:id="rId16"/>
    <p:sldId id="269" r:id="rId17"/>
    <p:sldId id="270" r:id="rId18"/>
    <p:sldId id="264" r:id="rId19"/>
    <p:sldId id="265" r:id="rId20"/>
    <p:sldId id="266" r:id="rId21"/>
    <p:sldId id="26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tenoff, Plamen" initials="MP" lastIdx="1" clrIdx="0">
    <p:extLst>
      <p:ext uri="{19B8F6BF-5375-455C-9EA6-DF929625EA0E}">
        <p15:presenceInfo xmlns:p15="http://schemas.microsoft.com/office/powerpoint/2012/main" userId="S-1-5-21-57989841-1409082233-1177238915-28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620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1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85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8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697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1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3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9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5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3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7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7/29/2017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7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MNsummit2017" TargetMode="External"/><Relationship Id="rId5" Type="http://schemas.openxmlformats.org/officeDocument/2006/relationships/hyperlink" Target="https://www.slideshare.net/aidemoreto/vr-library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samsung.com/us/explore/gear-360/?cid=ppc-" TargetMode="Externa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hyperlink" Target="http://vuze.camer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hyperlink" Target="http://www.viar360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jpg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google.com/category/virtual_reality" TargetMode="External"/><Relationship Id="rId2" Type="http://schemas.openxmlformats.org/officeDocument/2006/relationships/hyperlink" Target="http://www.samsung.com/us/explore/gear-v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blog.stcloudstate.edu/ims?s=gamification" TargetMode="External"/><Relationship Id="rId7" Type="http://schemas.openxmlformats.org/officeDocument/2006/relationships/hyperlink" Target="http://blog.stcloudstate.edu/ims?s=self-directed" TargetMode="External"/><Relationship Id="rId2" Type="http://schemas.openxmlformats.org/officeDocument/2006/relationships/hyperlink" Target="http://bit.ly/learnli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stcloudstate.edu/ims/2016/10/05/library-and-millennials/" TargetMode="External"/><Relationship Id="rId5" Type="http://schemas.openxmlformats.org/officeDocument/2006/relationships/hyperlink" Target="http://blog.stcloudstate.edu/ims?s=project+based+learning" TargetMode="External"/><Relationship Id="rId4" Type="http://schemas.openxmlformats.org/officeDocument/2006/relationships/hyperlink" Target="http://blog.stcloudstate.edu/ims?s=byo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stcloudstate.edu/ims?s=gamification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bit.ly/learnli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kRpeB3" TargetMode="External"/><Relationship Id="rId5" Type="http://schemas.openxmlformats.org/officeDocument/2006/relationships/hyperlink" Target="https://goo.gl/EywX4M" TargetMode="External"/><Relationship Id="rId4" Type="http://schemas.openxmlformats.org/officeDocument/2006/relationships/hyperlink" Target="http://blog.stcloudstate.edu/ims?s=assessme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cgill@stcloudstate.edu" TargetMode="External"/><Relationship Id="rId2" Type="http://schemas.openxmlformats.org/officeDocument/2006/relationships/hyperlink" Target="mailto:pmiltenoff@stcloudstate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InforMediaServices/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www.facebook.com/SCSUVizLab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twitter.com/SCSUtechinstruc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png"/><Relationship Id="rId3" Type="http://schemas.openxmlformats.org/officeDocument/2006/relationships/hyperlink" Target="http://web.stcloudstate.edu/pmiltenoff/faculty/" TargetMode="External"/><Relationship Id="rId7" Type="http://schemas.openxmlformats.org/officeDocument/2006/relationships/hyperlink" Target="https://www.facebook.com/SCSUVizLab" TargetMode="External"/><Relationship Id="rId12" Type="http://schemas.openxmlformats.org/officeDocument/2006/relationships/image" Target="../media/image38.png"/><Relationship Id="rId2" Type="http://schemas.openxmlformats.org/officeDocument/2006/relationships/hyperlink" Target="mailto:pmiltenoff@stcloudstate.edu" TargetMode="Externa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cgill@stcloudstate.edu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www.facebook.com/InforMediaServices/" TargetMode="External"/><Relationship Id="rId15" Type="http://schemas.openxmlformats.org/officeDocument/2006/relationships/hyperlink" Target="https://tinyurl.com/MNsummit2017" TargetMode="External"/><Relationship Id="rId10" Type="http://schemas.openxmlformats.org/officeDocument/2006/relationships/hyperlink" Target="https://twitter.com/SCSUtechinstruc" TargetMode="External"/><Relationship Id="rId4" Type="http://schemas.openxmlformats.org/officeDocument/2006/relationships/hyperlink" Target="http://blog.stcloudstate.edu/ims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s://www.slideshare.net/aidemoreto/vr-librar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ixed_reality" TargetMode="External"/><Relationship Id="rId3" Type="http://schemas.openxmlformats.org/officeDocument/2006/relationships/hyperlink" Target="http://pdf.101com.com/CampusTech/2017/701921020/CAM_1702DG.pdf" TargetMode="External"/><Relationship Id="rId7" Type="http://schemas.openxmlformats.org/officeDocument/2006/relationships/hyperlink" Target="https://en.wikipedia.org/wiki/Virtual_reality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1105insight.com/portal/wts/ucmcmQeg7aehja2%5e2cEjAF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ugmented_reality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en.wikipedia.org/wiki/Human%E2%80%93computer_interaction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2.kqed.org/mindshift/2016/07/05/15-tech-tool-favorites-from-iste-2016/" TargetMode="Externa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blog.stcloudstate.edu/ims/2015/03/19/recommendations-for-games-and-gaming-at-lrs/" TargetMode="External"/><Relationship Id="rId3" Type="http://schemas.openxmlformats.org/officeDocument/2006/relationships/hyperlink" Target="http://pdf.101com.com/CampusTech/2017/701921020/CAM_1702DG.pdf" TargetMode="External"/><Relationship Id="rId7" Type="http://schemas.openxmlformats.org/officeDocument/2006/relationships/hyperlink" Target="https://www.google.com/url?sa=t&amp;rct=j&amp;q=&amp;esrc=s&amp;source=web&amp;cd=14&amp;cad=rja&amp;uact=8&amp;ved=0ahUKEwil9K7SoaLSAhUq7YMKHW36AA0QFghbMA0&amp;url=https://en.wikipedia.org/wiki/Zone_of_proximal_development&amp;usg=AFQjCNGNQoE4JyBsoMbQZSM41h_o-fbihw&amp;sig2=RMACrZTBdjAUe723-3VDbQ&amp;bvm=bv.147448319,d.amc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stcloudstate.edu/ims?s=Project-based" TargetMode="External"/><Relationship Id="rId5" Type="http://schemas.openxmlformats.org/officeDocument/2006/relationships/hyperlink" Target="http://blog.stcloudstate.edu/ims?s=Student-centered" TargetMode="External"/><Relationship Id="rId4" Type="http://schemas.openxmlformats.org/officeDocument/2006/relationships/hyperlink" Target="Self-pac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eb.stcloudstate.edu/pmiltenoff/b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bit.ly/learnlib" TargetMode="External"/><Relationship Id="rId4" Type="http://schemas.openxmlformats.org/officeDocument/2006/relationships/hyperlink" Target="http://bit.ly/VRli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iwAVKQck5Q" TargetMode="External"/><Relationship Id="rId2" Type="http://schemas.openxmlformats.org/officeDocument/2006/relationships/hyperlink" Target="http://bit.ly/VRli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vr.google.com/cardboard/" TargetMode="External"/><Relationship Id="rId4" Type="http://schemas.openxmlformats.org/officeDocument/2006/relationships/hyperlink" Target="https://app.viar360.com/media?leaf=evBuWXBCppu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hyperlink" Target="https://en.wikipedia.org/wiki/Portable_Network_Graphics" TargetMode="External"/><Relationship Id="rId7" Type="http://schemas.openxmlformats.org/officeDocument/2006/relationships/hyperlink" Target="https://www.gimp.org/" TargetMode="External"/><Relationship Id="rId2" Type="http://schemas.openxmlformats.org/officeDocument/2006/relationships/hyperlink" Target="https://en.wikipedia.org/wiki/H.264/MPEG-4_AV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obe.com/products/premiere.html" TargetMode="External"/><Relationship Id="rId5" Type="http://schemas.openxmlformats.org/officeDocument/2006/relationships/hyperlink" Target="http://www.adobe.com/products/photoshop.html" TargetMode="External"/><Relationship Id="rId4" Type="http://schemas.openxmlformats.org/officeDocument/2006/relationships/hyperlink" Target="https://en.wikipedia.org/wiki/JPEG" TargetMode="Externa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samsungdevelopers.com/Gear_360/02_Download_Gear_360_Action_Director" TargetMode="External"/><Relationship Id="rId7" Type="http://schemas.openxmlformats.org/officeDocument/2006/relationships/hyperlink" Target="https://productforums.google.com/forum/#!topic/youtube/MEpV4JG4d_8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885" y="3584209"/>
            <a:ext cx="9966960" cy="2926080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The Next Generation of </a:t>
            </a:r>
            <a:r>
              <a:rPr lang="en-US" sz="3200" dirty="0" smtClean="0"/>
              <a:t>Library </a:t>
            </a:r>
            <a:r>
              <a:rPr lang="en-US" sz="3200" dirty="0"/>
              <a:t>Orientation.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Discussion </a:t>
            </a:r>
            <a:r>
              <a:rPr lang="en-US" sz="3200" dirty="0"/>
              <a:t>on </a:t>
            </a:r>
            <a:r>
              <a:rPr lang="en-US" sz="3200" dirty="0" smtClean="0"/>
              <a:t>the application of </a:t>
            </a:r>
            <a:br>
              <a:rPr lang="en-US" sz="3200" dirty="0" smtClean="0"/>
            </a:br>
            <a:r>
              <a:rPr lang="en-US" sz="3200" dirty="0" smtClean="0"/>
              <a:t>Virtual </a:t>
            </a:r>
            <a:r>
              <a:rPr lang="en-US" sz="3200" dirty="0"/>
              <a:t>and Immersive </a:t>
            </a:r>
            <a:r>
              <a:rPr lang="en-US" sz="3200" dirty="0" smtClean="0"/>
              <a:t>Reality,</a:t>
            </a:r>
            <a:r>
              <a:rPr lang="en-US" sz="3200" dirty="0"/>
              <a:t> </a:t>
            </a:r>
            <a:r>
              <a:rPr lang="en-US" sz="3200" dirty="0" smtClean="0"/>
              <a:t>360 </a:t>
            </a:r>
            <a:r>
              <a:rPr lang="en-US" sz="3200" dirty="0"/>
              <a:t>Degree Movies </a:t>
            </a:r>
            <a:r>
              <a:rPr lang="en-US" sz="3200" dirty="0" smtClean="0"/>
              <a:t>,etc</a:t>
            </a:r>
            <a:r>
              <a:rPr lang="en-US" sz="3200" dirty="0"/>
              <a:t>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42" y="4187323"/>
            <a:ext cx="7109803" cy="754025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Dr. Plamen Miltenoff &amp; Dr. Mark Gill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048" y="2072788"/>
            <a:ext cx="4453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Minnesota eLearning Summit</a:t>
            </a:r>
          </a:p>
          <a:p>
            <a:r>
              <a:rPr lang="en-US" b="1" dirty="0" err="1"/>
              <a:t>Normandale</a:t>
            </a:r>
            <a:r>
              <a:rPr lang="en-US" b="1" dirty="0"/>
              <a:t> Community College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August 2−3, 2017</a:t>
            </a:r>
            <a:br>
              <a:rPr lang="en-US" b="1" dirty="0"/>
            </a:br>
            <a:r>
              <a:rPr lang="en-US" b="1" dirty="0"/>
              <a:t>Bloomington, Minnesota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#mnsummit2017 #</a:t>
            </a:r>
            <a:r>
              <a:rPr lang="en-US" dirty="0" err="1" smtClean="0"/>
              <a:t>vrlib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26" y="2765059"/>
            <a:ext cx="3190875" cy="81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35" y="3441684"/>
            <a:ext cx="381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39" y="3441684"/>
            <a:ext cx="389370" cy="389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048" y="339116"/>
            <a:ext cx="106815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5"/>
              </a:rPr>
              <a:t>https://</a:t>
            </a:r>
            <a:r>
              <a:rPr lang="en-US" sz="3200" dirty="0" smtClean="0">
                <a:hlinkClick r:id="rId5"/>
              </a:rPr>
              <a:t>www.slideshare.net/aidemoreto/vr-library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short link: </a:t>
            </a:r>
            <a:r>
              <a:rPr lang="en-US" sz="4400" b="1" dirty="0">
                <a:hlinkClick r:id="rId6"/>
              </a:rPr>
              <a:t>https://</a:t>
            </a:r>
            <a:r>
              <a:rPr lang="en-US" sz="4400" b="1" dirty="0" smtClean="0">
                <a:hlinkClick r:id="rId6"/>
              </a:rPr>
              <a:t>tinyurl.com/MNsummit2017</a:t>
            </a:r>
            <a:r>
              <a:rPr lang="en-US" sz="4400" b="1" dirty="0" smtClean="0"/>
              <a:t> </a:t>
            </a:r>
            <a:endParaRPr lang="en-US" sz="2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24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976" y="1574434"/>
            <a:ext cx="20478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3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360 Media - Hardware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1197" y="1690688"/>
            <a:ext cx="6933304" cy="47863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In the past 6 months a dozen consumer level 360° cameras have come on the market.</a:t>
            </a:r>
          </a:p>
          <a:p>
            <a:r>
              <a:rPr lang="en-US" dirty="0" smtClean="0">
                <a:hlinkClick r:id="rId3"/>
              </a:rPr>
              <a:t>Samsung Gear 360 </a:t>
            </a:r>
            <a:r>
              <a:rPr lang="en-US" dirty="0" smtClean="0"/>
              <a:t>(The one we used)</a:t>
            </a:r>
          </a:p>
          <a:p>
            <a:pPr lvl="1"/>
            <a:r>
              <a:rPr lang="en-US" dirty="0" smtClean="0"/>
              <a:t>Bluetooth control through phone app</a:t>
            </a:r>
          </a:p>
          <a:p>
            <a:pPr lvl="1"/>
            <a:r>
              <a:rPr lang="en-US" dirty="0" smtClean="0"/>
              <a:t>4K Video,  7776x3888 JPG</a:t>
            </a:r>
          </a:p>
          <a:p>
            <a:pPr lvl="1"/>
            <a:r>
              <a:rPr lang="en-US" dirty="0" smtClean="0"/>
              <a:t>Limited use with other phone brands</a:t>
            </a:r>
          </a:p>
          <a:p>
            <a:pPr lvl="1"/>
            <a:r>
              <a:rPr lang="en-US" dirty="0" smtClean="0"/>
              <a:t>Phone app or Action Director used to stitch.  </a:t>
            </a:r>
          </a:p>
          <a:p>
            <a:r>
              <a:rPr lang="en-US" dirty="0" smtClean="0"/>
              <a:t>There are many cameras under 1000$</a:t>
            </a:r>
          </a:p>
          <a:p>
            <a:pPr lvl="1"/>
            <a:r>
              <a:rPr lang="en-US" dirty="0" smtClean="0"/>
              <a:t>At this time only the </a:t>
            </a:r>
            <a:r>
              <a:rPr lang="en-US" dirty="0" smtClean="0">
                <a:hlinkClick r:id="rId4"/>
              </a:rPr>
              <a:t>Vuze</a:t>
            </a:r>
            <a:r>
              <a:rPr lang="en-US" dirty="0" smtClean="0"/>
              <a:t> does Stereo 3D</a:t>
            </a:r>
          </a:p>
          <a:p>
            <a:r>
              <a:rPr lang="en-US" dirty="0" smtClean="0"/>
              <a:t>New Cameras will support one-button posting, and live 360° streaming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542254"/>
              </p:ext>
            </p:extLst>
          </p:nvPr>
        </p:nvGraphicFramePr>
        <p:xfrm>
          <a:off x="7774304" y="3016251"/>
          <a:ext cx="2677622" cy="356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5" imgW="9752040" imgH="13002840" progId="">
                  <p:embed/>
                </p:oleObj>
              </mc:Choice>
              <mc:Fallback>
                <p:oleObj r:id="rId5" imgW="9752040" imgH="13002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74304" y="3016251"/>
                        <a:ext cx="2677622" cy="3569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http://icdn7.digitaltrends.com/image/giroptic_io_2-1500x1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19" y="447020"/>
            <a:ext cx="2752898" cy="183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amsung.com/global/galaxy/gear-360/images/gear-360_gallery_tripod_s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46" y="750348"/>
            <a:ext cx="2943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hlinkClick r:id="rId3"/>
          </p:cNvPr>
          <p:cNvSpPr/>
          <p:nvPr/>
        </p:nvSpPr>
        <p:spPr>
          <a:xfrm>
            <a:off x="10360931" y="1102280"/>
            <a:ext cx="1257853" cy="1176816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5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360 Media - Hosting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768162"/>
            <a:ext cx="4998720" cy="46173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000" dirty="0" err="1">
                <a:solidFill>
                  <a:schemeClr val="tx1"/>
                </a:solidFill>
                <a:latin typeface="Calibri"/>
              </a:rPr>
              <a:t>Youtube</a:t>
            </a:r>
            <a:r>
              <a:rPr lang="en-US" sz="3000" dirty="0">
                <a:solidFill>
                  <a:schemeClr val="tx1"/>
                </a:solidFill>
                <a:latin typeface="Calibri"/>
              </a:rPr>
              <a:t>, Facebook, Vimeo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Calibri"/>
              </a:rPr>
              <a:t>Metadata must be </a:t>
            </a:r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injected into media</a:t>
            </a:r>
            <a:endParaRPr lang="en-US" sz="2600" dirty="0">
              <a:solidFill>
                <a:schemeClr val="tx1"/>
              </a:solidFill>
              <a:latin typeface="Calibri"/>
            </a:endParaRP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Mono in browser </a:t>
            </a:r>
            <a:r>
              <a:rPr lang="en-US" sz="2600" dirty="0">
                <a:solidFill>
                  <a:schemeClr val="tx1"/>
                </a:solidFill>
                <a:latin typeface="Calibri"/>
              </a:rPr>
              <a:t>and Stereo </a:t>
            </a:r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in headsets supported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All provide tools for setup, view analytics.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Calibri"/>
                <a:hlinkClick r:id="rId2"/>
              </a:rPr>
              <a:t>Viar360.com</a:t>
            </a:r>
            <a:endParaRPr lang="en-US" sz="3000" dirty="0" smtClean="0">
              <a:solidFill>
                <a:schemeClr val="tx1"/>
              </a:solidFill>
              <a:latin typeface="Calibri"/>
            </a:endParaRP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Allows mixed media 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Link different media files into a ‘story’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Calibri"/>
              </a:rPr>
              <a:t>Paid subscription service.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1768162"/>
            <a:ext cx="5757711" cy="30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24" y="152400"/>
            <a:ext cx="6578601" cy="4933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360 Media – Students Survey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9" y="1945084"/>
            <a:ext cx="6302905" cy="4727179"/>
          </a:xfrm>
        </p:spPr>
      </p:pic>
    </p:spTree>
    <p:extLst>
      <p:ext uri="{BB962C8B-B14F-4D97-AF65-F5344CB8AC3E}">
        <p14:creationId xmlns:p14="http://schemas.microsoft.com/office/powerpoint/2010/main" val="269891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730237"/>
              </p:ext>
            </p:extLst>
          </p:nvPr>
        </p:nvGraphicFramePr>
        <p:xfrm>
          <a:off x="6391275" y="81358"/>
          <a:ext cx="5668963" cy="397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r:id="rId3" imgW="17726760" imgH="12444120" progId="">
                  <p:embed/>
                </p:oleObj>
              </mc:Choice>
              <mc:Fallback>
                <p:oleObj r:id="rId3" imgW="17726760" imgH="124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1275" y="81358"/>
                        <a:ext cx="5668963" cy="3979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360 Media – Students Survey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2" y="2367756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211241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544844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 establish if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360 Media,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 part of the general VR and AR idea, is a feasible platform for student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learning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out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VR, if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learning really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occurs;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 seek if there is any dependency between the first two goals and student demographics.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60133"/>
              </p:ext>
            </p:extLst>
          </p:nvPr>
        </p:nvGraphicFramePr>
        <p:xfrm>
          <a:off x="7282100" y="2270760"/>
          <a:ext cx="4071700" cy="287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r:id="rId3" imgW="10971360" imgH="7758720" progId="">
                  <p:embed/>
                </p:oleObj>
              </mc:Choice>
              <mc:Fallback>
                <p:oleObj r:id="rId3" imgW="10971360" imgH="7758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2100" y="2270760"/>
                        <a:ext cx="4071700" cy="2879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961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results: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221 student participants,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217 participants considered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Female, 66%, male, 44%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50% are first-year students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43% come from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place of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10-50,000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55" y="44609"/>
            <a:ext cx="3112770" cy="260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34" y="4275365"/>
            <a:ext cx="3358585" cy="258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30" y="1893412"/>
            <a:ext cx="3398808" cy="26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5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</a:t>
            </a:r>
            <a:r>
              <a:rPr lang="en-US" dirty="0" smtClean="0"/>
              <a:t>results: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0385"/>
            <a:ext cx="102338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Most visits 2-4 times a week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Easy to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orient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themselves –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37%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3100851"/>
            <a:ext cx="6309430" cy="360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5" y="106681"/>
            <a:ext cx="4110749" cy="31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7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VR, video 360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233800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want info via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VR – 53%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Watched w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GearVR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– 15%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Watched with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Google Cardboard-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37%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1" y="108585"/>
            <a:ext cx="5864542" cy="352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880" y="3544631"/>
            <a:ext cx="5872163" cy="32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bit.ly/learnlib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</a:t>
            </a:r>
            <a:r>
              <a:rPr lang="en-US" dirty="0"/>
              <a:t>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1825625"/>
            <a:ext cx="10233800" cy="4351338"/>
          </a:xfrm>
        </p:spPr>
        <p:txBody>
          <a:bodyPr/>
          <a:lstStyle/>
          <a:p>
            <a:r>
              <a:rPr lang="en-US" dirty="0" smtClean="0"/>
              <a:t>Learn about library services</a:t>
            </a:r>
          </a:p>
          <a:p>
            <a:r>
              <a:rPr lang="en-US" dirty="0" smtClean="0">
                <a:hlinkClick r:id="rId3"/>
              </a:rPr>
              <a:t>Gamified</a:t>
            </a:r>
            <a:r>
              <a:rPr lang="en-US" dirty="0" smtClean="0"/>
              <a:t> scavenger hunt</a:t>
            </a:r>
          </a:p>
          <a:p>
            <a:r>
              <a:rPr lang="en-US" dirty="0" smtClean="0">
                <a:hlinkClick r:id="rId4"/>
              </a:rPr>
              <a:t>BYOD</a:t>
            </a:r>
            <a:endParaRPr lang="en-US" dirty="0" smtClean="0"/>
          </a:p>
          <a:p>
            <a:r>
              <a:rPr lang="en-US" dirty="0" smtClean="0"/>
              <a:t>Split in groups: peer support</a:t>
            </a:r>
          </a:p>
          <a:p>
            <a:r>
              <a:rPr lang="en-US" dirty="0" smtClean="0">
                <a:hlinkClick r:id="rId5"/>
              </a:rPr>
              <a:t>Project-based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Self-paced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self-directed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0"/>
            <a:ext cx="4876800" cy="68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7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http://bit.ly/learnlib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</a:t>
            </a:r>
            <a:r>
              <a:rPr lang="en-US" dirty="0"/>
              <a:t>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1871345"/>
            <a:ext cx="102338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Gamified</a:t>
            </a:r>
            <a:r>
              <a:rPr lang="en-US" dirty="0" smtClean="0"/>
              <a:t> orientation</a:t>
            </a:r>
          </a:p>
          <a:p>
            <a:r>
              <a:rPr lang="en-US" dirty="0" smtClean="0"/>
              <a:t>Quantifiable </a:t>
            </a:r>
            <a:r>
              <a:rPr lang="en-US" dirty="0" smtClean="0">
                <a:hlinkClick r:id="rId4"/>
              </a:rPr>
              <a:t>assessment</a:t>
            </a:r>
            <a:endParaRPr lang="en-US" dirty="0" smtClean="0"/>
          </a:p>
          <a:p>
            <a:r>
              <a:rPr lang="en-US" dirty="0" smtClean="0"/>
              <a:t>Opportunity for</a:t>
            </a:r>
          </a:p>
          <a:p>
            <a:pPr lvl="1"/>
            <a:r>
              <a:rPr lang="en-US" dirty="0" smtClean="0"/>
              <a:t>Immediate tune up </a:t>
            </a:r>
          </a:p>
          <a:p>
            <a:pPr lvl="1"/>
            <a:r>
              <a:rPr lang="en-US" dirty="0" smtClean="0"/>
              <a:t>Long-term research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/>
              <a:t>E.g.: </a:t>
            </a:r>
            <a:br>
              <a:rPr lang="en-US" dirty="0"/>
            </a:b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goo.gl/EywX4M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goo.gl/kRpeB3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520" y="0"/>
            <a:ext cx="612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Contact info  and take </a:t>
            </a:r>
            <a:r>
              <a:rPr lang="en-US" sz="4000" dirty="0"/>
              <a:t>outs from today’s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751960" cy="4351338"/>
          </a:xfrm>
        </p:spPr>
        <p:txBody>
          <a:bodyPr/>
          <a:lstStyle/>
          <a:p>
            <a:r>
              <a:rPr lang="en-US" dirty="0"/>
              <a:t>Plamen Miltenoff, Ph.D</a:t>
            </a:r>
            <a:r>
              <a:rPr lang="en-US" dirty="0" smtClean="0"/>
              <a:t>., </a:t>
            </a:r>
            <a:r>
              <a:rPr lang="en-US" dirty="0"/>
              <a:t>Professor, </a:t>
            </a:r>
            <a:r>
              <a:rPr lang="en-US" dirty="0" smtClean="0"/>
              <a:t> </a:t>
            </a:r>
            <a:r>
              <a:rPr lang="en-US" u="sng" dirty="0" smtClean="0">
                <a:hlinkClick r:id="rId2"/>
              </a:rPr>
              <a:t>pmiltenoff@stcloudstate.edu</a:t>
            </a:r>
            <a:endParaRPr lang="en-US" u="sng" dirty="0" smtClean="0"/>
          </a:p>
          <a:p>
            <a:r>
              <a:rPr lang="en-US" dirty="0"/>
              <a:t>Mark Gill, Ph.D., </a:t>
            </a:r>
            <a:r>
              <a:rPr lang="en-US" dirty="0" smtClean="0"/>
              <a:t>Director Visualization Lab </a:t>
            </a:r>
            <a:r>
              <a:rPr lang="en-US" u="sng" dirty="0" smtClean="0">
                <a:hlinkClick r:id="rId3"/>
              </a:rPr>
              <a:t>mcgill@stcloudstate.edu</a:t>
            </a:r>
            <a:endParaRPr lang="en-US" u="sng" dirty="0" smtClean="0"/>
          </a:p>
          <a:p>
            <a:endParaRPr lang="en-US" u="sng" dirty="0" smtClean="0"/>
          </a:p>
          <a:p>
            <a:endParaRPr lang="en-US" u="sng" dirty="0"/>
          </a:p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learn about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opportunities offered by each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technologies: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VR reality, Augmented reality and 360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media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learn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operate the various forms 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technologies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contemplate, discuss and propose new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applications 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these technologies in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library and academic settings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88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iscuss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35" y="3875895"/>
            <a:ext cx="5529772" cy="19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760" y="4976344"/>
            <a:ext cx="4038600" cy="164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2872" y="763914"/>
            <a:ext cx="1075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linkClick r:id="rId4"/>
              </a:rPr>
              <a:t>@</a:t>
            </a:r>
            <a:r>
              <a:rPr lang="en-US" sz="4800" dirty="0" err="1" smtClean="0">
                <a:hlinkClick r:id="rId4"/>
              </a:rPr>
              <a:t>SCSUtechinstruc</a:t>
            </a:r>
            <a:r>
              <a:rPr lang="en-US" sz="4800" dirty="0" smtClean="0"/>
              <a:t>  </a:t>
            </a:r>
            <a:r>
              <a:rPr lang="en-US" sz="4000" dirty="0"/>
              <a:t>#</a:t>
            </a:r>
            <a:r>
              <a:rPr lang="en-US" sz="4000" dirty="0" smtClean="0"/>
              <a:t>mnsummit2017</a:t>
            </a:r>
            <a:r>
              <a:rPr lang="en-US" sz="4800" dirty="0"/>
              <a:t> </a:t>
            </a:r>
            <a:r>
              <a:rPr lang="en-US" sz="4800" dirty="0" smtClean="0"/>
              <a:t>#</a:t>
            </a:r>
            <a:r>
              <a:rPr lang="en-US" sz="4800" dirty="0" err="1" smtClean="0"/>
              <a:t>vrlib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7" y="999929"/>
            <a:ext cx="3810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7" y="2138889"/>
            <a:ext cx="389370" cy="389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2872" y="1594911"/>
            <a:ext cx="103166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7"/>
              </a:rPr>
              <a:t>https://www.facebook.com/SCSUVizLab</a:t>
            </a:r>
            <a:r>
              <a:rPr lang="en-US" sz="4000" dirty="0"/>
              <a:t> </a:t>
            </a:r>
            <a:endParaRPr lang="en-US" sz="4000" dirty="0" smtClean="0"/>
          </a:p>
          <a:p>
            <a:r>
              <a:rPr lang="en-US" sz="4000" u="sng" dirty="0">
                <a:hlinkClick r:id="rId8"/>
              </a:rPr>
              <a:t>https://www.facebook.com/InforMediaServices</a:t>
            </a:r>
            <a:r>
              <a:rPr lang="en-US" sz="4000" u="sng" dirty="0" smtClean="0">
                <a:hlinkClick r:id="rId8"/>
              </a:rPr>
              <a:t>/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53262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2425" y="1825624"/>
            <a:ext cx="7890650" cy="4910455"/>
          </a:xfrm>
        </p:spPr>
        <p:txBody>
          <a:bodyPr>
            <a:normAutofit/>
          </a:bodyPr>
          <a:lstStyle/>
          <a:p>
            <a:r>
              <a:rPr lang="en-US" dirty="0"/>
              <a:t>Plamen Miltenoff, Ph.D. </a:t>
            </a:r>
            <a:r>
              <a:rPr lang="en-US" dirty="0" smtClean="0"/>
              <a:t>Professor  </a:t>
            </a:r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pmiltenoff@stcloudstate.edu</a:t>
            </a:r>
            <a:r>
              <a:rPr lang="en-US" u="sng" dirty="0" smtClean="0"/>
              <a:t> 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http://web.stcloudstate.edu/pmiltenoff/faculty</a:t>
            </a:r>
            <a:r>
              <a:rPr lang="en-US" u="sng" dirty="0" smtClean="0">
                <a:hlinkClick r:id="rId3"/>
              </a:rPr>
              <a:t>/</a:t>
            </a:r>
            <a:r>
              <a:rPr lang="en-US" u="sng" dirty="0" smtClean="0"/>
              <a:t> 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http://</a:t>
            </a:r>
            <a:r>
              <a:rPr lang="en-US" u="sng" dirty="0" smtClean="0">
                <a:hlinkClick r:id="rId4"/>
              </a:rPr>
              <a:t>blog.stcloudstate.edu/ims</a:t>
            </a:r>
            <a:r>
              <a:rPr lang="en-US" u="sng" dirty="0" smtClean="0"/>
              <a:t> </a:t>
            </a:r>
          </a:p>
          <a:p>
            <a:pPr marL="0" indent="0">
              <a:buNone/>
            </a:pPr>
            <a:r>
              <a:rPr lang="en-US" u="sng" dirty="0" smtClean="0">
                <a:hlinkClick r:id="rId5"/>
              </a:rPr>
              <a:t>https://www.facebook.com/InforMediaServices/</a:t>
            </a:r>
            <a:r>
              <a:rPr lang="en-US" u="sng" dirty="0" smtClean="0"/>
              <a:t>     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Mark Gill, Ph.D., Director Visualization Lab 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>
                <a:hlinkClick r:id="rId6"/>
              </a:rPr>
              <a:t>mcgill@stcloudstate.edu</a:t>
            </a:r>
            <a:endParaRPr lang="en-US" u="sng" dirty="0" smtClean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www.facebook.com/SCSUVizLab</a:t>
            </a:r>
            <a:r>
              <a:rPr lang="en-US" dirty="0" smtClean="0"/>
              <a:t> </a:t>
            </a:r>
            <a:endParaRPr lang="en-US" u="sng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24" y="2379385"/>
            <a:ext cx="381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9" y="5699454"/>
            <a:ext cx="389370" cy="38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0" y="3794850"/>
            <a:ext cx="389370" cy="389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5724" y="2290332"/>
            <a:ext cx="305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10"/>
              </a:rPr>
              <a:t>@</a:t>
            </a:r>
            <a:r>
              <a:rPr lang="en-US" sz="2800" dirty="0" err="1">
                <a:hlinkClick r:id="rId10"/>
              </a:rPr>
              <a:t>SCSUtechinstruc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4" y="3305188"/>
            <a:ext cx="442693" cy="427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4" y="2369256"/>
            <a:ext cx="444296" cy="444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6" y="5236606"/>
            <a:ext cx="444296" cy="444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7135"/>
            <a:ext cx="367037" cy="367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200" y="361228"/>
            <a:ext cx="7551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hlinkClick r:id="rId14"/>
              </a:rPr>
              <a:t>https://www.slideshare.net/aidemoreto/vr-library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short link: </a:t>
            </a:r>
            <a:r>
              <a:rPr lang="en-US" sz="2800" b="1" dirty="0">
                <a:hlinkClick r:id="rId15"/>
              </a:rPr>
              <a:t>https://tinyurl.com/MNsummit2017</a:t>
            </a:r>
            <a:r>
              <a:rPr lang="en-US" sz="2800" b="1" dirty="0"/>
              <a:t> </a:t>
            </a:r>
            <a:endParaRPr lang="en-US" sz="15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5685" y="2742643"/>
            <a:ext cx="3919537" cy="38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Intro to the idea of VR/360 media and gamification in the library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VR / Video 360 for library orientation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Gamification for library instruction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Video 360 Library Orientation – case study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VR / Video 360 – how to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Video 360 Library Orientation – survey results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Gamification for Library Instruction – case study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0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647061"/>
            <a:ext cx="1107200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hlinkClick r:id="rId2"/>
              </a:rPr>
              <a:t>11 Ed Tech Trends to Watch in </a:t>
            </a:r>
            <a:r>
              <a:rPr lang="en-US" sz="4000" b="1" dirty="0" smtClean="0">
                <a:hlinkClick r:id="rId2"/>
              </a:rPr>
              <a:t>2017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700" dirty="0">
                <a:hlinkClick r:id="rId3"/>
              </a:rPr>
              <a:t>http</a:t>
            </a:r>
            <a:r>
              <a:rPr lang="en-US" sz="2700" dirty="0" smtClean="0">
                <a:hlinkClick r:id="rId3"/>
              </a:rPr>
              <a:t>://pdf.101com.com/CampusTech/2017/701921020/CAM_1702DG.pdf</a:t>
            </a:r>
            <a:br>
              <a:rPr lang="en-US" sz="2700" dirty="0" smtClean="0">
                <a:hlinkClick r:id="rId3"/>
              </a:rPr>
            </a:br>
            <a:r>
              <a:rPr lang="en-US" sz="4000" b="1" dirty="0"/>
              <a:t>15 Tech Tool Favorites From ISTE </a:t>
            </a:r>
            <a:r>
              <a:rPr lang="en-US" sz="4000" b="1" dirty="0" smtClean="0"/>
              <a:t>2016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700" dirty="0">
                <a:hlinkClick r:id="rId4"/>
              </a:rPr>
              <a:t>https://ww2.kqed.org/mindshift/2016/07/05/15-tech-tool-favorites-from-iste-2016</a:t>
            </a:r>
            <a:r>
              <a:rPr lang="en-US" sz="2700" dirty="0" smtClean="0">
                <a:hlinkClick r:id="rId4"/>
              </a:rPr>
              <a:t>/</a:t>
            </a:r>
            <a:r>
              <a:rPr lang="en-US" sz="2700" b="1" dirty="0" smtClean="0"/>
              <a:t>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700" dirty="0" smtClean="0">
                <a:hlinkClick r:id="rId3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398926"/>
            <a:ext cx="9872871" cy="4038600"/>
          </a:xfrm>
        </p:spPr>
        <p:txBody>
          <a:bodyPr/>
          <a:lstStyle/>
          <a:p>
            <a:r>
              <a:rPr lang="en-US" dirty="0"/>
              <a:t>new forms of </a:t>
            </a:r>
            <a:r>
              <a:rPr lang="en-US" dirty="0">
                <a:hlinkClick r:id="rId5"/>
              </a:rPr>
              <a:t>human-computer interaction </a:t>
            </a:r>
            <a:r>
              <a:rPr lang="en-US" dirty="0"/>
              <a:t>(HCI) such as </a:t>
            </a:r>
            <a:r>
              <a:rPr lang="en-US" dirty="0">
                <a:hlinkClick r:id="rId6"/>
              </a:rPr>
              <a:t>augmented reality </a:t>
            </a:r>
            <a:r>
              <a:rPr lang="en-US" dirty="0"/>
              <a:t>(AR),</a:t>
            </a:r>
            <a:r>
              <a:rPr lang="en-US" dirty="0">
                <a:hlinkClick r:id="rId7"/>
              </a:rPr>
              <a:t>virtual reality </a:t>
            </a:r>
            <a:r>
              <a:rPr lang="en-US" dirty="0"/>
              <a:t>(VR) and </a:t>
            </a:r>
            <a:r>
              <a:rPr lang="en-US" dirty="0">
                <a:hlinkClick r:id="rId8"/>
              </a:rPr>
              <a:t>mixed reality </a:t>
            </a:r>
            <a:r>
              <a:rPr lang="en-US" dirty="0"/>
              <a:t>(MR)</a:t>
            </a:r>
          </a:p>
          <a:p>
            <a:r>
              <a:rPr lang="en-US" dirty="0"/>
              <a:t>Extensive costs for VR design and development drive the need for collaborative efforts. </a:t>
            </a:r>
          </a:p>
          <a:p>
            <a:r>
              <a:rPr lang="en-US" dirty="0" smtClean="0"/>
              <a:t>“Whether </a:t>
            </a:r>
            <a:r>
              <a:rPr lang="en-US" dirty="0"/>
              <a:t>using AR for a gamified course or to </a:t>
            </a:r>
            <a:r>
              <a:rPr lang="en-US" b="1" dirty="0">
                <a:solidFill>
                  <a:srgbClr val="FF0000"/>
                </a:solidFill>
              </a:rPr>
              <a:t>acclimate new students to campus</a:t>
            </a:r>
            <a:r>
              <a:rPr lang="en-US" dirty="0"/>
              <a:t>, the trend will continue into </a:t>
            </a:r>
            <a:r>
              <a:rPr lang="en-US" dirty="0" smtClean="0"/>
              <a:t>2017”</a:t>
            </a:r>
            <a:endParaRPr lang="en-US" dirty="0"/>
          </a:p>
        </p:txBody>
      </p:sp>
      <p:pic>
        <p:nvPicPr>
          <p:cNvPr id="3074" name="Picture 2" descr="Image result for holole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0" y="5420303"/>
            <a:ext cx="2559050" cy="14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augmented reality"/>
          <p:cNvSpPr>
            <a:spLocks noChangeAspect="1" noChangeArrowheads="1"/>
          </p:cNvSpPr>
          <p:nvPr/>
        </p:nvSpPr>
        <p:spPr bwMode="auto">
          <a:xfrm>
            <a:off x="155575" y="-2179638"/>
            <a:ext cx="94773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cohlab.com/wp-content/uploads/2014/11/augmented-reality-phone-for-blog-1024x49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56" y="4480560"/>
            <a:ext cx="2611576" cy="12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virtual realit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98" y="5252998"/>
            <a:ext cx="2637839" cy="13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mixedrealities.de/M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849177"/>
            <a:ext cx="58007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0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ygotsky's zone of proximal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26" y="2170322"/>
            <a:ext cx="6291788" cy="45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…acclimate </a:t>
            </a:r>
            <a:r>
              <a:rPr lang="en-US" b="1" dirty="0">
                <a:solidFill>
                  <a:srgbClr val="FF0000"/>
                </a:solidFill>
              </a:rPr>
              <a:t>new students to </a:t>
            </a:r>
            <a:r>
              <a:rPr lang="en-US" b="1" dirty="0" smtClean="0">
                <a:solidFill>
                  <a:srgbClr val="FF0000"/>
                </a:solidFill>
              </a:rPr>
              <a:t>campus…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1800" dirty="0">
                <a:hlinkClick r:id="rId3"/>
              </a:rPr>
              <a:t>http://pdf.101com.com/CampusTech/2017/701921020/CAM_1702DG.pdf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campus and services</a:t>
            </a:r>
          </a:p>
          <a:p>
            <a:r>
              <a:rPr lang="en-US" dirty="0" smtClean="0"/>
              <a:t>Library Orientation</a:t>
            </a:r>
          </a:p>
          <a:p>
            <a:pPr lvl="1"/>
            <a:r>
              <a:rPr lang="en-US" dirty="0" smtClean="0">
                <a:hlinkClick r:id="rId4" action="ppaction://hlinkfile"/>
              </a:rPr>
              <a:t>Self-paced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Student-centered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Project-based</a:t>
            </a:r>
            <a:endParaRPr lang="en-US" dirty="0" smtClean="0"/>
          </a:p>
          <a:p>
            <a:pPr lvl="1"/>
            <a:r>
              <a:rPr lang="en-US" dirty="0" smtClean="0"/>
              <a:t>Peer-supported (</a:t>
            </a:r>
            <a:r>
              <a:rPr lang="en-US" dirty="0" smtClean="0">
                <a:hlinkClick r:id="rId7"/>
              </a:rPr>
              <a:t>Vygotsky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hlinkClick r:id="rId8"/>
              </a:rPr>
              <a:t>Gamified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433328"/>
            <a:ext cx="9973019" cy="1356360"/>
          </a:xfrm>
        </p:spPr>
        <p:txBody>
          <a:bodyPr>
            <a:noAutofit/>
          </a:bodyPr>
          <a:lstStyle/>
          <a:p>
            <a:r>
              <a:rPr lang="en-US" sz="4400" dirty="0">
                <a:hlinkClick r:id="rId2"/>
              </a:rPr>
              <a:t>http://web.stcloudstate.edu/pmiltenoff/bi</a:t>
            </a:r>
            <a:r>
              <a:rPr lang="en-US" sz="4400" dirty="0" smtClean="0">
                <a:hlinkClick r:id="rId2"/>
              </a:rPr>
              <a:t>/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3081" y="1476409"/>
            <a:ext cx="6761189" cy="4552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34635" y="1950720"/>
            <a:ext cx="300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hlinkClick r:id="rId4"/>
              </a:rPr>
              <a:t>http://bit.ly/</a:t>
            </a:r>
            <a:br>
              <a:rPr lang="en-US" sz="4400" dirty="0" smtClean="0">
                <a:hlinkClick r:id="rId4"/>
              </a:rPr>
            </a:br>
            <a:r>
              <a:rPr lang="en-US" sz="4400" dirty="0" err="1" smtClean="0">
                <a:hlinkClick r:id="rId4"/>
              </a:rPr>
              <a:t>VRlib</a:t>
            </a:r>
            <a:endParaRPr lang="en-US" sz="4400" dirty="0" smtClean="0"/>
          </a:p>
          <a:p>
            <a:endParaRPr lang="en-US" sz="4400" dirty="0"/>
          </a:p>
          <a:p>
            <a:endParaRPr lang="en-US" sz="4400" dirty="0" smtClean="0"/>
          </a:p>
          <a:p>
            <a:r>
              <a:rPr lang="en-US" sz="4400" dirty="0" smtClean="0">
                <a:hlinkClick r:id="rId5"/>
              </a:rPr>
              <a:t>http://bit.ly/learnlib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199"/>
            <a:ext cx="3523395" cy="3290571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8831557">
            <a:off x="487902" y="2218912"/>
            <a:ext cx="2548035" cy="793898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6388531" y="1822020"/>
            <a:ext cx="2761841" cy="19875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/>
          </p:cNvPr>
          <p:cNvSpPr/>
          <p:nvPr/>
        </p:nvSpPr>
        <p:spPr>
          <a:xfrm>
            <a:off x="6432194" y="3949024"/>
            <a:ext cx="2761841" cy="19875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bit.ly/VRlib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VR settings; 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hlinkClick r:id="rId3"/>
              </a:rPr>
              <a:t>movie set </a:t>
            </a:r>
            <a:r>
              <a:rPr lang="en-US" dirty="0" smtClean="0"/>
              <a:t> (First VR setting)</a:t>
            </a:r>
          </a:p>
          <a:p>
            <a:pPr lvl="1"/>
            <a:r>
              <a:rPr lang="en-US" dirty="0" smtClean="0"/>
              <a:t>and a </a:t>
            </a:r>
            <a:r>
              <a:rPr lang="en-US" dirty="0">
                <a:hlinkClick r:id="rId4"/>
              </a:rPr>
              <a:t>still-image </a:t>
            </a:r>
            <a:r>
              <a:rPr lang="en-US" dirty="0" smtClean="0">
                <a:hlinkClick r:id="rId4"/>
              </a:rPr>
              <a:t>set</a:t>
            </a:r>
            <a:r>
              <a:rPr lang="en-US" dirty="0" smtClean="0"/>
              <a:t> (Second VR setting)</a:t>
            </a:r>
          </a:p>
          <a:p>
            <a:r>
              <a:rPr lang="en-US" dirty="0" smtClean="0">
                <a:hlinkClick r:id="rId5"/>
              </a:rPr>
              <a:t>Google Cardboard </a:t>
            </a:r>
            <a:r>
              <a:rPr lang="en-US" dirty="0" smtClean="0"/>
              <a:t>goggles</a:t>
            </a:r>
          </a:p>
          <a:p>
            <a:r>
              <a:rPr lang="en-US" dirty="0" smtClean="0"/>
              <a:t>Large instructor PC’s screen</a:t>
            </a:r>
          </a:p>
          <a:p>
            <a:r>
              <a:rPr lang="en-US" dirty="0" smtClean="0"/>
              <a:t>Students BYODs </a:t>
            </a:r>
          </a:p>
          <a:p>
            <a:endParaRPr lang="en-US" dirty="0"/>
          </a:p>
          <a:p>
            <a:r>
              <a:rPr lang="en-US" dirty="0" err="1" smtClean="0"/>
              <a:t>SurveyMonkey</a:t>
            </a:r>
            <a:r>
              <a:rPr lang="en-US" dirty="0" smtClean="0"/>
              <a:t> survey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0"/>
            <a:ext cx="528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360 Media - Formats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910169" y="1546256"/>
            <a:ext cx="7392311" cy="2498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file formats as flat media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2"/>
              </a:rPr>
              <a:t>H.264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PNG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JPG</a:t>
            </a:r>
            <a:r>
              <a:rPr lang="en-US" dirty="0"/>
              <a:t>) </a:t>
            </a:r>
            <a:endParaRPr lang="en-US" dirty="0" smtClean="0"/>
          </a:p>
          <a:p>
            <a:pPr lvl="2"/>
            <a:r>
              <a:rPr lang="en-US" dirty="0" smtClean="0"/>
              <a:t>Video -- 4K </a:t>
            </a:r>
            <a:r>
              <a:rPr lang="en-US" dirty="0"/>
              <a:t>Resolution Limit.</a:t>
            </a:r>
          </a:p>
          <a:p>
            <a:r>
              <a:rPr lang="en-US" dirty="0"/>
              <a:t>Multiple Cameras capture overlapping spheres</a:t>
            </a:r>
          </a:p>
          <a:p>
            <a:r>
              <a:rPr lang="en-US" dirty="0" smtClean="0"/>
              <a:t>Can </a:t>
            </a:r>
            <a:r>
              <a:rPr lang="en-US" dirty="0"/>
              <a:t>then be edited with other tools 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5"/>
              </a:rPr>
              <a:t>Photoshop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Premiere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Gimp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/>
          <p:nvPr/>
        </p:nvPicPr>
        <p:blipFill>
          <a:blip r:embed="rId8"/>
          <a:stretch>
            <a:fillRect/>
          </a:stretch>
        </p:blipFill>
        <p:spPr>
          <a:xfrm>
            <a:off x="154897" y="3900379"/>
            <a:ext cx="5550044" cy="27733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4" y="365125"/>
            <a:ext cx="3212566" cy="31922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69290" y="3704298"/>
            <a:ext cx="5422709" cy="29694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Stereo (3D) </a:t>
            </a:r>
          </a:p>
          <a:p>
            <a:pPr lvl="1"/>
            <a:r>
              <a:rPr lang="en-US" sz="2400" dirty="0" smtClean="0"/>
              <a:t>Rendered with multiple cameras</a:t>
            </a:r>
          </a:p>
          <a:p>
            <a:pPr lvl="1"/>
            <a:r>
              <a:rPr lang="en-US" sz="2400" dirty="0" smtClean="0"/>
              <a:t>Provides a sense of 3D depth</a:t>
            </a:r>
          </a:p>
          <a:p>
            <a:pPr lvl="1"/>
            <a:r>
              <a:rPr lang="en-US" sz="2400" dirty="0" smtClean="0"/>
              <a:t>Each frame is 2 distorted images</a:t>
            </a:r>
          </a:p>
          <a:p>
            <a:pPr lvl="1"/>
            <a:r>
              <a:rPr lang="en-US" sz="2400" dirty="0" smtClean="0"/>
              <a:t>Player splits the frame into separate eyes</a:t>
            </a:r>
          </a:p>
          <a:p>
            <a:pPr lvl="1"/>
            <a:r>
              <a:rPr lang="en-US" sz="2400" dirty="0" smtClean="0"/>
              <a:t>Same resolution limits; lower image quality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48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360 Media - Stitching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51120" y="1499236"/>
            <a:ext cx="6583680" cy="2530793"/>
          </a:xfrm>
        </p:spPr>
        <p:txBody>
          <a:bodyPr>
            <a:normAutofit/>
          </a:bodyPr>
          <a:lstStyle/>
          <a:p>
            <a:r>
              <a:rPr lang="en-US" dirty="0"/>
              <a:t>Images must be corrected to blend hemispheres together</a:t>
            </a:r>
          </a:p>
          <a:p>
            <a:pPr lvl="1"/>
            <a:r>
              <a:rPr lang="en-US" dirty="0">
                <a:hlinkClick r:id="rId3"/>
              </a:rPr>
              <a:t>Samsung Action Director</a:t>
            </a:r>
            <a:endParaRPr lang="en-US" dirty="0"/>
          </a:p>
          <a:p>
            <a:pPr lvl="2"/>
            <a:r>
              <a:rPr lang="en-US" dirty="0"/>
              <a:t>Fast, takes up tremendous hard drive space</a:t>
            </a:r>
          </a:p>
          <a:p>
            <a:pPr lvl="1"/>
            <a:r>
              <a:rPr lang="en-US" dirty="0"/>
              <a:t>On-Camera Processing </a:t>
            </a:r>
          </a:p>
          <a:p>
            <a:pPr lvl="2"/>
            <a:r>
              <a:rPr lang="en-US" dirty="0"/>
              <a:t>Bluetooth over phone.  Samsung phones only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 descr="Spatial Media Metadata Injecto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85" y="1690688"/>
            <a:ext cx="2587751" cy="197522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493726"/>
              </p:ext>
            </p:extLst>
          </p:nvPr>
        </p:nvGraphicFramePr>
        <p:xfrm>
          <a:off x="1144385" y="3810000"/>
          <a:ext cx="5347853" cy="267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r:id="rId5" imgW="9752040" imgH="4875840" progId="">
                  <p:embed/>
                </p:oleObj>
              </mc:Choice>
              <mc:Fallback>
                <p:oleObj r:id="rId5" imgW="9752040" imgH="4875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385" y="3810000"/>
                        <a:ext cx="5347853" cy="2673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97040" y="3923349"/>
            <a:ext cx="51206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Metadata in the media informs the player of the frame </a:t>
            </a:r>
            <a:r>
              <a:rPr lang="en-US" sz="2800" dirty="0" smtClean="0"/>
              <a:t>format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Some </a:t>
            </a:r>
            <a:r>
              <a:rPr lang="en-US" sz="2400" dirty="0"/>
              <a:t>tools </a:t>
            </a:r>
            <a:r>
              <a:rPr lang="en-US" sz="2400" dirty="0" smtClean="0"/>
              <a:t>(e.g., Adobe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 smtClean="0"/>
              <a:t>will report the frame format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Tools such as </a:t>
            </a:r>
            <a:r>
              <a:rPr lang="en-US" sz="2400" dirty="0" smtClean="0">
                <a:hlinkClick r:id="rId7"/>
              </a:rPr>
              <a:t>Spatial Media Metadata </a:t>
            </a:r>
            <a:r>
              <a:rPr lang="en-US" sz="2400" dirty="0">
                <a:hlinkClick r:id="rId7"/>
              </a:rPr>
              <a:t>Injector </a:t>
            </a:r>
            <a:r>
              <a:rPr lang="en-US" sz="2400" dirty="0" smtClean="0"/>
              <a:t>also will do it.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1373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13217</TotalTime>
  <Words>717</Words>
  <Application>Microsoft Office PowerPoint</Application>
  <PresentationFormat>Widescreen</PresentationFormat>
  <Paragraphs>144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 Unicode MS</vt:lpstr>
      <vt:lpstr>Arial</vt:lpstr>
      <vt:lpstr>Calibri</vt:lpstr>
      <vt:lpstr>Corbel</vt:lpstr>
      <vt:lpstr>Basis</vt:lpstr>
      <vt:lpstr>The Next Generation of Library Orientation.  Discussion on the application of  Virtual and Immersive Reality, 360 Degree Movies ,etc. </vt:lpstr>
      <vt:lpstr>Contact info  and take outs from today’s session</vt:lpstr>
      <vt:lpstr>Plan</vt:lpstr>
      <vt:lpstr>11 Ed Tech Trends to Watch in 2017 http://pdf.101com.com/CampusTech/2017/701921020/CAM_1702DG.pdf 15 Tech Tool Favorites From ISTE 2016  https://ww2.kqed.org/mindshift/2016/07/05/15-tech-tool-favorites-from-iste-2016/   </vt:lpstr>
      <vt:lpstr>…acclimate new students to campus… http://pdf.101com.com/CampusTech/2017/701921020/CAM_1702DG.pdf</vt:lpstr>
      <vt:lpstr>http://web.stcloudstate.edu/pmiltenoff/bi/ </vt:lpstr>
      <vt:lpstr>http://bit.ly/VRlib 1st  step</vt:lpstr>
      <vt:lpstr>360 Media - Formats</vt:lpstr>
      <vt:lpstr>360 Media - Stitching</vt:lpstr>
      <vt:lpstr>360 Media - Hardware</vt:lpstr>
      <vt:lpstr>360 Media - Hosting</vt:lpstr>
      <vt:lpstr>360 Media – Students Survey</vt:lpstr>
      <vt:lpstr>360 Media – Students Survey</vt:lpstr>
      <vt:lpstr>Survey goals</vt:lpstr>
      <vt:lpstr>Survey results: demographics</vt:lpstr>
      <vt:lpstr>Survey results: library</vt:lpstr>
      <vt:lpstr>VR, video 360</vt:lpstr>
      <vt:lpstr>http://bit.ly/learnlib 2nd  step</vt:lpstr>
      <vt:lpstr>http://bit.ly/learnlib 2nd  step</vt:lpstr>
      <vt:lpstr>PowerPoint Presentation</vt:lpstr>
      <vt:lpstr>Contact Info:</vt:lpstr>
    </vt:vector>
  </TitlesOfParts>
  <Company>St. Cloud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Miltenoff, Plamen</dc:creator>
  <cp:lastModifiedBy>Miltenoff, Plamen</cp:lastModifiedBy>
  <cp:revision>65</cp:revision>
  <dcterms:created xsi:type="dcterms:W3CDTF">2017-02-21T22:18:25Z</dcterms:created>
  <dcterms:modified xsi:type="dcterms:W3CDTF">2017-07-29T16:42:40Z</dcterms:modified>
</cp:coreProperties>
</file>