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8BD5-DED4-402B-B042-0657C5A9A920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B73EA8-452F-4B6B-9794-E21BB9FC65F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8BD5-DED4-402B-B042-0657C5A9A920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73EA8-452F-4B6B-9794-E21BB9FC6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8BD5-DED4-402B-B042-0657C5A9A920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73EA8-452F-4B6B-9794-E21BB9FC6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90E8BD5-DED4-402B-B042-0657C5A9A920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B73EA8-452F-4B6B-9794-E21BB9FC65F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8BD5-DED4-402B-B042-0657C5A9A920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73EA8-452F-4B6B-9794-E21BB9FC65F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8BD5-DED4-402B-B042-0657C5A9A920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73EA8-452F-4B6B-9794-E21BB9FC65F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73EA8-452F-4B6B-9794-E21BB9FC65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8BD5-DED4-402B-B042-0657C5A9A920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8BD5-DED4-402B-B042-0657C5A9A920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73EA8-452F-4B6B-9794-E21BB9FC65F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8BD5-DED4-402B-B042-0657C5A9A920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73EA8-452F-4B6B-9794-E21BB9FC65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90E8BD5-DED4-402B-B042-0657C5A9A920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B73EA8-452F-4B6B-9794-E21BB9FC65F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8BD5-DED4-402B-B042-0657C5A9A920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B73EA8-452F-4B6B-9794-E21BB9FC65F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90E8BD5-DED4-402B-B042-0657C5A9A920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B73EA8-452F-4B6B-9794-E21BB9FC65F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Northern Lights Library Network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382000" cy="2576732"/>
          </a:xfrm>
        </p:spPr>
        <p:txBody>
          <a:bodyPr/>
          <a:lstStyle/>
          <a:p>
            <a:r>
              <a:rPr lang="en-US" sz="3200" b="1" dirty="0" smtClean="0"/>
              <a:t>Student Success in the Electronic Era: Why Schools Need Media Specialists Now More Than Ever</a:t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Kathy B. </a:t>
            </a:r>
            <a:r>
              <a:rPr lang="en-US" sz="3200" b="1" dirty="0" err="1" smtClean="0"/>
              <a:t>Enger</a:t>
            </a:r>
            <a:r>
              <a:rPr lang="en-US" sz="3200" b="1" dirty="0" smtClean="0"/>
              <a:t>, Ph.D.</a:t>
            </a:r>
            <a:endParaRPr lang="en-US" sz="3200" b="1" dirty="0"/>
          </a:p>
        </p:txBody>
      </p:sp>
      <p:pic>
        <p:nvPicPr>
          <p:cNvPr id="1026" name="Picture 2" descr="C:\Users\admin\Documents\NLLN Public Relations\Logo\Jesse Larson Logos\NLLN-curve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418" y="4671706"/>
            <a:ext cx="6172200" cy="96141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25561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Knowledge Located is Put to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801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Begins with developing usernames and passwords, keyboarding, using email and websites effectively, practicing digital etiquette, and even manipulating a mouse</a:t>
            </a:r>
          </a:p>
          <a:p>
            <a:endParaRPr lang="en-US" dirty="0"/>
          </a:p>
          <a:p>
            <a:r>
              <a:rPr lang="en-US" dirty="0" smtClean="0"/>
              <a:t>TO</a:t>
            </a:r>
          </a:p>
          <a:p>
            <a:endParaRPr lang="en-US" dirty="0"/>
          </a:p>
          <a:p>
            <a:r>
              <a:rPr lang="en-US" dirty="0" smtClean="0"/>
              <a:t>Navigating social media sites such as wikis, blogs, manipulating data with spreadsheets, creating multimedia presentations, and using apps. for mobile phones and tablets.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DIGITAL LITERACY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807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sz="2800" b="1" dirty="0" smtClean="0"/>
              <a:t>Reading</a:t>
            </a:r>
          </a:p>
          <a:p>
            <a:r>
              <a:rPr lang="en-US" sz="2800" b="1" dirty="0" smtClean="0"/>
              <a:t>Reading</a:t>
            </a:r>
          </a:p>
          <a:p>
            <a:r>
              <a:rPr lang="en-US" sz="2800" b="1" dirty="0" smtClean="0"/>
              <a:t>Reading</a:t>
            </a:r>
          </a:p>
          <a:p>
            <a:r>
              <a:rPr lang="en-US" sz="2800" b="1" dirty="0" smtClean="0"/>
              <a:t>Reading</a:t>
            </a:r>
          </a:p>
          <a:p>
            <a:r>
              <a:rPr lang="en-US" sz="2800" b="1" dirty="0" smtClean="0"/>
              <a:t>Reading</a:t>
            </a:r>
          </a:p>
          <a:p>
            <a:r>
              <a:rPr lang="en-US" sz="2800" b="1" dirty="0" smtClean="0"/>
              <a:t>Reading 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LIBRARY AND INFORMATION SCIENCE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13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advanced grounded theory analysis links results back to existing theory, in order to build new theory, much like the function of a literature review in quantitative studies.  This study follows a true grounded theory qualitative analysis approach. 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Bronfenbrenner’s (1979) Ecological Systems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603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9215364" cy="5608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8610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Equity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Literacy levels improves as access to reading material increases.</a:t>
            </a:r>
          </a:p>
          <a:p>
            <a:r>
              <a:rPr lang="en-US" dirty="0" smtClean="0"/>
              <a:t>Children raised in home with many books go on for more education.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There are performance-based disparities between students with Internet access at home and those without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737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is a universal human right.</a:t>
            </a:r>
          </a:p>
          <a:p>
            <a:r>
              <a:rPr lang="en-US" dirty="0" smtClean="0"/>
              <a:t>The core element of libraries rests solidly </a:t>
            </a:r>
            <a:r>
              <a:rPr lang="en-US" smtClean="0"/>
              <a:t>in reading.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Libraries and Democracy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38897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Schools have lost qualified media specialists without understanding the true skills students learn from them.</a:t>
            </a:r>
          </a:p>
          <a:p>
            <a:r>
              <a:rPr lang="en-US" dirty="0" smtClean="0"/>
              <a:t>Students in schools with full-time media specialists do significantly better on standardized than students in schools without media specialists.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Problem:  The Diaspora of Media Specialists (School Librarians)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118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study examined sixty-seven </a:t>
            </a:r>
            <a:r>
              <a:rPr lang="en-US" dirty="0"/>
              <a:t>full-text scholarly articles from a search of Academic Search Premier on the terms “Media Specialist” and “School Librarian” from 1997-2016, along with sixty-eight Internet documents, from state education websites and district education </a:t>
            </a:r>
            <a:r>
              <a:rPr lang="en-US" dirty="0" smtClean="0"/>
              <a:t>websites.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Total of 2,240 </a:t>
            </a:r>
            <a:r>
              <a:rPr lang="en-US" dirty="0"/>
              <a:t>pages of documents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err="1" smtClean="0"/>
              <a:t>Chamaz</a:t>
            </a:r>
            <a:r>
              <a:rPr lang="en-US" dirty="0" smtClean="0"/>
              <a:t> (2014) use of documents as a source of qualitative data.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err="1" smtClean="0"/>
              <a:t>Charmaz</a:t>
            </a:r>
            <a:r>
              <a:rPr lang="en-US" sz="2200" dirty="0"/>
              <a:t>, K. (2014). </a:t>
            </a:r>
            <a:r>
              <a:rPr lang="en-US" sz="2200" i="1" dirty="0"/>
              <a:t>Constructing grounded theory</a:t>
            </a:r>
            <a:r>
              <a:rPr lang="en-US" sz="2200" dirty="0"/>
              <a:t>. Los Angeles: Sage </a:t>
            </a:r>
            <a:r>
              <a:rPr lang="en-US" sz="2200" dirty="0" smtClean="0"/>
              <a:t>	Publications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Study Using a Grounded Theory Qualitative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352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/>
              <a:t>Information Literacy</a:t>
            </a:r>
          </a:p>
          <a:p>
            <a:r>
              <a:rPr lang="en-US" b="1" dirty="0" smtClean="0"/>
              <a:t>Digital Literacy</a:t>
            </a:r>
          </a:p>
          <a:p>
            <a:r>
              <a:rPr lang="en-US" b="1" dirty="0" smtClean="0"/>
              <a:t>Library and Information Science Skills</a:t>
            </a:r>
          </a:p>
          <a:p>
            <a:endParaRPr lang="en-US" dirty="0"/>
          </a:p>
          <a:p>
            <a:r>
              <a:rPr lang="en-US" b="1" i="1" dirty="0" smtClean="0"/>
              <a:t>**Throughout the learning process, students are continually reading and writing.**</a:t>
            </a:r>
            <a:endParaRPr lang="en-US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Key Themes Emerged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977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A Need to Access Information is Realized.</a:t>
            </a:r>
          </a:p>
          <a:p>
            <a:r>
              <a:rPr lang="en-US" dirty="0" smtClean="0"/>
              <a:t>2.  The Information/Knowledge Needed is Located.</a:t>
            </a:r>
          </a:p>
          <a:p>
            <a:r>
              <a:rPr lang="en-US" dirty="0" smtClean="0"/>
              <a:t>3.  The Value and Relevance of the Knowledge Located is Determined.</a:t>
            </a:r>
          </a:p>
          <a:p>
            <a:r>
              <a:rPr lang="en-US" dirty="0" smtClean="0"/>
              <a:t>4.  The Knowledge Located is Organized.</a:t>
            </a:r>
          </a:p>
          <a:p>
            <a:r>
              <a:rPr lang="en-US" dirty="0" smtClean="0"/>
              <a:t>5.  The Knowledge Located is Put to Use.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INFORMATION LITERACY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273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Need to Access Information Begins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990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Needed Information/Knowledge is Located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31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Value and Relevance of the Knowledge is Determined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413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Knowledge Located is Organized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092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54</TotalTime>
  <Words>444</Words>
  <Application>Microsoft Office PowerPoint</Application>
  <PresentationFormat>On-screen Show (4:3)</PresentationFormat>
  <Paragraphs>53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Paper</vt:lpstr>
      <vt:lpstr>Student Success in the Electronic Era: Why Schools Need Media Specialists Now More Than Ever  Kathy B. Enger, Ph.D.</vt:lpstr>
      <vt:lpstr>Problem:  The Diaspora of Media Specialists (School Librarians)</vt:lpstr>
      <vt:lpstr>Study Using a Grounded Theory Qualitative Approach</vt:lpstr>
      <vt:lpstr>Three Key Themes Emerged</vt:lpstr>
      <vt:lpstr>INFORMATION LITERACY CYCLE</vt:lpstr>
      <vt:lpstr>The Need to Access Information Begins</vt:lpstr>
      <vt:lpstr>Needed Information/Knowledge is Located</vt:lpstr>
      <vt:lpstr>The Value and Relevance of the Knowledge is Determined</vt:lpstr>
      <vt:lpstr>The Knowledge Located is Organized</vt:lpstr>
      <vt:lpstr>The Knowledge Located is Put to Use</vt:lpstr>
      <vt:lpstr>DIGITAL LITERACY SKILLS</vt:lpstr>
      <vt:lpstr>LIBRARY AND INFORMATION SCIENCE SKILLS</vt:lpstr>
      <vt:lpstr>Bronfenbrenner’s (1979) Ecological Systems Theory</vt:lpstr>
      <vt:lpstr>PowerPoint Presentation</vt:lpstr>
      <vt:lpstr>Equity</vt:lpstr>
      <vt:lpstr>Libraries and Democracy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Kathy B. Enger, Ph.D.</dc:title>
  <dc:creator>Windows User</dc:creator>
  <cp:lastModifiedBy>Windows User</cp:lastModifiedBy>
  <cp:revision>8</cp:revision>
  <dcterms:created xsi:type="dcterms:W3CDTF">2017-07-31T15:00:55Z</dcterms:created>
  <dcterms:modified xsi:type="dcterms:W3CDTF">2017-08-01T17:59:15Z</dcterms:modified>
</cp:coreProperties>
</file>