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3" r:id="rId2"/>
    <p:sldId id="304" r:id="rId3"/>
    <p:sldId id="301" r:id="rId4"/>
    <p:sldId id="325" r:id="rId5"/>
    <p:sldId id="317" r:id="rId6"/>
    <p:sldId id="316" r:id="rId7"/>
    <p:sldId id="290" r:id="rId8"/>
    <p:sldId id="322" r:id="rId9"/>
    <p:sldId id="332" r:id="rId10"/>
    <p:sldId id="315" r:id="rId11"/>
    <p:sldId id="318" r:id="rId12"/>
    <p:sldId id="319" r:id="rId13"/>
    <p:sldId id="320" r:id="rId14"/>
    <p:sldId id="321" r:id="rId15"/>
    <p:sldId id="330" r:id="rId16"/>
    <p:sldId id="331" r:id="rId17"/>
    <p:sldId id="329" r:id="rId18"/>
    <p:sldId id="324" r:id="rId19"/>
    <p:sldId id="334" r:id="rId20"/>
    <p:sldId id="335" r:id="rId21"/>
    <p:sldId id="313" r:id="rId22"/>
    <p:sldId id="333" r:id="rId23"/>
    <p:sldId id="31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60186" autoAdjust="0"/>
  </p:normalViewPr>
  <p:slideViewPr>
    <p:cSldViewPr snapToGrid="0">
      <p:cViewPr>
        <p:scale>
          <a:sx n="66" d="100"/>
          <a:sy n="66" d="100"/>
        </p:scale>
        <p:origin x="679" y="-1025"/>
      </p:cViewPr>
      <p:guideLst/>
    </p:cSldViewPr>
  </p:slideViewPr>
  <p:outlineViewPr>
    <p:cViewPr>
      <p:scale>
        <a:sx n="33" d="100"/>
        <a:sy n="33" d="100"/>
      </p:scale>
      <p:origin x="0" y="0"/>
    </p:cViewPr>
  </p:outlineViewPr>
  <p:notesTextViewPr>
    <p:cViewPr>
      <p:scale>
        <a:sx n="300" d="100"/>
        <a:sy n="3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500A02-132A-4192-9BDE-70D37985F932}" type="doc">
      <dgm:prSet loTypeId="urn:microsoft.com/office/officeart/2005/8/layout/vList2" loCatId="Inbox" qsTypeId="urn:microsoft.com/office/officeart/2005/8/quickstyle/simple1" qsCatId="simple" csTypeId="urn:microsoft.com/office/officeart/2005/8/colors/colorful2" csCatId="colorful"/>
      <dgm:spPr/>
      <dgm:t>
        <a:bodyPr/>
        <a:lstStyle/>
        <a:p>
          <a:endParaRPr lang="en-US"/>
        </a:p>
      </dgm:t>
    </dgm:pt>
    <dgm:pt modelId="{A1270C6D-0B7B-4E8B-A8BC-DE9EC4CE4499}">
      <dgm:prSet/>
      <dgm:spPr/>
      <dgm:t>
        <a:bodyPr/>
        <a:lstStyle/>
        <a:p>
          <a:r>
            <a:rPr lang="en-US"/>
            <a:t>K-12/College instructor collaboration to develop OERs in CIS courses</a:t>
          </a:r>
        </a:p>
      </dgm:t>
    </dgm:pt>
    <dgm:pt modelId="{8594C697-B9C5-4777-BAB2-92A1C996833D}" type="parTrans" cxnId="{9A93105F-CD80-402C-8DBE-5D80FD4DBA00}">
      <dgm:prSet/>
      <dgm:spPr/>
      <dgm:t>
        <a:bodyPr/>
        <a:lstStyle/>
        <a:p>
          <a:endParaRPr lang="en-US"/>
        </a:p>
      </dgm:t>
    </dgm:pt>
    <dgm:pt modelId="{EA9D54B2-BD1B-4B06-A55B-B4B875BAF985}" type="sibTrans" cxnId="{9A93105F-CD80-402C-8DBE-5D80FD4DBA00}">
      <dgm:prSet/>
      <dgm:spPr/>
      <dgm:t>
        <a:bodyPr/>
        <a:lstStyle/>
        <a:p>
          <a:endParaRPr lang="en-US"/>
        </a:p>
      </dgm:t>
    </dgm:pt>
    <dgm:pt modelId="{CE3B6263-9131-4236-9B5C-99F4DD66C63F}">
      <dgm:prSet/>
      <dgm:spPr/>
      <dgm:t>
        <a:bodyPr/>
        <a:lstStyle/>
        <a:p>
          <a:r>
            <a:rPr lang="en-US"/>
            <a:t>Learning Circles = Professional Learning Communities (PLC’s)</a:t>
          </a:r>
        </a:p>
      </dgm:t>
    </dgm:pt>
    <dgm:pt modelId="{67C3B492-4EBE-4853-8DC7-643C6F43761C}" type="parTrans" cxnId="{5057B876-A567-4E35-80A3-AAD7780C6F30}">
      <dgm:prSet/>
      <dgm:spPr/>
      <dgm:t>
        <a:bodyPr/>
        <a:lstStyle/>
        <a:p>
          <a:endParaRPr lang="en-US"/>
        </a:p>
      </dgm:t>
    </dgm:pt>
    <dgm:pt modelId="{4EFBF1A5-D29C-4788-B42A-FB45C9308ADA}" type="sibTrans" cxnId="{5057B876-A567-4E35-80A3-AAD7780C6F30}">
      <dgm:prSet/>
      <dgm:spPr/>
      <dgm:t>
        <a:bodyPr/>
        <a:lstStyle/>
        <a:p>
          <a:endParaRPr lang="en-US"/>
        </a:p>
      </dgm:t>
    </dgm:pt>
    <dgm:pt modelId="{A4D39134-8BA6-4ECE-9691-C04F121E0304}">
      <dgm:prSet/>
      <dgm:spPr/>
      <dgm:t>
        <a:bodyPr/>
        <a:lstStyle/>
        <a:p>
          <a:r>
            <a:rPr lang="en-US"/>
            <a:t>Four Questions:</a:t>
          </a:r>
        </a:p>
      </dgm:t>
    </dgm:pt>
    <dgm:pt modelId="{4A7827C4-4320-4586-9A3C-11AF9C3864F0}" type="parTrans" cxnId="{0D41C8C2-E860-4167-9696-D60D3BED9D84}">
      <dgm:prSet/>
      <dgm:spPr/>
      <dgm:t>
        <a:bodyPr/>
        <a:lstStyle/>
        <a:p>
          <a:endParaRPr lang="en-US"/>
        </a:p>
      </dgm:t>
    </dgm:pt>
    <dgm:pt modelId="{03280B05-2A16-4B9E-BCE7-2EE119A6E109}" type="sibTrans" cxnId="{0D41C8C2-E860-4167-9696-D60D3BED9D84}">
      <dgm:prSet/>
      <dgm:spPr/>
      <dgm:t>
        <a:bodyPr/>
        <a:lstStyle/>
        <a:p>
          <a:endParaRPr lang="en-US"/>
        </a:p>
      </dgm:t>
    </dgm:pt>
    <dgm:pt modelId="{23FA56CE-E1A6-447C-93CF-356A7DE54DEF}">
      <dgm:prSet/>
      <dgm:spPr/>
      <dgm:t>
        <a:bodyPr/>
        <a:lstStyle/>
        <a:p>
          <a:r>
            <a:rPr lang="en-US"/>
            <a:t>What OERs will we research and review?</a:t>
          </a:r>
        </a:p>
      </dgm:t>
    </dgm:pt>
    <dgm:pt modelId="{CD809C78-104E-4298-8D99-B3B811D22E96}" type="parTrans" cxnId="{41A11C2D-24E3-4AF4-9572-F129A512CA67}">
      <dgm:prSet/>
      <dgm:spPr/>
      <dgm:t>
        <a:bodyPr/>
        <a:lstStyle/>
        <a:p>
          <a:endParaRPr lang="en-US"/>
        </a:p>
      </dgm:t>
    </dgm:pt>
    <dgm:pt modelId="{B877E6C4-C236-465E-AE86-68556227E139}" type="sibTrans" cxnId="{41A11C2D-24E3-4AF4-9572-F129A512CA67}">
      <dgm:prSet/>
      <dgm:spPr/>
      <dgm:t>
        <a:bodyPr/>
        <a:lstStyle/>
        <a:p>
          <a:endParaRPr lang="en-US"/>
        </a:p>
      </dgm:t>
    </dgm:pt>
    <dgm:pt modelId="{4BD53894-2077-45D2-8654-2B1CE23A99D3}">
      <dgm:prSet/>
      <dgm:spPr/>
      <dgm:t>
        <a:bodyPr/>
        <a:lstStyle/>
        <a:p>
          <a:r>
            <a:rPr lang="en-US"/>
            <a:t>How will we evaluate them?</a:t>
          </a:r>
        </a:p>
      </dgm:t>
    </dgm:pt>
    <dgm:pt modelId="{2DCD0F78-DE41-4217-8B28-969441838EA1}" type="parTrans" cxnId="{CE556B74-E523-424C-A9B5-F3BBEB6D6048}">
      <dgm:prSet/>
      <dgm:spPr/>
      <dgm:t>
        <a:bodyPr/>
        <a:lstStyle/>
        <a:p>
          <a:endParaRPr lang="en-US"/>
        </a:p>
      </dgm:t>
    </dgm:pt>
    <dgm:pt modelId="{5FCB4052-4337-4462-89DB-532A8DC06C51}" type="sibTrans" cxnId="{CE556B74-E523-424C-A9B5-F3BBEB6D6048}">
      <dgm:prSet/>
      <dgm:spPr/>
      <dgm:t>
        <a:bodyPr/>
        <a:lstStyle/>
        <a:p>
          <a:endParaRPr lang="en-US"/>
        </a:p>
      </dgm:t>
    </dgm:pt>
    <dgm:pt modelId="{92F1EA65-61FD-4F67-AEB1-B4C7779BC894}">
      <dgm:prSet/>
      <dgm:spPr/>
      <dgm:t>
        <a:bodyPr/>
        <a:lstStyle/>
        <a:p>
          <a:r>
            <a:rPr lang="en-US"/>
            <a:t>What are the gaps?</a:t>
          </a:r>
        </a:p>
      </dgm:t>
    </dgm:pt>
    <dgm:pt modelId="{8834BF9D-13C3-4FE1-92D8-46E3DD3D83AA}" type="parTrans" cxnId="{E95D8510-A5D5-4C21-A74B-0C012F8A5E2F}">
      <dgm:prSet/>
      <dgm:spPr/>
      <dgm:t>
        <a:bodyPr/>
        <a:lstStyle/>
        <a:p>
          <a:endParaRPr lang="en-US"/>
        </a:p>
      </dgm:t>
    </dgm:pt>
    <dgm:pt modelId="{9DB99E27-E9A7-495D-A871-30969B077B97}" type="sibTrans" cxnId="{E95D8510-A5D5-4C21-A74B-0C012F8A5E2F}">
      <dgm:prSet/>
      <dgm:spPr/>
      <dgm:t>
        <a:bodyPr/>
        <a:lstStyle/>
        <a:p>
          <a:endParaRPr lang="en-US"/>
        </a:p>
      </dgm:t>
    </dgm:pt>
    <dgm:pt modelId="{3279BBFC-2B1C-4130-B034-1DA53FC2D670}">
      <dgm:prSet/>
      <dgm:spPr/>
      <dgm:t>
        <a:bodyPr/>
        <a:lstStyle/>
        <a:p>
          <a:r>
            <a:rPr lang="en-US"/>
            <a:t>How will we supplement the gaps?</a:t>
          </a:r>
        </a:p>
      </dgm:t>
    </dgm:pt>
    <dgm:pt modelId="{B0854A5D-ED67-4980-B620-F29AA25C992E}" type="parTrans" cxnId="{CC659D14-B79D-4D7A-A7F3-174B59D70042}">
      <dgm:prSet/>
      <dgm:spPr/>
      <dgm:t>
        <a:bodyPr/>
        <a:lstStyle/>
        <a:p>
          <a:endParaRPr lang="en-US"/>
        </a:p>
      </dgm:t>
    </dgm:pt>
    <dgm:pt modelId="{8D126610-943F-4F1A-AFB3-4B4679A04D09}" type="sibTrans" cxnId="{CC659D14-B79D-4D7A-A7F3-174B59D70042}">
      <dgm:prSet/>
      <dgm:spPr/>
      <dgm:t>
        <a:bodyPr/>
        <a:lstStyle/>
        <a:p>
          <a:endParaRPr lang="en-US"/>
        </a:p>
      </dgm:t>
    </dgm:pt>
    <dgm:pt modelId="{D3DEA407-C5B6-4828-A8D2-11AD2EF29B2F}" type="pres">
      <dgm:prSet presAssocID="{5F500A02-132A-4192-9BDE-70D37985F932}" presName="linear" presStyleCnt="0">
        <dgm:presLayoutVars>
          <dgm:animLvl val="lvl"/>
          <dgm:resizeHandles val="exact"/>
        </dgm:presLayoutVars>
      </dgm:prSet>
      <dgm:spPr/>
    </dgm:pt>
    <dgm:pt modelId="{68B5FEE9-E186-4D68-9ADA-7AC448410951}" type="pres">
      <dgm:prSet presAssocID="{A1270C6D-0B7B-4E8B-A8BC-DE9EC4CE4499}" presName="parentText" presStyleLbl="node1" presStyleIdx="0" presStyleCnt="3">
        <dgm:presLayoutVars>
          <dgm:chMax val="0"/>
          <dgm:bulletEnabled val="1"/>
        </dgm:presLayoutVars>
      </dgm:prSet>
      <dgm:spPr/>
    </dgm:pt>
    <dgm:pt modelId="{7C276434-A3D5-43A5-B894-BC197510FCD2}" type="pres">
      <dgm:prSet presAssocID="{EA9D54B2-BD1B-4B06-A55B-B4B875BAF985}" presName="spacer" presStyleCnt="0"/>
      <dgm:spPr/>
    </dgm:pt>
    <dgm:pt modelId="{ECECF396-89E6-4775-BC6C-9EFD8E569D28}" type="pres">
      <dgm:prSet presAssocID="{CE3B6263-9131-4236-9B5C-99F4DD66C63F}" presName="parentText" presStyleLbl="node1" presStyleIdx="1" presStyleCnt="3">
        <dgm:presLayoutVars>
          <dgm:chMax val="0"/>
          <dgm:bulletEnabled val="1"/>
        </dgm:presLayoutVars>
      </dgm:prSet>
      <dgm:spPr/>
    </dgm:pt>
    <dgm:pt modelId="{F7BFF034-84E1-424B-BC19-BE8464CDB6AE}" type="pres">
      <dgm:prSet presAssocID="{4EFBF1A5-D29C-4788-B42A-FB45C9308ADA}" presName="spacer" presStyleCnt="0"/>
      <dgm:spPr/>
    </dgm:pt>
    <dgm:pt modelId="{38A009D3-F8B8-45E0-B569-D456AA92A175}" type="pres">
      <dgm:prSet presAssocID="{A4D39134-8BA6-4ECE-9691-C04F121E0304}" presName="parentText" presStyleLbl="node1" presStyleIdx="2" presStyleCnt="3">
        <dgm:presLayoutVars>
          <dgm:chMax val="0"/>
          <dgm:bulletEnabled val="1"/>
        </dgm:presLayoutVars>
      </dgm:prSet>
      <dgm:spPr/>
    </dgm:pt>
    <dgm:pt modelId="{E59C6911-42B3-40E3-BAE1-FB9822CEB5E7}" type="pres">
      <dgm:prSet presAssocID="{A4D39134-8BA6-4ECE-9691-C04F121E0304}" presName="childText" presStyleLbl="revTx" presStyleIdx="0" presStyleCnt="1">
        <dgm:presLayoutVars>
          <dgm:bulletEnabled val="1"/>
        </dgm:presLayoutVars>
      </dgm:prSet>
      <dgm:spPr/>
    </dgm:pt>
  </dgm:ptLst>
  <dgm:cxnLst>
    <dgm:cxn modelId="{E95D8510-A5D5-4C21-A74B-0C012F8A5E2F}" srcId="{A4D39134-8BA6-4ECE-9691-C04F121E0304}" destId="{92F1EA65-61FD-4F67-AEB1-B4C7779BC894}" srcOrd="2" destOrd="0" parTransId="{8834BF9D-13C3-4FE1-92D8-46E3DD3D83AA}" sibTransId="{9DB99E27-E9A7-495D-A871-30969B077B97}"/>
    <dgm:cxn modelId="{CC659D14-B79D-4D7A-A7F3-174B59D70042}" srcId="{A4D39134-8BA6-4ECE-9691-C04F121E0304}" destId="{3279BBFC-2B1C-4130-B034-1DA53FC2D670}" srcOrd="3" destOrd="0" parTransId="{B0854A5D-ED67-4980-B620-F29AA25C992E}" sibTransId="{8D126610-943F-4F1A-AFB3-4B4679A04D09}"/>
    <dgm:cxn modelId="{41A11C2D-24E3-4AF4-9572-F129A512CA67}" srcId="{A4D39134-8BA6-4ECE-9691-C04F121E0304}" destId="{23FA56CE-E1A6-447C-93CF-356A7DE54DEF}" srcOrd="0" destOrd="0" parTransId="{CD809C78-104E-4298-8D99-B3B811D22E96}" sibTransId="{B877E6C4-C236-465E-AE86-68556227E139}"/>
    <dgm:cxn modelId="{9A93105F-CD80-402C-8DBE-5D80FD4DBA00}" srcId="{5F500A02-132A-4192-9BDE-70D37985F932}" destId="{A1270C6D-0B7B-4E8B-A8BC-DE9EC4CE4499}" srcOrd="0" destOrd="0" parTransId="{8594C697-B9C5-4777-BAB2-92A1C996833D}" sibTransId="{EA9D54B2-BD1B-4B06-A55B-B4B875BAF985}"/>
    <dgm:cxn modelId="{A3139E64-65F6-47B5-8F71-8EF3B6989EB8}" type="presOf" srcId="{A4D39134-8BA6-4ECE-9691-C04F121E0304}" destId="{38A009D3-F8B8-45E0-B569-D456AA92A175}" srcOrd="0" destOrd="0" presId="urn:microsoft.com/office/officeart/2005/8/layout/vList2"/>
    <dgm:cxn modelId="{03BBFD4C-131E-4A12-9BBE-9EA5A4F437A6}" type="presOf" srcId="{4BD53894-2077-45D2-8654-2B1CE23A99D3}" destId="{E59C6911-42B3-40E3-BAE1-FB9822CEB5E7}" srcOrd="0" destOrd="1" presId="urn:microsoft.com/office/officeart/2005/8/layout/vList2"/>
    <dgm:cxn modelId="{CE556B74-E523-424C-A9B5-F3BBEB6D6048}" srcId="{A4D39134-8BA6-4ECE-9691-C04F121E0304}" destId="{4BD53894-2077-45D2-8654-2B1CE23A99D3}" srcOrd="1" destOrd="0" parTransId="{2DCD0F78-DE41-4217-8B28-969441838EA1}" sibTransId="{5FCB4052-4337-4462-89DB-532A8DC06C51}"/>
    <dgm:cxn modelId="{5057B876-A567-4E35-80A3-AAD7780C6F30}" srcId="{5F500A02-132A-4192-9BDE-70D37985F932}" destId="{CE3B6263-9131-4236-9B5C-99F4DD66C63F}" srcOrd="1" destOrd="0" parTransId="{67C3B492-4EBE-4853-8DC7-643C6F43761C}" sibTransId="{4EFBF1A5-D29C-4788-B42A-FB45C9308ADA}"/>
    <dgm:cxn modelId="{F8DBBE78-69C1-40C8-BD69-5998D4D79629}" type="presOf" srcId="{3279BBFC-2B1C-4130-B034-1DA53FC2D670}" destId="{E59C6911-42B3-40E3-BAE1-FB9822CEB5E7}" srcOrd="0" destOrd="3" presId="urn:microsoft.com/office/officeart/2005/8/layout/vList2"/>
    <dgm:cxn modelId="{1C59308A-B2F1-4EBE-98B1-FEE5E129E732}" type="presOf" srcId="{CE3B6263-9131-4236-9B5C-99F4DD66C63F}" destId="{ECECF396-89E6-4775-BC6C-9EFD8E569D28}" srcOrd="0" destOrd="0" presId="urn:microsoft.com/office/officeart/2005/8/layout/vList2"/>
    <dgm:cxn modelId="{FCDD528F-6EDD-47B2-855A-6B703C3FB803}" type="presOf" srcId="{92F1EA65-61FD-4F67-AEB1-B4C7779BC894}" destId="{E59C6911-42B3-40E3-BAE1-FB9822CEB5E7}" srcOrd="0" destOrd="2" presId="urn:microsoft.com/office/officeart/2005/8/layout/vList2"/>
    <dgm:cxn modelId="{ED706F92-F9F1-48EF-87AE-1D3C6B45A41E}" type="presOf" srcId="{A1270C6D-0B7B-4E8B-A8BC-DE9EC4CE4499}" destId="{68B5FEE9-E186-4D68-9ADA-7AC448410951}" srcOrd="0" destOrd="0" presId="urn:microsoft.com/office/officeart/2005/8/layout/vList2"/>
    <dgm:cxn modelId="{88A17AB8-C558-487D-A24B-BEB87CC9162B}" type="presOf" srcId="{5F500A02-132A-4192-9BDE-70D37985F932}" destId="{D3DEA407-C5B6-4828-A8D2-11AD2EF29B2F}" srcOrd="0" destOrd="0" presId="urn:microsoft.com/office/officeart/2005/8/layout/vList2"/>
    <dgm:cxn modelId="{0D41C8C2-E860-4167-9696-D60D3BED9D84}" srcId="{5F500A02-132A-4192-9BDE-70D37985F932}" destId="{A4D39134-8BA6-4ECE-9691-C04F121E0304}" srcOrd="2" destOrd="0" parTransId="{4A7827C4-4320-4586-9A3C-11AF9C3864F0}" sibTransId="{03280B05-2A16-4B9E-BCE7-2EE119A6E109}"/>
    <dgm:cxn modelId="{DFEF95D4-3667-4E4D-809F-205659599914}" type="presOf" srcId="{23FA56CE-E1A6-447C-93CF-356A7DE54DEF}" destId="{E59C6911-42B3-40E3-BAE1-FB9822CEB5E7}" srcOrd="0" destOrd="0" presId="urn:microsoft.com/office/officeart/2005/8/layout/vList2"/>
    <dgm:cxn modelId="{1018B942-366B-48C2-BF52-23649DDA2DD2}" type="presParOf" srcId="{D3DEA407-C5B6-4828-A8D2-11AD2EF29B2F}" destId="{68B5FEE9-E186-4D68-9ADA-7AC448410951}" srcOrd="0" destOrd="0" presId="urn:microsoft.com/office/officeart/2005/8/layout/vList2"/>
    <dgm:cxn modelId="{5124BFFF-D214-4E18-BBCF-EA856279CC8C}" type="presParOf" srcId="{D3DEA407-C5B6-4828-A8D2-11AD2EF29B2F}" destId="{7C276434-A3D5-43A5-B894-BC197510FCD2}" srcOrd="1" destOrd="0" presId="urn:microsoft.com/office/officeart/2005/8/layout/vList2"/>
    <dgm:cxn modelId="{4499A19F-34B4-41AD-850E-B12A6CD1BD98}" type="presParOf" srcId="{D3DEA407-C5B6-4828-A8D2-11AD2EF29B2F}" destId="{ECECF396-89E6-4775-BC6C-9EFD8E569D28}" srcOrd="2" destOrd="0" presId="urn:microsoft.com/office/officeart/2005/8/layout/vList2"/>
    <dgm:cxn modelId="{CCD4D6BD-27E3-4A46-9DDA-0A5A8B112707}" type="presParOf" srcId="{D3DEA407-C5B6-4828-A8D2-11AD2EF29B2F}" destId="{F7BFF034-84E1-424B-BC19-BE8464CDB6AE}" srcOrd="3" destOrd="0" presId="urn:microsoft.com/office/officeart/2005/8/layout/vList2"/>
    <dgm:cxn modelId="{82B3B579-B4F7-448C-9CAF-43875FCF4B76}" type="presParOf" srcId="{D3DEA407-C5B6-4828-A8D2-11AD2EF29B2F}" destId="{38A009D3-F8B8-45E0-B569-D456AA92A175}" srcOrd="4" destOrd="0" presId="urn:microsoft.com/office/officeart/2005/8/layout/vList2"/>
    <dgm:cxn modelId="{D531EA8E-EF4F-41F7-B33F-43492D4DBCDF}" type="presParOf" srcId="{D3DEA407-C5B6-4828-A8D2-11AD2EF29B2F}" destId="{E59C6911-42B3-40E3-BAE1-FB9822CEB5E7}"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4A423F-0F76-42D1-9547-A0AD81B469CE}" type="doc">
      <dgm:prSet loTypeId="urn:microsoft.com/office/officeart/2016/7/layout/LinearArrowProcessNumbered" loCatId="process" qsTypeId="urn:microsoft.com/office/officeart/2005/8/quickstyle/simple1" qsCatId="simple" csTypeId="urn:microsoft.com/office/officeart/2005/8/colors/colorful2" csCatId="colorful"/>
      <dgm:spPr/>
      <dgm:t>
        <a:bodyPr/>
        <a:lstStyle/>
        <a:p>
          <a:endParaRPr lang="en-US"/>
        </a:p>
      </dgm:t>
    </dgm:pt>
    <dgm:pt modelId="{A483AAB5-0F3F-4224-A4F4-EDB3AB41174D}">
      <dgm:prSet custT="1"/>
      <dgm:spPr/>
      <dgm:t>
        <a:bodyPr/>
        <a:lstStyle/>
        <a:p>
          <a:pPr algn="ctr"/>
          <a:r>
            <a:rPr lang="en-US" sz="1200" dirty="0"/>
            <a:t>PLCs met five times over the course of the semester</a:t>
          </a:r>
        </a:p>
      </dgm:t>
    </dgm:pt>
    <dgm:pt modelId="{490706A8-C4E1-49B8-99C1-59856DF593FE}" type="parTrans" cxnId="{67FD4B9D-2743-461E-B366-92DAAE73F019}">
      <dgm:prSet/>
      <dgm:spPr/>
      <dgm:t>
        <a:bodyPr/>
        <a:lstStyle/>
        <a:p>
          <a:endParaRPr lang="en-US"/>
        </a:p>
      </dgm:t>
    </dgm:pt>
    <dgm:pt modelId="{5E388BA0-0802-43A5-A2F7-0739B67829C8}" type="sibTrans" cxnId="{67FD4B9D-2743-461E-B366-92DAAE73F019}">
      <dgm:prSet phldrT="1" phldr="0"/>
      <dgm:spPr/>
      <dgm:t>
        <a:bodyPr/>
        <a:lstStyle/>
        <a:p>
          <a:r>
            <a:rPr lang="en-US"/>
            <a:t>1</a:t>
          </a:r>
        </a:p>
      </dgm:t>
    </dgm:pt>
    <dgm:pt modelId="{DB5ABF69-829A-4C6C-B720-74C0C2AD3E78}">
      <dgm:prSet/>
      <dgm:spPr/>
      <dgm:t>
        <a:bodyPr/>
        <a:lstStyle/>
        <a:p>
          <a:pPr algn="ctr"/>
          <a:r>
            <a:rPr lang="en-US" dirty="0"/>
            <a:t>Each meeting was at CLC and lasted 3 hours; lunch provided</a:t>
          </a:r>
        </a:p>
      </dgm:t>
    </dgm:pt>
    <dgm:pt modelId="{27625BC4-0330-4F70-BA24-DAC70C2ECB6B}" type="parTrans" cxnId="{3045E1E8-A249-4BCB-9566-B2463E28EDAC}">
      <dgm:prSet/>
      <dgm:spPr/>
      <dgm:t>
        <a:bodyPr/>
        <a:lstStyle/>
        <a:p>
          <a:endParaRPr lang="en-US"/>
        </a:p>
      </dgm:t>
    </dgm:pt>
    <dgm:pt modelId="{CE12CE5E-5E98-47EC-AC15-05D342A3B227}" type="sibTrans" cxnId="{3045E1E8-A249-4BCB-9566-B2463E28EDAC}">
      <dgm:prSet phldrT="2" phldr="0"/>
      <dgm:spPr/>
      <dgm:t>
        <a:bodyPr/>
        <a:lstStyle/>
        <a:p>
          <a:r>
            <a:rPr lang="en-US"/>
            <a:t>2</a:t>
          </a:r>
        </a:p>
      </dgm:t>
    </dgm:pt>
    <dgm:pt modelId="{8B58EE39-19D5-4E7D-BBDD-F735620B6A79}">
      <dgm:prSet/>
      <dgm:spPr/>
      <dgm:t>
        <a:bodyPr/>
        <a:lstStyle/>
        <a:p>
          <a:pPr algn="ctr"/>
          <a:r>
            <a:rPr lang="en-US" dirty="0"/>
            <a:t>Time for review, ?s, success sharing and OER work </a:t>
          </a:r>
        </a:p>
      </dgm:t>
    </dgm:pt>
    <dgm:pt modelId="{1B2FEA02-D55B-40EA-9E3B-5AEEA83EB706}" type="parTrans" cxnId="{8DD4A013-99BF-4181-9899-0A6F7C98C379}">
      <dgm:prSet/>
      <dgm:spPr/>
      <dgm:t>
        <a:bodyPr/>
        <a:lstStyle/>
        <a:p>
          <a:endParaRPr lang="en-US"/>
        </a:p>
      </dgm:t>
    </dgm:pt>
    <dgm:pt modelId="{A011CCAA-053C-4877-BEF1-D51018956D65}" type="sibTrans" cxnId="{8DD4A013-99BF-4181-9899-0A6F7C98C379}">
      <dgm:prSet phldrT="3" phldr="0"/>
      <dgm:spPr/>
      <dgm:t>
        <a:bodyPr/>
        <a:lstStyle/>
        <a:p>
          <a:r>
            <a:rPr lang="en-US"/>
            <a:t>3</a:t>
          </a:r>
        </a:p>
      </dgm:t>
    </dgm:pt>
    <dgm:pt modelId="{B7D0C9E2-F733-429E-AB0A-46A7D50BA6A5}">
      <dgm:prSet/>
      <dgm:spPr/>
      <dgm:t>
        <a:bodyPr/>
        <a:lstStyle/>
        <a:p>
          <a:pPr algn="ctr"/>
          <a:r>
            <a:rPr lang="en-US" dirty="0"/>
            <a:t>Lead to discussions focused on assessment, outcomes, content and delivery</a:t>
          </a:r>
        </a:p>
      </dgm:t>
    </dgm:pt>
    <dgm:pt modelId="{CC58584A-DD42-4374-AF75-FD895188E714}" type="parTrans" cxnId="{A4AD779A-FC89-4D03-9180-FAE2253F5906}">
      <dgm:prSet/>
      <dgm:spPr/>
      <dgm:t>
        <a:bodyPr/>
        <a:lstStyle/>
        <a:p>
          <a:endParaRPr lang="en-US"/>
        </a:p>
      </dgm:t>
    </dgm:pt>
    <dgm:pt modelId="{5C46990C-1D37-4DFA-A0F8-3D105431F2FE}" type="sibTrans" cxnId="{A4AD779A-FC89-4D03-9180-FAE2253F5906}">
      <dgm:prSet phldrT="4" phldr="0"/>
      <dgm:spPr/>
      <dgm:t>
        <a:bodyPr/>
        <a:lstStyle/>
        <a:p>
          <a:r>
            <a:rPr lang="en-US"/>
            <a:t>4</a:t>
          </a:r>
        </a:p>
      </dgm:t>
    </dgm:pt>
    <dgm:pt modelId="{36442E8F-3AD1-41D6-8729-25AE70DD8FC9}" type="pres">
      <dgm:prSet presAssocID="{EC4A423F-0F76-42D1-9547-A0AD81B469CE}" presName="linearFlow" presStyleCnt="0">
        <dgm:presLayoutVars>
          <dgm:dir/>
          <dgm:animLvl val="lvl"/>
          <dgm:resizeHandles val="exact"/>
        </dgm:presLayoutVars>
      </dgm:prSet>
      <dgm:spPr/>
    </dgm:pt>
    <dgm:pt modelId="{C6588706-4F52-4090-A457-E91686F2C012}" type="pres">
      <dgm:prSet presAssocID="{A483AAB5-0F3F-4224-A4F4-EDB3AB41174D}" presName="compositeNode" presStyleCnt="0"/>
      <dgm:spPr/>
    </dgm:pt>
    <dgm:pt modelId="{903EDE16-AFC6-487F-814A-D27DDAD96FBD}" type="pres">
      <dgm:prSet presAssocID="{A483AAB5-0F3F-4224-A4F4-EDB3AB41174D}" presName="parTx" presStyleLbl="node1" presStyleIdx="0" presStyleCnt="0">
        <dgm:presLayoutVars>
          <dgm:chMax val="0"/>
          <dgm:chPref val="0"/>
          <dgm:bulletEnabled val="1"/>
        </dgm:presLayoutVars>
      </dgm:prSet>
      <dgm:spPr/>
    </dgm:pt>
    <dgm:pt modelId="{9DB8665D-3497-45F9-816E-01146FAEDE61}" type="pres">
      <dgm:prSet presAssocID="{A483AAB5-0F3F-4224-A4F4-EDB3AB41174D}" presName="parSh" presStyleCnt="0"/>
      <dgm:spPr/>
    </dgm:pt>
    <dgm:pt modelId="{3C9B7B08-3E57-468A-A1A0-C0CACA54E865}" type="pres">
      <dgm:prSet presAssocID="{A483AAB5-0F3F-4224-A4F4-EDB3AB41174D}" presName="lineNode" presStyleLbl="alignAccFollowNode1" presStyleIdx="0" presStyleCnt="12"/>
      <dgm:spPr/>
    </dgm:pt>
    <dgm:pt modelId="{8DDCA90B-C5E9-40FE-9EA3-7C169389E8B1}" type="pres">
      <dgm:prSet presAssocID="{A483AAB5-0F3F-4224-A4F4-EDB3AB41174D}" presName="lineArrowNode" presStyleLbl="alignAccFollowNode1" presStyleIdx="1" presStyleCnt="12"/>
      <dgm:spPr/>
    </dgm:pt>
    <dgm:pt modelId="{3EFC1286-443B-4AAB-B8D0-F68E7B8182A4}" type="pres">
      <dgm:prSet presAssocID="{5E388BA0-0802-43A5-A2F7-0739B67829C8}" presName="sibTransNodeCircle" presStyleLbl="alignNode1" presStyleIdx="0" presStyleCnt="4">
        <dgm:presLayoutVars>
          <dgm:chMax val="0"/>
          <dgm:bulletEnabled/>
        </dgm:presLayoutVars>
      </dgm:prSet>
      <dgm:spPr/>
    </dgm:pt>
    <dgm:pt modelId="{C08AB826-375E-44E7-A294-85A2425AFA6D}" type="pres">
      <dgm:prSet presAssocID="{5E388BA0-0802-43A5-A2F7-0739B67829C8}" presName="spacerBetweenCircleAndCallout" presStyleCnt="0">
        <dgm:presLayoutVars/>
      </dgm:prSet>
      <dgm:spPr/>
    </dgm:pt>
    <dgm:pt modelId="{FDAFA08C-99E7-4ABA-9100-D30D68DC4B72}" type="pres">
      <dgm:prSet presAssocID="{A483AAB5-0F3F-4224-A4F4-EDB3AB41174D}" presName="nodeText" presStyleLbl="alignAccFollowNode1" presStyleIdx="2" presStyleCnt="12">
        <dgm:presLayoutVars>
          <dgm:bulletEnabled val="1"/>
        </dgm:presLayoutVars>
      </dgm:prSet>
      <dgm:spPr/>
    </dgm:pt>
    <dgm:pt modelId="{37C64C10-2F71-4A64-B7A0-9D4E7609674F}" type="pres">
      <dgm:prSet presAssocID="{5E388BA0-0802-43A5-A2F7-0739B67829C8}" presName="sibTransComposite" presStyleCnt="0"/>
      <dgm:spPr/>
    </dgm:pt>
    <dgm:pt modelId="{E08C40EB-6575-40C3-9FDF-C9151D0BDAD7}" type="pres">
      <dgm:prSet presAssocID="{DB5ABF69-829A-4C6C-B720-74C0C2AD3E78}" presName="compositeNode" presStyleCnt="0"/>
      <dgm:spPr/>
    </dgm:pt>
    <dgm:pt modelId="{E0EACAEB-1B05-4FFF-92F0-F9F4CB815D4E}" type="pres">
      <dgm:prSet presAssocID="{DB5ABF69-829A-4C6C-B720-74C0C2AD3E78}" presName="parTx" presStyleLbl="node1" presStyleIdx="0" presStyleCnt="0">
        <dgm:presLayoutVars>
          <dgm:chMax val="0"/>
          <dgm:chPref val="0"/>
          <dgm:bulletEnabled val="1"/>
        </dgm:presLayoutVars>
      </dgm:prSet>
      <dgm:spPr/>
    </dgm:pt>
    <dgm:pt modelId="{98662B89-113E-44E6-AA3C-1A9A33D2C70E}" type="pres">
      <dgm:prSet presAssocID="{DB5ABF69-829A-4C6C-B720-74C0C2AD3E78}" presName="parSh" presStyleCnt="0"/>
      <dgm:spPr/>
    </dgm:pt>
    <dgm:pt modelId="{AB9AA69F-3127-487D-B3E9-24A1AD1F0FB8}" type="pres">
      <dgm:prSet presAssocID="{DB5ABF69-829A-4C6C-B720-74C0C2AD3E78}" presName="lineNode" presStyleLbl="alignAccFollowNode1" presStyleIdx="3" presStyleCnt="12"/>
      <dgm:spPr/>
    </dgm:pt>
    <dgm:pt modelId="{B91B0D54-2554-4FB1-91AE-7567EFF6A7CA}" type="pres">
      <dgm:prSet presAssocID="{DB5ABF69-829A-4C6C-B720-74C0C2AD3E78}" presName="lineArrowNode" presStyleLbl="alignAccFollowNode1" presStyleIdx="4" presStyleCnt="12"/>
      <dgm:spPr/>
    </dgm:pt>
    <dgm:pt modelId="{792DB7DB-2535-463C-8423-529C013D076A}" type="pres">
      <dgm:prSet presAssocID="{CE12CE5E-5E98-47EC-AC15-05D342A3B227}" presName="sibTransNodeCircle" presStyleLbl="alignNode1" presStyleIdx="1" presStyleCnt="4">
        <dgm:presLayoutVars>
          <dgm:chMax val="0"/>
          <dgm:bulletEnabled/>
        </dgm:presLayoutVars>
      </dgm:prSet>
      <dgm:spPr/>
    </dgm:pt>
    <dgm:pt modelId="{6D40C895-C978-4B1A-A1B6-97BCF7F84350}" type="pres">
      <dgm:prSet presAssocID="{CE12CE5E-5E98-47EC-AC15-05D342A3B227}" presName="spacerBetweenCircleAndCallout" presStyleCnt="0">
        <dgm:presLayoutVars/>
      </dgm:prSet>
      <dgm:spPr/>
    </dgm:pt>
    <dgm:pt modelId="{152CDB2E-7E2D-404F-8E44-3BE0EC761AA1}" type="pres">
      <dgm:prSet presAssocID="{DB5ABF69-829A-4C6C-B720-74C0C2AD3E78}" presName="nodeText" presStyleLbl="alignAccFollowNode1" presStyleIdx="5" presStyleCnt="12">
        <dgm:presLayoutVars>
          <dgm:bulletEnabled val="1"/>
        </dgm:presLayoutVars>
      </dgm:prSet>
      <dgm:spPr/>
    </dgm:pt>
    <dgm:pt modelId="{4FD50F03-1068-4FB2-AC86-0FD3CAD2A768}" type="pres">
      <dgm:prSet presAssocID="{CE12CE5E-5E98-47EC-AC15-05D342A3B227}" presName="sibTransComposite" presStyleCnt="0"/>
      <dgm:spPr/>
    </dgm:pt>
    <dgm:pt modelId="{E278A7F9-00EC-4598-B5DA-41EBD1BFC216}" type="pres">
      <dgm:prSet presAssocID="{8B58EE39-19D5-4E7D-BBDD-F735620B6A79}" presName="compositeNode" presStyleCnt="0"/>
      <dgm:spPr/>
    </dgm:pt>
    <dgm:pt modelId="{42E6EC0B-87B9-4770-ABD7-51F5902EA0D6}" type="pres">
      <dgm:prSet presAssocID="{8B58EE39-19D5-4E7D-BBDD-F735620B6A79}" presName="parTx" presStyleLbl="node1" presStyleIdx="0" presStyleCnt="0">
        <dgm:presLayoutVars>
          <dgm:chMax val="0"/>
          <dgm:chPref val="0"/>
          <dgm:bulletEnabled val="1"/>
        </dgm:presLayoutVars>
      </dgm:prSet>
      <dgm:spPr/>
    </dgm:pt>
    <dgm:pt modelId="{82F01AD0-BD9D-4D48-968D-E6DD19EF28FA}" type="pres">
      <dgm:prSet presAssocID="{8B58EE39-19D5-4E7D-BBDD-F735620B6A79}" presName="parSh" presStyleCnt="0"/>
      <dgm:spPr/>
    </dgm:pt>
    <dgm:pt modelId="{996BB4F7-4025-4106-8EDA-69CD9D5A33AA}" type="pres">
      <dgm:prSet presAssocID="{8B58EE39-19D5-4E7D-BBDD-F735620B6A79}" presName="lineNode" presStyleLbl="alignAccFollowNode1" presStyleIdx="6" presStyleCnt="12"/>
      <dgm:spPr/>
    </dgm:pt>
    <dgm:pt modelId="{3F1F0445-E8F2-4FFB-86B1-8441B1300B92}" type="pres">
      <dgm:prSet presAssocID="{8B58EE39-19D5-4E7D-BBDD-F735620B6A79}" presName="lineArrowNode" presStyleLbl="alignAccFollowNode1" presStyleIdx="7" presStyleCnt="12"/>
      <dgm:spPr/>
    </dgm:pt>
    <dgm:pt modelId="{772FBF97-071A-48A9-ACE2-DC8BE4C24B36}" type="pres">
      <dgm:prSet presAssocID="{A011CCAA-053C-4877-BEF1-D51018956D65}" presName="sibTransNodeCircle" presStyleLbl="alignNode1" presStyleIdx="2" presStyleCnt="4">
        <dgm:presLayoutVars>
          <dgm:chMax val="0"/>
          <dgm:bulletEnabled/>
        </dgm:presLayoutVars>
      </dgm:prSet>
      <dgm:spPr/>
    </dgm:pt>
    <dgm:pt modelId="{0D7BA570-DABF-429B-8BAF-458B32ACF8B0}" type="pres">
      <dgm:prSet presAssocID="{A011CCAA-053C-4877-BEF1-D51018956D65}" presName="spacerBetweenCircleAndCallout" presStyleCnt="0">
        <dgm:presLayoutVars/>
      </dgm:prSet>
      <dgm:spPr/>
    </dgm:pt>
    <dgm:pt modelId="{A9B090FE-D65D-414E-B0F1-65A770DEAB3F}" type="pres">
      <dgm:prSet presAssocID="{8B58EE39-19D5-4E7D-BBDD-F735620B6A79}" presName="nodeText" presStyleLbl="alignAccFollowNode1" presStyleIdx="8" presStyleCnt="12">
        <dgm:presLayoutVars>
          <dgm:bulletEnabled val="1"/>
        </dgm:presLayoutVars>
      </dgm:prSet>
      <dgm:spPr/>
    </dgm:pt>
    <dgm:pt modelId="{5F814DC2-1E91-411B-9169-6C2063D9DD8F}" type="pres">
      <dgm:prSet presAssocID="{A011CCAA-053C-4877-BEF1-D51018956D65}" presName="sibTransComposite" presStyleCnt="0"/>
      <dgm:spPr/>
    </dgm:pt>
    <dgm:pt modelId="{A15F60F1-D142-40DE-B4D8-953CA77E1F9A}" type="pres">
      <dgm:prSet presAssocID="{B7D0C9E2-F733-429E-AB0A-46A7D50BA6A5}" presName="compositeNode" presStyleCnt="0"/>
      <dgm:spPr/>
    </dgm:pt>
    <dgm:pt modelId="{46A22CE6-33F6-4F3F-9FE5-D88249D58239}" type="pres">
      <dgm:prSet presAssocID="{B7D0C9E2-F733-429E-AB0A-46A7D50BA6A5}" presName="parTx" presStyleLbl="node1" presStyleIdx="0" presStyleCnt="0">
        <dgm:presLayoutVars>
          <dgm:chMax val="0"/>
          <dgm:chPref val="0"/>
          <dgm:bulletEnabled val="1"/>
        </dgm:presLayoutVars>
      </dgm:prSet>
      <dgm:spPr/>
    </dgm:pt>
    <dgm:pt modelId="{15924D55-D87F-4CAF-8B4B-06C3ECABF201}" type="pres">
      <dgm:prSet presAssocID="{B7D0C9E2-F733-429E-AB0A-46A7D50BA6A5}" presName="parSh" presStyleCnt="0"/>
      <dgm:spPr/>
    </dgm:pt>
    <dgm:pt modelId="{0CC0273A-4663-488A-A8EE-4BB4301F5707}" type="pres">
      <dgm:prSet presAssocID="{B7D0C9E2-F733-429E-AB0A-46A7D50BA6A5}" presName="lineNode" presStyleLbl="alignAccFollowNode1" presStyleIdx="9" presStyleCnt="12"/>
      <dgm:spPr/>
    </dgm:pt>
    <dgm:pt modelId="{86B9861D-7A2A-4D8E-8D12-FAF29F8EB00B}" type="pres">
      <dgm:prSet presAssocID="{B7D0C9E2-F733-429E-AB0A-46A7D50BA6A5}" presName="lineArrowNode" presStyleLbl="alignAccFollowNode1" presStyleIdx="10" presStyleCnt="12"/>
      <dgm:spPr/>
    </dgm:pt>
    <dgm:pt modelId="{0FA31C4B-CAB3-4CC3-9C73-8899C27F7D09}" type="pres">
      <dgm:prSet presAssocID="{5C46990C-1D37-4DFA-A0F8-3D105431F2FE}" presName="sibTransNodeCircle" presStyleLbl="alignNode1" presStyleIdx="3" presStyleCnt="4">
        <dgm:presLayoutVars>
          <dgm:chMax val="0"/>
          <dgm:bulletEnabled/>
        </dgm:presLayoutVars>
      </dgm:prSet>
      <dgm:spPr/>
    </dgm:pt>
    <dgm:pt modelId="{50BF8F39-0C52-4493-B896-6538ADF62613}" type="pres">
      <dgm:prSet presAssocID="{5C46990C-1D37-4DFA-A0F8-3D105431F2FE}" presName="spacerBetweenCircleAndCallout" presStyleCnt="0">
        <dgm:presLayoutVars/>
      </dgm:prSet>
      <dgm:spPr/>
    </dgm:pt>
    <dgm:pt modelId="{13C79845-CD95-4724-9994-2351BAC5F9B0}" type="pres">
      <dgm:prSet presAssocID="{B7D0C9E2-F733-429E-AB0A-46A7D50BA6A5}" presName="nodeText" presStyleLbl="alignAccFollowNode1" presStyleIdx="11" presStyleCnt="12">
        <dgm:presLayoutVars>
          <dgm:bulletEnabled val="1"/>
        </dgm:presLayoutVars>
      </dgm:prSet>
      <dgm:spPr/>
    </dgm:pt>
  </dgm:ptLst>
  <dgm:cxnLst>
    <dgm:cxn modelId="{46FAEA09-635F-4625-BD17-1E88A22D9571}" type="presOf" srcId="{A011CCAA-053C-4877-BEF1-D51018956D65}" destId="{772FBF97-071A-48A9-ACE2-DC8BE4C24B36}" srcOrd="0" destOrd="0" presId="urn:microsoft.com/office/officeart/2016/7/layout/LinearArrowProcessNumbered"/>
    <dgm:cxn modelId="{8DD4A013-99BF-4181-9899-0A6F7C98C379}" srcId="{EC4A423F-0F76-42D1-9547-A0AD81B469CE}" destId="{8B58EE39-19D5-4E7D-BBDD-F735620B6A79}" srcOrd="2" destOrd="0" parTransId="{1B2FEA02-D55B-40EA-9E3B-5AEEA83EB706}" sibTransId="{A011CCAA-053C-4877-BEF1-D51018956D65}"/>
    <dgm:cxn modelId="{358EE868-1F4A-444E-B42D-AE410AF1A8D7}" type="presOf" srcId="{B7D0C9E2-F733-429E-AB0A-46A7D50BA6A5}" destId="{13C79845-CD95-4724-9994-2351BAC5F9B0}" srcOrd="0" destOrd="0" presId="urn:microsoft.com/office/officeart/2016/7/layout/LinearArrowProcessNumbered"/>
    <dgm:cxn modelId="{7BBAB46C-90F9-4298-A486-8C3E05065953}" type="presOf" srcId="{A483AAB5-0F3F-4224-A4F4-EDB3AB41174D}" destId="{FDAFA08C-99E7-4ABA-9100-D30D68DC4B72}" srcOrd="0" destOrd="0" presId="urn:microsoft.com/office/officeart/2016/7/layout/LinearArrowProcessNumbered"/>
    <dgm:cxn modelId="{CC7AEB72-C2BA-4FE8-BFE3-00D2AF7C59F9}" type="presOf" srcId="{8B58EE39-19D5-4E7D-BBDD-F735620B6A79}" destId="{A9B090FE-D65D-414E-B0F1-65A770DEAB3F}" srcOrd="0" destOrd="0" presId="urn:microsoft.com/office/officeart/2016/7/layout/LinearArrowProcessNumbered"/>
    <dgm:cxn modelId="{599CAC55-95F8-4145-BE5E-5D99F88C59BA}" type="presOf" srcId="{CE12CE5E-5E98-47EC-AC15-05D342A3B227}" destId="{792DB7DB-2535-463C-8423-529C013D076A}" srcOrd="0" destOrd="0" presId="urn:microsoft.com/office/officeart/2016/7/layout/LinearArrowProcessNumbered"/>
    <dgm:cxn modelId="{A4AD779A-FC89-4D03-9180-FAE2253F5906}" srcId="{EC4A423F-0F76-42D1-9547-A0AD81B469CE}" destId="{B7D0C9E2-F733-429E-AB0A-46A7D50BA6A5}" srcOrd="3" destOrd="0" parTransId="{CC58584A-DD42-4374-AF75-FD895188E714}" sibTransId="{5C46990C-1D37-4DFA-A0F8-3D105431F2FE}"/>
    <dgm:cxn modelId="{67FD4B9D-2743-461E-B366-92DAAE73F019}" srcId="{EC4A423F-0F76-42D1-9547-A0AD81B469CE}" destId="{A483AAB5-0F3F-4224-A4F4-EDB3AB41174D}" srcOrd="0" destOrd="0" parTransId="{490706A8-C4E1-49B8-99C1-59856DF593FE}" sibTransId="{5E388BA0-0802-43A5-A2F7-0739B67829C8}"/>
    <dgm:cxn modelId="{BD3E9FA2-267E-40D0-BF3E-760DE0F6507B}" type="presOf" srcId="{5E388BA0-0802-43A5-A2F7-0739B67829C8}" destId="{3EFC1286-443B-4AAB-B8D0-F68E7B8182A4}" srcOrd="0" destOrd="0" presId="urn:microsoft.com/office/officeart/2016/7/layout/LinearArrowProcessNumbered"/>
    <dgm:cxn modelId="{FB80B9AD-28C2-4AE0-938E-56E73972E8CB}" type="presOf" srcId="{EC4A423F-0F76-42D1-9547-A0AD81B469CE}" destId="{36442E8F-3AD1-41D6-8729-25AE70DD8FC9}" srcOrd="0" destOrd="0" presId="urn:microsoft.com/office/officeart/2016/7/layout/LinearArrowProcessNumbered"/>
    <dgm:cxn modelId="{99903AD1-B62C-48C7-9DB2-1E81B92C5969}" type="presOf" srcId="{5C46990C-1D37-4DFA-A0F8-3D105431F2FE}" destId="{0FA31C4B-CAB3-4CC3-9C73-8899C27F7D09}" srcOrd="0" destOrd="0" presId="urn:microsoft.com/office/officeart/2016/7/layout/LinearArrowProcessNumbered"/>
    <dgm:cxn modelId="{3045E1E8-A249-4BCB-9566-B2463E28EDAC}" srcId="{EC4A423F-0F76-42D1-9547-A0AD81B469CE}" destId="{DB5ABF69-829A-4C6C-B720-74C0C2AD3E78}" srcOrd="1" destOrd="0" parTransId="{27625BC4-0330-4F70-BA24-DAC70C2ECB6B}" sibTransId="{CE12CE5E-5E98-47EC-AC15-05D342A3B227}"/>
    <dgm:cxn modelId="{EE1A23F1-8BB3-4BD9-9986-F43ACED2DCDE}" type="presOf" srcId="{DB5ABF69-829A-4C6C-B720-74C0C2AD3E78}" destId="{152CDB2E-7E2D-404F-8E44-3BE0EC761AA1}" srcOrd="0" destOrd="0" presId="urn:microsoft.com/office/officeart/2016/7/layout/LinearArrowProcessNumbered"/>
    <dgm:cxn modelId="{A7BC267A-3472-46DF-9225-1624263A0DA5}" type="presParOf" srcId="{36442E8F-3AD1-41D6-8729-25AE70DD8FC9}" destId="{C6588706-4F52-4090-A457-E91686F2C012}" srcOrd="0" destOrd="0" presId="urn:microsoft.com/office/officeart/2016/7/layout/LinearArrowProcessNumbered"/>
    <dgm:cxn modelId="{D1C4E78D-A7C9-40E0-83EB-084B539C1E8E}" type="presParOf" srcId="{C6588706-4F52-4090-A457-E91686F2C012}" destId="{903EDE16-AFC6-487F-814A-D27DDAD96FBD}" srcOrd="0" destOrd="0" presId="urn:microsoft.com/office/officeart/2016/7/layout/LinearArrowProcessNumbered"/>
    <dgm:cxn modelId="{7FE1D42A-7F20-47E0-A765-4E186D6F5495}" type="presParOf" srcId="{C6588706-4F52-4090-A457-E91686F2C012}" destId="{9DB8665D-3497-45F9-816E-01146FAEDE61}" srcOrd="1" destOrd="0" presId="urn:microsoft.com/office/officeart/2016/7/layout/LinearArrowProcessNumbered"/>
    <dgm:cxn modelId="{91B0414E-A59A-4278-A2D9-7144DE833D19}" type="presParOf" srcId="{9DB8665D-3497-45F9-816E-01146FAEDE61}" destId="{3C9B7B08-3E57-468A-A1A0-C0CACA54E865}" srcOrd="0" destOrd="0" presId="urn:microsoft.com/office/officeart/2016/7/layout/LinearArrowProcessNumbered"/>
    <dgm:cxn modelId="{0234359C-753B-4A92-9005-196C91EC5620}" type="presParOf" srcId="{9DB8665D-3497-45F9-816E-01146FAEDE61}" destId="{8DDCA90B-C5E9-40FE-9EA3-7C169389E8B1}" srcOrd="1" destOrd="0" presId="urn:microsoft.com/office/officeart/2016/7/layout/LinearArrowProcessNumbered"/>
    <dgm:cxn modelId="{EE5C10F9-E16A-4D39-81E6-5FDE50CAC576}" type="presParOf" srcId="{9DB8665D-3497-45F9-816E-01146FAEDE61}" destId="{3EFC1286-443B-4AAB-B8D0-F68E7B8182A4}" srcOrd="2" destOrd="0" presId="urn:microsoft.com/office/officeart/2016/7/layout/LinearArrowProcessNumbered"/>
    <dgm:cxn modelId="{B521A808-9E1A-49FE-8483-712FB663DB67}" type="presParOf" srcId="{9DB8665D-3497-45F9-816E-01146FAEDE61}" destId="{C08AB826-375E-44E7-A294-85A2425AFA6D}" srcOrd="3" destOrd="0" presId="urn:microsoft.com/office/officeart/2016/7/layout/LinearArrowProcessNumbered"/>
    <dgm:cxn modelId="{D84A3D6A-03B8-430B-B242-9AB6AE4CC191}" type="presParOf" srcId="{C6588706-4F52-4090-A457-E91686F2C012}" destId="{FDAFA08C-99E7-4ABA-9100-D30D68DC4B72}" srcOrd="2" destOrd="0" presId="urn:microsoft.com/office/officeart/2016/7/layout/LinearArrowProcessNumbered"/>
    <dgm:cxn modelId="{854F2BBE-85A2-44D2-A680-C981321D7579}" type="presParOf" srcId="{36442E8F-3AD1-41D6-8729-25AE70DD8FC9}" destId="{37C64C10-2F71-4A64-B7A0-9D4E7609674F}" srcOrd="1" destOrd="0" presId="urn:microsoft.com/office/officeart/2016/7/layout/LinearArrowProcessNumbered"/>
    <dgm:cxn modelId="{34FD0F41-696F-4B91-9C42-393420C35F6E}" type="presParOf" srcId="{36442E8F-3AD1-41D6-8729-25AE70DD8FC9}" destId="{E08C40EB-6575-40C3-9FDF-C9151D0BDAD7}" srcOrd="2" destOrd="0" presId="urn:microsoft.com/office/officeart/2016/7/layout/LinearArrowProcessNumbered"/>
    <dgm:cxn modelId="{7AE27CA6-3E94-46AB-9468-3F328C12D4E2}" type="presParOf" srcId="{E08C40EB-6575-40C3-9FDF-C9151D0BDAD7}" destId="{E0EACAEB-1B05-4FFF-92F0-F9F4CB815D4E}" srcOrd="0" destOrd="0" presId="urn:microsoft.com/office/officeart/2016/7/layout/LinearArrowProcessNumbered"/>
    <dgm:cxn modelId="{4BA845B1-07BF-4672-8A92-02018F534CDF}" type="presParOf" srcId="{E08C40EB-6575-40C3-9FDF-C9151D0BDAD7}" destId="{98662B89-113E-44E6-AA3C-1A9A33D2C70E}" srcOrd="1" destOrd="0" presId="urn:microsoft.com/office/officeart/2016/7/layout/LinearArrowProcessNumbered"/>
    <dgm:cxn modelId="{790BAEAD-2F86-4F1C-920C-BEC0CA51003D}" type="presParOf" srcId="{98662B89-113E-44E6-AA3C-1A9A33D2C70E}" destId="{AB9AA69F-3127-487D-B3E9-24A1AD1F0FB8}" srcOrd="0" destOrd="0" presId="urn:microsoft.com/office/officeart/2016/7/layout/LinearArrowProcessNumbered"/>
    <dgm:cxn modelId="{9146F308-CA80-4E5F-858D-EC73C467FF20}" type="presParOf" srcId="{98662B89-113E-44E6-AA3C-1A9A33D2C70E}" destId="{B91B0D54-2554-4FB1-91AE-7567EFF6A7CA}" srcOrd="1" destOrd="0" presId="urn:microsoft.com/office/officeart/2016/7/layout/LinearArrowProcessNumbered"/>
    <dgm:cxn modelId="{7EA414F4-E431-4980-8CB0-FC8EEFE63AF9}" type="presParOf" srcId="{98662B89-113E-44E6-AA3C-1A9A33D2C70E}" destId="{792DB7DB-2535-463C-8423-529C013D076A}" srcOrd="2" destOrd="0" presId="urn:microsoft.com/office/officeart/2016/7/layout/LinearArrowProcessNumbered"/>
    <dgm:cxn modelId="{C2942E52-E6D4-4A6B-8DC5-DB2D6581CF5C}" type="presParOf" srcId="{98662B89-113E-44E6-AA3C-1A9A33D2C70E}" destId="{6D40C895-C978-4B1A-A1B6-97BCF7F84350}" srcOrd="3" destOrd="0" presId="urn:microsoft.com/office/officeart/2016/7/layout/LinearArrowProcessNumbered"/>
    <dgm:cxn modelId="{3899D58A-EAC2-4693-96F4-CF6951C6B2C5}" type="presParOf" srcId="{E08C40EB-6575-40C3-9FDF-C9151D0BDAD7}" destId="{152CDB2E-7E2D-404F-8E44-3BE0EC761AA1}" srcOrd="2" destOrd="0" presId="urn:microsoft.com/office/officeart/2016/7/layout/LinearArrowProcessNumbered"/>
    <dgm:cxn modelId="{1C85E4DB-93F1-4F90-B612-0BB5F3571F61}" type="presParOf" srcId="{36442E8F-3AD1-41D6-8729-25AE70DD8FC9}" destId="{4FD50F03-1068-4FB2-AC86-0FD3CAD2A768}" srcOrd="3" destOrd="0" presId="urn:microsoft.com/office/officeart/2016/7/layout/LinearArrowProcessNumbered"/>
    <dgm:cxn modelId="{0FFBD54F-D62F-4CEA-B666-021A32CC03E3}" type="presParOf" srcId="{36442E8F-3AD1-41D6-8729-25AE70DD8FC9}" destId="{E278A7F9-00EC-4598-B5DA-41EBD1BFC216}" srcOrd="4" destOrd="0" presId="urn:microsoft.com/office/officeart/2016/7/layout/LinearArrowProcessNumbered"/>
    <dgm:cxn modelId="{9621B2E3-0620-47F8-87DC-1A6A53ABCB33}" type="presParOf" srcId="{E278A7F9-00EC-4598-B5DA-41EBD1BFC216}" destId="{42E6EC0B-87B9-4770-ABD7-51F5902EA0D6}" srcOrd="0" destOrd="0" presId="urn:microsoft.com/office/officeart/2016/7/layout/LinearArrowProcessNumbered"/>
    <dgm:cxn modelId="{0795E8BA-56DC-47DB-BEE9-D3AC621E4507}" type="presParOf" srcId="{E278A7F9-00EC-4598-B5DA-41EBD1BFC216}" destId="{82F01AD0-BD9D-4D48-968D-E6DD19EF28FA}" srcOrd="1" destOrd="0" presId="urn:microsoft.com/office/officeart/2016/7/layout/LinearArrowProcessNumbered"/>
    <dgm:cxn modelId="{40217A5A-CB44-4C8E-B89B-4CDCD4B4BBB4}" type="presParOf" srcId="{82F01AD0-BD9D-4D48-968D-E6DD19EF28FA}" destId="{996BB4F7-4025-4106-8EDA-69CD9D5A33AA}" srcOrd="0" destOrd="0" presId="urn:microsoft.com/office/officeart/2016/7/layout/LinearArrowProcessNumbered"/>
    <dgm:cxn modelId="{6628DC63-4782-4E07-8EAB-AE99AE8EBA2B}" type="presParOf" srcId="{82F01AD0-BD9D-4D48-968D-E6DD19EF28FA}" destId="{3F1F0445-E8F2-4FFB-86B1-8441B1300B92}" srcOrd="1" destOrd="0" presId="urn:microsoft.com/office/officeart/2016/7/layout/LinearArrowProcessNumbered"/>
    <dgm:cxn modelId="{6A0BB365-E0B3-44D2-8510-5E4CA82D49E7}" type="presParOf" srcId="{82F01AD0-BD9D-4D48-968D-E6DD19EF28FA}" destId="{772FBF97-071A-48A9-ACE2-DC8BE4C24B36}" srcOrd="2" destOrd="0" presId="urn:microsoft.com/office/officeart/2016/7/layout/LinearArrowProcessNumbered"/>
    <dgm:cxn modelId="{1FF8C35A-908D-4FD2-914A-E94527E3AC5E}" type="presParOf" srcId="{82F01AD0-BD9D-4D48-968D-E6DD19EF28FA}" destId="{0D7BA570-DABF-429B-8BAF-458B32ACF8B0}" srcOrd="3" destOrd="0" presId="urn:microsoft.com/office/officeart/2016/7/layout/LinearArrowProcessNumbered"/>
    <dgm:cxn modelId="{ED9E75C5-81D9-4382-9304-976D4CEF048F}" type="presParOf" srcId="{E278A7F9-00EC-4598-B5DA-41EBD1BFC216}" destId="{A9B090FE-D65D-414E-B0F1-65A770DEAB3F}" srcOrd="2" destOrd="0" presId="urn:microsoft.com/office/officeart/2016/7/layout/LinearArrowProcessNumbered"/>
    <dgm:cxn modelId="{6C60FFF7-01FE-4D71-B212-4FF3D698A3BD}" type="presParOf" srcId="{36442E8F-3AD1-41D6-8729-25AE70DD8FC9}" destId="{5F814DC2-1E91-411B-9169-6C2063D9DD8F}" srcOrd="5" destOrd="0" presId="urn:microsoft.com/office/officeart/2016/7/layout/LinearArrowProcessNumbered"/>
    <dgm:cxn modelId="{A5CDC029-46F8-408B-9407-76EFE7950354}" type="presParOf" srcId="{36442E8F-3AD1-41D6-8729-25AE70DD8FC9}" destId="{A15F60F1-D142-40DE-B4D8-953CA77E1F9A}" srcOrd="6" destOrd="0" presId="urn:microsoft.com/office/officeart/2016/7/layout/LinearArrowProcessNumbered"/>
    <dgm:cxn modelId="{4B3AA750-4956-4C0C-9680-D443D62A3C27}" type="presParOf" srcId="{A15F60F1-D142-40DE-B4D8-953CA77E1F9A}" destId="{46A22CE6-33F6-4F3F-9FE5-D88249D58239}" srcOrd="0" destOrd="0" presId="urn:microsoft.com/office/officeart/2016/7/layout/LinearArrowProcessNumbered"/>
    <dgm:cxn modelId="{F32B2EAA-93B4-43B7-95AE-DC8AAEA122BC}" type="presParOf" srcId="{A15F60F1-D142-40DE-B4D8-953CA77E1F9A}" destId="{15924D55-D87F-4CAF-8B4B-06C3ECABF201}" srcOrd="1" destOrd="0" presId="urn:microsoft.com/office/officeart/2016/7/layout/LinearArrowProcessNumbered"/>
    <dgm:cxn modelId="{710DCB6A-4590-40A5-B70A-BE48DB8FA788}" type="presParOf" srcId="{15924D55-D87F-4CAF-8B4B-06C3ECABF201}" destId="{0CC0273A-4663-488A-A8EE-4BB4301F5707}" srcOrd="0" destOrd="0" presId="urn:microsoft.com/office/officeart/2016/7/layout/LinearArrowProcessNumbered"/>
    <dgm:cxn modelId="{C2B26C61-155F-45FF-ABF0-5E008036C003}" type="presParOf" srcId="{15924D55-D87F-4CAF-8B4B-06C3ECABF201}" destId="{86B9861D-7A2A-4D8E-8D12-FAF29F8EB00B}" srcOrd="1" destOrd="0" presId="urn:microsoft.com/office/officeart/2016/7/layout/LinearArrowProcessNumbered"/>
    <dgm:cxn modelId="{6B7C4D06-914B-4EDF-A8AC-12FC63E83ABC}" type="presParOf" srcId="{15924D55-D87F-4CAF-8B4B-06C3ECABF201}" destId="{0FA31C4B-CAB3-4CC3-9C73-8899C27F7D09}" srcOrd="2" destOrd="0" presId="urn:microsoft.com/office/officeart/2016/7/layout/LinearArrowProcessNumbered"/>
    <dgm:cxn modelId="{26C29CF4-0365-4B27-A663-6EA75DBC861B}" type="presParOf" srcId="{15924D55-D87F-4CAF-8B4B-06C3ECABF201}" destId="{50BF8F39-0C52-4493-B896-6538ADF62613}" srcOrd="3" destOrd="0" presId="urn:microsoft.com/office/officeart/2016/7/layout/LinearArrowProcessNumbered"/>
    <dgm:cxn modelId="{FAA104C5-3969-45B7-9F83-9895D2D5FE2B}" type="presParOf" srcId="{A15F60F1-D142-40DE-B4D8-953CA77E1F9A}" destId="{13C79845-CD95-4724-9994-2351BAC5F9B0}"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F09C79-EFA4-42F8-9C94-9B836260E492}"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7E77F547-656B-423D-92A7-BF6B385D147B}">
      <dgm:prSet/>
      <dgm:spPr/>
      <dgm:t>
        <a:bodyPr/>
        <a:lstStyle/>
        <a:p>
          <a:pPr algn="ctr"/>
          <a:r>
            <a:rPr lang="en-US" dirty="0"/>
            <a:t>Project culminated with a Findings Summit; principals and superintendents invited</a:t>
          </a:r>
        </a:p>
      </dgm:t>
    </dgm:pt>
    <dgm:pt modelId="{15779EAB-6B0D-4477-85F5-6461F450C465}" type="parTrans" cxnId="{ADFA74DE-0B0D-457E-BC59-8124855F1C02}">
      <dgm:prSet/>
      <dgm:spPr/>
      <dgm:t>
        <a:bodyPr/>
        <a:lstStyle/>
        <a:p>
          <a:endParaRPr lang="en-US"/>
        </a:p>
      </dgm:t>
    </dgm:pt>
    <dgm:pt modelId="{FEA487D9-CE11-4ADE-B5D0-4BB3E5527C79}" type="sibTrans" cxnId="{ADFA74DE-0B0D-457E-BC59-8124855F1C02}">
      <dgm:prSet phldrT="1" phldr="0"/>
      <dgm:spPr/>
      <dgm:t>
        <a:bodyPr/>
        <a:lstStyle/>
        <a:p>
          <a:r>
            <a:rPr lang="en-US"/>
            <a:t>1</a:t>
          </a:r>
        </a:p>
      </dgm:t>
    </dgm:pt>
    <dgm:pt modelId="{07383EFD-1D5B-4D92-B626-B1195E411BC9}">
      <dgm:prSet/>
      <dgm:spPr/>
      <dgm:t>
        <a:bodyPr/>
        <a:lstStyle/>
        <a:p>
          <a:pPr algn="ctr"/>
          <a:r>
            <a:rPr lang="en-US" dirty="0"/>
            <a:t>Low cost print versions contributed to group’s enthusiasm for OERs; provided opportunity to pilot OERs during project</a:t>
          </a:r>
        </a:p>
      </dgm:t>
    </dgm:pt>
    <dgm:pt modelId="{8E13EE5B-A02A-440A-9510-2F21B991EB96}" type="parTrans" cxnId="{65173F09-6A5F-41DF-B57B-7D7C030397F0}">
      <dgm:prSet/>
      <dgm:spPr/>
      <dgm:t>
        <a:bodyPr/>
        <a:lstStyle/>
        <a:p>
          <a:endParaRPr lang="en-US"/>
        </a:p>
      </dgm:t>
    </dgm:pt>
    <dgm:pt modelId="{D0E9124C-154A-4AB1-AF18-71E7D8FFD20E}" type="sibTrans" cxnId="{65173F09-6A5F-41DF-B57B-7D7C030397F0}">
      <dgm:prSet phldrT="2" phldr="0"/>
      <dgm:spPr/>
      <dgm:t>
        <a:bodyPr/>
        <a:lstStyle/>
        <a:p>
          <a:r>
            <a:rPr lang="en-US"/>
            <a:t>2</a:t>
          </a:r>
        </a:p>
      </dgm:t>
    </dgm:pt>
    <dgm:pt modelId="{A83BF213-ED8F-459C-A8E9-249DD5222FF6}">
      <dgm:prSet/>
      <dgm:spPr/>
      <dgm:t>
        <a:bodyPr/>
        <a:lstStyle/>
        <a:p>
          <a:pPr algn="ctr"/>
          <a:r>
            <a:rPr lang="en-US" dirty="0"/>
            <a:t>Every course will be utilizing an OER next year</a:t>
          </a:r>
        </a:p>
      </dgm:t>
    </dgm:pt>
    <dgm:pt modelId="{1AC2B090-0406-4224-BAE1-8BA067DC467B}" type="parTrans" cxnId="{746BB6CD-C0D4-4989-99E0-028377588BDD}">
      <dgm:prSet/>
      <dgm:spPr/>
      <dgm:t>
        <a:bodyPr/>
        <a:lstStyle/>
        <a:p>
          <a:endParaRPr lang="en-US"/>
        </a:p>
      </dgm:t>
    </dgm:pt>
    <dgm:pt modelId="{8D937D0A-B426-46CB-99F0-936F8937AEB0}" type="sibTrans" cxnId="{746BB6CD-C0D4-4989-99E0-028377588BDD}">
      <dgm:prSet phldrT="3" phldr="0"/>
      <dgm:spPr/>
      <dgm:t>
        <a:bodyPr/>
        <a:lstStyle/>
        <a:p>
          <a:r>
            <a:rPr lang="en-US"/>
            <a:t>3</a:t>
          </a:r>
        </a:p>
      </dgm:t>
    </dgm:pt>
    <dgm:pt modelId="{0895E435-8E1D-4CCB-AFEC-3D1E60F77171}">
      <dgm:prSet/>
      <dgm:spPr/>
      <dgm:t>
        <a:bodyPr/>
        <a:lstStyle/>
        <a:p>
          <a:pPr algn="ctr"/>
          <a:r>
            <a:rPr lang="en-US" dirty="0"/>
            <a:t>Project extended into 17-18 with new and current participants</a:t>
          </a:r>
        </a:p>
      </dgm:t>
    </dgm:pt>
    <dgm:pt modelId="{217FF9B2-4E6A-4A18-8CA0-097DAFEC9F34}" type="parTrans" cxnId="{CD650DFA-3EC7-4845-98EF-102DC160F19E}">
      <dgm:prSet/>
      <dgm:spPr/>
      <dgm:t>
        <a:bodyPr/>
        <a:lstStyle/>
        <a:p>
          <a:endParaRPr lang="en-US"/>
        </a:p>
      </dgm:t>
    </dgm:pt>
    <dgm:pt modelId="{195144EC-8C7B-4AE6-9A1D-8EBCD835B295}" type="sibTrans" cxnId="{CD650DFA-3EC7-4845-98EF-102DC160F19E}">
      <dgm:prSet phldrT="4" phldr="0"/>
      <dgm:spPr/>
      <dgm:t>
        <a:bodyPr/>
        <a:lstStyle/>
        <a:p>
          <a:r>
            <a:rPr lang="en-US"/>
            <a:t>4</a:t>
          </a:r>
        </a:p>
      </dgm:t>
    </dgm:pt>
    <dgm:pt modelId="{006590C9-71BA-460C-9B84-3E793128911E}" type="pres">
      <dgm:prSet presAssocID="{EDF09C79-EFA4-42F8-9C94-9B836260E492}" presName="Name0" presStyleCnt="0">
        <dgm:presLayoutVars>
          <dgm:animLvl val="lvl"/>
          <dgm:resizeHandles val="exact"/>
        </dgm:presLayoutVars>
      </dgm:prSet>
      <dgm:spPr/>
    </dgm:pt>
    <dgm:pt modelId="{591C4EA2-C2E3-4110-A69C-9B4F9CA827D5}" type="pres">
      <dgm:prSet presAssocID="{7E77F547-656B-423D-92A7-BF6B385D147B}" presName="compositeNode" presStyleCnt="0">
        <dgm:presLayoutVars>
          <dgm:bulletEnabled val="1"/>
        </dgm:presLayoutVars>
      </dgm:prSet>
      <dgm:spPr/>
    </dgm:pt>
    <dgm:pt modelId="{600F689A-93B1-4FC1-88F2-259B1F441B79}" type="pres">
      <dgm:prSet presAssocID="{7E77F547-656B-423D-92A7-BF6B385D147B}" presName="bgRect" presStyleLbl="bgAccFollowNode1" presStyleIdx="0" presStyleCnt="4"/>
      <dgm:spPr/>
    </dgm:pt>
    <dgm:pt modelId="{806D8CAF-433B-4D5F-BBB3-25DDBC7B3221}" type="pres">
      <dgm:prSet presAssocID="{FEA487D9-CE11-4ADE-B5D0-4BB3E5527C79}" presName="sibTransNodeCircle" presStyleLbl="alignNode1" presStyleIdx="0" presStyleCnt="8">
        <dgm:presLayoutVars>
          <dgm:chMax val="0"/>
          <dgm:bulletEnabled/>
        </dgm:presLayoutVars>
      </dgm:prSet>
      <dgm:spPr/>
    </dgm:pt>
    <dgm:pt modelId="{AB436D31-4135-4C3D-96BA-B84DFE83CA7A}" type="pres">
      <dgm:prSet presAssocID="{7E77F547-656B-423D-92A7-BF6B385D147B}" presName="bottomLine" presStyleLbl="alignNode1" presStyleIdx="1" presStyleCnt="8">
        <dgm:presLayoutVars/>
      </dgm:prSet>
      <dgm:spPr/>
    </dgm:pt>
    <dgm:pt modelId="{5F703B63-2BAA-4D33-BED1-9C99E2502C3A}" type="pres">
      <dgm:prSet presAssocID="{7E77F547-656B-423D-92A7-BF6B385D147B}" presName="nodeText" presStyleLbl="bgAccFollowNode1" presStyleIdx="0" presStyleCnt="4">
        <dgm:presLayoutVars>
          <dgm:bulletEnabled val="1"/>
        </dgm:presLayoutVars>
      </dgm:prSet>
      <dgm:spPr/>
    </dgm:pt>
    <dgm:pt modelId="{CF120950-4E34-4516-971F-487985CDA84E}" type="pres">
      <dgm:prSet presAssocID="{FEA487D9-CE11-4ADE-B5D0-4BB3E5527C79}" presName="sibTrans" presStyleCnt="0"/>
      <dgm:spPr/>
    </dgm:pt>
    <dgm:pt modelId="{B7F3AE55-8EB7-4F3A-A84E-7D8488624AC9}" type="pres">
      <dgm:prSet presAssocID="{07383EFD-1D5B-4D92-B626-B1195E411BC9}" presName="compositeNode" presStyleCnt="0">
        <dgm:presLayoutVars>
          <dgm:bulletEnabled val="1"/>
        </dgm:presLayoutVars>
      </dgm:prSet>
      <dgm:spPr/>
    </dgm:pt>
    <dgm:pt modelId="{BEC519D9-E108-4D20-904A-2628E90ADF2D}" type="pres">
      <dgm:prSet presAssocID="{07383EFD-1D5B-4D92-B626-B1195E411BC9}" presName="bgRect" presStyleLbl="bgAccFollowNode1" presStyleIdx="1" presStyleCnt="4"/>
      <dgm:spPr/>
    </dgm:pt>
    <dgm:pt modelId="{93382E2A-D846-4355-A7C8-EBCD306E3F55}" type="pres">
      <dgm:prSet presAssocID="{D0E9124C-154A-4AB1-AF18-71E7D8FFD20E}" presName="sibTransNodeCircle" presStyleLbl="alignNode1" presStyleIdx="2" presStyleCnt="8">
        <dgm:presLayoutVars>
          <dgm:chMax val="0"/>
          <dgm:bulletEnabled/>
        </dgm:presLayoutVars>
      </dgm:prSet>
      <dgm:spPr/>
    </dgm:pt>
    <dgm:pt modelId="{BA079206-AA5C-4F3F-BD8D-5AD862D64294}" type="pres">
      <dgm:prSet presAssocID="{07383EFD-1D5B-4D92-B626-B1195E411BC9}" presName="bottomLine" presStyleLbl="alignNode1" presStyleIdx="3" presStyleCnt="8">
        <dgm:presLayoutVars/>
      </dgm:prSet>
      <dgm:spPr/>
    </dgm:pt>
    <dgm:pt modelId="{56A2165A-F26F-4B05-9F32-F4CC2499C22C}" type="pres">
      <dgm:prSet presAssocID="{07383EFD-1D5B-4D92-B626-B1195E411BC9}" presName="nodeText" presStyleLbl="bgAccFollowNode1" presStyleIdx="1" presStyleCnt="4">
        <dgm:presLayoutVars>
          <dgm:bulletEnabled val="1"/>
        </dgm:presLayoutVars>
      </dgm:prSet>
      <dgm:spPr/>
    </dgm:pt>
    <dgm:pt modelId="{96B9BB97-68FC-43F1-B140-96C2578DCBCD}" type="pres">
      <dgm:prSet presAssocID="{D0E9124C-154A-4AB1-AF18-71E7D8FFD20E}" presName="sibTrans" presStyleCnt="0"/>
      <dgm:spPr/>
    </dgm:pt>
    <dgm:pt modelId="{B4225137-0E1D-446D-9CD8-E76411DDCF01}" type="pres">
      <dgm:prSet presAssocID="{A83BF213-ED8F-459C-A8E9-249DD5222FF6}" presName="compositeNode" presStyleCnt="0">
        <dgm:presLayoutVars>
          <dgm:bulletEnabled val="1"/>
        </dgm:presLayoutVars>
      </dgm:prSet>
      <dgm:spPr/>
    </dgm:pt>
    <dgm:pt modelId="{4B69D9F7-02F4-4CBE-866C-4A43824CB2C5}" type="pres">
      <dgm:prSet presAssocID="{A83BF213-ED8F-459C-A8E9-249DD5222FF6}" presName="bgRect" presStyleLbl="bgAccFollowNode1" presStyleIdx="2" presStyleCnt="4"/>
      <dgm:spPr/>
    </dgm:pt>
    <dgm:pt modelId="{D8E88690-DC92-4896-8BBB-EEA47DBBDE52}" type="pres">
      <dgm:prSet presAssocID="{8D937D0A-B426-46CB-99F0-936F8937AEB0}" presName="sibTransNodeCircle" presStyleLbl="alignNode1" presStyleIdx="4" presStyleCnt="8">
        <dgm:presLayoutVars>
          <dgm:chMax val="0"/>
          <dgm:bulletEnabled/>
        </dgm:presLayoutVars>
      </dgm:prSet>
      <dgm:spPr/>
    </dgm:pt>
    <dgm:pt modelId="{AA9F5C70-D7CE-48AA-9F18-FF00634DFC65}" type="pres">
      <dgm:prSet presAssocID="{A83BF213-ED8F-459C-A8E9-249DD5222FF6}" presName="bottomLine" presStyleLbl="alignNode1" presStyleIdx="5" presStyleCnt="8">
        <dgm:presLayoutVars/>
      </dgm:prSet>
      <dgm:spPr/>
    </dgm:pt>
    <dgm:pt modelId="{A137E334-D31D-4700-BAD4-30244C4B7EDA}" type="pres">
      <dgm:prSet presAssocID="{A83BF213-ED8F-459C-A8E9-249DD5222FF6}" presName="nodeText" presStyleLbl="bgAccFollowNode1" presStyleIdx="2" presStyleCnt="4">
        <dgm:presLayoutVars>
          <dgm:bulletEnabled val="1"/>
        </dgm:presLayoutVars>
      </dgm:prSet>
      <dgm:spPr/>
    </dgm:pt>
    <dgm:pt modelId="{EE84CEEF-5B63-4FB5-808D-1FD41038CFA3}" type="pres">
      <dgm:prSet presAssocID="{8D937D0A-B426-46CB-99F0-936F8937AEB0}" presName="sibTrans" presStyleCnt="0"/>
      <dgm:spPr/>
    </dgm:pt>
    <dgm:pt modelId="{E9BB2BE4-9C19-4F80-9CC1-22657F84DF3C}" type="pres">
      <dgm:prSet presAssocID="{0895E435-8E1D-4CCB-AFEC-3D1E60F77171}" presName="compositeNode" presStyleCnt="0">
        <dgm:presLayoutVars>
          <dgm:bulletEnabled val="1"/>
        </dgm:presLayoutVars>
      </dgm:prSet>
      <dgm:spPr/>
    </dgm:pt>
    <dgm:pt modelId="{EBFCDE49-9D0B-4F91-B92F-DDBFD5B0E256}" type="pres">
      <dgm:prSet presAssocID="{0895E435-8E1D-4CCB-AFEC-3D1E60F77171}" presName="bgRect" presStyleLbl="bgAccFollowNode1" presStyleIdx="3" presStyleCnt="4"/>
      <dgm:spPr/>
    </dgm:pt>
    <dgm:pt modelId="{216FB36F-1C73-48DF-97AF-D9930EEACA0A}" type="pres">
      <dgm:prSet presAssocID="{195144EC-8C7B-4AE6-9A1D-8EBCD835B295}" presName="sibTransNodeCircle" presStyleLbl="alignNode1" presStyleIdx="6" presStyleCnt="8">
        <dgm:presLayoutVars>
          <dgm:chMax val="0"/>
          <dgm:bulletEnabled/>
        </dgm:presLayoutVars>
      </dgm:prSet>
      <dgm:spPr/>
    </dgm:pt>
    <dgm:pt modelId="{B2F19802-5DE2-407E-B665-02A8587D4F16}" type="pres">
      <dgm:prSet presAssocID="{0895E435-8E1D-4CCB-AFEC-3D1E60F77171}" presName="bottomLine" presStyleLbl="alignNode1" presStyleIdx="7" presStyleCnt="8">
        <dgm:presLayoutVars/>
      </dgm:prSet>
      <dgm:spPr/>
    </dgm:pt>
    <dgm:pt modelId="{B80CB321-1B88-4D27-9810-44AF130950A9}" type="pres">
      <dgm:prSet presAssocID="{0895E435-8E1D-4CCB-AFEC-3D1E60F77171}" presName="nodeText" presStyleLbl="bgAccFollowNode1" presStyleIdx="3" presStyleCnt="4">
        <dgm:presLayoutVars>
          <dgm:bulletEnabled val="1"/>
        </dgm:presLayoutVars>
      </dgm:prSet>
      <dgm:spPr/>
    </dgm:pt>
  </dgm:ptLst>
  <dgm:cxnLst>
    <dgm:cxn modelId="{C799F105-9D9F-452D-B492-A8A30BF85171}" type="presOf" srcId="{D0E9124C-154A-4AB1-AF18-71E7D8FFD20E}" destId="{93382E2A-D846-4355-A7C8-EBCD306E3F55}" srcOrd="0" destOrd="0" presId="urn:microsoft.com/office/officeart/2016/7/layout/BasicLinearProcessNumbered"/>
    <dgm:cxn modelId="{65173F09-6A5F-41DF-B57B-7D7C030397F0}" srcId="{EDF09C79-EFA4-42F8-9C94-9B836260E492}" destId="{07383EFD-1D5B-4D92-B626-B1195E411BC9}" srcOrd="1" destOrd="0" parTransId="{8E13EE5B-A02A-440A-9510-2F21B991EB96}" sibTransId="{D0E9124C-154A-4AB1-AF18-71E7D8FFD20E}"/>
    <dgm:cxn modelId="{89F12A25-031D-4CE8-9B9F-789B89030EB2}" type="presOf" srcId="{A83BF213-ED8F-459C-A8E9-249DD5222FF6}" destId="{4B69D9F7-02F4-4CBE-866C-4A43824CB2C5}" srcOrd="0" destOrd="0" presId="urn:microsoft.com/office/officeart/2016/7/layout/BasicLinearProcessNumbered"/>
    <dgm:cxn modelId="{D391A928-9A3C-4005-9217-2FC560FDD142}" type="presOf" srcId="{195144EC-8C7B-4AE6-9A1D-8EBCD835B295}" destId="{216FB36F-1C73-48DF-97AF-D9930EEACA0A}" srcOrd="0" destOrd="0" presId="urn:microsoft.com/office/officeart/2016/7/layout/BasicLinearProcessNumbered"/>
    <dgm:cxn modelId="{70FF2532-1790-4F01-BADC-705D6A8612C2}" type="presOf" srcId="{FEA487D9-CE11-4ADE-B5D0-4BB3E5527C79}" destId="{806D8CAF-433B-4D5F-BBB3-25DDBC7B3221}" srcOrd="0" destOrd="0" presId="urn:microsoft.com/office/officeart/2016/7/layout/BasicLinearProcessNumbered"/>
    <dgm:cxn modelId="{EF5ADD34-8E89-4A2D-8F81-9166665D47C7}" type="presOf" srcId="{7E77F547-656B-423D-92A7-BF6B385D147B}" destId="{600F689A-93B1-4FC1-88F2-259B1F441B79}" srcOrd="0" destOrd="0" presId="urn:microsoft.com/office/officeart/2016/7/layout/BasicLinearProcessNumbered"/>
    <dgm:cxn modelId="{B610355F-1D2F-453F-B47D-06EDB9CA62F0}" type="presOf" srcId="{8D937D0A-B426-46CB-99F0-936F8937AEB0}" destId="{D8E88690-DC92-4896-8BBB-EEA47DBBDE52}" srcOrd="0" destOrd="0" presId="urn:microsoft.com/office/officeart/2016/7/layout/BasicLinearProcessNumbered"/>
    <dgm:cxn modelId="{E76B1764-1696-49FB-BD59-D5A0DDD8D6C4}" type="presOf" srcId="{07383EFD-1D5B-4D92-B626-B1195E411BC9}" destId="{BEC519D9-E108-4D20-904A-2628E90ADF2D}" srcOrd="0" destOrd="0" presId="urn:microsoft.com/office/officeart/2016/7/layout/BasicLinearProcessNumbered"/>
    <dgm:cxn modelId="{16310169-76E5-443E-BB05-56042ADC19B6}" type="presOf" srcId="{7E77F547-656B-423D-92A7-BF6B385D147B}" destId="{5F703B63-2BAA-4D33-BED1-9C99E2502C3A}" srcOrd="1" destOrd="0" presId="urn:microsoft.com/office/officeart/2016/7/layout/BasicLinearProcessNumbered"/>
    <dgm:cxn modelId="{179A3E71-249A-445A-8B91-E024DC4A0599}" type="presOf" srcId="{A83BF213-ED8F-459C-A8E9-249DD5222FF6}" destId="{A137E334-D31D-4700-BAD4-30244C4B7EDA}" srcOrd="1" destOrd="0" presId="urn:microsoft.com/office/officeart/2016/7/layout/BasicLinearProcessNumbered"/>
    <dgm:cxn modelId="{38E64484-9CAF-45E0-B7D8-29F69C193FB9}" type="presOf" srcId="{EDF09C79-EFA4-42F8-9C94-9B836260E492}" destId="{006590C9-71BA-460C-9B84-3E793128911E}" srcOrd="0" destOrd="0" presId="urn:microsoft.com/office/officeart/2016/7/layout/BasicLinearProcessNumbered"/>
    <dgm:cxn modelId="{4D48769E-2CEB-4372-8FC2-73E44BD1CB06}" type="presOf" srcId="{0895E435-8E1D-4CCB-AFEC-3D1E60F77171}" destId="{B80CB321-1B88-4D27-9810-44AF130950A9}" srcOrd="1" destOrd="0" presId="urn:microsoft.com/office/officeart/2016/7/layout/BasicLinearProcessNumbered"/>
    <dgm:cxn modelId="{233B51AE-33FA-4B29-8279-5E8449B2F671}" type="presOf" srcId="{07383EFD-1D5B-4D92-B626-B1195E411BC9}" destId="{56A2165A-F26F-4B05-9F32-F4CC2499C22C}" srcOrd="1" destOrd="0" presId="urn:microsoft.com/office/officeart/2016/7/layout/BasicLinearProcessNumbered"/>
    <dgm:cxn modelId="{9586F2B7-5FF2-4461-9A63-C53CA3ED17AA}" type="presOf" srcId="{0895E435-8E1D-4CCB-AFEC-3D1E60F77171}" destId="{EBFCDE49-9D0B-4F91-B92F-DDBFD5B0E256}" srcOrd="0" destOrd="0" presId="urn:microsoft.com/office/officeart/2016/7/layout/BasicLinearProcessNumbered"/>
    <dgm:cxn modelId="{746BB6CD-C0D4-4989-99E0-028377588BDD}" srcId="{EDF09C79-EFA4-42F8-9C94-9B836260E492}" destId="{A83BF213-ED8F-459C-A8E9-249DD5222FF6}" srcOrd="2" destOrd="0" parTransId="{1AC2B090-0406-4224-BAE1-8BA067DC467B}" sibTransId="{8D937D0A-B426-46CB-99F0-936F8937AEB0}"/>
    <dgm:cxn modelId="{ADFA74DE-0B0D-457E-BC59-8124855F1C02}" srcId="{EDF09C79-EFA4-42F8-9C94-9B836260E492}" destId="{7E77F547-656B-423D-92A7-BF6B385D147B}" srcOrd="0" destOrd="0" parTransId="{15779EAB-6B0D-4477-85F5-6461F450C465}" sibTransId="{FEA487D9-CE11-4ADE-B5D0-4BB3E5527C79}"/>
    <dgm:cxn modelId="{CD650DFA-3EC7-4845-98EF-102DC160F19E}" srcId="{EDF09C79-EFA4-42F8-9C94-9B836260E492}" destId="{0895E435-8E1D-4CCB-AFEC-3D1E60F77171}" srcOrd="3" destOrd="0" parTransId="{217FF9B2-4E6A-4A18-8CA0-097DAFEC9F34}" sibTransId="{195144EC-8C7B-4AE6-9A1D-8EBCD835B295}"/>
    <dgm:cxn modelId="{AFE5FC05-6FDA-48C0-A2EA-FCD665B89156}" type="presParOf" srcId="{006590C9-71BA-460C-9B84-3E793128911E}" destId="{591C4EA2-C2E3-4110-A69C-9B4F9CA827D5}" srcOrd="0" destOrd="0" presId="urn:microsoft.com/office/officeart/2016/7/layout/BasicLinearProcessNumbered"/>
    <dgm:cxn modelId="{E1F691B2-2BB6-40C4-B7E0-0B0EDF57F9D0}" type="presParOf" srcId="{591C4EA2-C2E3-4110-A69C-9B4F9CA827D5}" destId="{600F689A-93B1-4FC1-88F2-259B1F441B79}" srcOrd="0" destOrd="0" presId="urn:microsoft.com/office/officeart/2016/7/layout/BasicLinearProcessNumbered"/>
    <dgm:cxn modelId="{7C783310-783A-439C-8656-69EB434B9149}" type="presParOf" srcId="{591C4EA2-C2E3-4110-A69C-9B4F9CA827D5}" destId="{806D8CAF-433B-4D5F-BBB3-25DDBC7B3221}" srcOrd="1" destOrd="0" presId="urn:microsoft.com/office/officeart/2016/7/layout/BasicLinearProcessNumbered"/>
    <dgm:cxn modelId="{E402824D-AA65-43C9-A933-5A3D89CC4449}" type="presParOf" srcId="{591C4EA2-C2E3-4110-A69C-9B4F9CA827D5}" destId="{AB436D31-4135-4C3D-96BA-B84DFE83CA7A}" srcOrd="2" destOrd="0" presId="urn:microsoft.com/office/officeart/2016/7/layout/BasicLinearProcessNumbered"/>
    <dgm:cxn modelId="{9F3EAB76-BAA5-405A-8145-F79E0F0A8DC4}" type="presParOf" srcId="{591C4EA2-C2E3-4110-A69C-9B4F9CA827D5}" destId="{5F703B63-2BAA-4D33-BED1-9C99E2502C3A}" srcOrd="3" destOrd="0" presId="urn:microsoft.com/office/officeart/2016/7/layout/BasicLinearProcessNumbered"/>
    <dgm:cxn modelId="{D28FDCA5-E252-4F25-95B4-833354E82C57}" type="presParOf" srcId="{006590C9-71BA-460C-9B84-3E793128911E}" destId="{CF120950-4E34-4516-971F-487985CDA84E}" srcOrd="1" destOrd="0" presId="urn:microsoft.com/office/officeart/2016/7/layout/BasicLinearProcessNumbered"/>
    <dgm:cxn modelId="{D3523B98-CDCE-4638-ADB2-C2089B74F8A2}" type="presParOf" srcId="{006590C9-71BA-460C-9B84-3E793128911E}" destId="{B7F3AE55-8EB7-4F3A-A84E-7D8488624AC9}" srcOrd="2" destOrd="0" presId="urn:microsoft.com/office/officeart/2016/7/layout/BasicLinearProcessNumbered"/>
    <dgm:cxn modelId="{16C24824-9059-48DB-85FB-C2999614B41C}" type="presParOf" srcId="{B7F3AE55-8EB7-4F3A-A84E-7D8488624AC9}" destId="{BEC519D9-E108-4D20-904A-2628E90ADF2D}" srcOrd="0" destOrd="0" presId="urn:microsoft.com/office/officeart/2016/7/layout/BasicLinearProcessNumbered"/>
    <dgm:cxn modelId="{C903354C-1148-4A94-ADAD-9A6F3A73B609}" type="presParOf" srcId="{B7F3AE55-8EB7-4F3A-A84E-7D8488624AC9}" destId="{93382E2A-D846-4355-A7C8-EBCD306E3F55}" srcOrd="1" destOrd="0" presId="urn:microsoft.com/office/officeart/2016/7/layout/BasicLinearProcessNumbered"/>
    <dgm:cxn modelId="{30A2F4E8-4A05-4246-8750-E0F43B6A1927}" type="presParOf" srcId="{B7F3AE55-8EB7-4F3A-A84E-7D8488624AC9}" destId="{BA079206-AA5C-4F3F-BD8D-5AD862D64294}" srcOrd="2" destOrd="0" presId="urn:microsoft.com/office/officeart/2016/7/layout/BasicLinearProcessNumbered"/>
    <dgm:cxn modelId="{7CF85BE0-D59C-4278-BB44-84C5197DC3D2}" type="presParOf" srcId="{B7F3AE55-8EB7-4F3A-A84E-7D8488624AC9}" destId="{56A2165A-F26F-4B05-9F32-F4CC2499C22C}" srcOrd="3" destOrd="0" presId="urn:microsoft.com/office/officeart/2016/7/layout/BasicLinearProcessNumbered"/>
    <dgm:cxn modelId="{523C7AFD-6674-4CAF-8A97-F6D60F284589}" type="presParOf" srcId="{006590C9-71BA-460C-9B84-3E793128911E}" destId="{96B9BB97-68FC-43F1-B140-96C2578DCBCD}" srcOrd="3" destOrd="0" presId="urn:microsoft.com/office/officeart/2016/7/layout/BasicLinearProcessNumbered"/>
    <dgm:cxn modelId="{9B1F6E77-774A-47F2-BBA6-A4F1E4F827E2}" type="presParOf" srcId="{006590C9-71BA-460C-9B84-3E793128911E}" destId="{B4225137-0E1D-446D-9CD8-E76411DDCF01}" srcOrd="4" destOrd="0" presId="urn:microsoft.com/office/officeart/2016/7/layout/BasicLinearProcessNumbered"/>
    <dgm:cxn modelId="{C99A7DC5-09EC-4997-A3FB-5D9D80F05159}" type="presParOf" srcId="{B4225137-0E1D-446D-9CD8-E76411DDCF01}" destId="{4B69D9F7-02F4-4CBE-866C-4A43824CB2C5}" srcOrd="0" destOrd="0" presId="urn:microsoft.com/office/officeart/2016/7/layout/BasicLinearProcessNumbered"/>
    <dgm:cxn modelId="{02BDB03E-95E4-46C5-9186-4802271DCB0F}" type="presParOf" srcId="{B4225137-0E1D-446D-9CD8-E76411DDCF01}" destId="{D8E88690-DC92-4896-8BBB-EEA47DBBDE52}" srcOrd="1" destOrd="0" presId="urn:microsoft.com/office/officeart/2016/7/layout/BasicLinearProcessNumbered"/>
    <dgm:cxn modelId="{D5475884-C245-4264-8445-7A9A5F7004B2}" type="presParOf" srcId="{B4225137-0E1D-446D-9CD8-E76411DDCF01}" destId="{AA9F5C70-D7CE-48AA-9F18-FF00634DFC65}" srcOrd="2" destOrd="0" presId="urn:microsoft.com/office/officeart/2016/7/layout/BasicLinearProcessNumbered"/>
    <dgm:cxn modelId="{427C9D66-0EFA-49BE-BC22-F8125B1CF9CA}" type="presParOf" srcId="{B4225137-0E1D-446D-9CD8-E76411DDCF01}" destId="{A137E334-D31D-4700-BAD4-30244C4B7EDA}" srcOrd="3" destOrd="0" presId="urn:microsoft.com/office/officeart/2016/7/layout/BasicLinearProcessNumbered"/>
    <dgm:cxn modelId="{3BBD0993-AA1F-498E-9951-F2836E9BFEFF}" type="presParOf" srcId="{006590C9-71BA-460C-9B84-3E793128911E}" destId="{EE84CEEF-5B63-4FB5-808D-1FD41038CFA3}" srcOrd="5" destOrd="0" presId="urn:microsoft.com/office/officeart/2016/7/layout/BasicLinearProcessNumbered"/>
    <dgm:cxn modelId="{EE4987C5-12BC-4969-AD1A-0EDEA772CAF8}" type="presParOf" srcId="{006590C9-71BA-460C-9B84-3E793128911E}" destId="{E9BB2BE4-9C19-4F80-9CC1-22657F84DF3C}" srcOrd="6" destOrd="0" presId="urn:microsoft.com/office/officeart/2016/7/layout/BasicLinearProcessNumbered"/>
    <dgm:cxn modelId="{6A4D9D60-C771-4EB0-A5F5-5440077A28F9}" type="presParOf" srcId="{E9BB2BE4-9C19-4F80-9CC1-22657F84DF3C}" destId="{EBFCDE49-9D0B-4F91-B92F-DDBFD5B0E256}" srcOrd="0" destOrd="0" presId="urn:microsoft.com/office/officeart/2016/7/layout/BasicLinearProcessNumbered"/>
    <dgm:cxn modelId="{71E57D6A-F9EF-41BD-A764-2795DA327FF3}" type="presParOf" srcId="{E9BB2BE4-9C19-4F80-9CC1-22657F84DF3C}" destId="{216FB36F-1C73-48DF-97AF-D9930EEACA0A}" srcOrd="1" destOrd="0" presId="urn:microsoft.com/office/officeart/2016/7/layout/BasicLinearProcessNumbered"/>
    <dgm:cxn modelId="{19CAB590-6ED2-4637-A7A8-12D961C39296}" type="presParOf" srcId="{E9BB2BE4-9C19-4F80-9CC1-22657F84DF3C}" destId="{B2F19802-5DE2-407E-B665-02A8587D4F16}" srcOrd="2" destOrd="0" presId="urn:microsoft.com/office/officeart/2016/7/layout/BasicLinearProcessNumbered"/>
    <dgm:cxn modelId="{03E0526D-DC6E-42CF-8F11-798FDCB2564E}" type="presParOf" srcId="{E9BB2BE4-9C19-4F80-9CC1-22657F84DF3C}" destId="{B80CB321-1B88-4D27-9810-44AF130950A9}"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5FEE9-E186-4D68-9ADA-7AC448410951}">
      <dsp:nvSpPr>
        <dsp:cNvPr id="0" name=""/>
        <dsp:cNvSpPr/>
      </dsp:nvSpPr>
      <dsp:spPr>
        <a:xfrm>
          <a:off x="0" y="117787"/>
          <a:ext cx="6269037" cy="1193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K-12/College instructor collaboration to develop OERs in CIS courses</a:t>
          </a:r>
        </a:p>
      </dsp:txBody>
      <dsp:txXfrm>
        <a:off x="58257" y="176044"/>
        <a:ext cx="6152523" cy="1076886"/>
      </dsp:txXfrm>
    </dsp:sp>
    <dsp:sp modelId="{ECECF396-89E6-4775-BC6C-9EFD8E569D28}">
      <dsp:nvSpPr>
        <dsp:cNvPr id="0" name=""/>
        <dsp:cNvSpPr/>
      </dsp:nvSpPr>
      <dsp:spPr>
        <a:xfrm>
          <a:off x="0" y="1397587"/>
          <a:ext cx="6269037" cy="11934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Learning Circles = Professional Learning Communities (PLC’s)</a:t>
          </a:r>
        </a:p>
      </dsp:txBody>
      <dsp:txXfrm>
        <a:off x="58257" y="1455844"/>
        <a:ext cx="6152523" cy="1076886"/>
      </dsp:txXfrm>
    </dsp:sp>
    <dsp:sp modelId="{38A009D3-F8B8-45E0-B569-D456AA92A175}">
      <dsp:nvSpPr>
        <dsp:cNvPr id="0" name=""/>
        <dsp:cNvSpPr/>
      </dsp:nvSpPr>
      <dsp:spPr>
        <a:xfrm>
          <a:off x="0" y="2677387"/>
          <a:ext cx="6269037" cy="11934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Four Questions:</a:t>
          </a:r>
        </a:p>
      </dsp:txBody>
      <dsp:txXfrm>
        <a:off x="58257" y="2735644"/>
        <a:ext cx="6152523" cy="1076886"/>
      </dsp:txXfrm>
    </dsp:sp>
    <dsp:sp modelId="{E59C6911-42B3-40E3-BAE1-FB9822CEB5E7}">
      <dsp:nvSpPr>
        <dsp:cNvPr id="0" name=""/>
        <dsp:cNvSpPr/>
      </dsp:nvSpPr>
      <dsp:spPr>
        <a:xfrm>
          <a:off x="0" y="3870787"/>
          <a:ext cx="6269037" cy="1583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42"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What OERs will we research and review?</a:t>
          </a:r>
        </a:p>
        <a:p>
          <a:pPr marL="228600" lvl="1" indent="-228600" algn="l" defTabSz="1022350">
            <a:lnSpc>
              <a:spcPct val="90000"/>
            </a:lnSpc>
            <a:spcBef>
              <a:spcPct val="0"/>
            </a:spcBef>
            <a:spcAft>
              <a:spcPct val="20000"/>
            </a:spcAft>
            <a:buChar char="•"/>
          </a:pPr>
          <a:r>
            <a:rPr lang="en-US" sz="2300" kern="1200"/>
            <a:t>How will we evaluate them?</a:t>
          </a:r>
        </a:p>
        <a:p>
          <a:pPr marL="228600" lvl="1" indent="-228600" algn="l" defTabSz="1022350">
            <a:lnSpc>
              <a:spcPct val="90000"/>
            </a:lnSpc>
            <a:spcBef>
              <a:spcPct val="0"/>
            </a:spcBef>
            <a:spcAft>
              <a:spcPct val="20000"/>
            </a:spcAft>
            <a:buChar char="•"/>
          </a:pPr>
          <a:r>
            <a:rPr lang="en-US" sz="2300" kern="1200"/>
            <a:t>What are the gaps?</a:t>
          </a:r>
        </a:p>
        <a:p>
          <a:pPr marL="228600" lvl="1" indent="-228600" algn="l" defTabSz="1022350">
            <a:lnSpc>
              <a:spcPct val="90000"/>
            </a:lnSpc>
            <a:spcBef>
              <a:spcPct val="0"/>
            </a:spcBef>
            <a:spcAft>
              <a:spcPct val="20000"/>
            </a:spcAft>
            <a:buChar char="•"/>
          </a:pPr>
          <a:r>
            <a:rPr lang="en-US" sz="2300" kern="1200"/>
            <a:t>How will we supplement the gaps?</a:t>
          </a:r>
        </a:p>
      </dsp:txBody>
      <dsp:txXfrm>
        <a:off x="0" y="3870787"/>
        <a:ext cx="6269037" cy="1583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B7B08-3E57-468A-A1A0-C0CACA54E865}">
      <dsp:nvSpPr>
        <dsp:cNvPr id="0" name=""/>
        <dsp:cNvSpPr/>
      </dsp:nvSpPr>
      <dsp:spPr>
        <a:xfrm>
          <a:off x="783629" y="1719939"/>
          <a:ext cx="626903" cy="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DCA90B-C5E9-40FE-9EA3-7C169389E8B1}">
      <dsp:nvSpPr>
        <dsp:cNvPr id="0" name=""/>
        <dsp:cNvSpPr/>
      </dsp:nvSpPr>
      <dsp:spPr>
        <a:xfrm>
          <a:off x="1448147" y="1667315"/>
          <a:ext cx="72093" cy="135186"/>
        </a:xfrm>
        <a:prstGeom prst="chevron">
          <a:avLst>
            <a:gd name="adj" fmla="val 90000"/>
          </a:avLst>
        </a:prstGeom>
        <a:solidFill>
          <a:schemeClr val="accent2">
            <a:tint val="40000"/>
            <a:alpha val="90000"/>
            <a:hueOff val="-77202"/>
            <a:satOff val="-6850"/>
            <a:lumOff val="-70"/>
            <a:alphaOff val="0"/>
          </a:schemeClr>
        </a:solidFill>
        <a:ln w="12700" cap="flat" cmpd="sng" algn="ctr">
          <a:solidFill>
            <a:schemeClr val="accent2">
              <a:tint val="40000"/>
              <a:alpha val="90000"/>
              <a:hueOff val="-77202"/>
              <a:satOff val="-6850"/>
              <a:lumOff val="-7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FC1286-443B-4AAB-B8D0-F68E7B8182A4}">
      <dsp:nvSpPr>
        <dsp:cNvPr id="0" name=""/>
        <dsp:cNvSpPr/>
      </dsp:nvSpPr>
      <dsp:spPr>
        <a:xfrm>
          <a:off x="411787" y="1426496"/>
          <a:ext cx="586958" cy="586958"/>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77" tIns="22777" rIns="22777" bIns="22777" numCol="1" spcCol="1270" anchor="ctr" anchorCtr="0">
          <a:noAutofit/>
        </a:bodyPr>
        <a:lstStyle/>
        <a:p>
          <a:pPr marL="0" lvl="0" indent="0" algn="ctr" defTabSz="1155700">
            <a:lnSpc>
              <a:spcPct val="90000"/>
            </a:lnSpc>
            <a:spcBef>
              <a:spcPct val="0"/>
            </a:spcBef>
            <a:spcAft>
              <a:spcPct val="35000"/>
            </a:spcAft>
            <a:buNone/>
          </a:pPr>
          <a:r>
            <a:rPr lang="en-US" sz="2600" kern="1200"/>
            <a:t>1</a:t>
          </a:r>
        </a:p>
      </dsp:txBody>
      <dsp:txXfrm>
        <a:off x="497745" y="1512454"/>
        <a:ext cx="415042" cy="415042"/>
      </dsp:txXfrm>
    </dsp:sp>
    <dsp:sp modelId="{FDAFA08C-99E7-4ABA-9100-D30D68DC4B72}">
      <dsp:nvSpPr>
        <dsp:cNvPr id="0" name=""/>
        <dsp:cNvSpPr/>
      </dsp:nvSpPr>
      <dsp:spPr>
        <a:xfrm>
          <a:off x="0" y="2178780"/>
          <a:ext cx="1410533" cy="1965600"/>
        </a:xfrm>
        <a:prstGeom prst="upArrowCallout">
          <a:avLst>
            <a:gd name="adj1" fmla="val 50000"/>
            <a:gd name="adj2" fmla="val 20000"/>
            <a:gd name="adj3" fmla="val 20000"/>
            <a:gd name="adj4" fmla="val 100000"/>
          </a:avLst>
        </a:prstGeom>
        <a:solidFill>
          <a:schemeClr val="accent2">
            <a:tint val="40000"/>
            <a:alpha val="90000"/>
            <a:hueOff val="-154405"/>
            <a:satOff val="-13699"/>
            <a:lumOff val="-140"/>
            <a:alphaOff val="0"/>
          </a:schemeClr>
        </a:solidFill>
        <a:ln w="12700" cap="flat" cmpd="sng" algn="ctr">
          <a:solidFill>
            <a:schemeClr val="accent2">
              <a:tint val="40000"/>
              <a:alpha val="90000"/>
              <a:hueOff val="-154405"/>
              <a:satOff val="-13699"/>
              <a:lumOff val="-1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64" tIns="165100" rIns="111264" bIns="165100" numCol="1" spcCol="1270" anchor="t" anchorCtr="0">
          <a:noAutofit/>
        </a:bodyPr>
        <a:lstStyle/>
        <a:p>
          <a:pPr marL="0" lvl="0" indent="0" algn="ctr" defTabSz="533400">
            <a:lnSpc>
              <a:spcPct val="90000"/>
            </a:lnSpc>
            <a:spcBef>
              <a:spcPct val="0"/>
            </a:spcBef>
            <a:spcAft>
              <a:spcPct val="35000"/>
            </a:spcAft>
            <a:buNone/>
          </a:pPr>
          <a:r>
            <a:rPr lang="en-US" sz="1200" kern="1200" dirty="0"/>
            <a:t>PLCs met five times over the course of the semester</a:t>
          </a:r>
        </a:p>
      </dsp:txBody>
      <dsp:txXfrm>
        <a:off x="0" y="2460887"/>
        <a:ext cx="1410533" cy="1683493"/>
      </dsp:txXfrm>
    </dsp:sp>
    <dsp:sp modelId="{AB9AA69F-3127-487D-B3E9-24A1AD1F0FB8}">
      <dsp:nvSpPr>
        <dsp:cNvPr id="0" name=""/>
        <dsp:cNvSpPr/>
      </dsp:nvSpPr>
      <dsp:spPr>
        <a:xfrm>
          <a:off x="1567259" y="1720426"/>
          <a:ext cx="1410533" cy="72"/>
        </a:xfrm>
        <a:prstGeom prst="rect">
          <a:avLst/>
        </a:prstGeom>
        <a:solidFill>
          <a:schemeClr val="accent2">
            <a:tint val="40000"/>
            <a:alpha val="90000"/>
            <a:hueOff val="-231607"/>
            <a:satOff val="-20549"/>
            <a:lumOff val="-210"/>
            <a:alphaOff val="0"/>
          </a:schemeClr>
        </a:solidFill>
        <a:ln w="12700" cap="flat" cmpd="sng" algn="ctr">
          <a:solidFill>
            <a:schemeClr val="accent2">
              <a:tint val="40000"/>
              <a:alpha val="90000"/>
              <a:hueOff val="-231607"/>
              <a:satOff val="-20549"/>
              <a:lumOff val="-21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1B0D54-2554-4FB1-91AE-7567EFF6A7CA}">
      <dsp:nvSpPr>
        <dsp:cNvPr id="0" name=""/>
        <dsp:cNvSpPr/>
      </dsp:nvSpPr>
      <dsp:spPr>
        <a:xfrm>
          <a:off x="3015406" y="1667715"/>
          <a:ext cx="72093" cy="135635"/>
        </a:xfrm>
        <a:prstGeom prst="chevron">
          <a:avLst>
            <a:gd name="adj" fmla="val 90000"/>
          </a:avLst>
        </a:prstGeom>
        <a:solidFill>
          <a:schemeClr val="accent2">
            <a:tint val="40000"/>
            <a:alpha val="90000"/>
            <a:hueOff val="-308809"/>
            <a:satOff val="-27399"/>
            <a:lumOff val="-280"/>
            <a:alphaOff val="0"/>
          </a:schemeClr>
        </a:solidFill>
        <a:ln w="12700" cap="flat" cmpd="sng" algn="ctr">
          <a:solidFill>
            <a:schemeClr val="accent2">
              <a:tint val="40000"/>
              <a:alpha val="90000"/>
              <a:hueOff val="-308809"/>
              <a:satOff val="-27399"/>
              <a:lumOff val="-28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2DB7DB-2535-463C-8423-529C013D076A}">
      <dsp:nvSpPr>
        <dsp:cNvPr id="0" name=""/>
        <dsp:cNvSpPr/>
      </dsp:nvSpPr>
      <dsp:spPr>
        <a:xfrm>
          <a:off x="1979046" y="1426983"/>
          <a:ext cx="586958" cy="586958"/>
        </a:xfrm>
        <a:prstGeom prst="ellips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77" tIns="22777" rIns="22777" bIns="22777" numCol="1" spcCol="1270" anchor="ctr" anchorCtr="0">
          <a:noAutofit/>
        </a:bodyPr>
        <a:lstStyle/>
        <a:p>
          <a:pPr marL="0" lvl="0" indent="0" algn="ctr" defTabSz="1155700">
            <a:lnSpc>
              <a:spcPct val="90000"/>
            </a:lnSpc>
            <a:spcBef>
              <a:spcPct val="0"/>
            </a:spcBef>
            <a:spcAft>
              <a:spcPct val="35000"/>
            </a:spcAft>
            <a:buNone/>
          </a:pPr>
          <a:r>
            <a:rPr lang="en-US" sz="2600" kern="1200"/>
            <a:t>2</a:t>
          </a:r>
        </a:p>
      </dsp:txBody>
      <dsp:txXfrm>
        <a:off x="2065004" y="1512941"/>
        <a:ext cx="415042" cy="415042"/>
      </dsp:txXfrm>
    </dsp:sp>
    <dsp:sp modelId="{152CDB2E-7E2D-404F-8E44-3BE0EC761AA1}">
      <dsp:nvSpPr>
        <dsp:cNvPr id="0" name=""/>
        <dsp:cNvSpPr/>
      </dsp:nvSpPr>
      <dsp:spPr>
        <a:xfrm>
          <a:off x="1567259" y="2180028"/>
          <a:ext cx="1410533" cy="1965600"/>
        </a:xfrm>
        <a:prstGeom prst="upArrowCallout">
          <a:avLst>
            <a:gd name="adj1" fmla="val 50000"/>
            <a:gd name="adj2" fmla="val 20000"/>
            <a:gd name="adj3" fmla="val 20000"/>
            <a:gd name="adj4" fmla="val 100000"/>
          </a:avLst>
        </a:prstGeom>
        <a:solidFill>
          <a:schemeClr val="accent2">
            <a:tint val="40000"/>
            <a:alpha val="90000"/>
            <a:hueOff val="-386012"/>
            <a:satOff val="-34248"/>
            <a:lumOff val="-350"/>
            <a:alphaOff val="0"/>
          </a:schemeClr>
        </a:solidFill>
        <a:ln w="12700" cap="flat" cmpd="sng" algn="ctr">
          <a:solidFill>
            <a:schemeClr val="accent2">
              <a:tint val="40000"/>
              <a:alpha val="90000"/>
              <a:hueOff val="-386012"/>
              <a:satOff val="-34248"/>
              <a:lumOff val="-35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64" tIns="165100" rIns="111264" bIns="165100" numCol="1" spcCol="1270" anchor="t" anchorCtr="0">
          <a:noAutofit/>
        </a:bodyPr>
        <a:lstStyle/>
        <a:p>
          <a:pPr marL="0" lvl="0" indent="0" algn="ctr" defTabSz="577850">
            <a:lnSpc>
              <a:spcPct val="90000"/>
            </a:lnSpc>
            <a:spcBef>
              <a:spcPct val="0"/>
            </a:spcBef>
            <a:spcAft>
              <a:spcPct val="35000"/>
            </a:spcAft>
            <a:buNone/>
          </a:pPr>
          <a:r>
            <a:rPr lang="en-US" sz="1300" kern="1200" dirty="0"/>
            <a:t>Each meeting was at CLC and lasted 3 hours; lunch provided</a:t>
          </a:r>
        </a:p>
      </dsp:txBody>
      <dsp:txXfrm>
        <a:off x="1567259" y="2462135"/>
        <a:ext cx="1410533" cy="1683493"/>
      </dsp:txXfrm>
    </dsp:sp>
    <dsp:sp modelId="{996BB4F7-4025-4106-8EDA-69CD9D5A33AA}">
      <dsp:nvSpPr>
        <dsp:cNvPr id="0" name=""/>
        <dsp:cNvSpPr/>
      </dsp:nvSpPr>
      <dsp:spPr>
        <a:xfrm>
          <a:off x="3134518" y="1720426"/>
          <a:ext cx="1410533" cy="72"/>
        </a:xfrm>
        <a:prstGeom prst="rect">
          <a:avLst/>
        </a:prstGeom>
        <a:solidFill>
          <a:schemeClr val="accent2">
            <a:tint val="40000"/>
            <a:alpha val="90000"/>
            <a:hueOff val="-463214"/>
            <a:satOff val="-41098"/>
            <a:lumOff val="-419"/>
            <a:alphaOff val="0"/>
          </a:schemeClr>
        </a:solidFill>
        <a:ln w="12700" cap="flat" cmpd="sng" algn="ctr">
          <a:solidFill>
            <a:schemeClr val="accent2">
              <a:tint val="40000"/>
              <a:alpha val="90000"/>
              <a:hueOff val="-463214"/>
              <a:satOff val="-41098"/>
              <a:lumOff val="-419"/>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1F0445-E8F2-4FFB-86B1-8441B1300B92}">
      <dsp:nvSpPr>
        <dsp:cNvPr id="0" name=""/>
        <dsp:cNvSpPr/>
      </dsp:nvSpPr>
      <dsp:spPr>
        <a:xfrm>
          <a:off x="4582666" y="1667715"/>
          <a:ext cx="72093" cy="135635"/>
        </a:xfrm>
        <a:prstGeom prst="chevron">
          <a:avLst>
            <a:gd name="adj" fmla="val 90000"/>
          </a:avLst>
        </a:prstGeom>
        <a:solidFill>
          <a:schemeClr val="accent2">
            <a:tint val="40000"/>
            <a:alpha val="90000"/>
            <a:hueOff val="-540417"/>
            <a:satOff val="-47947"/>
            <a:lumOff val="-489"/>
            <a:alphaOff val="0"/>
          </a:schemeClr>
        </a:solidFill>
        <a:ln w="12700" cap="flat" cmpd="sng" algn="ctr">
          <a:solidFill>
            <a:schemeClr val="accent2">
              <a:tint val="40000"/>
              <a:alpha val="90000"/>
              <a:hueOff val="-540417"/>
              <a:satOff val="-47947"/>
              <a:lumOff val="-489"/>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2FBF97-071A-48A9-ACE2-DC8BE4C24B36}">
      <dsp:nvSpPr>
        <dsp:cNvPr id="0" name=""/>
        <dsp:cNvSpPr/>
      </dsp:nvSpPr>
      <dsp:spPr>
        <a:xfrm>
          <a:off x="3546305" y="1426983"/>
          <a:ext cx="586958" cy="586958"/>
        </a:xfrm>
        <a:prstGeom prst="ellips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77" tIns="22777" rIns="22777" bIns="22777" numCol="1" spcCol="1270" anchor="ctr" anchorCtr="0">
          <a:noAutofit/>
        </a:bodyPr>
        <a:lstStyle/>
        <a:p>
          <a:pPr marL="0" lvl="0" indent="0" algn="ctr" defTabSz="1155700">
            <a:lnSpc>
              <a:spcPct val="90000"/>
            </a:lnSpc>
            <a:spcBef>
              <a:spcPct val="0"/>
            </a:spcBef>
            <a:spcAft>
              <a:spcPct val="35000"/>
            </a:spcAft>
            <a:buNone/>
          </a:pPr>
          <a:r>
            <a:rPr lang="en-US" sz="2600" kern="1200"/>
            <a:t>3</a:t>
          </a:r>
        </a:p>
      </dsp:txBody>
      <dsp:txXfrm>
        <a:off x="3632263" y="1512941"/>
        <a:ext cx="415042" cy="415042"/>
      </dsp:txXfrm>
    </dsp:sp>
    <dsp:sp modelId="{A9B090FE-D65D-414E-B0F1-65A770DEAB3F}">
      <dsp:nvSpPr>
        <dsp:cNvPr id="0" name=""/>
        <dsp:cNvSpPr/>
      </dsp:nvSpPr>
      <dsp:spPr>
        <a:xfrm>
          <a:off x="3134518" y="2180028"/>
          <a:ext cx="1410533" cy="1965600"/>
        </a:xfrm>
        <a:prstGeom prst="upArrowCallout">
          <a:avLst>
            <a:gd name="adj1" fmla="val 50000"/>
            <a:gd name="adj2" fmla="val 20000"/>
            <a:gd name="adj3" fmla="val 20000"/>
            <a:gd name="adj4" fmla="val 100000"/>
          </a:avLst>
        </a:prstGeom>
        <a:solidFill>
          <a:schemeClr val="accent2">
            <a:tint val="40000"/>
            <a:alpha val="90000"/>
            <a:hueOff val="-617619"/>
            <a:satOff val="-54797"/>
            <a:lumOff val="-559"/>
            <a:alphaOff val="0"/>
          </a:schemeClr>
        </a:solidFill>
        <a:ln w="12700" cap="flat" cmpd="sng" algn="ctr">
          <a:solidFill>
            <a:schemeClr val="accent2">
              <a:tint val="40000"/>
              <a:alpha val="90000"/>
              <a:hueOff val="-617619"/>
              <a:satOff val="-54797"/>
              <a:lumOff val="-5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64" tIns="165100" rIns="111264" bIns="165100" numCol="1" spcCol="1270" anchor="t" anchorCtr="0">
          <a:noAutofit/>
        </a:bodyPr>
        <a:lstStyle/>
        <a:p>
          <a:pPr marL="0" lvl="0" indent="0" algn="ctr" defTabSz="577850">
            <a:lnSpc>
              <a:spcPct val="90000"/>
            </a:lnSpc>
            <a:spcBef>
              <a:spcPct val="0"/>
            </a:spcBef>
            <a:spcAft>
              <a:spcPct val="35000"/>
            </a:spcAft>
            <a:buNone/>
          </a:pPr>
          <a:r>
            <a:rPr lang="en-US" sz="1300" kern="1200" dirty="0"/>
            <a:t>Time for review, ?s, success sharing and OER work </a:t>
          </a:r>
        </a:p>
      </dsp:txBody>
      <dsp:txXfrm>
        <a:off x="3134518" y="2462135"/>
        <a:ext cx="1410533" cy="1683493"/>
      </dsp:txXfrm>
    </dsp:sp>
    <dsp:sp modelId="{0CC0273A-4663-488A-A8EE-4BB4301F5707}">
      <dsp:nvSpPr>
        <dsp:cNvPr id="0" name=""/>
        <dsp:cNvSpPr/>
      </dsp:nvSpPr>
      <dsp:spPr>
        <a:xfrm>
          <a:off x="4701777" y="1720426"/>
          <a:ext cx="705266" cy="72"/>
        </a:xfrm>
        <a:prstGeom prst="rect">
          <a:avLst/>
        </a:prstGeom>
        <a:solidFill>
          <a:schemeClr val="accent2">
            <a:tint val="40000"/>
            <a:alpha val="90000"/>
            <a:hueOff val="-694821"/>
            <a:satOff val="-61647"/>
            <a:lumOff val="-629"/>
            <a:alphaOff val="0"/>
          </a:schemeClr>
        </a:solidFill>
        <a:ln w="12700" cap="flat" cmpd="sng" algn="ctr">
          <a:solidFill>
            <a:schemeClr val="accent2">
              <a:tint val="40000"/>
              <a:alpha val="90000"/>
              <a:hueOff val="-694821"/>
              <a:satOff val="-61647"/>
              <a:lumOff val="-6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A31C4B-CAB3-4CC3-9C73-8899C27F7D09}">
      <dsp:nvSpPr>
        <dsp:cNvPr id="0" name=""/>
        <dsp:cNvSpPr/>
      </dsp:nvSpPr>
      <dsp:spPr>
        <a:xfrm>
          <a:off x="5113565" y="1426983"/>
          <a:ext cx="586958" cy="586958"/>
        </a:xfrm>
        <a:prstGeom prst="ellips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77" tIns="22777" rIns="22777" bIns="22777" numCol="1" spcCol="1270" anchor="ctr" anchorCtr="0">
          <a:noAutofit/>
        </a:bodyPr>
        <a:lstStyle/>
        <a:p>
          <a:pPr marL="0" lvl="0" indent="0" algn="ctr" defTabSz="1155700">
            <a:lnSpc>
              <a:spcPct val="90000"/>
            </a:lnSpc>
            <a:spcBef>
              <a:spcPct val="0"/>
            </a:spcBef>
            <a:spcAft>
              <a:spcPct val="35000"/>
            </a:spcAft>
            <a:buNone/>
          </a:pPr>
          <a:r>
            <a:rPr lang="en-US" sz="2600" kern="1200"/>
            <a:t>4</a:t>
          </a:r>
        </a:p>
      </dsp:txBody>
      <dsp:txXfrm>
        <a:off x="5199523" y="1512941"/>
        <a:ext cx="415042" cy="415042"/>
      </dsp:txXfrm>
    </dsp:sp>
    <dsp:sp modelId="{13C79845-CD95-4724-9994-2351BAC5F9B0}">
      <dsp:nvSpPr>
        <dsp:cNvPr id="0" name=""/>
        <dsp:cNvSpPr/>
      </dsp:nvSpPr>
      <dsp:spPr>
        <a:xfrm>
          <a:off x="4701777" y="2180028"/>
          <a:ext cx="1410533" cy="1965600"/>
        </a:xfrm>
        <a:prstGeom prst="upArrowCallout">
          <a:avLst>
            <a:gd name="adj1" fmla="val 50000"/>
            <a:gd name="adj2" fmla="val 20000"/>
            <a:gd name="adj3" fmla="val 20000"/>
            <a:gd name="adj4" fmla="val 100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64" tIns="165100" rIns="111264" bIns="165100" numCol="1" spcCol="1270" anchor="t" anchorCtr="0">
          <a:noAutofit/>
        </a:bodyPr>
        <a:lstStyle/>
        <a:p>
          <a:pPr marL="0" lvl="0" indent="0" algn="ctr" defTabSz="577850">
            <a:lnSpc>
              <a:spcPct val="90000"/>
            </a:lnSpc>
            <a:spcBef>
              <a:spcPct val="0"/>
            </a:spcBef>
            <a:spcAft>
              <a:spcPct val="35000"/>
            </a:spcAft>
            <a:buNone/>
          </a:pPr>
          <a:r>
            <a:rPr lang="en-US" sz="1300" kern="1200" dirty="0"/>
            <a:t>Lead to discussions focused on assessment, outcomes, content and delivery</a:t>
          </a:r>
        </a:p>
      </dsp:txBody>
      <dsp:txXfrm>
        <a:off x="4701777" y="2462135"/>
        <a:ext cx="1410533" cy="16834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F689A-93B1-4FC1-88F2-259B1F441B79}">
      <dsp:nvSpPr>
        <dsp:cNvPr id="0" name=""/>
        <dsp:cNvSpPr/>
      </dsp:nvSpPr>
      <dsp:spPr>
        <a:xfrm>
          <a:off x="3080" y="366405"/>
          <a:ext cx="2444055" cy="342167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ctr" defTabSz="711200">
            <a:lnSpc>
              <a:spcPct val="90000"/>
            </a:lnSpc>
            <a:spcBef>
              <a:spcPct val="0"/>
            </a:spcBef>
            <a:spcAft>
              <a:spcPct val="35000"/>
            </a:spcAft>
            <a:buNone/>
          </a:pPr>
          <a:r>
            <a:rPr lang="en-US" sz="1600" kern="1200" dirty="0"/>
            <a:t>Project culminated with a Findings Summit; principals and superintendents invited</a:t>
          </a:r>
        </a:p>
      </dsp:txBody>
      <dsp:txXfrm>
        <a:off x="3080" y="1666642"/>
        <a:ext cx="2444055" cy="2053006"/>
      </dsp:txXfrm>
    </dsp:sp>
    <dsp:sp modelId="{806D8CAF-433B-4D5F-BBB3-25DDBC7B3221}">
      <dsp:nvSpPr>
        <dsp:cNvPr id="0" name=""/>
        <dsp:cNvSpPr/>
      </dsp:nvSpPr>
      <dsp:spPr>
        <a:xfrm>
          <a:off x="711856" y="708572"/>
          <a:ext cx="1026503" cy="102650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62184" y="858900"/>
        <a:ext cx="725847" cy="725847"/>
      </dsp:txXfrm>
    </dsp:sp>
    <dsp:sp modelId="{AB436D31-4135-4C3D-96BA-B84DFE83CA7A}">
      <dsp:nvSpPr>
        <dsp:cNvPr id="0" name=""/>
        <dsp:cNvSpPr/>
      </dsp:nvSpPr>
      <dsp:spPr>
        <a:xfrm>
          <a:off x="3080" y="3788010"/>
          <a:ext cx="2444055" cy="72"/>
        </a:xfrm>
        <a:prstGeom prst="rect">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C519D9-E108-4D20-904A-2628E90ADF2D}">
      <dsp:nvSpPr>
        <dsp:cNvPr id="0" name=""/>
        <dsp:cNvSpPr/>
      </dsp:nvSpPr>
      <dsp:spPr>
        <a:xfrm>
          <a:off x="2691541" y="366405"/>
          <a:ext cx="2444055" cy="3421677"/>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ctr" defTabSz="711200">
            <a:lnSpc>
              <a:spcPct val="90000"/>
            </a:lnSpc>
            <a:spcBef>
              <a:spcPct val="0"/>
            </a:spcBef>
            <a:spcAft>
              <a:spcPct val="35000"/>
            </a:spcAft>
            <a:buNone/>
          </a:pPr>
          <a:r>
            <a:rPr lang="en-US" sz="1600" kern="1200" dirty="0"/>
            <a:t>Low cost print versions contributed to group’s enthusiasm for OERs; provided opportunity to pilot OERs during project</a:t>
          </a:r>
        </a:p>
      </dsp:txBody>
      <dsp:txXfrm>
        <a:off x="2691541" y="1666642"/>
        <a:ext cx="2444055" cy="2053006"/>
      </dsp:txXfrm>
    </dsp:sp>
    <dsp:sp modelId="{93382E2A-D846-4355-A7C8-EBCD306E3F55}">
      <dsp:nvSpPr>
        <dsp:cNvPr id="0" name=""/>
        <dsp:cNvSpPr/>
      </dsp:nvSpPr>
      <dsp:spPr>
        <a:xfrm>
          <a:off x="3400317" y="708572"/>
          <a:ext cx="1026503" cy="1026503"/>
        </a:xfrm>
        <a:prstGeom prst="ellips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550645" y="858900"/>
        <a:ext cx="725847" cy="725847"/>
      </dsp:txXfrm>
    </dsp:sp>
    <dsp:sp modelId="{BA079206-AA5C-4F3F-BD8D-5AD862D64294}">
      <dsp:nvSpPr>
        <dsp:cNvPr id="0" name=""/>
        <dsp:cNvSpPr/>
      </dsp:nvSpPr>
      <dsp:spPr>
        <a:xfrm>
          <a:off x="2691541" y="3788010"/>
          <a:ext cx="2444055" cy="72"/>
        </a:xfrm>
        <a:prstGeom prst="rect">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69D9F7-02F4-4CBE-866C-4A43824CB2C5}">
      <dsp:nvSpPr>
        <dsp:cNvPr id="0" name=""/>
        <dsp:cNvSpPr/>
      </dsp:nvSpPr>
      <dsp:spPr>
        <a:xfrm>
          <a:off x="5380002" y="366405"/>
          <a:ext cx="2444055" cy="3421677"/>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ctr" defTabSz="711200">
            <a:lnSpc>
              <a:spcPct val="90000"/>
            </a:lnSpc>
            <a:spcBef>
              <a:spcPct val="0"/>
            </a:spcBef>
            <a:spcAft>
              <a:spcPct val="35000"/>
            </a:spcAft>
            <a:buNone/>
          </a:pPr>
          <a:r>
            <a:rPr lang="en-US" sz="1600" kern="1200" dirty="0"/>
            <a:t>Every course will be utilizing an OER next year</a:t>
          </a:r>
        </a:p>
      </dsp:txBody>
      <dsp:txXfrm>
        <a:off x="5380002" y="1666642"/>
        <a:ext cx="2444055" cy="2053006"/>
      </dsp:txXfrm>
    </dsp:sp>
    <dsp:sp modelId="{D8E88690-DC92-4896-8BBB-EEA47DBBDE52}">
      <dsp:nvSpPr>
        <dsp:cNvPr id="0" name=""/>
        <dsp:cNvSpPr/>
      </dsp:nvSpPr>
      <dsp:spPr>
        <a:xfrm>
          <a:off x="6088778" y="708572"/>
          <a:ext cx="1026503" cy="1026503"/>
        </a:xfrm>
        <a:prstGeom prst="ellips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239106" y="858900"/>
        <a:ext cx="725847" cy="725847"/>
      </dsp:txXfrm>
    </dsp:sp>
    <dsp:sp modelId="{AA9F5C70-D7CE-48AA-9F18-FF00634DFC65}">
      <dsp:nvSpPr>
        <dsp:cNvPr id="0" name=""/>
        <dsp:cNvSpPr/>
      </dsp:nvSpPr>
      <dsp:spPr>
        <a:xfrm>
          <a:off x="5380002" y="3788010"/>
          <a:ext cx="2444055" cy="72"/>
        </a:xfrm>
        <a:prstGeom prst="rect">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DE49-9D0B-4F91-B92F-DDBFD5B0E256}">
      <dsp:nvSpPr>
        <dsp:cNvPr id="0" name=""/>
        <dsp:cNvSpPr/>
      </dsp:nvSpPr>
      <dsp:spPr>
        <a:xfrm>
          <a:off x="8068463" y="366405"/>
          <a:ext cx="2444055" cy="3421677"/>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ctr" defTabSz="711200">
            <a:lnSpc>
              <a:spcPct val="90000"/>
            </a:lnSpc>
            <a:spcBef>
              <a:spcPct val="0"/>
            </a:spcBef>
            <a:spcAft>
              <a:spcPct val="35000"/>
            </a:spcAft>
            <a:buNone/>
          </a:pPr>
          <a:r>
            <a:rPr lang="en-US" sz="1600" kern="1200" dirty="0"/>
            <a:t>Project extended into 17-18 with new and current participants</a:t>
          </a:r>
        </a:p>
      </dsp:txBody>
      <dsp:txXfrm>
        <a:off x="8068463" y="1666642"/>
        <a:ext cx="2444055" cy="2053006"/>
      </dsp:txXfrm>
    </dsp:sp>
    <dsp:sp modelId="{216FB36F-1C73-48DF-97AF-D9930EEACA0A}">
      <dsp:nvSpPr>
        <dsp:cNvPr id="0" name=""/>
        <dsp:cNvSpPr/>
      </dsp:nvSpPr>
      <dsp:spPr>
        <a:xfrm>
          <a:off x="8777239" y="708572"/>
          <a:ext cx="1026503" cy="1026503"/>
        </a:xfrm>
        <a:prstGeom prst="ellips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927567" y="858900"/>
        <a:ext cx="725847" cy="725847"/>
      </dsp:txXfrm>
    </dsp:sp>
    <dsp:sp modelId="{B2F19802-5DE2-407E-B665-02A8587D4F16}">
      <dsp:nvSpPr>
        <dsp:cNvPr id="0" name=""/>
        <dsp:cNvSpPr/>
      </dsp:nvSpPr>
      <dsp:spPr>
        <a:xfrm>
          <a:off x="8068463" y="3788010"/>
          <a:ext cx="2444055"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1C81F2-A4A0-4D22-BF7A-11DD3CF6998C}" type="datetimeFigureOut">
              <a:rPr lang="en-US" smtClean="0"/>
              <a:t>8/2/2017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CF93C-1E24-413A-97C9-6ED8E201749D}" type="slidenum">
              <a:rPr lang="en-US" smtClean="0"/>
              <a:t>‹#›</a:t>
            </a:fld>
            <a:endParaRPr lang="en-US"/>
          </a:p>
        </p:txBody>
      </p:sp>
    </p:spTree>
    <p:extLst>
      <p:ext uri="{BB962C8B-B14F-4D97-AF65-F5344CB8AC3E}">
        <p14:creationId xmlns:p14="http://schemas.microsoft.com/office/powerpoint/2010/main" val="1812410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CF93C-1E24-413A-97C9-6ED8E201749D}" type="slidenum">
              <a:rPr lang="en-US" smtClean="0"/>
              <a:t>1</a:t>
            </a:fld>
            <a:endParaRPr lang="en-US"/>
          </a:p>
        </p:txBody>
      </p:sp>
    </p:spTree>
    <p:extLst>
      <p:ext uri="{BB962C8B-B14F-4D97-AF65-F5344CB8AC3E}">
        <p14:creationId xmlns:p14="http://schemas.microsoft.com/office/powerpoint/2010/main" val="2647760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CF93C-1E24-413A-97C9-6ED8E201749D}" type="slidenum">
              <a:rPr lang="en-US" smtClean="0"/>
              <a:t>12</a:t>
            </a:fld>
            <a:endParaRPr lang="en-US"/>
          </a:p>
        </p:txBody>
      </p:sp>
    </p:spTree>
    <p:extLst>
      <p:ext uri="{BB962C8B-B14F-4D97-AF65-F5344CB8AC3E}">
        <p14:creationId xmlns:p14="http://schemas.microsoft.com/office/powerpoint/2010/main" val="3137142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CF93C-1E24-413A-97C9-6ED8E201749D}" type="slidenum">
              <a:rPr lang="en-US" smtClean="0"/>
              <a:t>14</a:t>
            </a:fld>
            <a:endParaRPr lang="en-US"/>
          </a:p>
        </p:txBody>
      </p:sp>
    </p:spTree>
    <p:extLst>
      <p:ext uri="{BB962C8B-B14F-4D97-AF65-F5344CB8AC3E}">
        <p14:creationId xmlns:p14="http://schemas.microsoft.com/office/powerpoint/2010/main" val="2096872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CF93C-1E24-413A-97C9-6ED8E201749D}" type="slidenum">
              <a:rPr lang="en-US" smtClean="0"/>
              <a:t>15</a:t>
            </a:fld>
            <a:endParaRPr lang="en-US"/>
          </a:p>
        </p:txBody>
      </p:sp>
    </p:spTree>
    <p:extLst>
      <p:ext uri="{BB962C8B-B14F-4D97-AF65-F5344CB8AC3E}">
        <p14:creationId xmlns:p14="http://schemas.microsoft.com/office/powerpoint/2010/main" val="1484363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CF93C-1E24-413A-97C9-6ED8E201749D}" type="slidenum">
              <a:rPr lang="en-US" smtClean="0"/>
              <a:t>16</a:t>
            </a:fld>
            <a:endParaRPr lang="en-US"/>
          </a:p>
        </p:txBody>
      </p:sp>
    </p:spTree>
    <p:extLst>
      <p:ext uri="{BB962C8B-B14F-4D97-AF65-F5344CB8AC3E}">
        <p14:creationId xmlns:p14="http://schemas.microsoft.com/office/powerpoint/2010/main" val="1832733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CF93C-1E24-413A-97C9-6ED8E201749D}" type="slidenum">
              <a:rPr lang="en-US" smtClean="0"/>
              <a:t>17</a:t>
            </a:fld>
            <a:endParaRPr lang="en-US"/>
          </a:p>
        </p:txBody>
      </p:sp>
    </p:spTree>
    <p:extLst>
      <p:ext uri="{BB962C8B-B14F-4D97-AF65-F5344CB8AC3E}">
        <p14:creationId xmlns:p14="http://schemas.microsoft.com/office/powerpoint/2010/main" val="1638806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CF93C-1E24-413A-97C9-6ED8E201749D}" type="slidenum">
              <a:rPr lang="en-US" smtClean="0"/>
              <a:t>18</a:t>
            </a:fld>
            <a:endParaRPr lang="en-US"/>
          </a:p>
        </p:txBody>
      </p:sp>
    </p:spTree>
    <p:extLst>
      <p:ext uri="{BB962C8B-B14F-4D97-AF65-F5344CB8AC3E}">
        <p14:creationId xmlns:p14="http://schemas.microsoft.com/office/powerpoint/2010/main" val="216668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CF93C-1E24-413A-97C9-6ED8E201749D}" type="slidenum">
              <a:rPr lang="en-US" smtClean="0"/>
              <a:t>20</a:t>
            </a:fld>
            <a:endParaRPr lang="en-US"/>
          </a:p>
        </p:txBody>
      </p:sp>
    </p:spTree>
    <p:extLst>
      <p:ext uri="{BB962C8B-B14F-4D97-AF65-F5344CB8AC3E}">
        <p14:creationId xmlns:p14="http://schemas.microsoft.com/office/powerpoint/2010/main" val="554204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CF93C-1E24-413A-97C9-6ED8E201749D}" type="slidenum">
              <a:rPr lang="en-US" smtClean="0"/>
              <a:t>22</a:t>
            </a:fld>
            <a:endParaRPr lang="en-US"/>
          </a:p>
        </p:txBody>
      </p:sp>
    </p:spTree>
    <p:extLst>
      <p:ext uri="{BB962C8B-B14F-4D97-AF65-F5344CB8AC3E}">
        <p14:creationId xmlns:p14="http://schemas.microsoft.com/office/powerpoint/2010/main" val="2087603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CF93C-1E24-413A-97C9-6ED8E201749D}" type="slidenum">
              <a:rPr lang="en-US" smtClean="0"/>
              <a:t>2</a:t>
            </a:fld>
            <a:endParaRPr lang="en-US"/>
          </a:p>
        </p:txBody>
      </p:sp>
    </p:spTree>
    <p:extLst>
      <p:ext uri="{BB962C8B-B14F-4D97-AF65-F5344CB8AC3E}">
        <p14:creationId xmlns:p14="http://schemas.microsoft.com/office/powerpoint/2010/main" val="2376534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CF93C-1E24-413A-97C9-6ED8E201749D}" type="slidenum">
              <a:rPr lang="en-US" smtClean="0"/>
              <a:t>3</a:t>
            </a:fld>
            <a:endParaRPr lang="en-US"/>
          </a:p>
        </p:txBody>
      </p:sp>
    </p:spTree>
    <p:extLst>
      <p:ext uri="{BB962C8B-B14F-4D97-AF65-F5344CB8AC3E}">
        <p14:creationId xmlns:p14="http://schemas.microsoft.com/office/powerpoint/2010/main" val="4272848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CF93C-1E24-413A-97C9-6ED8E201749D}" type="slidenum">
              <a:rPr lang="en-US" smtClean="0"/>
              <a:t>5</a:t>
            </a:fld>
            <a:endParaRPr lang="en-US"/>
          </a:p>
        </p:txBody>
      </p:sp>
    </p:spTree>
    <p:extLst>
      <p:ext uri="{BB962C8B-B14F-4D97-AF65-F5344CB8AC3E}">
        <p14:creationId xmlns:p14="http://schemas.microsoft.com/office/powerpoint/2010/main" val="3654922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CF93C-1E24-413A-97C9-6ED8E201749D}" type="slidenum">
              <a:rPr lang="en-US" smtClean="0"/>
              <a:t>6</a:t>
            </a:fld>
            <a:endParaRPr lang="en-US"/>
          </a:p>
        </p:txBody>
      </p:sp>
    </p:spTree>
    <p:extLst>
      <p:ext uri="{BB962C8B-B14F-4D97-AF65-F5344CB8AC3E}">
        <p14:creationId xmlns:p14="http://schemas.microsoft.com/office/powerpoint/2010/main" val="806100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CF93C-1E24-413A-97C9-6ED8E201749D}" type="slidenum">
              <a:rPr lang="en-US" smtClean="0"/>
              <a:t>7</a:t>
            </a:fld>
            <a:endParaRPr lang="en-US"/>
          </a:p>
        </p:txBody>
      </p:sp>
    </p:spTree>
    <p:extLst>
      <p:ext uri="{BB962C8B-B14F-4D97-AF65-F5344CB8AC3E}">
        <p14:creationId xmlns:p14="http://schemas.microsoft.com/office/powerpoint/2010/main" val="44143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CF93C-1E24-413A-97C9-6ED8E201749D}" type="slidenum">
              <a:rPr lang="en-US" smtClean="0"/>
              <a:t>8</a:t>
            </a:fld>
            <a:endParaRPr lang="en-US"/>
          </a:p>
        </p:txBody>
      </p:sp>
    </p:spTree>
    <p:extLst>
      <p:ext uri="{BB962C8B-B14F-4D97-AF65-F5344CB8AC3E}">
        <p14:creationId xmlns:p14="http://schemas.microsoft.com/office/powerpoint/2010/main" val="3444812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CF93C-1E24-413A-97C9-6ED8E201749D}" type="slidenum">
              <a:rPr lang="en-US" smtClean="0"/>
              <a:t>10</a:t>
            </a:fld>
            <a:endParaRPr lang="en-US"/>
          </a:p>
        </p:txBody>
      </p:sp>
    </p:spTree>
    <p:extLst>
      <p:ext uri="{BB962C8B-B14F-4D97-AF65-F5344CB8AC3E}">
        <p14:creationId xmlns:p14="http://schemas.microsoft.com/office/powerpoint/2010/main" val="37689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CF93C-1E24-413A-97C9-6ED8E201749D}" type="slidenum">
              <a:rPr lang="en-US" smtClean="0"/>
              <a:t>11</a:t>
            </a:fld>
            <a:endParaRPr lang="en-US"/>
          </a:p>
        </p:txBody>
      </p:sp>
    </p:spTree>
    <p:extLst>
      <p:ext uri="{BB962C8B-B14F-4D97-AF65-F5344CB8AC3E}">
        <p14:creationId xmlns:p14="http://schemas.microsoft.com/office/powerpoint/2010/main" val="110161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3FD7BD-E3F3-4E10-B441-F4C5C3C9BD60}"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EC1FC-5115-49B0-AA9D-02A1EF6E3B24}" type="slidenum">
              <a:rPr lang="en-US" smtClean="0"/>
              <a:t>‹#›</a:t>
            </a:fld>
            <a:endParaRPr lang="en-US"/>
          </a:p>
        </p:txBody>
      </p:sp>
    </p:spTree>
    <p:extLst>
      <p:ext uri="{BB962C8B-B14F-4D97-AF65-F5344CB8AC3E}">
        <p14:creationId xmlns:p14="http://schemas.microsoft.com/office/powerpoint/2010/main" val="2436969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FD7BD-E3F3-4E10-B441-F4C5C3C9BD60}"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EC1FC-5115-49B0-AA9D-02A1EF6E3B24}" type="slidenum">
              <a:rPr lang="en-US" smtClean="0"/>
              <a:t>‹#›</a:t>
            </a:fld>
            <a:endParaRPr lang="en-US"/>
          </a:p>
        </p:txBody>
      </p:sp>
    </p:spTree>
    <p:extLst>
      <p:ext uri="{BB962C8B-B14F-4D97-AF65-F5344CB8AC3E}">
        <p14:creationId xmlns:p14="http://schemas.microsoft.com/office/powerpoint/2010/main" val="871263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FD7BD-E3F3-4E10-B441-F4C5C3C9BD60}"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EC1FC-5115-49B0-AA9D-02A1EF6E3B24}" type="slidenum">
              <a:rPr lang="en-US" smtClean="0"/>
              <a:t>‹#›</a:t>
            </a:fld>
            <a:endParaRPr lang="en-US"/>
          </a:p>
        </p:txBody>
      </p:sp>
    </p:spTree>
    <p:extLst>
      <p:ext uri="{BB962C8B-B14F-4D97-AF65-F5344CB8AC3E}">
        <p14:creationId xmlns:p14="http://schemas.microsoft.com/office/powerpoint/2010/main" val="3975357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FD7BD-E3F3-4E10-B441-F4C5C3C9BD60}"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EC1FC-5115-49B0-AA9D-02A1EF6E3B24}" type="slidenum">
              <a:rPr lang="en-US" smtClean="0"/>
              <a:t>‹#›</a:t>
            </a:fld>
            <a:endParaRPr lang="en-US"/>
          </a:p>
        </p:txBody>
      </p:sp>
    </p:spTree>
    <p:extLst>
      <p:ext uri="{BB962C8B-B14F-4D97-AF65-F5344CB8AC3E}">
        <p14:creationId xmlns:p14="http://schemas.microsoft.com/office/powerpoint/2010/main" val="845700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3FD7BD-E3F3-4E10-B441-F4C5C3C9BD60}"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EC1FC-5115-49B0-AA9D-02A1EF6E3B24}" type="slidenum">
              <a:rPr lang="en-US" smtClean="0"/>
              <a:t>‹#›</a:t>
            </a:fld>
            <a:endParaRPr lang="en-US"/>
          </a:p>
        </p:txBody>
      </p:sp>
    </p:spTree>
    <p:extLst>
      <p:ext uri="{BB962C8B-B14F-4D97-AF65-F5344CB8AC3E}">
        <p14:creationId xmlns:p14="http://schemas.microsoft.com/office/powerpoint/2010/main" val="2660509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3FD7BD-E3F3-4E10-B441-F4C5C3C9BD60}" type="datetimeFigureOut">
              <a:rPr lang="en-US" smtClean="0"/>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2EC1FC-5115-49B0-AA9D-02A1EF6E3B24}" type="slidenum">
              <a:rPr lang="en-US" smtClean="0"/>
              <a:t>‹#›</a:t>
            </a:fld>
            <a:endParaRPr lang="en-US"/>
          </a:p>
        </p:txBody>
      </p:sp>
    </p:spTree>
    <p:extLst>
      <p:ext uri="{BB962C8B-B14F-4D97-AF65-F5344CB8AC3E}">
        <p14:creationId xmlns:p14="http://schemas.microsoft.com/office/powerpoint/2010/main" val="2096591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3FD7BD-E3F3-4E10-B441-F4C5C3C9BD60}" type="datetimeFigureOut">
              <a:rPr lang="en-US" smtClean="0"/>
              <a:t>8/2/2017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2EC1FC-5115-49B0-AA9D-02A1EF6E3B24}" type="slidenum">
              <a:rPr lang="en-US" smtClean="0"/>
              <a:t>‹#›</a:t>
            </a:fld>
            <a:endParaRPr lang="en-US"/>
          </a:p>
        </p:txBody>
      </p:sp>
    </p:spTree>
    <p:extLst>
      <p:ext uri="{BB962C8B-B14F-4D97-AF65-F5344CB8AC3E}">
        <p14:creationId xmlns:p14="http://schemas.microsoft.com/office/powerpoint/2010/main" val="186060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3FD7BD-E3F3-4E10-B441-F4C5C3C9BD60}" type="datetimeFigureOut">
              <a:rPr lang="en-US" smtClean="0"/>
              <a:t>8/2/2017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2EC1FC-5115-49B0-AA9D-02A1EF6E3B24}" type="slidenum">
              <a:rPr lang="en-US" smtClean="0"/>
              <a:t>‹#›</a:t>
            </a:fld>
            <a:endParaRPr lang="en-US"/>
          </a:p>
        </p:txBody>
      </p:sp>
    </p:spTree>
    <p:extLst>
      <p:ext uri="{BB962C8B-B14F-4D97-AF65-F5344CB8AC3E}">
        <p14:creationId xmlns:p14="http://schemas.microsoft.com/office/powerpoint/2010/main" val="2852662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FD7BD-E3F3-4E10-B441-F4C5C3C9BD60}" type="datetimeFigureOut">
              <a:rPr lang="en-US" smtClean="0"/>
              <a:t>8/2/2017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2EC1FC-5115-49B0-AA9D-02A1EF6E3B24}" type="slidenum">
              <a:rPr lang="en-US" smtClean="0"/>
              <a:t>‹#›</a:t>
            </a:fld>
            <a:endParaRPr lang="en-US"/>
          </a:p>
        </p:txBody>
      </p:sp>
    </p:spTree>
    <p:extLst>
      <p:ext uri="{BB962C8B-B14F-4D97-AF65-F5344CB8AC3E}">
        <p14:creationId xmlns:p14="http://schemas.microsoft.com/office/powerpoint/2010/main" val="470593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3FD7BD-E3F3-4E10-B441-F4C5C3C9BD60}" type="datetimeFigureOut">
              <a:rPr lang="en-US" smtClean="0"/>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2EC1FC-5115-49B0-AA9D-02A1EF6E3B24}" type="slidenum">
              <a:rPr lang="en-US" smtClean="0"/>
              <a:t>‹#›</a:t>
            </a:fld>
            <a:endParaRPr lang="en-US"/>
          </a:p>
        </p:txBody>
      </p:sp>
    </p:spTree>
    <p:extLst>
      <p:ext uri="{BB962C8B-B14F-4D97-AF65-F5344CB8AC3E}">
        <p14:creationId xmlns:p14="http://schemas.microsoft.com/office/powerpoint/2010/main" val="1004618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3FD7BD-E3F3-4E10-B441-F4C5C3C9BD60}" type="datetimeFigureOut">
              <a:rPr lang="en-US" smtClean="0"/>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2EC1FC-5115-49B0-AA9D-02A1EF6E3B24}" type="slidenum">
              <a:rPr lang="en-US" smtClean="0"/>
              <a:t>‹#›</a:t>
            </a:fld>
            <a:endParaRPr lang="en-US"/>
          </a:p>
        </p:txBody>
      </p:sp>
    </p:spTree>
    <p:extLst>
      <p:ext uri="{BB962C8B-B14F-4D97-AF65-F5344CB8AC3E}">
        <p14:creationId xmlns:p14="http://schemas.microsoft.com/office/powerpoint/2010/main" val="34515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FD7BD-E3F3-4E10-B441-F4C5C3C9BD60}" type="datetimeFigureOut">
              <a:rPr lang="en-US" smtClean="0"/>
              <a:t>8/2/2017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EC1FC-5115-49B0-AA9D-02A1EF6E3B24}" type="slidenum">
              <a:rPr lang="en-US" smtClean="0"/>
              <a:t>‹#›</a:t>
            </a:fld>
            <a:endParaRPr lang="en-US"/>
          </a:p>
        </p:txBody>
      </p:sp>
    </p:spTree>
    <p:extLst>
      <p:ext uri="{BB962C8B-B14F-4D97-AF65-F5344CB8AC3E}">
        <p14:creationId xmlns:p14="http://schemas.microsoft.com/office/powerpoint/2010/main" val="263489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opentextbc.ca/opentextboo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clc.ims.mnscu.edu/d2l/home/233792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15240" y="107154"/>
            <a:ext cx="4496765" cy="3040811"/>
          </a:xfrm>
          <a:ln w="76200">
            <a:solidFill>
              <a:schemeClr val="tx1">
                <a:lumMod val="65000"/>
                <a:lumOff val="35000"/>
              </a:schemeClr>
            </a:solidFill>
          </a:ln>
        </p:spPr>
      </p:pic>
      <p:pic>
        <p:nvPicPr>
          <p:cNvPr id="4" name="Picture 3" descr="clclogo.png"/>
          <p:cNvPicPr/>
          <p:nvPr/>
        </p:nvPicPr>
        <p:blipFill>
          <a:blip r:embed="rId4"/>
          <a:stretch>
            <a:fillRect/>
          </a:stretch>
        </p:blipFill>
        <p:spPr>
          <a:xfrm>
            <a:off x="107387" y="107154"/>
            <a:ext cx="6675969" cy="1730977"/>
          </a:xfrm>
          <a:prstGeom prst="rect">
            <a:avLst/>
          </a:prstGeom>
        </p:spPr>
      </p:pic>
      <p:sp>
        <p:nvSpPr>
          <p:cNvPr id="9" name="TextBox 8"/>
          <p:cNvSpPr txBox="1"/>
          <p:nvPr/>
        </p:nvSpPr>
        <p:spPr>
          <a:xfrm>
            <a:off x="582512" y="2177681"/>
            <a:ext cx="5902264"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Campuses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Brainerd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Staples Minnesota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5240" y="3328693"/>
            <a:ext cx="4564050" cy="3423038"/>
          </a:xfrm>
          <a:prstGeom prst="rect">
            <a:avLst/>
          </a:prstGeom>
          <a:ln w="76200">
            <a:solidFill>
              <a:schemeClr val="tx1">
                <a:lumMod val="65000"/>
                <a:lumOff val="35000"/>
              </a:schemeClr>
            </a:solidFill>
          </a:ln>
        </p:spPr>
      </p:pic>
    </p:spTree>
    <p:extLst>
      <p:ext uri="{BB962C8B-B14F-4D97-AF65-F5344CB8AC3E}">
        <p14:creationId xmlns:p14="http://schemas.microsoft.com/office/powerpoint/2010/main" val="3931452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553" r="1885"/>
          <a:stretch/>
        </p:blipFill>
        <p:spPr>
          <a:xfrm>
            <a:off x="7352522" y="10"/>
            <a:ext cx="4839477" cy="6857990"/>
          </a:xfrm>
          <a:prstGeom prst="rect">
            <a:avLst/>
          </a:prstGeom>
          <a:effectLst/>
        </p:spPr>
      </p:pic>
      <p:sp>
        <p:nvSpPr>
          <p:cNvPr id="2" name="Title 1"/>
          <p:cNvSpPr>
            <a:spLocks noGrp="1"/>
          </p:cNvSpPr>
          <p:nvPr>
            <p:ph type="title"/>
          </p:nvPr>
        </p:nvSpPr>
        <p:spPr>
          <a:xfrm>
            <a:off x="648929" y="629266"/>
            <a:ext cx="6586491" cy="1676603"/>
          </a:xfrm>
        </p:spPr>
        <p:txBody>
          <a:bodyPr>
            <a:normAutofit/>
          </a:bodyPr>
          <a:lstStyle/>
          <a:p>
            <a:pPr algn="ctr"/>
            <a:r>
              <a:rPr lang="en-US" dirty="0"/>
              <a:t>Collaborative Learning  Circles</a:t>
            </a:r>
          </a:p>
        </p:txBody>
      </p:sp>
      <p:sp>
        <p:nvSpPr>
          <p:cNvPr id="3" name="Content Placeholder 2"/>
          <p:cNvSpPr>
            <a:spLocks noGrp="1"/>
          </p:cNvSpPr>
          <p:nvPr>
            <p:ph idx="1"/>
          </p:nvPr>
        </p:nvSpPr>
        <p:spPr>
          <a:xfrm>
            <a:off x="434327" y="3175519"/>
            <a:ext cx="6265054" cy="2282890"/>
          </a:xfrm>
        </p:spPr>
        <p:txBody>
          <a:bodyPr>
            <a:normAutofit/>
          </a:bodyPr>
          <a:lstStyle/>
          <a:p>
            <a:pPr marL="0" indent="0">
              <a:buNone/>
            </a:pPr>
            <a:endParaRPr lang="en-US" sz="2400" dirty="0"/>
          </a:p>
          <a:p>
            <a:pPr marL="0" indent="0" algn="ctr">
              <a:buNone/>
            </a:pPr>
            <a:r>
              <a:rPr lang="en-US" sz="3200" dirty="0"/>
              <a:t>Interactive support for  faculty as they work through each of three pathways…</a:t>
            </a:r>
          </a:p>
        </p:txBody>
      </p:sp>
    </p:spTree>
    <p:extLst>
      <p:ext uri="{BB962C8B-B14F-4D97-AF65-F5344CB8AC3E}">
        <p14:creationId xmlns:p14="http://schemas.microsoft.com/office/powerpoint/2010/main" val="3503548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2322" r="8537" b="1"/>
          <a:stretch/>
        </p:blipFill>
        <p:spPr>
          <a:xfrm>
            <a:off x="5689807" y="1596371"/>
            <a:ext cx="6233160" cy="4272681"/>
          </a:xfrm>
          <a:prstGeom prst="rect">
            <a:avLst/>
          </a:prstGeom>
        </p:spPr>
      </p:pic>
      <p:sp>
        <p:nvSpPr>
          <p:cNvPr id="2" name="Title 1"/>
          <p:cNvSpPr>
            <a:spLocks noGrp="1"/>
          </p:cNvSpPr>
          <p:nvPr>
            <p:ph type="title"/>
          </p:nvPr>
        </p:nvSpPr>
        <p:spPr>
          <a:xfrm>
            <a:off x="838200" y="365125"/>
            <a:ext cx="10515600" cy="1325563"/>
          </a:xfrm>
        </p:spPr>
        <p:txBody>
          <a:bodyPr>
            <a:normAutofit/>
          </a:bodyPr>
          <a:lstStyle/>
          <a:p>
            <a:pPr algn="ctr"/>
            <a:r>
              <a:rPr lang="en-US" b="1" dirty="0"/>
              <a:t>Three Pathways </a:t>
            </a:r>
          </a:p>
        </p:txBody>
      </p:sp>
      <p:sp>
        <p:nvSpPr>
          <p:cNvPr id="3" name="Content Placeholder 2"/>
          <p:cNvSpPr>
            <a:spLocks noGrp="1"/>
          </p:cNvSpPr>
          <p:nvPr>
            <p:ph idx="1"/>
          </p:nvPr>
        </p:nvSpPr>
        <p:spPr>
          <a:xfrm>
            <a:off x="429208" y="3071618"/>
            <a:ext cx="5365101" cy="2508088"/>
          </a:xfrm>
        </p:spPr>
        <p:txBody>
          <a:bodyPr>
            <a:normAutofit/>
          </a:bodyPr>
          <a:lstStyle/>
          <a:p>
            <a:r>
              <a:rPr lang="en-US" sz="4000" dirty="0"/>
              <a:t>OER Review</a:t>
            </a:r>
          </a:p>
          <a:p>
            <a:r>
              <a:rPr lang="en-US" sz="4000" dirty="0"/>
              <a:t>OER Course Redesign</a:t>
            </a:r>
          </a:p>
          <a:p>
            <a:r>
              <a:rPr lang="en-US" sz="4000" dirty="0"/>
              <a:t>OER Authoring.</a:t>
            </a:r>
          </a:p>
          <a:p>
            <a:pPr marL="0" indent="0">
              <a:buNone/>
            </a:pPr>
            <a:endParaRPr lang="en-US" sz="2000" dirty="0"/>
          </a:p>
        </p:txBody>
      </p:sp>
    </p:spTree>
    <p:extLst>
      <p:ext uri="{BB962C8B-B14F-4D97-AF65-F5344CB8AC3E}">
        <p14:creationId xmlns:p14="http://schemas.microsoft.com/office/powerpoint/2010/main" val="1077016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Arrow Connector 14">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3164" r="15388"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p:cNvSpPr>
            <a:spLocks noGrp="1"/>
          </p:cNvSpPr>
          <p:nvPr>
            <p:ph type="title"/>
          </p:nvPr>
        </p:nvSpPr>
        <p:spPr>
          <a:xfrm>
            <a:off x="655320" y="365125"/>
            <a:ext cx="5120114" cy="1692794"/>
          </a:xfrm>
        </p:spPr>
        <p:txBody>
          <a:bodyPr>
            <a:normAutofit/>
          </a:bodyPr>
          <a:lstStyle/>
          <a:p>
            <a:r>
              <a:rPr lang="en-US" dirty="0">
                <a:latin typeface="+mn-lt"/>
              </a:rPr>
              <a:t>Review</a:t>
            </a:r>
            <a:r>
              <a:rPr lang="en-US" dirty="0"/>
              <a:t> </a:t>
            </a:r>
            <a:r>
              <a:rPr lang="en-US" dirty="0">
                <a:latin typeface="+mn-lt"/>
              </a:rPr>
              <a:t>Pathway</a:t>
            </a:r>
          </a:p>
        </p:txBody>
      </p:sp>
      <p:sp>
        <p:nvSpPr>
          <p:cNvPr id="3" name="Content Placeholder 2"/>
          <p:cNvSpPr>
            <a:spLocks noGrp="1"/>
          </p:cNvSpPr>
          <p:nvPr>
            <p:ph idx="1"/>
          </p:nvPr>
        </p:nvSpPr>
        <p:spPr>
          <a:xfrm>
            <a:off x="54982" y="2388637"/>
            <a:ext cx="6320790" cy="4562669"/>
          </a:xfrm>
        </p:spPr>
        <p:txBody>
          <a:bodyPr>
            <a:noAutofit/>
          </a:bodyPr>
          <a:lstStyle/>
          <a:p>
            <a:pPr marL="0" indent="0" algn="ctr">
              <a:buNone/>
            </a:pPr>
            <a:r>
              <a:rPr lang="en-US" sz="2000" b="1" dirty="0"/>
              <a:t>Faculty on the Review Pathway:</a:t>
            </a:r>
          </a:p>
          <a:p>
            <a:r>
              <a:rPr lang="en-US" sz="2000" dirty="0"/>
              <a:t>Work in facilitated, cross disciplinary, collaborative, Learning Circles with other faculty members. </a:t>
            </a:r>
          </a:p>
          <a:p>
            <a:r>
              <a:rPr lang="en-US" sz="2000" dirty="0"/>
              <a:t>Faculty share ideas and support each other through their chosen Learning Circle pathway.</a:t>
            </a:r>
          </a:p>
          <a:p>
            <a:r>
              <a:rPr lang="en-US" sz="2000" dirty="0"/>
              <a:t> Faculty on the review pathway must attend at minimum 80% of the scheduled Learning Circle meetings.</a:t>
            </a:r>
          </a:p>
          <a:p>
            <a:r>
              <a:rPr lang="en-US" sz="2000" dirty="0"/>
              <a:t>Faculty on the review pathway will complete a work plan, a textbook comparison template and a review rubric (BC Campus Criteria Checklist).</a:t>
            </a:r>
          </a:p>
          <a:p>
            <a:r>
              <a:rPr lang="en-US" sz="2000" dirty="0"/>
              <a:t> Faculty share their textbook review results with the other participants at the final scheduled Learning Circle meeting. </a:t>
            </a:r>
          </a:p>
          <a:p>
            <a:pPr marL="0" indent="0">
              <a:buNone/>
            </a:pPr>
            <a:endParaRPr lang="en-US" sz="2000" dirty="0"/>
          </a:p>
        </p:txBody>
      </p:sp>
    </p:spTree>
    <p:extLst>
      <p:ext uri="{BB962C8B-B14F-4D97-AF65-F5344CB8AC3E}">
        <p14:creationId xmlns:p14="http://schemas.microsoft.com/office/powerpoint/2010/main" val="4238215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Arrow Connector 14">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3164" r="15388"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p:cNvSpPr>
            <a:spLocks noGrp="1"/>
          </p:cNvSpPr>
          <p:nvPr>
            <p:ph type="title"/>
          </p:nvPr>
        </p:nvSpPr>
        <p:spPr>
          <a:xfrm>
            <a:off x="655320" y="365125"/>
            <a:ext cx="5120114" cy="1692794"/>
          </a:xfrm>
        </p:spPr>
        <p:txBody>
          <a:bodyPr>
            <a:normAutofit/>
          </a:bodyPr>
          <a:lstStyle/>
          <a:p>
            <a:r>
              <a:rPr lang="en-US" dirty="0">
                <a:latin typeface="+mn-lt"/>
              </a:rPr>
              <a:t>Redesign Pathway</a:t>
            </a:r>
          </a:p>
        </p:txBody>
      </p:sp>
      <p:sp>
        <p:nvSpPr>
          <p:cNvPr id="3" name="Content Placeholder 2"/>
          <p:cNvSpPr>
            <a:spLocks noGrp="1"/>
          </p:cNvSpPr>
          <p:nvPr>
            <p:ph idx="1"/>
          </p:nvPr>
        </p:nvSpPr>
        <p:spPr>
          <a:xfrm>
            <a:off x="65315" y="2575034"/>
            <a:ext cx="5710120" cy="4404264"/>
          </a:xfrm>
        </p:spPr>
        <p:txBody>
          <a:bodyPr>
            <a:normAutofit fontScale="92500" lnSpcReduction="10000"/>
          </a:bodyPr>
          <a:lstStyle/>
          <a:p>
            <a:r>
              <a:rPr lang="en-US" sz="1800" dirty="0"/>
              <a:t>Work in facilitated, cross disciplinary, collaborative, Learning Circles with other faculty members. </a:t>
            </a:r>
          </a:p>
          <a:p>
            <a:r>
              <a:rPr lang="en-US" sz="1800" dirty="0"/>
              <a:t>Faculty share ideas and support each other through their chosen Learning Circle pathway.</a:t>
            </a:r>
          </a:p>
          <a:p>
            <a:r>
              <a:rPr lang="en-US" sz="1800" dirty="0"/>
              <a:t> Faculty on the review pathway must attend at minimum 80% of the scheduled Learning Circle meetings.</a:t>
            </a:r>
          </a:p>
          <a:p>
            <a:r>
              <a:rPr lang="en-US" sz="1800" dirty="0"/>
              <a:t>Faculty will create a D2L course shell using their selected OER materials or create a hard copy portfolio of content, objectives, and assessments, for their course. </a:t>
            </a:r>
          </a:p>
          <a:p>
            <a:r>
              <a:rPr lang="en-US" sz="1800" dirty="0"/>
              <a:t>Faculty share their completed courses with the other participants at the final scheduled Learning Circle meeting. </a:t>
            </a:r>
          </a:p>
          <a:p>
            <a:r>
              <a:rPr lang="en-US" sz="1800" dirty="0"/>
              <a:t>Faculty license intellectual property( a copy of this one course) to Central Lakes College for department use.</a:t>
            </a:r>
          </a:p>
          <a:p>
            <a:r>
              <a:rPr lang="en-US" sz="1800" dirty="0"/>
              <a:t>This helps to move OER adoption from the level of the individual faculty member to the level of the department, and make our OER efforts more sustainable.</a:t>
            </a:r>
          </a:p>
          <a:p>
            <a:endParaRPr lang="en-US" sz="1800" dirty="0"/>
          </a:p>
          <a:p>
            <a:pPr marL="0" indent="0">
              <a:buNone/>
            </a:pPr>
            <a:endParaRPr lang="en-US" sz="1800" dirty="0"/>
          </a:p>
          <a:p>
            <a:pPr marL="0" indent="0">
              <a:lnSpc>
                <a:spcPct val="70000"/>
              </a:lnSpc>
              <a:buNone/>
            </a:pPr>
            <a:endParaRPr lang="en-US" sz="1700" dirty="0"/>
          </a:p>
        </p:txBody>
      </p:sp>
    </p:spTree>
    <p:extLst>
      <p:ext uri="{BB962C8B-B14F-4D97-AF65-F5344CB8AC3E}">
        <p14:creationId xmlns:p14="http://schemas.microsoft.com/office/powerpoint/2010/main" val="4074735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Arrow Connector 19">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3164" r="15388"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p:cNvSpPr>
            <a:spLocks noGrp="1"/>
          </p:cNvSpPr>
          <p:nvPr>
            <p:ph type="title"/>
          </p:nvPr>
        </p:nvSpPr>
        <p:spPr>
          <a:xfrm>
            <a:off x="655320" y="365125"/>
            <a:ext cx="5120114" cy="1692794"/>
          </a:xfrm>
        </p:spPr>
        <p:txBody>
          <a:bodyPr>
            <a:normAutofit/>
          </a:bodyPr>
          <a:lstStyle/>
          <a:p>
            <a:r>
              <a:rPr lang="en-US" dirty="0">
                <a:latin typeface="+mn-lt"/>
              </a:rPr>
              <a:t>Authoring Pathway</a:t>
            </a:r>
          </a:p>
        </p:txBody>
      </p:sp>
      <p:sp>
        <p:nvSpPr>
          <p:cNvPr id="3" name="Content Placeholder 2"/>
          <p:cNvSpPr>
            <a:spLocks noGrp="1"/>
          </p:cNvSpPr>
          <p:nvPr>
            <p:ph idx="1"/>
          </p:nvPr>
        </p:nvSpPr>
        <p:spPr>
          <a:xfrm>
            <a:off x="0" y="2316480"/>
            <a:ext cx="5969628" cy="4420222"/>
          </a:xfrm>
        </p:spPr>
        <p:txBody>
          <a:bodyPr>
            <a:noAutofit/>
          </a:bodyPr>
          <a:lstStyle/>
          <a:p>
            <a:r>
              <a:rPr lang="en-US" sz="1400" dirty="0"/>
              <a:t> Faculty are limited to one Authoring Project per session.</a:t>
            </a:r>
          </a:p>
          <a:p>
            <a:r>
              <a:rPr lang="en-US" sz="1400" dirty="0"/>
              <a:t>Participants in the OER Authoring Project work individually or collaboratively to create open educational resources that will be shared and licensed to CLC. These resources may be an OER textbook or other open resources such as a test bank, portfolios of worksheets, assignments, quizzes, videos, podcasts and/or PowerPoint files. </a:t>
            </a:r>
          </a:p>
          <a:p>
            <a:r>
              <a:rPr lang="en-US" sz="1400" dirty="0"/>
              <a:t>These resources are housed in a repository for sharing and also have a Creative Commons license.</a:t>
            </a:r>
          </a:p>
          <a:p>
            <a:r>
              <a:rPr lang="en-US" sz="1400" dirty="0"/>
              <a:t>Faculty on the authoring pathway must attend a minimum of  80% of the scheduled Learning Circles.</a:t>
            </a:r>
          </a:p>
          <a:p>
            <a:r>
              <a:rPr lang="en-US" sz="1400" dirty="0"/>
              <a:t>Faculty must create a work plan detailing the process they plan to use in the creation of their OER resource/s. This plan will change,  so it does not have to be perfect, but is reviewed and approved by the OER committee.</a:t>
            </a:r>
          </a:p>
          <a:p>
            <a:r>
              <a:rPr lang="en-US" sz="1400" dirty="0"/>
              <a:t>Faculty are asked to download and read the Authoring Guide from BC Campus. </a:t>
            </a:r>
          </a:p>
          <a:p>
            <a:r>
              <a:rPr lang="en-US" sz="1400" dirty="0"/>
              <a:t>BC Campus Authoring Guide: </a:t>
            </a:r>
            <a:r>
              <a:rPr lang="en-US" sz="1400" dirty="0">
                <a:hlinkClick r:id="rId4"/>
              </a:rPr>
              <a:t>https://opentextbc.ca/opentextbook/</a:t>
            </a:r>
            <a:endParaRPr lang="en-US" sz="1400" dirty="0"/>
          </a:p>
          <a:p>
            <a:r>
              <a:rPr lang="en-US" sz="1400" dirty="0"/>
              <a:t>Faculty share their completed projects at the final Learning Circle. </a:t>
            </a:r>
          </a:p>
          <a:p>
            <a:pPr marL="0" indent="0">
              <a:buNone/>
            </a:pPr>
            <a:endParaRPr lang="en-US" sz="1400" dirty="0"/>
          </a:p>
          <a:p>
            <a:pPr marL="0" indent="0">
              <a:buNone/>
            </a:pPr>
            <a:endParaRPr lang="en-US" sz="1400" dirty="0"/>
          </a:p>
        </p:txBody>
      </p:sp>
    </p:spTree>
    <p:extLst>
      <p:ext uri="{BB962C8B-B14F-4D97-AF65-F5344CB8AC3E}">
        <p14:creationId xmlns:p14="http://schemas.microsoft.com/office/powerpoint/2010/main" val="127712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514" r="15260" b="-2"/>
          <a:stretch/>
        </p:blipFill>
        <p:spPr>
          <a:xfrm>
            <a:off x="5120640" y="1904281"/>
            <a:ext cx="6233160" cy="4272681"/>
          </a:xfrm>
          <a:prstGeom prst="rect">
            <a:avLst/>
          </a:prstGeom>
        </p:spPr>
      </p:pic>
      <p:sp>
        <p:nvSpPr>
          <p:cNvPr id="2" name="Title 1"/>
          <p:cNvSpPr>
            <a:spLocks noGrp="1"/>
          </p:cNvSpPr>
          <p:nvPr>
            <p:ph type="title"/>
          </p:nvPr>
        </p:nvSpPr>
        <p:spPr>
          <a:xfrm>
            <a:off x="838200" y="365125"/>
            <a:ext cx="10515600" cy="1325563"/>
          </a:xfrm>
        </p:spPr>
        <p:txBody>
          <a:bodyPr>
            <a:normAutofit/>
          </a:bodyPr>
          <a:lstStyle/>
          <a:p>
            <a:pPr algn="ctr"/>
            <a:r>
              <a:rPr lang="en-US" dirty="0"/>
              <a:t>Brightspace (D2L) Faculty Support </a:t>
            </a:r>
            <a:br>
              <a:rPr lang="en-US" dirty="0"/>
            </a:br>
            <a:r>
              <a:rPr lang="en-US" dirty="0"/>
              <a:t>Course Room</a:t>
            </a:r>
          </a:p>
        </p:txBody>
      </p:sp>
      <p:sp>
        <p:nvSpPr>
          <p:cNvPr id="3" name="Content Placeholder 2"/>
          <p:cNvSpPr>
            <a:spLocks noGrp="1"/>
          </p:cNvSpPr>
          <p:nvPr>
            <p:ph idx="1"/>
          </p:nvPr>
        </p:nvSpPr>
        <p:spPr>
          <a:xfrm>
            <a:off x="186612" y="2124204"/>
            <a:ext cx="4795935" cy="4351338"/>
          </a:xfrm>
        </p:spPr>
        <p:txBody>
          <a:bodyPr>
            <a:normAutofit/>
          </a:bodyPr>
          <a:lstStyle/>
          <a:p>
            <a:r>
              <a:rPr lang="en-US" sz="2000" dirty="0"/>
              <a:t> Structured weekly modules for each of the three pathways</a:t>
            </a:r>
          </a:p>
          <a:p>
            <a:r>
              <a:rPr lang="en-US" sz="2000" dirty="0"/>
              <a:t> Repository of resources</a:t>
            </a:r>
          </a:p>
          <a:p>
            <a:r>
              <a:rPr lang="en-US" sz="2000" dirty="0"/>
              <a:t>Universal Design links</a:t>
            </a:r>
          </a:p>
          <a:p>
            <a:r>
              <a:rPr lang="en-US" sz="2000" dirty="0"/>
              <a:t>QM support and links</a:t>
            </a:r>
          </a:p>
          <a:p>
            <a:r>
              <a:rPr lang="en-US" sz="2000" dirty="0"/>
              <a:t>Case studies</a:t>
            </a:r>
          </a:p>
          <a:p>
            <a:r>
              <a:rPr lang="en-US" sz="2000" dirty="0"/>
              <a:t>Organizational structure for faculty work</a:t>
            </a:r>
          </a:p>
          <a:p>
            <a:r>
              <a:rPr lang="en-US" sz="2000" dirty="0"/>
              <a:t>Opportunity to share and discuss “Pearls” from individual experiences.</a:t>
            </a:r>
          </a:p>
          <a:p>
            <a:endParaRPr lang="en-US" sz="2000" dirty="0"/>
          </a:p>
        </p:txBody>
      </p:sp>
    </p:spTree>
    <p:extLst>
      <p:ext uri="{BB962C8B-B14F-4D97-AF65-F5344CB8AC3E}">
        <p14:creationId xmlns:p14="http://schemas.microsoft.com/office/powerpoint/2010/main" val="3543345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1" r="6929" b="-1"/>
          <a:stretch/>
        </p:blipFill>
        <p:spPr>
          <a:xfrm>
            <a:off x="-1" y="10"/>
            <a:ext cx="12192000" cy="6857990"/>
          </a:xfrm>
          <a:prstGeom prst="rect">
            <a:avLst/>
          </a:prstGeom>
        </p:spPr>
      </p:pic>
      <p:sp>
        <p:nvSpPr>
          <p:cNvPr id="10" name="Freeform 5">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2" name="Straight Connector 11">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09448" y="1913950"/>
            <a:ext cx="4204137" cy="1342754"/>
          </a:xfrm>
        </p:spPr>
        <p:txBody>
          <a:bodyPr>
            <a:normAutofit/>
          </a:bodyPr>
          <a:lstStyle/>
          <a:p>
            <a:pPr algn="ctr"/>
            <a:r>
              <a:rPr lang="en-US" sz="2800"/>
              <a:t>Brightspace (D2L) Faculty Support </a:t>
            </a:r>
            <a:br>
              <a:rPr lang="en-US" sz="2800"/>
            </a:br>
            <a:r>
              <a:rPr lang="en-US" sz="2800"/>
              <a:t>Course Room</a:t>
            </a:r>
          </a:p>
        </p:txBody>
      </p:sp>
      <p:sp>
        <p:nvSpPr>
          <p:cNvPr id="3" name="Content Placeholder 2"/>
          <p:cNvSpPr>
            <a:spLocks noGrp="1"/>
          </p:cNvSpPr>
          <p:nvPr>
            <p:ph idx="1"/>
          </p:nvPr>
        </p:nvSpPr>
        <p:spPr>
          <a:xfrm>
            <a:off x="525516" y="3417573"/>
            <a:ext cx="5324778" cy="2619839"/>
          </a:xfrm>
        </p:spPr>
        <p:txBody>
          <a:bodyPr anchor="ctr">
            <a:normAutofit/>
          </a:bodyPr>
          <a:lstStyle/>
          <a:p>
            <a:pPr marL="0" indent="0" algn="ctr">
              <a:buNone/>
            </a:pPr>
            <a:r>
              <a:rPr lang="en-US" sz="1800" dirty="0"/>
              <a:t>Tour of a D2L Learning Circle </a:t>
            </a:r>
          </a:p>
          <a:p>
            <a:pPr marL="0" indent="0" algn="ctr">
              <a:buNone/>
            </a:pPr>
            <a:r>
              <a:rPr lang="en-US" sz="1800" dirty="0"/>
              <a:t>support course room</a:t>
            </a:r>
          </a:p>
          <a:p>
            <a:pPr algn="ctr"/>
            <a:endParaRPr lang="en-US" sz="1800" dirty="0"/>
          </a:p>
          <a:p>
            <a:pPr marL="0" indent="0" algn="ctr">
              <a:buNone/>
            </a:pPr>
            <a:r>
              <a:rPr lang="en-US" sz="1800" dirty="0">
                <a:hlinkClick r:id="rId4"/>
              </a:rPr>
              <a:t>https://clc.ims.mnscu.edu/d2l/home/2337928</a:t>
            </a:r>
            <a:endParaRPr lang="en-US" sz="1800" dirty="0"/>
          </a:p>
          <a:p>
            <a:pPr algn="ctr"/>
            <a:endParaRPr lang="en-US" sz="1800" dirty="0"/>
          </a:p>
        </p:txBody>
      </p:sp>
    </p:spTree>
    <p:extLst>
      <p:ext uri="{BB962C8B-B14F-4D97-AF65-F5344CB8AC3E}">
        <p14:creationId xmlns:p14="http://schemas.microsoft.com/office/powerpoint/2010/main" val="2944005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54">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8" y="446007"/>
            <a:ext cx="6684131" cy="39094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6">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2448" r="2138" b="-2"/>
          <a:stretch/>
        </p:blipFill>
        <p:spPr>
          <a:xfrm>
            <a:off x="5048948" y="4538155"/>
            <a:ext cx="2107497" cy="1869241"/>
          </a:xfrm>
          <a:prstGeom prst="rect">
            <a:avLst/>
          </a:prstGeom>
        </p:spPr>
      </p:pic>
      <p:sp>
        <p:nvSpPr>
          <p:cNvPr id="64" name="Rectangle 58">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40958" y="4538155"/>
            <a:ext cx="4379906" cy="1869241"/>
          </a:xfrm>
          <a:prstGeom prst="rect">
            <a:avLst/>
          </a:prstGeom>
          <a:solidFill>
            <a:srgbClr val="76504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74700" y="761999"/>
            <a:ext cx="3958470" cy="5368413"/>
          </a:xfrm>
        </p:spPr>
        <p:txBody>
          <a:bodyPr>
            <a:normAutofit/>
          </a:bodyPr>
          <a:lstStyle/>
          <a:p>
            <a:pPr algn="ctr"/>
            <a:r>
              <a:rPr lang="en-US" sz="2400" dirty="0">
                <a:solidFill>
                  <a:srgbClr val="FFFFFF"/>
                </a:solidFill>
              </a:rPr>
              <a:t>Applied for </a:t>
            </a:r>
            <a:br>
              <a:rPr lang="en-US" sz="2400" dirty="0">
                <a:solidFill>
                  <a:srgbClr val="FFFFFF"/>
                </a:solidFill>
              </a:rPr>
            </a:br>
            <a:r>
              <a:rPr lang="en-US" sz="2400" dirty="0">
                <a:solidFill>
                  <a:srgbClr val="FFFFFF"/>
                </a:solidFill>
              </a:rPr>
              <a:t>2nd </a:t>
            </a:r>
            <a:br>
              <a:rPr lang="en-US" sz="2400" dirty="0">
                <a:solidFill>
                  <a:srgbClr val="FFFFFF"/>
                </a:solidFill>
              </a:rPr>
            </a:br>
            <a:r>
              <a:rPr lang="en-US" sz="2400" dirty="0">
                <a:solidFill>
                  <a:srgbClr val="FFFFFF"/>
                </a:solidFill>
              </a:rPr>
              <a:t> System Grant… </a:t>
            </a:r>
            <a:br>
              <a:rPr lang="en-US" sz="2400" dirty="0">
                <a:solidFill>
                  <a:srgbClr val="FFFFFF"/>
                </a:solidFill>
              </a:rPr>
            </a:br>
            <a:br>
              <a:rPr lang="en-US" sz="2400" dirty="0">
                <a:solidFill>
                  <a:srgbClr val="FFFFFF"/>
                </a:solidFill>
              </a:rPr>
            </a:br>
            <a:r>
              <a:rPr lang="en-US" sz="2400" dirty="0">
                <a:solidFill>
                  <a:srgbClr val="FFFFFF"/>
                </a:solidFill>
              </a:rPr>
              <a:t> </a:t>
            </a:r>
            <a:br>
              <a:rPr lang="en-US" sz="2400" dirty="0">
                <a:solidFill>
                  <a:srgbClr val="FFFFFF"/>
                </a:solidFill>
              </a:rPr>
            </a:br>
            <a:r>
              <a:rPr lang="en-US" sz="2400" b="1" i="1" dirty="0">
                <a:solidFill>
                  <a:schemeClr val="bg1"/>
                </a:solidFill>
              </a:rPr>
              <a:t>Our current OER work builds on the work we have accomplished as a result of the system level grant our college was awarded in 2016</a:t>
            </a:r>
            <a:r>
              <a:rPr lang="en-US" sz="2400" dirty="0"/>
              <a:t>.</a:t>
            </a:r>
            <a:endParaRPr lang="en-US" sz="2400" dirty="0">
              <a:solidFill>
                <a:srgbClr val="FFFFFF"/>
              </a:solidFill>
            </a:endParaRPr>
          </a:p>
        </p:txBody>
      </p:sp>
      <p:sp>
        <p:nvSpPr>
          <p:cNvPr id="3" name="Content Placeholder 2"/>
          <p:cNvSpPr>
            <a:spLocks noGrp="1"/>
          </p:cNvSpPr>
          <p:nvPr>
            <p:ph idx="1"/>
          </p:nvPr>
        </p:nvSpPr>
        <p:spPr>
          <a:xfrm>
            <a:off x="5363497" y="807709"/>
            <a:ext cx="6053804" cy="3279100"/>
          </a:xfrm>
        </p:spPr>
        <p:txBody>
          <a:bodyPr anchor="ctr">
            <a:normAutofit/>
          </a:bodyPr>
          <a:lstStyle/>
          <a:p>
            <a:pPr marL="0" indent="0">
              <a:lnSpc>
                <a:spcPct val="80000"/>
              </a:lnSpc>
              <a:buClr>
                <a:srgbClr val="765046"/>
              </a:buClr>
              <a:buNone/>
            </a:pPr>
            <a:r>
              <a:rPr lang="en-US" sz="1700" b="1" dirty="0"/>
              <a:t>Purpose:  </a:t>
            </a:r>
          </a:p>
          <a:p>
            <a:pPr marL="0" indent="0">
              <a:lnSpc>
                <a:spcPct val="80000"/>
              </a:lnSpc>
              <a:buClr>
                <a:srgbClr val="765046"/>
              </a:buClr>
              <a:buNone/>
            </a:pPr>
            <a:r>
              <a:rPr lang="en-US" sz="1700" dirty="0"/>
              <a:t>1.) Increase awareness and adoption of open textbooks and other  </a:t>
            </a:r>
            <a:br>
              <a:rPr lang="en-US" sz="1700" dirty="0"/>
            </a:br>
            <a:r>
              <a:rPr lang="en-US" sz="1700" dirty="0"/>
              <a:t>      open access materials  and </a:t>
            </a:r>
            <a:r>
              <a:rPr lang="en-US" sz="1800" dirty="0"/>
              <a:t>take us to the next level of OER </a:t>
            </a:r>
            <a:br>
              <a:rPr lang="en-US" sz="1800" dirty="0"/>
            </a:br>
            <a:r>
              <a:rPr lang="en-US" sz="1800" dirty="0"/>
              <a:t>      implementation: </a:t>
            </a:r>
          </a:p>
          <a:p>
            <a:pPr lvl="1">
              <a:lnSpc>
                <a:spcPct val="80000"/>
              </a:lnSpc>
              <a:buClr>
                <a:srgbClr val="765046"/>
              </a:buClr>
            </a:pPr>
            <a:r>
              <a:rPr lang="en-US" sz="1400" dirty="0"/>
              <a:t>Z-degree with a corresponding low-textbook-cost degree. </a:t>
            </a:r>
          </a:p>
          <a:p>
            <a:pPr lvl="1">
              <a:lnSpc>
                <a:spcPct val="80000"/>
              </a:lnSpc>
              <a:buClr>
                <a:srgbClr val="765046"/>
              </a:buClr>
            </a:pPr>
            <a:r>
              <a:rPr lang="en-US" sz="1400" dirty="0"/>
              <a:t>Partner with our CIS high schools to promote OER use in our CIS classes.</a:t>
            </a:r>
          </a:p>
          <a:p>
            <a:pPr lvl="1">
              <a:lnSpc>
                <a:spcPct val="80000"/>
              </a:lnSpc>
              <a:buClr>
                <a:srgbClr val="765046"/>
              </a:buClr>
            </a:pPr>
            <a:r>
              <a:rPr lang="en-US" sz="1400" dirty="0"/>
              <a:t>Refine CLC’s Print on Demand Process</a:t>
            </a:r>
          </a:p>
          <a:p>
            <a:pPr marL="457200" lvl="1" indent="0">
              <a:lnSpc>
                <a:spcPct val="80000"/>
              </a:lnSpc>
              <a:buClr>
                <a:srgbClr val="765046"/>
              </a:buClr>
              <a:buNone/>
            </a:pPr>
            <a:r>
              <a:rPr lang="en-US" sz="1300" dirty="0"/>
              <a:t>	</a:t>
            </a:r>
            <a:endParaRPr lang="en-US" sz="1700" dirty="0"/>
          </a:p>
          <a:p>
            <a:pPr marL="0" indent="0">
              <a:lnSpc>
                <a:spcPct val="80000"/>
              </a:lnSpc>
              <a:buClr>
                <a:srgbClr val="765046"/>
              </a:buClr>
              <a:buNone/>
            </a:pPr>
            <a:r>
              <a:rPr lang="en-US" sz="1700" dirty="0"/>
              <a:t>2.)  Increase student success and significant cost savings for our </a:t>
            </a:r>
            <a:br>
              <a:rPr lang="en-US" sz="1700" dirty="0"/>
            </a:br>
            <a:r>
              <a:rPr lang="en-US" sz="1700" dirty="0"/>
              <a:t>       students, the college and our CIS partners and bolster NACEP </a:t>
            </a:r>
            <a:br>
              <a:rPr lang="en-US" sz="1700" dirty="0"/>
            </a:br>
            <a:r>
              <a:rPr lang="en-US" sz="1700" dirty="0"/>
              <a:t>       accreditation. </a:t>
            </a:r>
          </a:p>
          <a:p>
            <a:pPr marL="0" indent="0">
              <a:lnSpc>
                <a:spcPct val="80000"/>
              </a:lnSpc>
              <a:buClr>
                <a:srgbClr val="765046"/>
              </a:buClr>
              <a:buNone/>
            </a:pPr>
            <a:endParaRPr lang="en-US" sz="1700" dirty="0"/>
          </a:p>
        </p:txBody>
      </p:sp>
    </p:spTree>
    <p:extLst>
      <p:ext uri="{BB962C8B-B14F-4D97-AF65-F5344CB8AC3E}">
        <p14:creationId xmlns:p14="http://schemas.microsoft.com/office/powerpoint/2010/main" val="132953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99459" y="642938"/>
            <a:ext cx="3670808" cy="5502264"/>
          </a:xfrm>
        </p:spPr>
        <p:txBody>
          <a:bodyPr>
            <a:normAutofit/>
          </a:bodyPr>
          <a:lstStyle/>
          <a:p>
            <a:r>
              <a:rPr lang="en-US">
                <a:solidFill>
                  <a:srgbClr val="FFFFFF"/>
                </a:solidFill>
              </a:rPr>
              <a:t>Learning Circles framework applied to OER in concurrent enrollment project</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698616145"/>
              </p:ext>
            </p:extLst>
          </p:nvPr>
        </p:nvGraphicFramePr>
        <p:xfrm>
          <a:off x="642938" y="642938"/>
          <a:ext cx="6269037"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5802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99459" y="642938"/>
            <a:ext cx="3670808" cy="5502264"/>
          </a:xfrm>
        </p:spPr>
        <p:txBody>
          <a:bodyPr>
            <a:normAutofit/>
          </a:bodyPr>
          <a:lstStyle/>
          <a:p>
            <a:r>
              <a:rPr lang="en-US">
                <a:solidFill>
                  <a:srgbClr val="FFFFFF"/>
                </a:solidFill>
              </a:rPr>
              <a:t>Learning Circles framework applied to OER in concurrent enrollment project</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745374007"/>
              </p:ext>
            </p:extLst>
          </p:nvPr>
        </p:nvGraphicFramePr>
        <p:xfrm>
          <a:off x="642938" y="642938"/>
          <a:ext cx="6269037"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9391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clogo.png"/>
          <p:cNvPicPr/>
          <p:nvPr/>
        </p:nvPicPr>
        <p:blipFill>
          <a:blip r:embed="rId3"/>
          <a:stretch>
            <a:fillRect/>
          </a:stretch>
        </p:blipFill>
        <p:spPr>
          <a:xfrm>
            <a:off x="1964043" y="70145"/>
            <a:ext cx="7777480" cy="1371600"/>
          </a:xfrm>
          <a:prstGeom prst="rect">
            <a:avLst/>
          </a:prstGeom>
        </p:spPr>
      </p:pic>
      <p:sp>
        <p:nvSpPr>
          <p:cNvPr id="2" name="Rectangle 1"/>
          <p:cNvSpPr/>
          <p:nvPr/>
        </p:nvSpPr>
        <p:spPr>
          <a:xfrm>
            <a:off x="1268964" y="1040398"/>
            <a:ext cx="9563877" cy="5601533"/>
          </a:xfrm>
          <a:prstGeom prst="rect">
            <a:avLst/>
          </a:prstGeom>
          <a:solidFill>
            <a:schemeClr val="tx2">
              <a:lumMod val="20000"/>
              <a:lumOff val="80000"/>
            </a:schemeClr>
          </a:solidFill>
        </p:spPr>
        <p:txBody>
          <a:bodyPr wrap="square">
            <a:spAutoFit/>
          </a:bodyPr>
          <a:lstStyle/>
          <a:p>
            <a:pPr algn="ctr"/>
            <a:r>
              <a:rPr lang="en-US" sz="2800" b="1" dirty="0"/>
              <a:t>Using a D2L Course Room and Collaborative Learning Circles </a:t>
            </a:r>
          </a:p>
          <a:p>
            <a:pPr algn="ctr"/>
            <a:r>
              <a:rPr lang="en-US" sz="2800" b="1" dirty="0"/>
              <a:t>to Support Faculty in </a:t>
            </a:r>
          </a:p>
          <a:p>
            <a:pPr algn="ctr"/>
            <a:r>
              <a:rPr lang="en-US" sz="2800" b="1" dirty="0"/>
              <a:t>OER Review, Adoption, Course Redesign, and Authoring</a:t>
            </a:r>
          </a:p>
          <a:p>
            <a:pPr algn="ctr"/>
            <a:endParaRPr lang="en-US" sz="2400" b="1" dirty="0"/>
          </a:p>
          <a:p>
            <a:pPr algn="ctr"/>
            <a:r>
              <a:rPr lang="en-US" sz="2400" dirty="0"/>
              <a:t>Karen Pikula PhD.</a:t>
            </a:r>
          </a:p>
          <a:p>
            <a:pPr algn="ctr"/>
            <a:r>
              <a:rPr lang="en-US" sz="2000" i="1" dirty="0"/>
              <a:t>Psychology Instructor</a:t>
            </a:r>
            <a:endParaRPr lang="en-US" sz="2000" dirty="0"/>
          </a:p>
          <a:p>
            <a:pPr algn="ctr"/>
            <a:r>
              <a:rPr lang="en-US" sz="2000" i="1" dirty="0"/>
              <a:t>Central Lakes College</a:t>
            </a:r>
            <a:br>
              <a:rPr lang="en-US" sz="2000" dirty="0"/>
            </a:br>
            <a:r>
              <a:rPr lang="en-US" sz="2000" dirty="0"/>
              <a:t>        </a:t>
            </a:r>
            <a:r>
              <a:rPr lang="en-US" sz="2000" i="1" dirty="0"/>
              <a:t>Minnesota State OER Coordinator</a:t>
            </a:r>
            <a:endParaRPr lang="en-US" sz="2000" dirty="0"/>
          </a:p>
          <a:p>
            <a:pPr algn="ctr"/>
            <a:r>
              <a:rPr lang="en-US" sz="2000" i="1" dirty="0"/>
              <a:t>Educational Innovations, Minnesota State</a:t>
            </a:r>
          </a:p>
          <a:p>
            <a:pPr algn="ctr"/>
            <a:endParaRPr lang="en-US" sz="2400" dirty="0"/>
          </a:p>
          <a:p>
            <a:pPr algn="ctr"/>
            <a:r>
              <a:rPr lang="en-US" sz="2400" dirty="0"/>
              <a:t>Paul </a:t>
            </a:r>
            <a:r>
              <a:rPr lang="en-US" sz="2400" dirty="0" err="1"/>
              <a:t>Preimesberger</a:t>
            </a:r>
            <a:r>
              <a:rPr lang="en-US" sz="2400" dirty="0"/>
              <a:t> </a:t>
            </a:r>
          </a:p>
          <a:p>
            <a:pPr algn="ctr"/>
            <a:r>
              <a:rPr lang="en-US" sz="2000" i="1" dirty="0"/>
              <a:t>Dean Enrollment Management and Student Success</a:t>
            </a:r>
          </a:p>
          <a:p>
            <a:pPr algn="ctr"/>
            <a:r>
              <a:rPr lang="en-US" sz="2000" i="1" dirty="0"/>
              <a:t>Central Lakes College</a:t>
            </a:r>
            <a:endParaRPr lang="en-US" sz="2000" dirty="0"/>
          </a:p>
          <a:p>
            <a:pPr algn="ctr"/>
            <a:r>
              <a:rPr lang="en-US" i="1" dirty="0"/>
              <a:t> </a:t>
            </a:r>
          </a:p>
          <a:p>
            <a:pPr algn="ctr"/>
            <a:endParaRPr lang="en-US" sz="4000" dirty="0"/>
          </a:p>
        </p:txBody>
      </p:sp>
    </p:spTree>
    <p:extLst>
      <p:ext uri="{BB962C8B-B14F-4D97-AF65-F5344CB8AC3E}">
        <p14:creationId xmlns:p14="http://schemas.microsoft.com/office/powerpoint/2010/main" val="3872420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3002" y="365125"/>
            <a:ext cx="10520702" cy="1325563"/>
          </a:xfrm>
        </p:spPr>
        <p:txBody>
          <a:bodyPr>
            <a:normAutofit/>
          </a:bodyPr>
          <a:lstStyle/>
          <a:p>
            <a:r>
              <a:rPr lang="en-US" dirty="0"/>
              <a:t>Learning Circles framework applied to OER in concurrent enrollment project</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296824636"/>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725624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5301" y="1820333"/>
            <a:ext cx="4036181" cy="4036181"/>
          </a:xfrm>
          <a:prstGeom prst="rect">
            <a:avLst/>
          </a:prstGeom>
        </p:spPr>
      </p:pic>
      <p:sp>
        <p:nvSpPr>
          <p:cNvPr id="10" name="Freeform: Shap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199" y="365125"/>
            <a:ext cx="5529943" cy="1325563"/>
          </a:xfrm>
        </p:spPr>
        <p:txBody>
          <a:bodyPr>
            <a:normAutofit/>
          </a:bodyPr>
          <a:lstStyle/>
          <a:p>
            <a:r>
              <a:rPr lang="en-US">
                <a:solidFill>
                  <a:schemeClr val="bg1"/>
                </a:solidFill>
              </a:rPr>
              <a:t>Takeaways</a:t>
            </a:r>
          </a:p>
        </p:txBody>
      </p:sp>
      <p:sp>
        <p:nvSpPr>
          <p:cNvPr id="3" name="Content Placeholder 2"/>
          <p:cNvSpPr>
            <a:spLocks noGrp="1"/>
          </p:cNvSpPr>
          <p:nvPr>
            <p:ph idx="1"/>
          </p:nvPr>
        </p:nvSpPr>
        <p:spPr>
          <a:xfrm>
            <a:off x="838199" y="1825624"/>
            <a:ext cx="4128169" cy="4030889"/>
          </a:xfrm>
        </p:spPr>
        <p:txBody>
          <a:bodyPr>
            <a:normAutofit/>
          </a:bodyPr>
          <a:lstStyle/>
          <a:p>
            <a:pPr marL="0" indent="0">
              <a:lnSpc>
                <a:spcPct val="70000"/>
              </a:lnSpc>
              <a:buNone/>
            </a:pPr>
            <a:r>
              <a:rPr lang="en-US" sz="1900" dirty="0">
                <a:solidFill>
                  <a:schemeClr val="bg1"/>
                </a:solidFill>
              </a:rPr>
              <a:t>Take-away: Participants will leave with ideas for promoting and supporting the adoption of Open Educational Resources at their learning institutions     </a:t>
            </a:r>
            <a:br>
              <a:rPr lang="en-US" sz="1900" dirty="0">
                <a:solidFill>
                  <a:schemeClr val="bg1"/>
                </a:solidFill>
              </a:rPr>
            </a:br>
            <a:endParaRPr lang="en-US" sz="1900" dirty="0">
              <a:solidFill>
                <a:schemeClr val="bg1"/>
              </a:solidFill>
            </a:endParaRPr>
          </a:p>
          <a:p>
            <a:pPr marL="0" indent="0">
              <a:lnSpc>
                <a:spcPct val="70000"/>
              </a:lnSpc>
              <a:buNone/>
            </a:pPr>
            <a:r>
              <a:rPr lang="en-US" sz="1900" dirty="0">
                <a:solidFill>
                  <a:schemeClr val="bg1"/>
                </a:solidFill>
              </a:rPr>
              <a:t>Outcome: Understand the value of having a repository of resources and cross disciplinary faculty collaboration as a support system for OER adoption.</a:t>
            </a:r>
            <a:br>
              <a:rPr lang="en-US" sz="1900" dirty="0">
                <a:solidFill>
                  <a:schemeClr val="bg1"/>
                </a:solidFill>
              </a:rPr>
            </a:br>
            <a:endParaRPr lang="en-US" sz="1900" dirty="0">
              <a:solidFill>
                <a:schemeClr val="bg1"/>
              </a:solidFill>
            </a:endParaRPr>
          </a:p>
          <a:p>
            <a:pPr marL="0" indent="0">
              <a:lnSpc>
                <a:spcPct val="70000"/>
              </a:lnSpc>
              <a:buNone/>
            </a:pPr>
            <a:r>
              <a:rPr lang="en-US" sz="1900" dirty="0">
                <a:solidFill>
                  <a:schemeClr val="bg1"/>
                </a:solidFill>
              </a:rPr>
              <a:t>Participants will have the opportunity to share questions, answers, ideas, and food for thought about OER’s in a wind -up group discussion.</a:t>
            </a:r>
          </a:p>
          <a:p>
            <a:pPr marL="0" indent="0">
              <a:lnSpc>
                <a:spcPct val="70000"/>
              </a:lnSpc>
              <a:buNone/>
            </a:pPr>
            <a:r>
              <a:rPr lang="en-US" sz="1900" dirty="0">
                <a:solidFill>
                  <a:schemeClr val="bg1"/>
                </a:solidFill>
              </a:rPr>
              <a:t> </a:t>
            </a:r>
          </a:p>
        </p:txBody>
      </p:sp>
    </p:spTree>
    <p:extLst>
      <p:ext uri="{BB962C8B-B14F-4D97-AF65-F5344CB8AC3E}">
        <p14:creationId xmlns:p14="http://schemas.microsoft.com/office/powerpoint/2010/main" val="681537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36952" y="492573"/>
            <a:ext cx="3587284" cy="5880796"/>
          </a:xfrm>
          <a:prstGeom prst="rect">
            <a:avLst/>
          </a:prstGeom>
        </p:spPr>
      </p:pic>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chemeClr val="bg1"/>
                </a:solidFill>
                <a:latin typeface="+mj-lt"/>
                <a:ea typeface="+mj-ea"/>
                <a:cs typeface="+mj-cs"/>
              </a:rPr>
              <a:t>Questions…</a:t>
            </a:r>
          </a:p>
        </p:txBody>
      </p:sp>
    </p:spTree>
    <p:extLst>
      <p:ext uri="{BB962C8B-B14F-4D97-AF65-F5344CB8AC3E}">
        <p14:creationId xmlns:p14="http://schemas.microsoft.com/office/powerpoint/2010/main" val="3530853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5506" y="1743271"/>
            <a:ext cx="6711576" cy="4866751"/>
          </a:xfrm>
        </p:spPr>
      </p:pic>
      <p:pic>
        <p:nvPicPr>
          <p:cNvPr id="4" name="Picture 3" descr="clclogo.png"/>
          <p:cNvPicPr/>
          <p:nvPr/>
        </p:nvPicPr>
        <p:blipFill>
          <a:blip r:embed="rId3"/>
          <a:stretch>
            <a:fillRect/>
          </a:stretch>
        </p:blipFill>
        <p:spPr>
          <a:xfrm>
            <a:off x="1932415" y="246165"/>
            <a:ext cx="7777480" cy="1371600"/>
          </a:xfrm>
          <a:prstGeom prst="rect">
            <a:avLst/>
          </a:prstGeom>
        </p:spPr>
      </p:pic>
      <p:sp>
        <p:nvSpPr>
          <p:cNvPr id="3" name="TextBox 2"/>
          <p:cNvSpPr txBox="1"/>
          <p:nvPr/>
        </p:nvSpPr>
        <p:spPr>
          <a:xfrm>
            <a:off x="792480" y="3631413"/>
            <a:ext cx="3657599" cy="1200329"/>
          </a:xfrm>
          <a:prstGeom prst="rect">
            <a:avLst/>
          </a:prstGeom>
          <a:noFill/>
        </p:spPr>
        <p:txBody>
          <a:bodyPr wrap="square" rtlCol="0">
            <a:spAutoFit/>
          </a:bodyPr>
          <a:lstStyle/>
          <a:p>
            <a:pPr algn="ctr"/>
            <a:r>
              <a:rPr lang="en-US" sz="2400" dirty="0"/>
              <a:t>Thank you for attending </a:t>
            </a:r>
          </a:p>
          <a:p>
            <a:pPr algn="ctr"/>
            <a:r>
              <a:rPr lang="en-US" sz="2400" dirty="0"/>
              <a:t>our presentation!</a:t>
            </a:r>
          </a:p>
          <a:p>
            <a:pPr algn="ctr"/>
            <a:r>
              <a:rPr lang="en-US" sz="2400" dirty="0"/>
              <a:t>Karen and Paul</a:t>
            </a:r>
          </a:p>
        </p:txBody>
      </p:sp>
    </p:spTree>
    <p:extLst>
      <p:ext uri="{BB962C8B-B14F-4D97-AF65-F5344CB8AC3E}">
        <p14:creationId xmlns:p14="http://schemas.microsoft.com/office/powerpoint/2010/main" val="336087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9010" y="159240"/>
            <a:ext cx="7667420" cy="707886"/>
          </a:xfrm>
          <a:prstGeom prst="rect">
            <a:avLst/>
          </a:prstGeom>
        </p:spPr>
        <p:txBody>
          <a:bodyPr wrap="none">
            <a:spAutoFit/>
          </a:bodyPr>
          <a:lstStyle/>
          <a:p>
            <a:r>
              <a:rPr lang="en-US" sz="4000" dirty="0">
                <a:solidFill>
                  <a:schemeClr val="tx1">
                    <a:lumMod val="65000"/>
                    <a:lumOff val="35000"/>
                  </a:schemeClr>
                </a:solidFill>
              </a:rPr>
              <a:t>Central Lakes College Demographics</a:t>
            </a:r>
          </a:p>
        </p:txBody>
      </p:sp>
      <p:sp>
        <p:nvSpPr>
          <p:cNvPr id="4" name="TextBox 3"/>
          <p:cNvSpPr txBox="1"/>
          <p:nvPr/>
        </p:nvSpPr>
        <p:spPr>
          <a:xfrm>
            <a:off x="5019871" y="1336683"/>
            <a:ext cx="6895321" cy="4893647"/>
          </a:xfrm>
          <a:prstGeom prst="rect">
            <a:avLst/>
          </a:prstGeom>
          <a:solidFill>
            <a:schemeClr val="tx2">
              <a:lumMod val="20000"/>
              <a:lumOff val="80000"/>
            </a:schemeClr>
          </a:solidFill>
        </p:spPr>
        <p:txBody>
          <a:bodyPr wrap="square" rtlCol="0">
            <a:spAutoFit/>
          </a:bodyPr>
          <a:lstStyle/>
          <a:p>
            <a:r>
              <a:rPr lang="en-US" sz="2400" dirty="0"/>
              <a:t>Central Lakes College is a comprehensive community and technical college serving about 6,000 students per year who of spend an average of $1,036 per year on books, supplies, and equipment (EMSI, 2010). </a:t>
            </a:r>
          </a:p>
          <a:p>
            <a:endParaRPr lang="en-US" sz="2400" dirty="0"/>
          </a:p>
          <a:p>
            <a:pPr lvl="0">
              <a:defRPr/>
            </a:pPr>
            <a:r>
              <a:rPr lang="en-US" sz="2400" dirty="0"/>
              <a:t>Many of our students are living in poverty: 35% of our Full Year Equivalent 2014 entering students were Pell Eligible (</a:t>
            </a:r>
            <a:r>
              <a:rPr lang="en-US" sz="2400" dirty="0" err="1"/>
              <a:t>MnSCU</a:t>
            </a:r>
            <a:r>
              <a:rPr lang="en-US" sz="2400" dirty="0"/>
              <a:t> Accountability Dashboard: Strategic Framework Performance Measures, Central Lakes College). </a:t>
            </a:r>
          </a:p>
          <a:p>
            <a:pPr lvl="0">
              <a:defRPr/>
            </a:pPr>
            <a:endParaRPr lang="en-US" sz="2400" dirty="0"/>
          </a:p>
          <a:p>
            <a:pPr lvl="0">
              <a:defRPr/>
            </a:pPr>
            <a:r>
              <a:rPr lang="en-US" sz="2400" dirty="0"/>
              <a:t>The College spends about $250,000 annually on textbooks for PSEO students.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18" y="1385742"/>
            <a:ext cx="3608550" cy="4434556"/>
          </a:xfrm>
          <a:prstGeom prst="rect">
            <a:avLst/>
          </a:prstGeom>
          <a:ln w="76200">
            <a:solidFill>
              <a:schemeClr val="tx1">
                <a:lumMod val="50000"/>
                <a:lumOff val="50000"/>
              </a:schemeClr>
            </a:solidFill>
          </a:ln>
        </p:spPr>
      </p:pic>
    </p:spTree>
    <p:extLst>
      <p:ext uri="{BB962C8B-B14F-4D97-AF65-F5344CB8AC3E}">
        <p14:creationId xmlns:p14="http://schemas.microsoft.com/office/powerpoint/2010/main" val="2023494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r="6938" b="2"/>
          <a:stretch/>
        </p:blipFill>
        <p:spPr>
          <a:xfrm>
            <a:off x="222069" y="178118"/>
            <a:ext cx="6233160" cy="6269335"/>
          </a:xfrm>
          <a:prstGeom prst="rect">
            <a:avLst/>
          </a:prstGeom>
        </p:spPr>
      </p:pic>
      <p:sp>
        <p:nvSpPr>
          <p:cNvPr id="3" name="Content Placeholder 2"/>
          <p:cNvSpPr>
            <a:spLocks noGrp="1"/>
          </p:cNvSpPr>
          <p:nvPr>
            <p:ph idx="1"/>
          </p:nvPr>
        </p:nvSpPr>
        <p:spPr>
          <a:xfrm>
            <a:off x="6277947" y="308747"/>
            <a:ext cx="5299787" cy="5766319"/>
          </a:xfrm>
        </p:spPr>
        <p:txBody>
          <a:bodyPr>
            <a:noAutofit/>
          </a:bodyPr>
          <a:lstStyle/>
          <a:p>
            <a:pPr marL="457200" indent="-457200">
              <a:buFont typeface="+mj-lt"/>
              <a:buAutoNum type="arabicPeriod"/>
            </a:pPr>
            <a:r>
              <a:rPr lang="en-US" dirty="0"/>
              <a:t>Presentation on OER’s to faculty by System Office and OTN members on faculty duty day.</a:t>
            </a:r>
          </a:p>
          <a:p>
            <a:pPr marL="457200" indent="-457200">
              <a:buFont typeface="+mj-lt"/>
              <a:buAutoNum type="arabicPeriod"/>
            </a:pPr>
            <a:r>
              <a:rPr lang="en-US" dirty="0"/>
              <a:t>Creation of OER committee.</a:t>
            </a:r>
          </a:p>
          <a:p>
            <a:pPr marL="457200" indent="-457200">
              <a:buFont typeface="+mj-lt"/>
              <a:buAutoNum type="arabicPeriod"/>
            </a:pPr>
            <a:r>
              <a:rPr lang="en-US" dirty="0"/>
              <a:t>CLC faculty members participate in system office OER reviews (OTN).</a:t>
            </a:r>
          </a:p>
          <a:p>
            <a:pPr marL="342900" indent="-342900">
              <a:buFont typeface="+mj-lt"/>
              <a:buAutoNum type="arabicPeriod"/>
            </a:pPr>
            <a:r>
              <a:rPr lang="en-US" dirty="0"/>
              <a:t>OER committee works with faculty who reviewed an OER.</a:t>
            </a:r>
          </a:p>
          <a:p>
            <a:pPr marL="342900" indent="-342900">
              <a:buFont typeface="+mj-lt"/>
              <a:buAutoNum type="arabicPeriod"/>
            </a:pPr>
            <a:r>
              <a:rPr lang="en-US" dirty="0"/>
              <a:t>CLC applies for System Grant and was awarded grant.</a:t>
            </a:r>
          </a:p>
          <a:p>
            <a:pPr marL="342900" indent="-342900">
              <a:buFont typeface="+mj-lt"/>
              <a:buAutoNum type="arabicPeriod"/>
            </a:pPr>
            <a:r>
              <a:rPr lang="en-US" dirty="0"/>
              <a:t>Learning  Circle Process Implemented.</a:t>
            </a:r>
          </a:p>
          <a:p>
            <a:pPr marL="0" indent="0">
              <a:buNone/>
            </a:pPr>
            <a:endParaRPr lang="en-US" dirty="0"/>
          </a:p>
        </p:txBody>
      </p:sp>
    </p:spTree>
    <p:extLst>
      <p:ext uri="{BB962C8B-B14F-4D97-AF65-F5344CB8AC3E}">
        <p14:creationId xmlns:p14="http://schemas.microsoft.com/office/powerpoint/2010/main" val="2466345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594"/>
          <a:stretch/>
        </p:blipFill>
        <p:spPr>
          <a:xfrm>
            <a:off x="8020569" y="1904284"/>
            <a:ext cx="3726272" cy="4076638"/>
          </a:xfrm>
          <a:prstGeom prst="rect">
            <a:avLst/>
          </a:prstGeom>
          <a:solidFill>
            <a:schemeClr val="tx2"/>
          </a:solidFill>
          <a:ln w="76200">
            <a:solidFill>
              <a:schemeClr val="tx1">
                <a:lumMod val="50000"/>
                <a:lumOff val="50000"/>
              </a:schemeClr>
            </a:solidFill>
          </a:ln>
          <a:scene3d>
            <a:camera prst="perspectiveLeft"/>
            <a:lightRig rig="threePt" dir="t"/>
          </a:scene3d>
        </p:spPr>
      </p:pic>
      <p:sp>
        <p:nvSpPr>
          <p:cNvPr id="2" name="Title 1"/>
          <p:cNvSpPr>
            <a:spLocks noGrp="1"/>
          </p:cNvSpPr>
          <p:nvPr>
            <p:ph type="title"/>
          </p:nvPr>
        </p:nvSpPr>
        <p:spPr>
          <a:xfrm>
            <a:off x="2797628" y="159851"/>
            <a:ext cx="6990184" cy="1325563"/>
          </a:xfrm>
          <a:solidFill>
            <a:schemeClr val="tx1">
              <a:lumMod val="50000"/>
              <a:lumOff val="50000"/>
            </a:schemeClr>
          </a:solidFill>
          <a:ln w="76200">
            <a:solidFill>
              <a:schemeClr val="bg1">
                <a:lumMod val="95000"/>
              </a:schemeClr>
            </a:solidFill>
          </a:ln>
          <a:scene3d>
            <a:camera prst="perspectiveFront"/>
            <a:lightRig rig="threePt" dir="t"/>
          </a:scene3d>
        </p:spPr>
        <p:txBody>
          <a:bodyPr>
            <a:normAutofit/>
          </a:bodyPr>
          <a:lstStyle/>
          <a:p>
            <a:pPr algn="ctr"/>
            <a:r>
              <a:rPr lang="en-US" dirty="0">
                <a:solidFill>
                  <a:schemeClr val="bg1"/>
                </a:solidFill>
              </a:rPr>
              <a:t>OER Committee…</a:t>
            </a:r>
            <a:endParaRPr lang="en-US" dirty="0"/>
          </a:p>
        </p:txBody>
      </p:sp>
      <p:sp>
        <p:nvSpPr>
          <p:cNvPr id="3" name="Content Placeholder 2"/>
          <p:cNvSpPr>
            <a:spLocks noGrp="1"/>
          </p:cNvSpPr>
          <p:nvPr>
            <p:ph idx="1"/>
          </p:nvPr>
        </p:nvSpPr>
        <p:spPr>
          <a:xfrm>
            <a:off x="838199" y="1825625"/>
            <a:ext cx="6714067" cy="4351338"/>
          </a:xfrm>
          <a:ln w="76200">
            <a:solidFill>
              <a:schemeClr val="tx1">
                <a:lumMod val="50000"/>
                <a:lumOff val="50000"/>
              </a:schemeClr>
            </a:solidFill>
          </a:ln>
          <a:scene3d>
            <a:camera prst="perspectiveRight"/>
            <a:lightRig rig="threePt" dir="t"/>
          </a:scene3d>
        </p:spPr>
        <p:txBody>
          <a:bodyPr>
            <a:normAutofit/>
          </a:bodyPr>
          <a:lstStyle/>
          <a:p>
            <a:pPr marL="0" indent="0">
              <a:buNone/>
            </a:pPr>
            <a:r>
              <a:rPr lang="en-US" sz="2400" dirty="0"/>
              <a:t>Active OER Committee:</a:t>
            </a:r>
          </a:p>
          <a:p>
            <a:pPr marL="0" indent="0">
              <a:buNone/>
            </a:pPr>
            <a:endParaRPr lang="en-US" sz="2400" dirty="0"/>
          </a:p>
          <a:p>
            <a:r>
              <a:rPr lang="en-US" sz="2400" dirty="0"/>
              <a:t>Librarian </a:t>
            </a:r>
          </a:p>
          <a:p>
            <a:r>
              <a:rPr lang="en-US" sz="2400" dirty="0"/>
              <a:t>Faculty members </a:t>
            </a:r>
          </a:p>
          <a:p>
            <a:r>
              <a:rPr lang="en-US" sz="2400" dirty="0"/>
              <a:t>Bookstore and IT representation</a:t>
            </a:r>
          </a:p>
          <a:p>
            <a:r>
              <a:rPr lang="en-US" sz="2400" dirty="0"/>
              <a:t> Administration</a:t>
            </a:r>
          </a:p>
          <a:p>
            <a:r>
              <a:rPr lang="en-US" sz="2400" dirty="0"/>
              <a:t> More recently student representation </a:t>
            </a:r>
          </a:p>
        </p:txBody>
      </p:sp>
    </p:spTree>
    <p:extLst>
      <p:ext uri="{BB962C8B-B14F-4D97-AF65-F5344CB8AC3E}">
        <p14:creationId xmlns:p14="http://schemas.microsoft.com/office/powerpoint/2010/main" val="3294250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54">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8" y="446007"/>
            <a:ext cx="6684131" cy="39094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6">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2448" r="2138" b="-2"/>
          <a:stretch/>
        </p:blipFill>
        <p:spPr>
          <a:xfrm>
            <a:off x="5048948" y="4538155"/>
            <a:ext cx="2107497" cy="1869241"/>
          </a:xfrm>
          <a:prstGeom prst="rect">
            <a:avLst/>
          </a:prstGeom>
        </p:spPr>
      </p:pic>
      <p:sp>
        <p:nvSpPr>
          <p:cNvPr id="64" name="Rectangle 58">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40958" y="4538155"/>
            <a:ext cx="4379906" cy="1869241"/>
          </a:xfrm>
          <a:prstGeom prst="rect">
            <a:avLst/>
          </a:prstGeom>
          <a:solidFill>
            <a:srgbClr val="76504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74700" y="761999"/>
            <a:ext cx="3759200" cy="5368413"/>
          </a:xfrm>
        </p:spPr>
        <p:txBody>
          <a:bodyPr>
            <a:normAutofit/>
          </a:bodyPr>
          <a:lstStyle/>
          <a:p>
            <a:r>
              <a:rPr lang="en-US" dirty="0">
                <a:solidFill>
                  <a:srgbClr val="FFFFFF"/>
                </a:solidFill>
              </a:rPr>
              <a:t>Applied for System Grant…  </a:t>
            </a:r>
            <a:br>
              <a:rPr lang="en-US" dirty="0">
                <a:solidFill>
                  <a:srgbClr val="FFFFFF"/>
                </a:solidFill>
              </a:rPr>
            </a:br>
            <a:endParaRPr lang="en-US" dirty="0">
              <a:solidFill>
                <a:srgbClr val="FFFFFF"/>
              </a:solidFill>
            </a:endParaRPr>
          </a:p>
        </p:txBody>
      </p:sp>
      <p:sp>
        <p:nvSpPr>
          <p:cNvPr id="3" name="Content Placeholder 2"/>
          <p:cNvSpPr>
            <a:spLocks noGrp="1"/>
          </p:cNvSpPr>
          <p:nvPr>
            <p:ph idx="1"/>
          </p:nvPr>
        </p:nvSpPr>
        <p:spPr>
          <a:xfrm>
            <a:off x="5363497" y="807709"/>
            <a:ext cx="6053804" cy="3279100"/>
          </a:xfrm>
        </p:spPr>
        <p:txBody>
          <a:bodyPr anchor="ctr">
            <a:normAutofit/>
          </a:bodyPr>
          <a:lstStyle/>
          <a:p>
            <a:pPr marL="0" indent="0">
              <a:lnSpc>
                <a:spcPct val="80000"/>
              </a:lnSpc>
              <a:buClr>
                <a:srgbClr val="765046"/>
              </a:buClr>
              <a:buNone/>
            </a:pPr>
            <a:r>
              <a:rPr lang="en-US" sz="1700" b="1" dirty="0"/>
              <a:t>Purpose:  </a:t>
            </a:r>
          </a:p>
          <a:p>
            <a:pPr marL="0" indent="0">
              <a:lnSpc>
                <a:spcPct val="80000"/>
              </a:lnSpc>
              <a:buClr>
                <a:srgbClr val="765046"/>
              </a:buClr>
              <a:buNone/>
            </a:pPr>
            <a:r>
              <a:rPr lang="en-US" sz="1700" dirty="0"/>
              <a:t>1.) Increase awareness and adoption of open textbooks and other  </a:t>
            </a:r>
            <a:br>
              <a:rPr lang="en-US" sz="1700" dirty="0"/>
            </a:br>
            <a:r>
              <a:rPr lang="en-US" sz="1700" dirty="0"/>
              <a:t>       open access materials for:</a:t>
            </a:r>
          </a:p>
          <a:p>
            <a:pPr marL="0" indent="0">
              <a:lnSpc>
                <a:spcPct val="80000"/>
              </a:lnSpc>
              <a:buClr>
                <a:srgbClr val="765046"/>
              </a:buClr>
              <a:buNone/>
            </a:pPr>
            <a:r>
              <a:rPr lang="en-US" sz="1700" dirty="0"/>
              <a:t>		Both Brainerd and Staples campuses</a:t>
            </a:r>
          </a:p>
          <a:p>
            <a:pPr marL="0" indent="0">
              <a:lnSpc>
                <a:spcPct val="80000"/>
              </a:lnSpc>
              <a:buClr>
                <a:srgbClr val="765046"/>
              </a:buClr>
              <a:buNone/>
            </a:pPr>
            <a:r>
              <a:rPr lang="en-US" sz="1700" dirty="0"/>
              <a:t>	 	Postsecondary Enrollment Options (PSEO) </a:t>
            </a:r>
            <a:br>
              <a:rPr lang="en-US" sz="1700" dirty="0"/>
            </a:br>
            <a:r>
              <a:rPr lang="en-US" sz="1700" dirty="0"/>
              <a:t>                                      students:</a:t>
            </a:r>
          </a:p>
          <a:p>
            <a:pPr marL="0" indent="0">
              <a:lnSpc>
                <a:spcPct val="80000"/>
              </a:lnSpc>
              <a:buClr>
                <a:srgbClr val="765046"/>
              </a:buClr>
              <a:buNone/>
            </a:pPr>
            <a:r>
              <a:rPr lang="en-US" sz="1700" dirty="0"/>
              <a:t> 	  	Online eCollege program</a:t>
            </a:r>
          </a:p>
          <a:p>
            <a:pPr marL="0" indent="0">
              <a:lnSpc>
                <a:spcPct val="80000"/>
              </a:lnSpc>
              <a:buClr>
                <a:srgbClr val="765046"/>
              </a:buClr>
              <a:buNone/>
            </a:pPr>
            <a:r>
              <a:rPr lang="en-US" sz="1700" dirty="0"/>
              <a:t>	  	College in the Schools (CIS) </a:t>
            </a:r>
          </a:p>
          <a:p>
            <a:pPr marL="0" indent="0">
              <a:lnSpc>
                <a:spcPct val="80000"/>
              </a:lnSpc>
              <a:buClr>
                <a:srgbClr val="765046"/>
              </a:buClr>
              <a:buNone/>
            </a:pPr>
            <a:r>
              <a:rPr lang="en-US" sz="1700" dirty="0"/>
              <a:t>2.)  Increase student success and significant cost savings for our </a:t>
            </a:r>
            <a:br>
              <a:rPr lang="en-US" sz="1700" dirty="0"/>
            </a:br>
            <a:r>
              <a:rPr lang="en-US" sz="1700" dirty="0"/>
              <a:t>       students, </a:t>
            </a:r>
            <a:r>
              <a:rPr lang="en-US" sz="1700"/>
              <a:t>the college </a:t>
            </a:r>
            <a:r>
              <a:rPr lang="en-US" sz="1700" dirty="0"/>
              <a:t>and our CIS partners. </a:t>
            </a:r>
          </a:p>
          <a:p>
            <a:pPr marL="0" indent="0">
              <a:lnSpc>
                <a:spcPct val="80000"/>
              </a:lnSpc>
              <a:buClr>
                <a:srgbClr val="765046"/>
              </a:buClr>
              <a:buNone/>
            </a:pPr>
            <a:endParaRPr lang="en-US" sz="1700" dirty="0"/>
          </a:p>
        </p:txBody>
      </p:sp>
    </p:spTree>
    <p:extLst>
      <p:ext uri="{BB962C8B-B14F-4D97-AF65-F5344CB8AC3E}">
        <p14:creationId xmlns:p14="http://schemas.microsoft.com/office/powerpoint/2010/main" val="2091178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46366" y="118579"/>
            <a:ext cx="4939429" cy="707886"/>
          </a:xfrm>
          <a:prstGeom prst="rect">
            <a:avLst/>
          </a:prstGeom>
        </p:spPr>
        <p:txBody>
          <a:bodyPr wrap="none">
            <a:spAutoFit/>
          </a:bodyPr>
          <a:lstStyle/>
          <a:p>
            <a:pPr algn="ctr"/>
            <a:r>
              <a:rPr lang="en-US" sz="4000" dirty="0"/>
              <a:t>Learning Circle Process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02" y="2365385"/>
            <a:ext cx="5290222" cy="3019234"/>
          </a:xfrm>
          <a:prstGeom prst="rect">
            <a:avLst/>
          </a:prstGeom>
        </p:spPr>
      </p:pic>
      <p:sp>
        <p:nvSpPr>
          <p:cNvPr id="8" name="TextBox 7"/>
          <p:cNvSpPr txBox="1"/>
          <p:nvPr/>
        </p:nvSpPr>
        <p:spPr>
          <a:xfrm>
            <a:off x="5816080" y="953710"/>
            <a:ext cx="5939623" cy="5909310"/>
          </a:xfrm>
          <a:prstGeom prst="rect">
            <a:avLst/>
          </a:prstGeom>
          <a:noFill/>
        </p:spPr>
        <p:txBody>
          <a:bodyPr wrap="square" rtlCol="0">
            <a:spAutoFit/>
          </a:bodyPr>
          <a:lstStyle/>
          <a:p>
            <a:pPr marL="285750" lvl="0" indent="-285750">
              <a:buFont typeface="Arial" panose="020B0604020202020204" pitchFamily="34" charset="0"/>
              <a:buChar char="•"/>
              <a:defRPr/>
            </a:pPr>
            <a:r>
              <a:rPr lang="en-US" dirty="0"/>
              <a:t>Librarian driven initiative </a:t>
            </a:r>
          </a:p>
          <a:p>
            <a:pPr marL="285750" indent="-285750">
              <a:buFont typeface="Arial" panose="020B0604020202020204" pitchFamily="34" charset="0"/>
              <a:buChar char="•"/>
            </a:pPr>
            <a:r>
              <a:rPr lang="en-US" dirty="0"/>
              <a:t>Increases faculty awareness of OER opportunity</a:t>
            </a:r>
          </a:p>
          <a:p>
            <a:pPr marL="285750" indent="-285750">
              <a:buFont typeface="Arial" panose="020B0604020202020204" pitchFamily="34" charset="0"/>
              <a:buChar char="•"/>
            </a:pPr>
            <a:r>
              <a:rPr lang="en-US" dirty="0"/>
              <a:t>Increases adoption of OER’s</a:t>
            </a:r>
          </a:p>
          <a:p>
            <a:pPr marL="285750" indent="-285750">
              <a:buFont typeface="Arial" panose="020B0604020202020204" pitchFamily="34" charset="0"/>
              <a:buChar char="•"/>
            </a:pPr>
            <a:r>
              <a:rPr lang="en-US" dirty="0"/>
              <a:t>Faculty attend 80% of scheduled Learning Circle meetings. </a:t>
            </a:r>
          </a:p>
          <a:p>
            <a:pPr marL="285750" indent="-285750">
              <a:buFont typeface="Arial" panose="020B0604020202020204" pitchFamily="34" charset="0"/>
              <a:buChar char="•"/>
            </a:pPr>
            <a:r>
              <a:rPr lang="en-US" dirty="0"/>
              <a:t>Faculty create, submit, and update weekly workplans and journals.</a:t>
            </a:r>
          </a:p>
          <a:p>
            <a:pPr marL="285750" indent="-285750">
              <a:buFont typeface="Arial" panose="020B0604020202020204" pitchFamily="34" charset="0"/>
              <a:buChar char="•"/>
            </a:pPr>
            <a:r>
              <a:rPr lang="en-US" dirty="0"/>
              <a:t>Faculty present their final work results to colleagues.</a:t>
            </a:r>
          </a:p>
          <a:p>
            <a:endParaRPr lang="en-US" dirty="0"/>
          </a:p>
          <a:p>
            <a:endParaRPr lang="en-US" dirty="0"/>
          </a:p>
          <a:p>
            <a:endParaRPr lang="en-US" dirty="0"/>
          </a:p>
          <a:p>
            <a:pPr algn="ctr"/>
            <a:endParaRPr lang="en-US" b="1" dirty="0"/>
          </a:p>
          <a:p>
            <a:pPr algn="ctr"/>
            <a:r>
              <a:rPr lang="en-US" b="1" dirty="0"/>
              <a:t>Participants are paid a stipend for their work…</a:t>
            </a:r>
          </a:p>
          <a:p>
            <a:r>
              <a:rPr lang="en-US" b="1" dirty="0"/>
              <a:t> </a:t>
            </a:r>
          </a:p>
          <a:p>
            <a:pPr marL="285750" indent="-285750">
              <a:buFont typeface="Arial" panose="020B0604020202020204" pitchFamily="34" charset="0"/>
              <a:buChar char="•"/>
            </a:pPr>
            <a:r>
              <a:rPr lang="en-US" dirty="0"/>
              <a:t>The OER textbook review pathway stipend is between $200.00 - $500.00</a:t>
            </a:r>
          </a:p>
          <a:p>
            <a:endParaRPr lang="en-US" dirty="0"/>
          </a:p>
          <a:p>
            <a:pPr marL="285750" indent="-285750">
              <a:buFont typeface="Arial" panose="020B0604020202020204" pitchFamily="34" charset="0"/>
              <a:buChar char="•"/>
            </a:pPr>
            <a:r>
              <a:rPr lang="en-US" dirty="0"/>
              <a:t>Both the course redesign pathway and the authoring pathway recipients receive $1500.00 stipends for their work.</a:t>
            </a:r>
          </a:p>
          <a:p>
            <a:endParaRPr lang="en-US" dirty="0"/>
          </a:p>
          <a:p>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1306" y="3043837"/>
            <a:ext cx="3043118" cy="864528"/>
          </a:xfrm>
          <a:prstGeom prst="rect">
            <a:avLst/>
          </a:prstGeom>
        </p:spPr>
      </p:pic>
    </p:spTree>
    <p:extLst>
      <p:ext uri="{BB962C8B-B14F-4D97-AF65-F5344CB8AC3E}">
        <p14:creationId xmlns:p14="http://schemas.microsoft.com/office/powerpoint/2010/main" val="2271966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7680" r="1" b="1"/>
          <a:stretch/>
        </p:blipFill>
        <p:spPr>
          <a:xfrm>
            <a:off x="259702" y="1978926"/>
            <a:ext cx="5450633" cy="4272681"/>
          </a:xfrm>
          <a:prstGeom prst="rect">
            <a:avLst/>
          </a:prstGeom>
        </p:spPr>
      </p:pic>
      <p:sp>
        <p:nvSpPr>
          <p:cNvPr id="2" name="Title 1"/>
          <p:cNvSpPr>
            <a:spLocks noGrp="1"/>
          </p:cNvSpPr>
          <p:nvPr>
            <p:ph type="title"/>
          </p:nvPr>
        </p:nvSpPr>
        <p:spPr>
          <a:xfrm>
            <a:off x="259702" y="279918"/>
            <a:ext cx="5124061" cy="1112190"/>
          </a:xfrm>
        </p:spPr>
        <p:txBody>
          <a:bodyPr>
            <a:normAutofit/>
          </a:bodyPr>
          <a:lstStyle/>
          <a:p>
            <a:r>
              <a:rPr lang="en-US" dirty="0"/>
              <a:t>Application Process:</a:t>
            </a:r>
          </a:p>
        </p:txBody>
      </p:sp>
      <p:sp>
        <p:nvSpPr>
          <p:cNvPr id="3" name="Content Placeholder 2"/>
          <p:cNvSpPr>
            <a:spLocks noGrp="1"/>
          </p:cNvSpPr>
          <p:nvPr>
            <p:ph idx="1"/>
          </p:nvPr>
        </p:nvSpPr>
        <p:spPr>
          <a:xfrm>
            <a:off x="6092891" y="279918"/>
            <a:ext cx="5915608" cy="6475445"/>
          </a:xfrm>
        </p:spPr>
        <p:txBody>
          <a:bodyPr>
            <a:noAutofit/>
          </a:bodyPr>
          <a:lstStyle/>
          <a:p>
            <a:pPr marL="0" indent="0" algn="ctr">
              <a:buNone/>
            </a:pPr>
            <a:r>
              <a:rPr lang="en-US" sz="2400" b="1" dirty="0"/>
              <a:t>Interested faculty apply to attend Learning Circles…</a:t>
            </a:r>
          </a:p>
          <a:p>
            <a:r>
              <a:rPr lang="en-US" sz="2000" dirty="0"/>
              <a:t>The OER committee reviews applications, and announces successful applicants.</a:t>
            </a:r>
          </a:p>
          <a:p>
            <a:pPr marL="0" indent="0">
              <a:buNone/>
            </a:pPr>
            <a:endParaRPr lang="en-US" sz="1800" dirty="0"/>
          </a:p>
          <a:p>
            <a:pPr marL="0" indent="0" algn="ctr">
              <a:buNone/>
            </a:pPr>
            <a:r>
              <a:rPr lang="en-US" sz="2400" b="1" dirty="0"/>
              <a:t>Scoring criteria:</a:t>
            </a:r>
          </a:p>
          <a:p>
            <a:pPr marL="0" indent="0" algn="ctr">
              <a:buNone/>
            </a:pPr>
            <a:endParaRPr lang="en-US" sz="2000" b="1" dirty="0"/>
          </a:p>
          <a:p>
            <a:r>
              <a:rPr lang="en-US" sz="2000" dirty="0"/>
              <a:t>Courses with high PSEO and CIS enrollment will receive priority.</a:t>
            </a:r>
          </a:p>
          <a:p>
            <a:r>
              <a:rPr lang="en-US" sz="2000" dirty="0"/>
              <a:t>Course is needed for Z Degree</a:t>
            </a:r>
          </a:p>
          <a:p>
            <a:r>
              <a:rPr lang="en-US" sz="2000" dirty="0"/>
              <a:t>Course is scheduled to be taught in the next academic year</a:t>
            </a:r>
          </a:p>
          <a:p>
            <a:r>
              <a:rPr lang="en-US" sz="2000" dirty="0"/>
              <a:t>Course is high enrollment (&gt;50 students per year)</a:t>
            </a:r>
          </a:p>
          <a:p>
            <a:r>
              <a:rPr lang="en-US" sz="2000" dirty="0"/>
              <a:t>Faculty is new to OER Learning</a:t>
            </a:r>
          </a:p>
          <a:p>
            <a:r>
              <a:rPr lang="en-US" sz="2000" dirty="0"/>
              <a:t>Circles</a:t>
            </a:r>
          </a:p>
          <a:p>
            <a:r>
              <a:rPr lang="fr-FR" sz="2000" dirty="0"/>
              <a:t>Application </a:t>
            </a:r>
            <a:r>
              <a:rPr lang="fr-FR" sz="2000" dirty="0" err="1"/>
              <a:t>sustains</a:t>
            </a:r>
            <a:r>
              <a:rPr lang="fr-FR" sz="2000" dirty="0"/>
              <a:t> </a:t>
            </a:r>
            <a:r>
              <a:rPr lang="fr-FR" sz="2000" dirty="0" err="1"/>
              <a:t>current</a:t>
            </a:r>
            <a:r>
              <a:rPr lang="fr-FR" sz="2000" dirty="0"/>
              <a:t> OER </a:t>
            </a:r>
            <a:r>
              <a:rPr lang="en-US" sz="2000" dirty="0"/>
              <a:t>course</a:t>
            </a:r>
          </a:p>
          <a:p>
            <a:r>
              <a:rPr lang="en-US" sz="2000" dirty="0"/>
              <a:t>Potential money saved next academic year</a:t>
            </a:r>
          </a:p>
          <a:p>
            <a:pPr marL="0" indent="0">
              <a:buNone/>
            </a:pPr>
            <a:r>
              <a:rPr lang="en-US" sz="1800" dirty="0"/>
              <a:t> </a:t>
            </a:r>
          </a:p>
        </p:txBody>
      </p:sp>
    </p:spTree>
    <p:extLst>
      <p:ext uri="{BB962C8B-B14F-4D97-AF65-F5344CB8AC3E}">
        <p14:creationId xmlns:p14="http://schemas.microsoft.com/office/powerpoint/2010/main" val="4185983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Arrow Connector 19">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2294" r="14417"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p:cNvSpPr>
            <a:spLocks noGrp="1"/>
          </p:cNvSpPr>
          <p:nvPr>
            <p:ph type="title"/>
          </p:nvPr>
        </p:nvSpPr>
        <p:spPr>
          <a:xfrm>
            <a:off x="655320" y="365125"/>
            <a:ext cx="5120114" cy="1692794"/>
          </a:xfrm>
          <a:solidFill>
            <a:schemeClr val="tx1">
              <a:lumMod val="50000"/>
              <a:lumOff val="50000"/>
            </a:schemeClr>
          </a:solidFill>
        </p:spPr>
        <p:txBody>
          <a:bodyPr>
            <a:normAutofit/>
          </a:bodyPr>
          <a:lstStyle/>
          <a:p>
            <a:pPr algn="ctr"/>
            <a:r>
              <a:rPr lang="en-US" dirty="0">
                <a:solidFill>
                  <a:schemeClr val="bg1"/>
                </a:solidFill>
              </a:rPr>
              <a:t>Faculty Participation</a:t>
            </a:r>
          </a:p>
        </p:txBody>
      </p:sp>
      <p:sp>
        <p:nvSpPr>
          <p:cNvPr id="3" name="Content Placeholder 2"/>
          <p:cNvSpPr>
            <a:spLocks noGrp="1"/>
          </p:cNvSpPr>
          <p:nvPr>
            <p:ph idx="1"/>
          </p:nvPr>
        </p:nvSpPr>
        <p:spPr>
          <a:xfrm>
            <a:off x="-45390" y="2316480"/>
            <a:ext cx="6521534" cy="3872419"/>
          </a:xfrm>
        </p:spPr>
        <p:txBody>
          <a:bodyPr>
            <a:normAutofit/>
          </a:bodyPr>
          <a:lstStyle/>
          <a:p>
            <a:pPr marL="0" indent="0" algn="ctr">
              <a:buNone/>
            </a:pPr>
            <a:endParaRPr lang="en-US" sz="2400" dirty="0"/>
          </a:p>
          <a:p>
            <a:pPr marL="0" indent="0">
              <a:buNone/>
            </a:pPr>
            <a:endParaRPr lang="en-US" sz="2400" dirty="0"/>
          </a:p>
          <a:p>
            <a:pPr lvl="2"/>
            <a:r>
              <a:rPr lang="en-US" sz="2400" dirty="0"/>
              <a:t>Spring 2016  10 faculty participated </a:t>
            </a:r>
          </a:p>
          <a:p>
            <a:pPr lvl="2"/>
            <a:r>
              <a:rPr lang="en-US" sz="2400" dirty="0"/>
              <a:t>Summer 2016  7 faculty participated</a:t>
            </a:r>
          </a:p>
          <a:p>
            <a:pPr lvl="2"/>
            <a:r>
              <a:rPr lang="en-US" sz="2400" dirty="0"/>
              <a:t>Spring 2017 4 faculty participated</a:t>
            </a:r>
          </a:p>
          <a:p>
            <a:pPr lvl="2"/>
            <a:r>
              <a:rPr lang="en-US" sz="2400" dirty="0"/>
              <a:t>Summer 2017  5 faculty participated</a:t>
            </a:r>
          </a:p>
          <a:p>
            <a:endParaRPr lang="en-US" sz="1800" dirty="0"/>
          </a:p>
        </p:txBody>
      </p:sp>
    </p:spTree>
    <p:extLst>
      <p:ext uri="{BB962C8B-B14F-4D97-AF65-F5344CB8AC3E}">
        <p14:creationId xmlns:p14="http://schemas.microsoft.com/office/powerpoint/2010/main" val="2168115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3563</TotalTime>
  <Words>1206</Words>
  <Application>Microsoft Office PowerPoint</Application>
  <PresentationFormat>Widescreen</PresentationFormat>
  <Paragraphs>189</Paragraphs>
  <Slides>23</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OER Committee…</vt:lpstr>
      <vt:lpstr>Applied for System Grant…   </vt:lpstr>
      <vt:lpstr>PowerPoint Presentation</vt:lpstr>
      <vt:lpstr>Application Process:</vt:lpstr>
      <vt:lpstr>Faculty Participation</vt:lpstr>
      <vt:lpstr>Collaborative Learning  Circles</vt:lpstr>
      <vt:lpstr>Three Pathways </vt:lpstr>
      <vt:lpstr>Review Pathway</vt:lpstr>
      <vt:lpstr>Redesign Pathway</vt:lpstr>
      <vt:lpstr>Authoring Pathway</vt:lpstr>
      <vt:lpstr>Brightspace (D2L) Faculty Support  Course Room</vt:lpstr>
      <vt:lpstr>Brightspace (D2L) Faculty Support  Course Room</vt:lpstr>
      <vt:lpstr>Applied for  2nd   System Grant…     Our current OER work builds on the work we have accomplished as a result of the system level grant our college was awarded in 2016.</vt:lpstr>
      <vt:lpstr>Learning Circles framework applied to OER in concurrent enrollment project</vt:lpstr>
      <vt:lpstr>Learning Circles framework applied to OER in concurrent enrollment project</vt:lpstr>
      <vt:lpstr>Learning Circles framework applied to OER in concurrent enrollment project</vt:lpstr>
      <vt:lpstr>Takeaways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Pikula</dc:creator>
  <cp:lastModifiedBy>Karen Pikula</cp:lastModifiedBy>
  <cp:revision>177</cp:revision>
  <dcterms:created xsi:type="dcterms:W3CDTF">2017-03-12T18:23:41Z</dcterms:created>
  <dcterms:modified xsi:type="dcterms:W3CDTF">2017-08-03T03:46:47Z</dcterms:modified>
</cp:coreProperties>
</file>