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3"/>
  </p:notesMasterIdLst>
  <p:handoutMasterIdLst>
    <p:handoutMasterId r:id="rId24"/>
  </p:handoutMasterIdLst>
  <p:sldIdLst>
    <p:sldId id="256" r:id="rId2"/>
    <p:sldId id="257" r:id="rId3"/>
    <p:sldId id="273" r:id="rId4"/>
    <p:sldId id="258" r:id="rId5"/>
    <p:sldId id="259" r:id="rId6"/>
    <p:sldId id="263" r:id="rId7"/>
    <p:sldId id="272" r:id="rId8"/>
    <p:sldId id="271" r:id="rId9"/>
    <p:sldId id="279" r:id="rId10"/>
    <p:sldId id="276" r:id="rId11"/>
    <p:sldId id="274" r:id="rId12"/>
    <p:sldId id="281" r:id="rId13"/>
    <p:sldId id="283" r:id="rId14"/>
    <p:sldId id="282" r:id="rId15"/>
    <p:sldId id="275" r:id="rId16"/>
    <p:sldId id="277" r:id="rId17"/>
    <p:sldId id="278" r:id="rId18"/>
    <p:sldId id="267" r:id="rId19"/>
    <p:sldId id="280" r:id="rId20"/>
    <p:sldId id="269" r:id="rId21"/>
    <p:sldId id="270" r:id="rId22"/>
  </p:sldIdLst>
  <p:sldSz cx="9144000" cy="5143500" type="screen16x9"/>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E Powell" initials="SE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9129" autoAdjust="0"/>
  </p:normalViewPr>
  <p:slideViewPr>
    <p:cSldViewPr>
      <p:cViewPr>
        <p:scale>
          <a:sx n="70" d="100"/>
          <a:sy n="70" d="100"/>
        </p:scale>
        <p:origin x="-112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7-24T14:51:56.801" idx="1">
    <p:pos x="10" y="10"/>
    <p:text>Sharon- try to reduce text in table
</p:text>
  </p:cm>
  <p:cm authorId="0" dt="2017-07-24T15:04:57.730" idx="3">
    <p:pos x="3861" y="142"/>
    <p:text>Add a few slides after this table of screen shots of online activities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7-24T14:52:50.770" idx="2">
    <p:pos x="10" y="10"/>
    <p:text>Put these examples into the table on slide 11</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B538D19-5676-4E99-8FE1-093AF42A3484}" type="datetimeFigureOut">
              <a:rPr lang="en-US" smtClean="0"/>
              <a:t>8/1/2017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5025DC1-4796-4634-AFE7-D1C4462F9E46}" type="slidenum">
              <a:rPr lang="en-US" smtClean="0"/>
              <a:t>‹#›</a:t>
            </a:fld>
            <a:endParaRPr lang="en-US"/>
          </a:p>
        </p:txBody>
      </p:sp>
    </p:spTree>
    <p:extLst>
      <p:ext uri="{BB962C8B-B14F-4D97-AF65-F5344CB8AC3E}">
        <p14:creationId xmlns:p14="http://schemas.microsoft.com/office/powerpoint/2010/main" val="714754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415791"/>
            <a:ext cx="5486400"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95524696"/>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spcBef>
                <a:spcPts val="0"/>
              </a:spcBef>
              <a:buNone/>
            </a:pPr>
            <a:r>
              <a:rPr lang="en-US" b="1" dirty="0" smtClean="0"/>
              <a:t>Ellie, Sharon &amp; Kate </a:t>
            </a:r>
            <a:r>
              <a:rPr lang="en-US" dirty="0" smtClean="0"/>
              <a:t>intros</a:t>
            </a:r>
            <a:endParaRPr dirty="0"/>
          </a:p>
        </p:txBody>
      </p:sp>
    </p:spTree>
    <p:extLst>
      <p:ext uri="{BB962C8B-B14F-4D97-AF65-F5344CB8AC3E}">
        <p14:creationId xmlns:p14="http://schemas.microsoft.com/office/powerpoint/2010/main" val="131677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endParaRPr lang="en-US" b="1" dirty="0"/>
          </a:p>
        </p:txBody>
      </p:sp>
    </p:spTree>
    <p:extLst>
      <p:ext uri="{BB962C8B-B14F-4D97-AF65-F5344CB8AC3E}">
        <p14:creationId xmlns:p14="http://schemas.microsoft.com/office/powerpoint/2010/main" val="17770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Sharon</a:t>
            </a:r>
          </a:p>
          <a:p>
            <a:r>
              <a:rPr lang="en-US" dirty="0" smtClean="0"/>
              <a:t>Dissemination of information is not too difficult in an online format. It’s the synergistic learning that comes from interaction with others that is trickier to duplicate. How do we promote</a:t>
            </a:r>
            <a:r>
              <a:rPr lang="en-US" baseline="0" dirty="0" smtClean="0"/>
              <a:t> that type of learning given our challenges?</a:t>
            </a:r>
          </a:p>
          <a:p>
            <a:endParaRPr lang="en-US" baseline="0" dirty="0" smtClean="0"/>
          </a:p>
          <a:p>
            <a:r>
              <a:rPr lang="en-US" baseline="0" dirty="0" smtClean="0"/>
              <a:t>Sharon- Try to reduce text in table!!!</a:t>
            </a:r>
            <a:endParaRPr lang="en-US" dirty="0"/>
          </a:p>
        </p:txBody>
      </p:sp>
    </p:spTree>
    <p:extLst>
      <p:ext uri="{BB962C8B-B14F-4D97-AF65-F5344CB8AC3E}">
        <p14:creationId xmlns:p14="http://schemas.microsoft.com/office/powerpoint/2010/main" val="184727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Sharon</a:t>
            </a:r>
            <a:endParaRPr lang="en-US" b="1" dirty="0"/>
          </a:p>
        </p:txBody>
      </p:sp>
    </p:spTree>
    <p:extLst>
      <p:ext uri="{BB962C8B-B14F-4D97-AF65-F5344CB8AC3E}">
        <p14:creationId xmlns:p14="http://schemas.microsoft.com/office/powerpoint/2010/main" val="13378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Sharon</a:t>
            </a:r>
            <a:endParaRPr lang="en-US" b="1" dirty="0"/>
          </a:p>
        </p:txBody>
      </p:sp>
    </p:spTree>
    <p:extLst>
      <p:ext uri="{BB962C8B-B14F-4D97-AF65-F5344CB8AC3E}">
        <p14:creationId xmlns:p14="http://schemas.microsoft.com/office/powerpoint/2010/main" val="879925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Sharon</a:t>
            </a:r>
            <a:endParaRPr lang="en-US" b="1" dirty="0"/>
          </a:p>
        </p:txBody>
      </p:sp>
    </p:spTree>
    <p:extLst>
      <p:ext uri="{BB962C8B-B14F-4D97-AF65-F5344CB8AC3E}">
        <p14:creationId xmlns:p14="http://schemas.microsoft.com/office/powerpoint/2010/main" val="168319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Sharon</a:t>
            </a:r>
            <a:endParaRPr lang="en-US" b="1" dirty="0"/>
          </a:p>
        </p:txBody>
      </p:sp>
    </p:spTree>
    <p:extLst>
      <p:ext uri="{BB962C8B-B14F-4D97-AF65-F5344CB8AC3E}">
        <p14:creationId xmlns:p14="http://schemas.microsoft.com/office/powerpoint/2010/main" val="168524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p>
          <a:p>
            <a:r>
              <a:rPr lang="en-US" dirty="0" smtClean="0"/>
              <a:t>Issues included:</a:t>
            </a:r>
          </a:p>
          <a:p>
            <a:endParaRPr lang="en-US" dirty="0" smtClean="0"/>
          </a:p>
          <a:p>
            <a:pPr marL="171450" indent="-171450">
              <a:buFont typeface="Arial" panose="020B0604020202020204" pitchFamily="34" charset="0"/>
              <a:buChar char="•"/>
            </a:pPr>
            <a:r>
              <a:rPr lang="en-US" dirty="0" smtClean="0"/>
              <a:t>Platform</a:t>
            </a:r>
            <a:r>
              <a:rPr lang="en-US" baseline="0" dirty="0" smtClean="0"/>
              <a:t> (Moodle vs Articulate)</a:t>
            </a:r>
          </a:p>
          <a:p>
            <a:pPr marL="171450" indent="-171450">
              <a:buFont typeface="Arial" panose="020B0604020202020204" pitchFamily="34" charset="0"/>
              <a:buChar char="•"/>
            </a:pPr>
            <a:r>
              <a:rPr lang="en-US" baseline="0" dirty="0" smtClean="0"/>
              <a:t>Limited capacity (not a ton of money to create vids, etc., knowing how to use software)</a:t>
            </a:r>
          </a:p>
          <a:p>
            <a:pPr marL="171450" indent="-171450">
              <a:buFont typeface="Arial" panose="020B0604020202020204" pitchFamily="34" charset="0"/>
              <a:buChar char="•"/>
            </a:pPr>
            <a:r>
              <a:rPr lang="en-US" baseline="0" dirty="0" smtClean="0"/>
              <a:t>Confidentiality issues</a:t>
            </a:r>
          </a:p>
          <a:p>
            <a:pPr marL="171450" indent="-171450">
              <a:buFont typeface="Arial" panose="020B0604020202020204" pitchFamily="34" charset="0"/>
              <a:buChar char="•"/>
            </a:pPr>
            <a:r>
              <a:rPr lang="en-US" baseline="0" dirty="0" smtClean="0"/>
              <a:t>Not enough capacity to read and respond to comments. If we can’t read, we can’t ask because 1. not nice to ask for work that won’t be reviewed; and 2. given the nature of the subject matter, it’s possible that someone might share info that should be reported. If we never read it, that would be an unethical position to be in. We feel it’s better not to ask if we can’t monitor appropriately.</a:t>
            </a:r>
          </a:p>
          <a:p>
            <a:pPr marL="171450" indent="-171450">
              <a:buFont typeface="Arial" panose="020B0604020202020204" pitchFamily="34" charset="0"/>
              <a:buChar char="•"/>
            </a:pPr>
            <a:r>
              <a:rPr lang="en-US" baseline="0" dirty="0" smtClean="0"/>
              <a:t>For the sake of evaluation and to insure that they complete the course, we need to be able to monitor their progress. Moodle and Articulate both have limitations regarding this issue. Also, we’d like to capture some data through their work so we can possibly use it for evaluation.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These limitations have a lot of influence over the way the course is built.</a:t>
            </a:r>
          </a:p>
          <a:p>
            <a:pPr marL="0" indent="0">
              <a:buFont typeface="Arial" panose="020B0604020202020204" pitchFamily="34" charset="0"/>
              <a:buNone/>
            </a:pPr>
            <a:endParaRPr lang="en-US" baseline="0" dirty="0" smtClean="0"/>
          </a:p>
          <a:p>
            <a:pPr marL="457200" marR="0" lvl="0" indent="-457200" algn="l" defTabSz="914400" rtl="0" eaLnBrk="1" fontAlgn="auto" latinLnBrk="0" hangingPunct="1">
              <a:lnSpc>
                <a:spcPct val="100000"/>
              </a:lnSpc>
              <a:spcBef>
                <a:spcPts val="560"/>
              </a:spcBef>
              <a:spcAft>
                <a:spcPts val="0"/>
              </a:spcAft>
              <a:buClr>
                <a:srgbClr val="CE1B22"/>
              </a:buClr>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7A0019"/>
                </a:solidFill>
                <a:effectLst/>
                <a:uLnTx/>
                <a:uFillTx/>
                <a:latin typeface="+mn-lt"/>
                <a:cs typeface="Arial"/>
                <a:sym typeface="Arial"/>
              </a:rPr>
              <a:t>Iterative process where we said what we wanted to do and Dung would tell us what was possible. Then he’d do it and we’d see how it worked.</a:t>
            </a:r>
          </a:p>
          <a:p>
            <a:pPr marL="457200" marR="0" lvl="0" indent="-457200" algn="l" defTabSz="914400" rtl="0" eaLnBrk="1" fontAlgn="auto" latinLnBrk="0" hangingPunct="1">
              <a:lnSpc>
                <a:spcPct val="100000"/>
              </a:lnSpc>
              <a:spcBef>
                <a:spcPts val="560"/>
              </a:spcBef>
              <a:spcAft>
                <a:spcPts val="0"/>
              </a:spcAft>
              <a:buClr>
                <a:srgbClr val="CE1B22"/>
              </a:buClr>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7A0019"/>
                </a:solidFill>
                <a:effectLst/>
                <a:uLnTx/>
                <a:uFillTx/>
                <a:latin typeface="+mn-lt"/>
                <a:cs typeface="Arial"/>
                <a:sym typeface="Arial"/>
              </a:rPr>
              <a:t>This is the stage where we had to put all of the pieces together that began in the brainstorming stage.</a:t>
            </a:r>
          </a:p>
          <a:p>
            <a:pPr marL="457200" marR="0" lvl="0" indent="-457200" algn="l" defTabSz="914400" rtl="0" eaLnBrk="1" fontAlgn="auto" latinLnBrk="0" hangingPunct="1">
              <a:lnSpc>
                <a:spcPct val="100000"/>
              </a:lnSpc>
              <a:spcBef>
                <a:spcPts val="560"/>
              </a:spcBef>
              <a:spcAft>
                <a:spcPts val="0"/>
              </a:spcAft>
              <a:buClr>
                <a:srgbClr val="CE1B22"/>
              </a:buClr>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7A0019"/>
                </a:solidFill>
                <a:effectLst/>
                <a:uLnTx/>
                <a:uFillTx/>
                <a:latin typeface="+mn-lt"/>
                <a:cs typeface="Arial"/>
                <a:sym typeface="Arial"/>
              </a:rPr>
              <a:t>Consulting with others to make sure instructions are clear.</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66388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p>
          <a:p>
            <a:r>
              <a:rPr lang="en-US" dirty="0" smtClean="0"/>
              <a:t>What I mentioned previously about tracking participation; also wanting content to be close enough to face to face so we can compare methods of delivery; different evaluation</a:t>
            </a:r>
            <a:r>
              <a:rPr lang="en-US" baseline="0" dirty="0" smtClean="0"/>
              <a:t> we did of our project (pilots; going through several times; evaluating after it’s been live for a little while; Bob Hughes students provided external review).Accessibility: transcription and closed captioning. Based upon what we learn though evaluation, we go back to the design stage and make adjustments.</a:t>
            </a:r>
            <a:endParaRPr lang="en-US" dirty="0"/>
          </a:p>
        </p:txBody>
      </p:sp>
    </p:spTree>
    <p:extLst>
      <p:ext uri="{BB962C8B-B14F-4D97-AF65-F5344CB8AC3E}">
        <p14:creationId xmlns:p14="http://schemas.microsoft.com/office/powerpoint/2010/main" val="2505101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spcBef>
                <a:spcPts val="0"/>
              </a:spcBef>
              <a:buNone/>
            </a:pPr>
            <a:r>
              <a:rPr lang="en-US" b="1" dirty="0" smtClean="0"/>
              <a:t>Kate</a:t>
            </a:r>
            <a:endParaRPr b="1" dirty="0"/>
          </a:p>
        </p:txBody>
      </p:sp>
    </p:spTree>
    <p:extLst>
      <p:ext uri="{BB962C8B-B14F-4D97-AF65-F5344CB8AC3E}">
        <p14:creationId xmlns:p14="http://schemas.microsoft.com/office/powerpoint/2010/main" val="101380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Ellie</a:t>
            </a:r>
            <a:r>
              <a:rPr lang="en-US" b="1" baseline="0" dirty="0" smtClean="0"/>
              <a:t> – lead w/ Sharon</a:t>
            </a:r>
            <a:endParaRPr lang="en-US" b="1" dirty="0" smtClean="0"/>
          </a:p>
          <a:p>
            <a:r>
              <a:rPr lang="en-US" dirty="0" smtClean="0"/>
              <a:t>Have participants think of a challenge and how they’ve overcome it. Share in pairs and then have a few report back to the whole group.</a:t>
            </a:r>
            <a:endParaRPr lang="en-US" dirty="0"/>
          </a:p>
        </p:txBody>
      </p:sp>
    </p:spTree>
    <p:extLst>
      <p:ext uri="{BB962C8B-B14F-4D97-AF65-F5344CB8AC3E}">
        <p14:creationId xmlns:p14="http://schemas.microsoft.com/office/powerpoint/2010/main" val="60058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spcBef>
                <a:spcPts val="0"/>
              </a:spcBef>
              <a:buNone/>
            </a:pPr>
            <a:r>
              <a:rPr lang="en-US" b="1" dirty="0" smtClean="0"/>
              <a:t>Ellie</a:t>
            </a:r>
            <a:endParaRPr b="1" dirty="0"/>
          </a:p>
        </p:txBody>
      </p:sp>
    </p:spTree>
    <p:extLst>
      <p:ext uri="{BB962C8B-B14F-4D97-AF65-F5344CB8AC3E}">
        <p14:creationId xmlns:p14="http://schemas.microsoft.com/office/powerpoint/2010/main" val="1140626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310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5555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Ellie</a:t>
            </a:r>
          </a:p>
          <a:p>
            <a:r>
              <a:rPr lang="en-US" dirty="0" smtClean="0"/>
              <a:t>The</a:t>
            </a:r>
            <a:r>
              <a:rPr lang="en-US" baseline="0" dirty="0" smtClean="0"/>
              <a:t> face to face course is highly interactive and includes a great deal of input from participants. Discussion is a primary pedagogical tool and we utilize discussion between participants as a way to augment their learning. We also operate from the teaching philosophy that, rather than just depositing lots of information into the participants’ brains, it’s our role as educators to spark their interest and evoke learning within the participants (Teaching is not filling a pail, it is lighting a fire.”- WB Yeats). We feel that the learning sticks much more effectively and participants are much more likely to be motivated to extend their learning.</a:t>
            </a:r>
            <a:endParaRPr lang="en-US" dirty="0"/>
          </a:p>
        </p:txBody>
      </p:sp>
    </p:spTree>
    <p:extLst>
      <p:ext uri="{BB962C8B-B14F-4D97-AF65-F5344CB8AC3E}">
        <p14:creationId xmlns:p14="http://schemas.microsoft.com/office/powerpoint/2010/main" val="354009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lnSpc>
                <a:spcPct val="115000"/>
              </a:lnSpc>
              <a:spcBef>
                <a:spcPts val="400"/>
              </a:spcBef>
              <a:buNone/>
            </a:pPr>
            <a:r>
              <a:rPr lang="en" sz="1200" b="1" dirty="0" smtClean="0">
                <a:latin typeface="Calibri"/>
                <a:ea typeface="Calibri"/>
                <a:cs typeface="Calibri"/>
                <a:sym typeface="Calibri"/>
              </a:rPr>
              <a:t>Ellie</a:t>
            </a:r>
          </a:p>
          <a:p>
            <a:pPr lvl="0">
              <a:lnSpc>
                <a:spcPct val="115000"/>
              </a:lnSpc>
              <a:spcBef>
                <a:spcPts val="400"/>
              </a:spcBef>
              <a:buNone/>
            </a:pPr>
            <a:r>
              <a:rPr lang="en" sz="1200" dirty="0" smtClean="0">
                <a:latin typeface="Calibri"/>
                <a:ea typeface="Calibri"/>
                <a:cs typeface="Calibri"/>
                <a:sym typeface="Calibri"/>
              </a:rPr>
              <a:t>Parents </a:t>
            </a:r>
            <a:r>
              <a:rPr lang="en" sz="1200" dirty="0">
                <a:latin typeface="Calibri"/>
                <a:ea typeface="Calibri"/>
                <a:cs typeface="Calibri"/>
                <a:sym typeface="Calibri"/>
              </a:rPr>
              <a:t>Forever</a:t>
            </a:r>
            <a:r>
              <a:rPr lang="en" sz="1200" baseline="30000" dirty="0">
                <a:latin typeface="Calibri"/>
                <a:ea typeface="Calibri"/>
                <a:cs typeface="Calibri"/>
                <a:sym typeface="Calibri"/>
              </a:rPr>
              <a:t>TM</a:t>
            </a:r>
            <a:r>
              <a:rPr lang="en" sz="1200" dirty="0">
                <a:latin typeface="Calibri"/>
                <a:ea typeface="Calibri"/>
                <a:cs typeface="Calibri"/>
                <a:sym typeface="Calibri"/>
              </a:rPr>
              <a:t> got its start in 1994. At that time a group of local Extension educators in Winona county noticed an increasing need for education for parents experiencing divorce. They drafted a curriculum that would later become Parents Forever</a:t>
            </a:r>
            <a:r>
              <a:rPr lang="en" sz="1200" baseline="30000" dirty="0">
                <a:latin typeface="Calibri"/>
                <a:ea typeface="Calibri"/>
                <a:cs typeface="Calibri"/>
                <a:sym typeface="Calibri"/>
              </a:rPr>
              <a:t>TM</a:t>
            </a:r>
            <a:r>
              <a:rPr lang="en" sz="1200" dirty="0">
                <a:latin typeface="Calibri"/>
                <a:ea typeface="Calibri"/>
                <a:cs typeface="Calibri"/>
                <a:sym typeface="Calibri"/>
              </a:rPr>
              <a:t> and piloted it in the surrounding communities.</a:t>
            </a:r>
          </a:p>
          <a:p>
            <a:pPr lvl="0">
              <a:lnSpc>
                <a:spcPct val="115000"/>
              </a:lnSpc>
              <a:spcBef>
                <a:spcPts val="400"/>
              </a:spcBef>
              <a:buNone/>
            </a:pPr>
            <a:r>
              <a:rPr lang="en" sz="1200" dirty="0">
                <a:latin typeface="Calibri"/>
                <a:ea typeface="Calibri"/>
                <a:cs typeface="Calibri"/>
                <a:sym typeface="Calibri"/>
              </a:rPr>
              <a:t> </a:t>
            </a:r>
          </a:p>
          <a:p>
            <a:pPr lvl="0" rtl="0">
              <a:lnSpc>
                <a:spcPct val="115000"/>
              </a:lnSpc>
              <a:spcBef>
                <a:spcPts val="400"/>
              </a:spcBef>
              <a:buNone/>
            </a:pPr>
            <a:r>
              <a:rPr lang="en" sz="1200" b="1" dirty="0">
                <a:latin typeface="Calibri"/>
                <a:ea typeface="Calibri"/>
                <a:cs typeface="Calibri"/>
                <a:sym typeface="Calibri"/>
              </a:rPr>
              <a:t>In 1996</a:t>
            </a:r>
            <a:r>
              <a:rPr lang="en" sz="1200" dirty="0">
                <a:latin typeface="Calibri"/>
                <a:ea typeface="Calibri"/>
                <a:cs typeface="Calibri"/>
                <a:sym typeface="Calibri"/>
              </a:rPr>
              <a:t>, the Minnesota state legislature requested that the Minnesota Supreme Court form a committee to examine visitation and custody issues. The committee explored these issues and concluded that parent education during the divorce process could help minimize return-to-court appearances regarding issues with visitation and custody. The committee’s recommendations were written into statute. In court cases where custody or parenting time is contested, the parents of minor children are court-ordered to attend a parent education course. </a:t>
            </a:r>
          </a:p>
          <a:p>
            <a:pPr lvl="0">
              <a:lnSpc>
                <a:spcPct val="115000"/>
              </a:lnSpc>
              <a:spcBef>
                <a:spcPts val="400"/>
              </a:spcBef>
              <a:buNone/>
            </a:pPr>
            <a:r>
              <a:rPr lang="en" sz="1200" dirty="0">
                <a:latin typeface="Calibri"/>
                <a:ea typeface="Calibri"/>
                <a:cs typeface="Calibri"/>
                <a:sym typeface="Calibri"/>
              </a:rPr>
              <a:t>The Minnesota Supreme Court and/or district judges approve these parent education courses and ensure that they meet the 25 minimum standards defined in the policy.</a:t>
            </a:r>
          </a:p>
          <a:p>
            <a:pPr lvl="0">
              <a:lnSpc>
                <a:spcPct val="115000"/>
              </a:lnSpc>
              <a:spcBef>
                <a:spcPts val="400"/>
              </a:spcBef>
              <a:buNone/>
            </a:pPr>
            <a:r>
              <a:rPr lang="en" sz="1200" dirty="0">
                <a:latin typeface="Calibri"/>
                <a:ea typeface="Calibri"/>
                <a:cs typeface="Calibri"/>
                <a:sym typeface="Calibri"/>
              </a:rPr>
              <a:t>In response to this new mandate, University of Minnesota Extension revised the existing parent education curriculum and launched Parents Forever</a:t>
            </a:r>
            <a:r>
              <a:rPr lang="en" sz="1200" baseline="30000" dirty="0">
                <a:latin typeface="Calibri"/>
                <a:ea typeface="Calibri"/>
                <a:cs typeface="Calibri"/>
                <a:sym typeface="Calibri"/>
              </a:rPr>
              <a:t>TM</a:t>
            </a:r>
            <a:r>
              <a:rPr lang="en" sz="1200" dirty="0">
                <a:latin typeface="Calibri"/>
                <a:ea typeface="Calibri"/>
                <a:cs typeface="Calibri"/>
                <a:sym typeface="Calibri"/>
              </a:rPr>
              <a:t> in </a:t>
            </a:r>
            <a:r>
              <a:rPr lang="en" sz="1200" b="1" dirty="0">
                <a:latin typeface="Calibri"/>
                <a:ea typeface="Calibri"/>
                <a:cs typeface="Calibri"/>
                <a:sym typeface="Calibri"/>
              </a:rPr>
              <a:t>the fall of 1998</a:t>
            </a:r>
            <a:r>
              <a:rPr lang="en" sz="1200" dirty="0">
                <a:latin typeface="Calibri"/>
                <a:ea typeface="Calibri"/>
                <a:cs typeface="Calibri"/>
                <a:sym typeface="Calibri"/>
              </a:rPr>
              <a:t>.</a:t>
            </a:r>
          </a:p>
          <a:p>
            <a:pPr lvl="0">
              <a:spcBef>
                <a:spcPts val="0"/>
              </a:spcBef>
              <a:buNone/>
            </a:pPr>
            <a:endParaRPr dirty="0"/>
          </a:p>
        </p:txBody>
      </p:sp>
    </p:spTree>
    <p:extLst>
      <p:ext uri="{BB962C8B-B14F-4D97-AF65-F5344CB8AC3E}">
        <p14:creationId xmlns:p14="http://schemas.microsoft.com/office/powerpoint/2010/main" val="146184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lnSpc>
                <a:spcPct val="115000"/>
              </a:lnSpc>
              <a:spcBef>
                <a:spcPts val="400"/>
              </a:spcBef>
              <a:buNone/>
            </a:pPr>
            <a:r>
              <a:rPr lang="en" sz="1200" b="1" dirty="0" smtClean="0">
                <a:latin typeface="Calibri"/>
                <a:ea typeface="Calibri"/>
                <a:cs typeface="Calibri"/>
                <a:sym typeface="Calibri"/>
              </a:rPr>
              <a:t>Ellie</a:t>
            </a:r>
          </a:p>
          <a:p>
            <a:pPr lvl="0">
              <a:lnSpc>
                <a:spcPct val="115000"/>
              </a:lnSpc>
              <a:spcBef>
                <a:spcPts val="400"/>
              </a:spcBef>
              <a:buNone/>
            </a:pPr>
            <a:r>
              <a:rPr lang="en" sz="1200" b="1" dirty="0" smtClean="0">
                <a:latin typeface="Calibri"/>
                <a:ea typeface="Calibri"/>
                <a:cs typeface="Calibri"/>
                <a:sym typeface="Calibri"/>
              </a:rPr>
              <a:t>Since </a:t>
            </a:r>
            <a:r>
              <a:rPr lang="en" sz="1200" b="1" dirty="0">
                <a:latin typeface="Calibri"/>
                <a:ea typeface="Calibri"/>
                <a:cs typeface="Calibri"/>
                <a:sym typeface="Calibri"/>
              </a:rPr>
              <a:t>1998</a:t>
            </a:r>
            <a:r>
              <a:rPr lang="en" sz="1200" dirty="0">
                <a:latin typeface="Calibri"/>
                <a:ea typeface="Calibri"/>
                <a:cs typeface="Calibri"/>
                <a:sym typeface="Calibri"/>
              </a:rPr>
              <a:t>, we have trained hundreds of professionals across Minnesota and beyond how to start and maintain a Parents Forever</a:t>
            </a:r>
            <a:r>
              <a:rPr lang="en" sz="1200" baseline="30000" dirty="0">
                <a:latin typeface="Calibri"/>
                <a:ea typeface="Calibri"/>
                <a:cs typeface="Calibri"/>
                <a:sym typeface="Calibri"/>
              </a:rPr>
              <a:t>TM</a:t>
            </a:r>
            <a:r>
              <a:rPr lang="en" sz="1200" dirty="0">
                <a:latin typeface="Calibri"/>
                <a:ea typeface="Calibri"/>
                <a:cs typeface="Calibri"/>
                <a:sym typeface="Calibri"/>
              </a:rPr>
              <a:t> program in their county.</a:t>
            </a:r>
          </a:p>
          <a:p>
            <a:pPr lvl="0">
              <a:lnSpc>
                <a:spcPct val="115000"/>
              </a:lnSpc>
              <a:spcBef>
                <a:spcPts val="400"/>
              </a:spcBef>
              <a:buNone/>
            </a:pPr>
            <a:r>
              <a:rPr lang="en" sz="1200" b="1" dirty="0">
                <a:latin typeface="Calibri"/>
                <a:ea typeface="Calibri"/>
                <a:cs typeface="Calibri"/>
                <a:sym typeface="Calibri"/>
              </a:rPr>
              <a:t>In 2010 </a:t>
            </a:r>
            <a:r>
              <a:rPr lang="en" sz="1200" dirty="0">
                <a:latin typeface="Calibri"/>
                <a:ea typeface="Calibri"/>
                <a:cs typeface="Calibri"/>
                <a:sym typeface="Calibri"/>
              </a:rPr>
              <a:t>we revamped all of the parent handbooks.</a:t>
            </a:r>
          </a:p>
          <a:p>
            <a:pPr lvl="0">
              <a:lnSpc>
                <a:spcPct val="115000"/>
              </a:lnSpc>
              <a:spcBef>
                <a:spcPts val="400"/>
              </a:spcBef>
              <a:buNone/>
            </a:pPr>
            <a:r>
              <a:rPr lang="en" sz="1200" b="1" dirty="0">
                <a:latin typeface="Calibri"/>
                <a:ea typeface="Calibri"/>
                <a:cs typeface="Calibri"/>
                <a:sym typeface="Calibri"/>
              </a:rPr>
              <a:t>In 2011</a:t>
            </a:r>
            <a:r>
              <a:rPr lang="en" sz="1200" dirty="0">
                <a:latin typeface="Calibri"/>
                <a:ea typeface="Calibri"/>
                <a:cs typeface="Calibri"/>
                <a:sym typeface="Calibri"/>
              </a:rPr>
              <a:t> we were approached by the Minnesota Supreme Court to develop an online version of the course to help meet the needs of parents who could not easily attend an in-person course. </a:t>
            </a:r>
            <a:r>
              <a:rPr lang="en" sz="1200" dirty="0" smtClean="0">
                <a:latin typeface="Calibri"/>
                <a:ea typeface="Calibri"/>
                <a:cs typeface="Calibri"/>
                <a:sym typeface="Calibri"/>
              </a:rPr>
              <a:t>Our situation was that we had a decades old face to face program which we needed to convert to an online format. The </a:t>
            </a:r>
            <a:r>
              <a:rPr lang="en" sz="1200" i="1" dirty="0">
                <a:latin typeface="Calibri"/>
                <a:ea typeface="Calibri"/>
                <a:cs typeface="Calibri"/>
                <a:sym typeface="Calibri"/>
              </a:rPr>
              <a:t>Parents Forever</a:t>
            </a:r>
            <a:r>
              <a:rPr lang="en" sz="1200" i="1" baseline="30000" dirty="0">
                <a:latin typeface="Calibri"/>
                <a:ea typeface="Calibri"/>
                <a:cs typeface="Calibri"/>
                <a:sym typeface="Calibri"/>
              </a:rPr>
              <a:t>TM</a:t>
            </a:r>
            <a:r>
              <a:rPr lang="en" sz="1200" i="1" dirty="0">
                <a:latin typeface="Calibri"/>
                <a:ea typeface="Calibri"/>
                <a:cs typeface="Calibri"/>
                <a:sym typeface="Calibri"/>
              </a:rPr>
              <a:t> Online Course for Parents</a:t>
            </a:r>
            <a:r>
              <a:rPr lang="en" sz="1200" dirty="0">
                <a:latin typeface="Calibri"/>
                <a:ea typeface="Calibri"/>
                <a:cs typeface="Calibri"/>
                <a:sym typeface="Calibri"/>
              </a:rPr>
              <a:t> was the first online offering approved by the state of Minnesota and was </a:t>
            </a:r>
            <a:r>
              <a:rPr lang="en" sz="1200" b="1" dirty="0">
                <a:latin typeface="Calibri"/>
                <a:ea typeface="Calibri"/>
                <a:cs typeface="Calibri"/>
                <a:sym typeface="Calibri"/>
              </a:rPr>
              <a:t>rolled out early 2012</a:t>
            </a:r>
            <a:r>
              <a:rPr lang="en" sz="1200" dirty="0">
                <a:latin typeface="Calibri"/>
                <a:ea typeface="Calibri"/>
                <a:cs typeface="Calibri"/>
                <a:sym typeface="Calibri"/>
              </a:rPr>
              <a:t>.</a:t>
            </a:r>
          </a:p>
          <a:p>
            <a:pPr lvl="0">
              <a:lnSpc>
                <a:spcPct val="115000"/>
              </a:lnSpc>
              <a:spcBef>
                <a:spcPts val="400"/>
              </a:spcBef>
              <a:buNone/>
            </a:pPr>
            <a:r>
              <a:rPr lang="en" sz="1200" b="1" dirty="0">
                <a:latin typeface="Calibri"/>
                <a:ea typeface="Calibri"/>
                <a:cs typeface="Calibri"/>
                <a:sym typeface="Calibri"/>
              </a:rPr>
              <a:t>In 2014</a:t>
            </a:r>
            <a:r>
              <a:rPr lang="en" sz="1200" dirty="0">
                <a:latin typeface="Calibri"/>
                <a:ea typeface="Calibri"/>
                <a:cs typeface="Calibri"/>
                <a:sym typeface="Calibri"/>
              </a:rPr>
              <a:t>, we updated the entire Parents Forever</a:t>
            </a:r>
            <a:r>
              <a:rPr lang="en" sz="1200" baseline="30000" dirty="0">
                <a:latin typeface="Calibri"/>
                <a:ea typeface="Calibri"/>
                <a:cs typeface="Calibri"/>
                <a:sym typeface="Calibri"/>
              </a:rPr>
              <a:t>TM</a:t>
            </a:r>
            <a:r>
              <a:rPr lang="en" sz="1200" dirty="0">
                <a:latin typeface="Calibri"/>
                <a:ea typeface="Calibri"/>
                <a:cs typeface="Calibri"/>
                <a:sym typeface="Calibri"/>
              </a:rPr>
              <a:t> curriculum and related program materials. </a:t>
            </a:r>
          </a:p>
          <a:p>
            <a:pPr lvl="0">
              <a:spcBef>
                <a:spcPts val="0"/>
              </a:spcBef>
              <a:buNone/>
            </a:pPr>
            <a:endParaRPr dirty="0"/>
          </a:p>
        </p:txBody>
      </p:sp>
    </p:spTree>
    <p:extLst>
      <p:ext uri="{BB962C8B-B14F-4D97-AF65-F5344CB8AC3E}">
        <p14:creationId xmlns:p14="http://schemas.microsoft.com/office/powerpoint/2010/main" val="196148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rtl="0">
              <a:lnSpc>
                <a:spcPct val="115000"/>
              </a:lnSpc>
              <a:spcBef>
                <a:spcPts val="400"/>
              </a:spcBef>
              <a:buNone/>
            </a:pPr>
            <a:r>
              <a:rPr lang="en" sz="1200" b="1" dirty="0" smtClean="0">
                <a:latin typeface="Calibri"/>
                <a:ea typeface="Calibri"/>
                <a:cs typeface="Calibri"/>
                <a:sym typeface="Calibri"/>
              </a:rPr>
              <a:t>Ellie</a:t>
            </a:r>
          </a:p>
          <a:p>
            <a:pPr lvl="0" rtl="0">
              <a:lnSpc>
                <a:spcPct val="115000"/>
              </a:lnSpc>
              <a:spcBef>
                <a:spcPts val="400"/>
              </a:spcBef>
              <a:buNone/>
            </a:pPr>
            <a:r>
              <a:rPr lang="en" sz="1200" dirty="0" smtClean="0">
                <a:latin typeface="Calibri"/>
                <a:ea typeface="Calibri"/>
                <a:cs typeface="Calibri"/>
                <a:sym typeface="Calibri"/>
              </a:rPr>
              <a:t>The </a:t>
            </a:r>
            <a:r>
              <a:rPr lang="en" sz="1200" dirty="0">
                <a:latin typeface="Calibri"/>
                <a:ea typeface="Calibri"/>
                <a:cs typeface="Calibri"/>
                <a:sym typeface="Calibri"/>
              </a:rPr>
              <a:t>Parents Forever</a:t>
            </a:r>
            <a:r>
              <a:rPr lang="en" sz="1200" baseline="30000" dirty="0">
                <a:latin typeface="Calibri"/>
                <a:ea typeface="Calibri"/>
                <a:cs typeface="Calibri"/>
                <a:sym typeface="Calibri"/>
              </a:rPr>
              <a:t>TM </a:t>
            </a:r>
            <a:r>
              <a:rPr lang="en" sz="1200" dirty="0">
                <a:latin typeface="Calibri"/>
                <a:ea typeface="Calibri"/>
                <a:cs typeface="Calibri"/>
                <a:sym typeface="Calibri"/>
              </a:rPr>
              <a:t> theory of change is informed by research and the feedback we have received from facilitators and participants over the years. The course has three main areas of content: </a:t>
            </a:r>
          </a:p>
          <a:p>
            <a:pPr marL="457200" lvl="0" indent="-304800" rtl="0">
              <a:lnSpc>
                <a:spcPct val="115000"/>
              </a:lnSpc>
              <a:spcBef>
                <a:spcPts val="400"/>
              </a:spcBef>
              <a:buSzPct val="100000"/>
              <a:buFont typeface="Calibri"/>
              <a:buAutoNum type="arabicPeriod"/>
            </a:pPr>
            <a:r>
              <a:rPr lang="en" sz="1200" dirty="0">
                <a:latin typeface="Calibri"/>
                <a:ea typeface="Calibri"/>
                <a:cs typeface="Calibri"/>
                <a:sym typeface="Calibri"/>
              </a:rPr>
              <a:t>Self-care</a:t>
            </a:r>
          </a:p>
          <a:p>
            <a:pPr marL="457200" lvl="0" indent="-304800" rtl="0">
              <a:lnSpc>
                <a:spcPct val="115000"/>
              </a:lnSpc>
              <a:spcBef>
                <a:spcPts val="400"/>
              </a:spcBef>
              <a:buSzPct val="100000"/>
              <a:buFont typeface="Calibri"/>
              <a:buAutoNum type="arabicPeriod"/>
            </a:pPr>
            <a:r>
              <a:rPr lang="en" sz="1200" dirty="0">
                <a:latin typeface="Calibri"/>
                <a:ea typeface="Calibri"/>
                <a:cs typeface="Calibri"/>
                <a:sym typeface="Calibri"/>
              </a:rPr>
              <a:t>the parent-child relationship, and </a:t>
            </a:r>
          </a:p>
          <a:p>
            <a:pPr marL="457200" lvl="0" indent="-304800" rtl="0">
              <a:lnSpc>
                <a:spcPct val="115000"/>
              </a:lnSpc>
              <a:spcBef>
                <a:spcPts val="400"/>
              </a:spcBef>
              <a:buSzPct val="100000"/>
              <a:buFont typeface="Calibri"/>
              <a:buAutoNum type="arabicPeriod"/>
            </a:pPr>
            <a:r>
              <a:rPr lang="en" sz="1200" dirty="0">
                <a:latin typeface="Calibri"/>
                <a:ea typeface="Calibri"/>
                <a:cs typeface="Calibri"/>
                <a:sym typeface="Calibri"/>
              </a:rPr>
              <a:t>the co-parenting relationship. </a:t>
            </a:r>
          </a:p>
          <a:p>
            <a:pPr lvl="0">
              <a:lnSpc>
                <a:spcPct val="115000"/>
              </a:lnSpc>
              <a:spcBef>
                <a:spcPts val="400"/>
              </a:spcBef>
              <a:buNone/>
            </a:pPr>
            <a:r>
              <a:rPr lang="en" sz="1200" dirty="0">
                <a:latin typeface="Calibri"/>
                <a:ea typeface="Calibri"/>
                <a:cs typeface="Calibri"/>
                <a:sym typeface="Calibri"/>
              </a:rPr>
              <a:t>While the parent-child relationship and co-parenting components are common across divorce education curricula, the equal focus on self-care is unique to Parents Forever</a:t>
            </a:r>
            <a:r>
              <a:rPr lang="en" sz="1200" baseline="30000" dirty="0">
                <a:latin typeface="Calibri"/>
                <a:ea typeface="Calibri"/>
                <a:cs typeface="Calibri"/>
                <a:sym typeface="Calibri"/>
              </a:rPr>
              <a:t>TM</a:t>
            </a:r>
            <a:r>
              <a:rPr lang="en" sz="1200" dirty="0">
                <a:latin typeface="Calibri"/>
                <a:ea typeface="Calibri"/>
                <a:cs typeface="Calibri"/>
                <a:sym typeface="Calibri"/>
              </a:rPr>
              <a:t>. We </a:t>
            </a:r>
            <a:r>
              <a:rPr lang="en" sz="1200" i="1" dirty="0">
                <a:latin typeface="Calibri"/>
                <a:ea typeface="Calibri"/>
                <a:cs typeface="Calibri"/>
                <a:sym typeface="Calibri"/>
              </a:rPr>
              <a:t>firmly believe</a:t>
            </a:r>
            <a:r>
              <a:rPr lang="en" sz="1200" dirty="0">
                <a:latin typeface="Calibri"/>
                <a:ea typeface="Calibri"/>
                <a:cs typeface="Calibri"/>
                <a:sym typeface="Calibri"/>
              </a:rPr>
              <a:t> that promoting parents’ self-care helps to enrich parental health and well-being, and leads to improved outcomes for their children.</a:t>
            </a:r>
          </a:p>
          <a:p>
            <a:pPr lvl="0">
              <a:lnSpc>
                <a:spcPct val="115000"/>
              </a:lnSpc>
              <a:spcBef>
                <a:spcPts val="400"/>
              </a:spcBef>
              <a:buNone/>
            </a:pPr>
            <a:r>
              <a:rPr lang="en" sz="1200" dirty="0">
                <a:latin typeface="Calibri"/>
                <a:ea typeface="Calibri"/>
                <a:cs typeface="Calibri"/>
                <a:sym typeface="Calibri"/>
              </a:rPr>
              <a:t>As illustrated on the slide, all three components of the model influence one another and ultimately influence outcomes for children. The course evaluations for Parents Forever align with this theory of change. </a:t>
            </a:r>
          </a:p>
          <a:p>
            <a:pPr lvl="0">
              <a:spcBef>
                <a:spcPts val="0"/>
              </a:spcBef>
              <a:buNone/>
            </a:pPr>
            <a:endParaRPr dirty="0"/>
          </a:p>
        </p:txBody>
      </p:sp>
    </p:spTree>
    <p:extLst>
      <p:ext uri="{BB962C8B-B14F-4D97-AF65-F5344CB8AC3E}">
        <p14:creationId xmlns:p14="http://schemas.microsoft.com/office/powerpoint/2010/main" val="71103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spcBef>
                <a:spcPts val="0"/>
              </a:spcBef>
              <a:buNone/>
            </a:pPr>
            <a:r>
              <a:rPr lang="en-US" b="1" dirty="0" smtClean="0"/>
              <a:t>Kate or Sharon?</a:t>
            </a:r>
          </a:p>
          <a:p>
            <a:pPr lvl="0">
              <a:spcBef>
                <a:spcPts val="0"/>
              </a:spcBef>
              <a:buNone/>
            </a:pPr>
            <a:r>
              <a:rPr lang="en-US" dirty="0" smtClean="0"/>
              <a:t>We used this template as a guide. Began with the “Define” step, particularly focusing on our learning goals (some of our goals were our own and some goals</a:t>
            </a:r>
            <a:r>
              <a:rPr lang="en-US" baseline="0" dirty="0" smtClean="0"/>
              <a:t> were the state supreme court’s). Ours: normalize the process for families; help create a strategy for successfully navigating the transition; example of Supreme Court goals: explain the legal process; discuss child support). We returned to our theory of change quite a bit when conceptualizing how the online version would look.</a:t>
            </a:r>
          </a:p>
          <a:p>
            <a:pPr lvl="0">
              <a:spcBef>
                <a:spcPts val="0"/>
              </a:spcBef>
              <a:buNone/>
            </a:pPr>
            <a:endParaRPr lang="en-US" baseline="0" dirty="0" smtClean="0"/>
          </a:p>
          <a:p>
            <a:pPr lvl="0">
              <a:spcBef>
                <a:spcPts val="0"/>
              </a:spcBef>
              <a:buNone/>
            </a:pPr>
            <a:r>
              <a:rPr lang="en-US" baseline="0" dirty="0" smtClean="0"/>
              <a:t>In between “define” and “brainstorm”, we considered each section of our course and what our objectives were in designing activities. Then we brainstormed about, given our parameters, how we could promote similar process and outcomes in our online </a:t>
            </a:r>
            <a:r>
              <a:rPr lang="en-US" baseline="0" dirty="0" smtClean="0"/>
              <a:t>course (idea of </a:t>
            </a:r>
            <a:r>
              <a:rPr lang="en-US" baseline="0" dirty="0" err="1" smtClean="0"/>
              <a:t>equifinality</a:t>
            </a:r>
            <a:r>
              <a:rPr lang="en-US" baseline="0" dirty="0" smtClean="0"/>
              <a:t>). </a:t>
            </a:r>
            <a:r>
              <a:rPr lang="en-US" baseline="0" dirty="0" smtClean="0"/>
              <a:t>Here are some of our objectives:</a:t>
            </a:r>
          </a:p>
          <a:p>
            <a:pPr lvl="0">
              <a:spcBef>
                <a:spcPts val="0"/>
              </a:spcBef>
              <a:buNone/>
            </a:pPr>
            <a:endParaRPr lang="en-US" baseline="0" dirty="0" smtClean="0"/>
          </a:p>
          <a:p>
            <a:pPr marL="0" lvl="0" indent="0">
              <a:spcBef>
                <a:spcPts val="0"/>
              </a:spcBef>
              <a:buNone/>
            </a:pPr>
            <a:r>
              <a:rPr lang="en-US" baseline="0" dirty="0" smtClean="0"/>
              <a:t>To Promote:</a:t>
            </a:r>
          </a:p>
          <a:p>
            <a:pPr marL="685800" lvl="1" indent="-228600">
              <a:spcBef>
                <a:spcPts val="0"/>
              </a:spcBef>
              <a:buAutoNum type="arabicPeriod"/>
            </a:pPr>
            <a:r>
              <a:rPr lang="en-US" baseline="0" dirty="0" smtClean="0"/>
              <a:t>Self reflection</a:t>
            </a:r>
          </a:p>
          <a:p>
            <a:pPr marL="685800" lvl="1" indent="-228600">
              <a:spcBef>
                <a:spcPts val="0"/>
              </a:spcBef>
              <a:buAutoNum type="arabicPeriod"/>
            </a:pPr>
            <a:r>
              <a:rPr lang="en-US" baseline="0" dirty="0" smtClean="0"/>
              <a:t>Analysis of one’s own situation, strengths, challenges</a:t>
            </a:r>
          </a:p>
          <a:p>
            <a:pPr marL="685800" lvl="1" indent="-228600">
              <a:spcBef>
                <a:spcPts val="0"/>
              </a:spcBef>
              <a:buAutoNum type="arabicPeriod"/>
            </a:pPr>
            <a:r>
              <a:rPr lang="en-US" baseline="0" dirty="0" smtClean="0"/>
              <a:t>Application of concepts to one’s own life</a:t>
            </a:r>
          </a:p>
          <a:p>
            <a:pPr marL="685800" lvl="1" indent="-228600">
              <a:spcBef>
                <a:spcPts val="0"/>
              </a:spcBef>
              <a:buAutoNum type="arabicPeriod"/>
            </a:pPr>
            <a:r>
              <a:rPr lang="en-US" baseline="0" dirty="0" smtClean="0"/>
              <a:t>Learning from others who are experiencing similar transitions but may be at different stages in the process or who have taken a different approach</a:t>
            </a:r>
          </a:p>
          <a:p>
            <a:pPr marL="685800" lvl="1" indent="-228600">
              <a:spcBef>
                <a:spcPts val="0"/>
              </a:spcBef>
              <a:buAutoNum type="arabicPeriod"/>
            </a:pPr>
            <a:r>
              <a:rPr lang="en-US" baseline="0" dirty="0" smtClean="0"/>
              <a:t>Development of a sense of agency about their family’s journey from here on out</a:t>
            </a:r>
          </a:p>
          <a:p>
            <a:pPr marL="685800" lvl="1" indent="-228600">
              <a:spcBef>
                <a:spcPts val="0"/>
              </a:spcBef>
              <a:buAutoNum type="arabicPeriod"/>
            </a:pPr>
            <a:r>
              <a:rPr lang="en-US" baseline="0" dirty="0" smtClean="0"/>
              <a:t>Helping people see themselves in our examples (inclusivity is really important)</a:t>
            </a:r>
          </a:p>
          <a:p>
            <a:pPr marL="685800" lvl="1" indent="-228600">
              <a:spcBef>
                <a:spcPts val="0"/>
              </a:spcBef>
              <a:buAutoNum type="arabicPeriod"/>
            </a:pPr>
            <a:endParaRPr lang="en-US" baseline="0" dirty="0" smtClean="0"/>
          </a:p>
          <a:p>
            <a:pPr marL="0" lvl="0" indent="0">
              <a:spcBef>
                <a:spcPts val="0"/>
              </a:spcBef>
              <a:buNone/>
            </a:pPr>
            <a:r>
              <a:rPr lang="en-US" baseline="0" dirty="0" smtClean="0"/>
              <a:t>Also considered various learning styles; needed to become more overt by telling people to think about a concept. How do we make text heavy pieces more engaging (interview type style; have kids read sections of text that are about kids)</a:t>
            </a:r>
          </a:p>
          <a:p>
            <a:pPr marL="685800" lvl="1" indent="-228600">
              <a:spcBef>
                <a:spcPts val="0"/>
              </a:spcBef>
              <a:buAutoNum type="arabicPeriod"/>
            </a:pPr>
            <a:endParaRPr lang="en-US" baseline="0" dirty="0" smtClean="0"/>
          </a:p>
          <a:p>
            <a:pPr marL="0" lvl="0" indent="0">
              <a:spcBef>
                <a:spcPts val="0"/>
              </a:spcBef>
              <a:buNone/>
            </a:pPr>
            <a:endParaRPr lang="en-US" baseline="0" dirty="0" smtClean="0"/>
          </a:p>
          <a:p>
            <a:pPr marL="685800" lvl="1" indent="-228600">
              <a:spcBef>
                <a:spcPts val="0"/>
              </a:spcBef>
              <a:buAutoNum type="arabicPeriod"/>
            </a:pPr>
            <a:endParaRPr lang="en-US" baseline="0" dirty="0" smtClean="0"/>
          </a:p>
          <a:p>
            <a:pPr marL="228600" lvl="0" indent="-228600">
              <a:spcBef>
                <a:spcPts val="0"/>
              </a:spcBef>
              <a:buAutoNum type="arabicPeriod"/>
            </a:pPr>
            <a:endParaRPr lang="en-US" baseline="0" dirty="0" smtClean="0"/>
          </a:p>
          <a:p>
            <a:pPr marL="228600" lvl="0" indent="-228600">
              <a:spcBef>
                <a:spcPts val="0"/>
              </a:spcBef>
              <a:buAutoNum type="arabicPeriod"/>
            </a:pPr>
            <a:endParaRPr dirty="0"/>
          </a:p>
        </p:txBody>
      </p:sp>
    </p:spTree>
    <p:extLst>
      <p:ext uri="{BB962C8B-B14F-4D97-AF65-F5344CB8AC3E}">
        <p14:creationId xmlns:p14="http://schemas.microsoft.com/office/powerpoint/2010/main" val="170969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415791"/>
            <a:ext cx="5486400" cy="4183380"/>
          </a:xfrm>
          <a:prstGeom prst="rect">
            <a:avLst/>
          </a:prstGeom>
        </p:spPr>
        <p:txBody>
          <a:bodyPr lIns="91425" tIns="91425" rIns="91425" bIns="91425" anchor="t" anchorCtr="0">
            <a:noAutofit/>
          </a:bodyPr>
          <a:lstStyle/>
          <a:p>
            <a:pPr lvl="0">
              <a:spcBef>
                <a:spcPts val="0"/>
              </a:spcBef>
              <a:buNone/>
            </a:pPr>
            <a:r>
              <a:rPr lang="en-US" b="1" dirty="0" smtClean="0"/>
              <a:t>Kate or Sharon?</a:t>
            </a:r>
          </a:p>
          <a:p>
            <a:pPr lvl="0">
              <a:spcBef>
                <a:spcPts val="0"/>
              </a:spcBef>
              <a:buNone/>
            </a:pPr>
            <a:r>
              <a:rPr lang="en-US" dirty="0" smtClean="0"/>
              <a:t>Technology</a:t>
            </a:r>
          </a:p>
          <a:p>
            <a:pPr lvl="0">
              <a:spcBef>
                <a:spcPts val="0"/>
              </a:spcBef>
              <a:buNone/>
            </a:pPr>
            <a:r>
              <a:rPr lang="en-US" dirty="0" smtClean="0"/>
              <a:t>Staff</a:t>
            </a:r>
          </a:p>
          <a:p>
            <a:pPr lvl="0">
              <a:spcBef>
                <a:spcPts val="0"/>
              </a:spcBef>
              <a:buNone/>
            </a:pPr>
            <a:r>
              <a:rPr lang="en-US" dirty="0" smtClean="0"/>
              <a:t>External Requirements</a:t>
            </a:r>
          </a:p>
          <a:p>
            <a:pPr lvl="0">
              <a:spcBef>
                <a:spcPts val="0"/>
              </a:spcBef>
              <a:buNone/>
            </a:pPr>
            <a:r>
              <a:rPr lang="en-US" dirty="0" smtClean="0"/>
              <a:t>Audience</a:t>
            </a:r>
          </a:p>
          <a:p>
            <a:pPr lvl="0">
              <a:spcBef>
                <a:spcPts val="0"/>
              </a:spcBef>
              <a:buNone/>
            </a:pPr>
            <a:endParaRPr dirty="0"/>
          </a:p>
        </p:txBody>
      </p:sp>
    </p:spTree>
    <p:extLst>
      <p:ext uri="{BB962C8B-B14F-4D97-AF65-F5344CB8AC3E}">
        <p14:creationId xmlns:p14="http://schemas.microsoft.com/office/powerpoint/2010/main" val="150164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 or Sharon?</a:t>
            </a:r>
            <a:endParaRPr lang="en-US" b="1" dirty="0"/>
          </a:p>
        </p:txBody>
      </p:sp>
    </p:spTree>
    <p:extLst>
      <p:ext uri="{BB962C8B-B14F-4D97-AF65-F5344CB8AC3E}">
        <p14:creationId xmlns:p14="http://schemas.microsoft.com/office/powerpoint/2010/main" val="1848084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 1 line">
    <p:spTree>
      <p:nvGrpSpPr>
        <p:cNvPr id="1" name="Shape 7"/>
        <p:cNvGrpSpPr/>
        <p:nvPr/>
      </p:nvGrpSpPr>
      <p:grpSpPr>
        <a:xfrm>
          <a:off x="0" y="0"/>
          <a:ext cx="0" cy="0"/>
          <a:chOff x="0" y="0"/>
          <a:chExt cx="0" cy="0"/>
        </a:xfrm>
      </p:grpSpPr>
      <p:pic>
        <p:nvPicPr>
          <p:cNvPr id="8" name="Shape 8" descr="Page12"/>
          <p:cNvPicPr preferRelativeResize="0"/>
          <p:nvPr/>
        </p:nvPicPr>
        <p:blipFill rotWithShape="1">
          <a:blip r:embed="rId2">
            <a:alphaModFix/>
          </a:blip>
          <a:srcRect/>
          <a:stretch/>
        </p:blipFill>
        <p:spPr>
          <a:xfrm>
            <a:off x="0" y="-4762"/>
            <a:ext cx="9144000" cy="5143500"/>
          </a:xfrm>
          <a:prstGeom prst="rect">
            <a:avLst/>
          </a:prstGeom>
          <a:noFill/>
          <a:ln>
            <a:noFill/>
          </a:ln>
        </p:spPr>
      </p:pic>
      <p:sp>
        <p:nvSpPr>
          <p:cNvPr id="9" name="Shape 9"/>
          <p:cNvSpPr txBox="1"/>
          <p:nvPr/>
        </p:nvSpPr>
        <p:spPr>
          <a:xfrm>
            <a:off x="368300" y="4951809"/>
            <a:ext cx="8062800" cy="173700"/>
          </a:xfrm>
          <a:prstGeom prst="rect">
            <a:avLst/>
          </a:prstGeom>
          <a:noFill/>
          <a:ln>
            <a:noFill/>
          </a:ln>
        </p:spPr>
        <p:txBody>
          <a:bodyPr lIns="91425" tIns="45700" rIns="91425" bIns="45700" anchor="t" anchorCtr="0">
            <a:noAutofit/>
          </a:bodyPr>
          <a:lstStyle/>
          <a:p>
            <a:pPr marL="0" marR="0" lvl="4" indent="0" algn="l" rtl="0">
              <a:lnSpc>
                <a:spcPct val="100000"/>
              </a:lnSpc>
              <a:spcBef>
                <a:spcPts val="0"/>
              </a:spcBef>
              <a:spcAft>
                <a:spcPts val="0"/>
              </a:spcAft>
              <a:buClr>
                <a:schemeClr val="dk1"/>
              </a:buClr>
              <a:buSzPct val="25000"/>
              <a:buFont typeface="Arial"/>
              <a:buNone/>
            </a:pPr>
            <a:r>
              <a:rPr lang="en" sz="900" b="0" i="0" u="none" strike="noStrike" cap="none" dirty="0">
                <a:solidFill>
                  <a:schemeClr val="dk1"/>
                </a:solidFill>
                <a:latin typeface="Arial"/>
                <a:ea typeface="Arial"/>
                <a:cs typeface="Arial"/>
                <a:sym typeface="Arial"/>
              </a:rPr>
              <a:t>© </a:t>
            </a:r>
            <a:r>
              <a:rPr lang="en" sz="900" b="0" i="0" u="none" strike="noStrike" cap="none" dirty="0" smtClean="0">
                <a:solidFill>
                  <a:schemeClr val="dk1"/>
                </a:solidFill>
                <a:latin typeface="Arial"/>
                <a:ea typeface="Arial"/>
                <a:cs typeface="Arial"/>
                <a:sym typeface="Arial"/>
              </a:rPr>
              <a:t>2017 </a:t>
            </a:r>
            <a:r>
              <a:rPr lang="en" sz="900" b="0" i="0" u="none" strike="noStrike" cap="none" dirty="0">
                <a:solidFill>
                  <a:schemeClr val="dk1"/>
                </a:solidFill>
                <a:latin typeface="Arial"/>
                <a:ea typeface="Arial"/>
                <a:cs typeface="Arial"/>
                <a:sym typeface="Arial"/>
              </a:rPr>
              <a:t>Regents of the University of Minnesota.  All rights reserved.</a:t>
            </a:r>
          </a:p>
        </p:txBody>
      </p:sp>
      <p:sp>
        <p:nvSpPr>
          <p:cNvPr id="10" name="Shape 10"/>
          <p:cNvSpPr txBox="1">
            <a:spLocks noGrp="1"/>
          </p:cNvSpPr>
          <p:nvPr>
            <p:ph type="ctrTitle"/>
          </p:nvPr>
        </p:nvSpPr>
        <p:spPr>
          <a:xfrm>
            <a:off x="685800" y="1609725"/>
            <a:ext cx="8026500" cy="546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11" name="Shape 11"/>
          <p:cNvSpPr txBox="1">
            <a:spLocks noGrp="1"/>
          </p:cNvSpPr>
          <p:nvPr>
            <p:ph type="subTitle" idx="1"/>
          </p:nvPr>
        </p:nvSpPr>
        <p:spPr>
          <a:xfrm>
            <a:off x="694266" y="2174873"/>
            <a:ext cx="6400800" cy="463500"/>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accent2"/>
              </a:buClr>
              <a:buFont typeface="Noto Sans Symbols"/>
              <a:buNone/>
              <a:defRPr sz="2800" b="1" i="0" u="none" strike="noStrike" cap="none">
                <a:solidFill>
                  <a:schemeClr val="hlink"/>
                </a:solidFill>
                <a:latin typeface="Calibri"/>
                <a:ea typeface="Calibri"/>
                <a:cs typeface="Calibri"/>
                <a:sym typeface="Calibri"/>
              </a:defRPr>
            </a:lvl1pPr>
            <a:lvl2pPr marL="742950" marR="0" lvl="1" indent="171450" algn="l" rtl="0">
              <a:lnSpc>
                <a:spcPct val="100000"/>
              </a:lnSpc>
              <a:spcBef>
                <a:spcPts val="48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2"/>
        <p:cNvGrpSpPr/>
        <p:nvPr/>
      </p:nvGrpSpPr>
      <p:grpSpPr>
        <a:xfrm>
          <a:off x="0" y="0"/>
          <a:ext cx="0" cy="0"/>
          <a:chOff x="0" y="0"/>
          <a:chExt cx="0" cy="0"/>
        </a:xfrm>
      </p:grpSpPr>
      <p:sp>
        <p:nvSpPr>
          <p:cNvPr id="13" name="Shape 13"/>
          <p:cNvSpPr txBox="1"/>
          <p:nvPr/>
        </p:nvSpPr>
        <p:spPr>
          <a:xfrm>
            <a:off x="368300" y="4951809"/>
            <a:ext cx="8062800" cy="173700"/>
          </a:xfrm>
          <a:prstGeom prst="rect">
            <a:avLst/>
          </a:prstGeom>
          <a:noFill/>
          <a:ln>
            <a:noFill/>
          </a:ln>
        </p:spPr>
        <p:txBody>
          <a:bodyPr lIns="91425" tIns="45700" rIns="91425" bIns="45700" anchor="t" anchorCtr="0">
            <a:noAutofit/>
          </a:bodyPr>
          <a:lstStyle/>
          <a:p>
            <a:pPr marL="0" marR="0" lvl="4" indent="0" algn="l" rtl="0">
              <a:lnSpc>
                <a:spcPct val="100000"/>
              </a:lnSpc>
              <a:spcBef>
                <a:spcPts val="0"/>
              </a:spcBef>
              <a:spcAft>
                <a:spcPts val="0"/>
              </a:spcAft>
              <a:buClr>
                <a:schemeClr val="dk1"/>
              </a:buClr>
              <a:buSzPct val="25000"/>
              <a:buFont typeface="Arial"/>
              <a:buNone/>
            </a:pPr>
            <a:r>
              <a:rPr lang="en" sz="900" b="0" i="0" u="none" strike="noStrike" cap="none" dirty="0">
                <a:solidFill>
                  <a:schemeClr val="dk1"/>
                </a:solidFill>
                <a:latin typeface="Arial"/>
                <a:ea typeface="Arial"/>
                <a:cs typeface="Arial"/>
                <a:sym typeface="Arial"/>
              </a:rPr>
              <a:t>© </a:t>
            </a:r>
            <a:r>
              <a:rPr lang="en" sz="900" b="0" i="0" u="none" strike="noStrike" cap="none" dirty="0" smtClean="0">
                <a:solidFill>
                  <a:schemeClr val="dk1"/>
                </a:solidFill>
                <a:latin typeface="Arial"/>
                <a:ea typeface="Arial"/>
                <a:cs typeface="Arial"/>
                <a:sym typeface="Arial"/>
              </a:rPr>
              <a:t>2017 Regents </a:t>
            </a:r>
            <a:r>
              <a:rPr lang="en" sz="900" b="0" i="0" u="none" strike="noStrike" cap="none" dirty="0">
                <a:solidFill>
                  <a:schemeClr val="dk1"/>
                </a:solidFill>
                <a:latin typeface="Arial"/>
                <a:ea typeface="Arial"/>
                <a:cs typeface="Arial"/>
                <a:sym typeface="Arial"/>
              </a:rPr>
              <a:t>of the University of Minnesota.  All rights reserved.</a:t>
            </a:r>
          </a:p>
        </p:txBody>
      </p:sp>
      <p:sp>
        <p:nvSpPr>
          <p:cNvPr id="14" name="Shape 14"/>
          <p:cNvSpPr txBox="1">
            <a:spLocks noGrp="1"/>
          </p:cNvSpPr>
          <p:nvPr>
            <p:ph type="title"/>
          </p:nvPr>
        </p:nvSpPr>
        <p:spPr>
          <a:xfrm>
            <a:off x="457200" y="561975"/>
            <a:ext cx="8229600" cy="501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Calibri"/>
              <a:buNone/>
              <a:defRPr sz="4400"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15" name="Shape 15"/>
          <p:cNvSpPr txBox="1">
            <a:spLocks noGrp="1"/>
          </p:cNvSpPr>
          <p:nvPr>
            <p:ph type="body" idx="1"/>
          </p:nvPr>
        </p:nvSpPr>
        <p:spPr>
          <a:xfrm>
            <a:off x="457200" y="1200150"/>
            <a:ext cx="8229600" cy="17127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accent2"/>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rgbClr val="CE1B22"/>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 2 Line">
    <p:spTree>
      <p:nvGrpSpPr>
        <p:cNvPr id="1" name="Shape 16"/>
        <p:cNvGrpSpPr/>
        <p:nvPr/>
      </p:nvGrpSpPr>
      <p:grpSpPr>
        <a:xfrm>
          <a:off x="0" y="0"/>
          <a:ext cx="0" cy="0"/>
          <a:chOff x="0" y="0"/>
          <a:chExt cx="0" cy="0"/>
        </a:xfrm>
      </p:grpSpPr>
      <p:pic>
        <p:nvPicPr>
          <p:cNvPr id="17" name="Shape 17" descr="Page12"/>
          <p:cNvPicPr preferRelativeResize="0"/>
          <p:nvPr/>
        </p:nvPicPr>
        <p:blipFill rotWithShape="1">
          <a:blip r:embed="rId2">
            <a:alphaModFix/>
          </a:blip>
          <a:srcRect/>
          <a:stretch/>
        </p:blipFill>
        <p:spPr>
          <a:xfrm>
            <a:off x="0" y="-4762"/>
            <a:ext cx="9144000" cy="5143500"/>
          </a:xfrm>
          <a:prstGeom prst="rect">
            <a:avLst/>
          </a:prstGeom>
          <a:noFill/>
          <a:ln>
            <a:noFill/>
          </a:ln>
        </p:spPr>
      </p:pic>
      <p:sp>
        <p:nvSpPr>
          <p:cNvPr id="18" name="Shape 18"/>
          <p:cNvSpPr txBox="1"/>
          <p:nvPr/>
        </p:nvSpPr>
        <p:spPr>
          <a:xfrm>
            <a:off x="368300" y="4951809"/>
            <a:ext cx="8062800" cy="173700"/>
          </a:xfrm>
          <a:prstGeom prst="rect">
            <a:avLst/>
          </a:prstGeom>
          <a:noFill/>
          <a:ln>
            <a:noFill/>
          </a:ln>
        </p:spPr>
        <p:txBody>
          <a:bodyPr lIns="91425" tIns="45700" rIns="91425" bIns="45700" anchor="t" anchorCtr="0">
            <a:noAutofit/>
          </a:bodyPr>
          <a:lstStyle/>
          <a:p>
            <a:pPr marL="0" marR="0" lvl="4" indent="0" algn="l" rtl="0">
              <a:lnSpc>
                <a:spcPct val="100000"/>
              </a:lnSpc>
              <a:spcBef>
                <a:spcPts val="0"/>
              </a:spcBef>
              <a:spcAft>
                <a:spcPts val="0"/>
              </a:spcAft>
              <a:buClr>
                <a:schemeClr val="dk1"/>
              </a:buClr>
              <a:buSzPct val="25000"/>
              <a:buFont typeface="Arial"/>
              <a:buNone/>
            </a:pPr>
            <a:r>
              <a:rPr lang="en" sz="900" b="0" i="0" u="none" strike="noStrike" cap="none" dirty="0">
                <a:solidFill>
                  <a:schemeClr val="dk1"/>
                </a:solidFill>
                <a:latin typeface="Arial"/>
                <a:ea typeface="Arial"/>
                <a:cs typeface="Arial"/>
                <a:sym typeface="Arial"/>
              </a:rPr>
              <a:t>© </a:t>
            </a:r>
            <a:r>
              <a:rPr lang="en" sz="900" b="0" i="0" u="none" strike="noStrike" cap="none" dirty="0" smtClean="0">
                <a:solidFill>
                  <a:schemeClr val="dk1"/>
                </a:solidFill>
                <a:latin typeface="Arial"/>
                <a:ea typeface="Arial"/>
                <a:cs typeface="Arial"/>
                <a:sym typeface="Arial"/>
              </a:rPr>
              <a:t>2017 </a:t>
            </a:r>
            <a:r>
              <a:rPr lang="en" sz="900" b="0" i="0" u="none" strike="noStrike" cap="none" dirty="0">
                <a:solidFill>
                  <a:schemeClr val="dk1"/>
                </a:solidFill>
                <a:latin typeface="Arial"/>
                <a:ea typeface="Arial"/>
                <a:cs typeface="Arial"/>
                <a:sym typeface="Arial"/>
              </a:rPr>
              <a:t>Regents of the University of Minnesota.  All rights reserved.</a:t>
            </a:r>
          </a:p>
        </p:txBody>
      </p:sp>
      <p:sp>
        <p:nvSpPr>
          <p:cNvPr id="19" name="Shape 19"/>
          <p:cNvSpPr txBox="1">
            <a:spLocks noGrp="1"/>
          </p:cNvSpPr>
          <p:nvPr>
            <p:ph type="ctrTitle"/>
          </p:nvPr>
        </p:nvSpPr>
        <p:spPr>
          <a:xfrm>
            <a:off x="685800" y="1609725"/>
            <a:ext cx="7772400" cy="1012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20" name="Shape 20"/>
          <p:cNvSpPr txBox="1">
            <a:spLocks noGrp="1"/>
          </p:cNvSpPr>
          <p:nvPr>
            <p:ph type="subTitle" idx="1"/>
          </p:nvPr>
        </p:nvSpPr>
        <p:spPr>
          <a:xfrm>
            <a:off x="694266" y="2632071"/>
            <a:ext cx="7776600" cy="463500"/>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accent2"/>
              </a:buClr>
              <a:buFont typeface="Noto Sans Symbols"/>
              <a:buNone/>
              <a:defRPr sz="2800" b="1" i="0" u="none" strike="noStrike" cap="none">
                <a:solidFill>
                  <a:schemeClr val="hlink"/>
                </a:solidFill>
                <a:latin typeface="Calibri"/>
                <a:ea typeface="Calibri"/>
                <a:cs typeface="Calibri"/>
                <a:sym typeface="Calibri"/>
              </a:defRPr>
            </a:lvl1pPr>
            <a:lvl2pPr marL="742950" marR="0" lvl="1" indent="171450" algn="l" rtl="0">
              <a:lnSpc>
                <a:spcPct val="100000"/>
              </a:lnSpc>
              <a:spcBef>
                <a:spcPts val="48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21"/>
        <p:cNvGrpSpPr/>
        <p:nvPr/>
      </p:nvGrpSpPr>
      <p:grpSpPr>
        <a:xfrm>
          <a:off x="0" y="0"/>
          <a:ext cx="0" cy="0"/>
          <a:chOff x="0" y="0"/>
          <a:chExt cx="0" cy="0"/>
        </a:xfrm>
      </p:grpSpPr>
      <p:sp>
        <p:nvSpPr>
          <p:cNvPr id="22" name="Shape 22"/>
          <p:cNvSpPr txBox="1"/>
          <p:nvPr/>
        </p:nvSpPr>
        <p:spPr>
          <a:xfrm>
            <a:off x="368300" y="4951809"/>
            <a:ext cx="8062800" cy="173700"/>
          </a:xfrm>
          <a:prstGeom prst="rect">
            <a:avLst/>
          </a:prstGeom>
          <a:noFill/>
          <a:ln>
            <a:noFill/>
          </a:ln>
        </p:spPr>
        <p:txBody>
          <a:bodyPr lIns="91425" tIns="45700" rIns="91425" bIns="45700" anchor="t" anchorCtr="0">
            <a:noAutofit/>
          </a:bodyPr>
          <a:lstStyle/>
          <a:p>
            <a:pPr marL="0" marR="0" lvl="4" indent="0" algn="l" rtl="0">
              <a:lnSpc>
                <a:spcPct val="100000"/>
              </a:lnSpc>
              <a:spcBef>
                <a:spcPts val="0"/>
              </a:spcBef>
              <a:spcAft>
                <a:spcPts val="0"/>
              </a:spcAft>
              <a:buClr>
                <a:schemeClr val="dk1"/>
              </a:buClr>
              <a:buSzPct val="25000"/>
              <a:buFont typeface="Arial"/>
              <a:buNone/>
            </a:pPr>
            <a:r>
              <a:rPr lang="en" sz="900" b="0" i="0" u="none" strike="noStrike" cap="none" dirty="0">
                <a:solidFill>
                  <a:schemeClr val="dk1"/>
                </a:solidFill>
                <a:latin typeface="Arial"/>
                <a:ea typeface="Arial"/>
                <a:cs typeface="Arial"/>
                <a:sym typeface="Arial"/>
              </a:rPr>
              <a:t>© </a:t>
            </a:r>
            <a:r>
              <a:rPr lang="en" sz="900" b="0" i="0" u="none" strike="noStrike" cap="none" dirty="0" smtClean="0">
                <a:solidFill>
                  <a:schemeClr val="dk1"/>
                </a:solidFill>
                <a:latin typeface="Arial"/>
                <a:ea typeface="Arial"/>
                <a:cs typeface="Arial"/>
                <a:sym typeface="Arial"/>
              </a:rPr>
              <a:t>2017 </a:t>
            </a:r>
            <a:r>
              <a:rPr lang="en" sz="900" b="0" i="0" u="none" strike="noStrike" cap="none" dirty="0">
                <a:solidFill>
                  <a:schemeClr val="dk1"/>
                </a:solidFill>
                <a:latin typeface="Arial"/>
                <a:ea typeface="Arial"/>
                <a:cs typeface="Arial"/>
                <a:sym typeface="Arial"/>
              </a:rPr>
              <a:t>Regents of the University of Minnesota.  All rights reserved.</a:t>
            </a:r>
          </a:p>
        </p:txBody>
      </p:sp>
      <p:sp>
        <p:nvSpPr>
          <p:cNvPr id="23" name="Shape 23"/>
          <p:cNvSpPr txBox="1">
            <a:spLocks noGrp="1"/>
          </p:cNvSpPr>
          <p:nvPr>
            <p:ph type="title"/>
          </p:nvPr>
        </p:nvSpPr>
        <p:spPr>
          <a:xfrm>
            <a:off x="685800" y="3571474"/>
            <a:ext cx="7755600" cy="800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44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24" name="Shape 24"/>
          <p:cNvSpPr txBox="1">
            <a:spLocks noGrp="1"/>
          </p:cNvSpPr>
          <p:nvPr>
            <p:ph type="subTitle" idx="1"/>
          </p:nvPr>
        </p:nvSpPr>
        <p:spPr>
          <a:xfrm>
            <a:off x="711200" y="3222624"/>
            <a:ext cx="7730100" cy="339600"/>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chemeClr val="accent2"/>
              </a:buClr>
              <a:buFont typeface="Noto Sans Symbols"/>
              <a:buNone/>
              <a:defRPr sz="2800" b="1" i="0" u="none" strike="noStrike" cap="none">
                <a:solidFill>
                  <a:schemeClr val="hlink"/>
                </a:solidFill>
                <a:latin typeface="Calibri"/>
                <a:ea typeface="Calibri"/>
                <a:cs typeface="Calibri"/>
                <a:sym typeface="Calibri"/>
              </a:defRPr>
            </a:lvl1pPr>
            <a:lvl2pPr marL="742950" marR="0" lvl="1" indent="171450" algn="l" rtl="0">
              <a:lnSpc>
                <a:spcPct val="100000"/>
              </a:lnSpc>
              <a:spcBef>
                <a:spcPts val="48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ingle Object with Caption Below">
    <p:spTree>
      <p:nvGrpSpPr>
        <p:cNvPr id="1" name="Shape 25"/>
        <p:cNvGrpSpPr/>
        <p:nvPr/>
      </p:nvGrpSpPr>
      <p:grpSpPr>
        <a:xfrm>
          <a:off x="0" y="0"/>
          <a:ext cx="0" cy="0"/>
          <a:chOff x="0" y="0"/>
          <a:chExt cx="0" cy="0"/>
        </a:xfrm>
      </p:grpSpPr>
      <p:sp>
        <p:nvSpPr>
          <p:cNvPr id="26" name="Shape 26"/>
          <p:cNvSpPr txBox="1"/>
          <p:nvPr/>
        </p:nvSpPr>
        <p:spPr>
          <a:xfrm>
            <a:off x="368300" y="4951809"/>
            <a:ext cx="8062800" cy="173700"/>
          </a:xfrm>
          <a:prstGeom prst="rect">
            <a:avLst/>
          </a:prstGeom>
          <a:noFill/>
          <a:ln>
            <a:noFill/>
          </a:ln>
        </p:spPr>
        <p:txBody>
          <a:bodyPr lIns="91425" tIns="45700" rIns="91425" bIns="45700" anchor="t" anchorCtr="0">
            <a:noAutofit/>
          </a:bodyPr>
          <a:lstStyle/>
          <a:p>
            <a:pPr marL="0" marR="0" lvl="4" indent="0" algn="l" rtl="0">
              <a:lnSpc>
                <a:spcPct val="100000"/>
              </a:lnSpc>
              <a:spcBef>
                <a:spcPts val="0"/>
              </a:spcBef>
              <a:spcAft>
                <a:spcPts val="0"/>
              </a:spcAft>
              <a:buClr>
                <a:schemeClr val="dk1"/>
              </a:buClr>
              <a:buSzPct val="25000"/>
              <a:buFont typeface="Arial"/>
              <a:buNone/>
            </a:pPr>
            <a:r>
              <a:rPr lang="en" sz="900" b="0" i="0" u="none" strike="noStrike" cap="none" dirty="0">
                <a:solidFill>
                  <a:schemeClr val="dk1"/>
                </a:solidFill>
                <a:latin typeface="Arial"/>
                <a:ea typeface="Arial"/>
                <a:cs typeface="Arial"/>
                <a:sym typeface="Arial"/>
              </a:rPr>
              <a:t>© </a:t>
            </a:r>
            <a:r>
              <a:rPr lang="en" sz="900" b="0" i="0" u="none" strike="noStrike" cap="none" dirty="0" smtClean="0">
                <a:solidFill>
                  <a:schemeClr val="dk1"/>
                </a:solidFill>
                <a:latin typeface="Arial"/>
                <a:ea typeface="Arial"/>
                <a:cs typeface="Arial"/>
                <a:sym typeface="Arial"/>
              </a:rPr>
              <a:t>2017 </a:t>
            </a:r>
            <a:r>
              <a:rPr lang="en" sz="900" b="0" i="0" u="none" strike="noStrike" cap="none" dirty="0">
                <a:solidFill>
                  <a:schemeClr val="dk1"/>
                </a:solidFill>
                <a:latin typeface="Arial"/>
                <a:ea typeface="Arial"/>
                <a:cs typeface="Arial"/>
                <a:sym typeface="Arial"/>
              </a:rPr>
              <a:t>Regents of the University of Minnesota.  All rights reserved.</a:t>
            </a:r>
          </a:p>
        </p:txBody>
      </p:sp>
      <p:sp>
        <p:nvSpPr>
          <p:cNvPr id="27" name="Shape 27"/>
          <p:cNvSpPr txBox="1">
            <a:spLocks noGrp="1"/>
          </p:cNvSpPr>
          <p:nvPr>
            <p:ph type="body" idx="1"/>
          </p:nvPr>
        </p:nvSpPr>
        <p:spPr>
          <a:xfrm>
            <a:off x="508000" y="352425"/>
            <a:ext cx="8136600" cy="3719400"/>
          </a:xfrm>
          <a:prstGeom prst="rect">
            <a:avLst/>
          </a:prstGeom>
          <a:noFill/>
          <a:ln>
            <a:noFill/>
          </a:ln>
        </p:spPr>
        <p:txBody>
          <a:bodyPr lIns="91425" tIns="91425" rIns="91425" bIns="91425" anchor="t" anchorCtr="0"/>
          <a:lstStyle>
            <a:lvl1pPr marL="342900" marR="0" lvl="0" indent="-342900" algn="l"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accen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8" name="Shape 28"/>
          <p:cNvSpPr txBox="1">
            <a:spLocks noGrp="1"/>
          </p:cNvSpPr>
          <p:nvPr>
            <p:ph type="body" idx="2"/>
          </p:nvPr>
        </p:nvSpPr>
        <p:spPr>
          <a:xfrm>
            <a:off x="397933" y="4132659"/>
            <a:ext cx="8096700" cy="300000"/>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2"/>
              </a:buClr>
              <a:buFont typeface="Noto Sans Symbols"/>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accen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hlink"/>
              </a:buClr>
              <a:buFont typeface="Noto Sans Symbols"/>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2"/>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spTree>
      <p:nvGrpSpPr>
        <p:cNvPr id="1" name="Shape 29"/>
        <p:cNvGrpSpPr/>
        <p:nvPr/>
      </p:nvGrpSpPr>
      <p:grpSpPr>
        <a:xfrm>
          <a:off x="0" y="0"/>
          <a:ext cx="0" cy="0"/>
          <a:chOff x="0" y="0"/>
          <a:chExt cx="0" cy="0"/>
        </a:xfrm>
      </p:grpSpPr>
      <p:sp>
        <p:nvSpPr>
          <p:cNvPr id="30" name="Shape 30"/>
          <p:cNvSpPr txBox="1"/>
          <p:nvPr/>
        </p:nvSpPr>
        <p:spPr>
          <a:xfrm>
            <a:off x="368300" y="4951809"/>
            <a:ext cx="8062800" cy="173700"/>
          </a:xfrm>
          <a:prstGeom prst="rect">
            <a:avLst/>
          </a:prstGeom>
          <a:noFill/>
          <a:ln>
            <a:noFill/>
          </a:ln>
        </p:spPr>
        <p:txBody>
          <a:bodyPr lIns="91425" tIns="45700" rIns="91425" bIns="45700" anchor="t" anchorCtr="0">
            <a:noAutofit/>
          </a:bodyPr>
          <a:lstStyle/>
          <a:p>
            <a:pPr marL="0" marR="0" lvl="4" indent="0" algn="l" rtl="0">
              <a:lnSpc>
                <a:spcPct val="100000"/>
              </a:lnSpc>
              <a:spcBef>
                <a:spcPts val="0"/>
              </a:spcBef>
              <a:spcAft>
                <a:spcPts val="0"/>
              </a:spcAft>
              <a:buClr>
                <a:schemeClr val="dk1"/>
              </a:buClr>
              <a:buSzPct val="25000"/>
              <a:buFont typeface="Arial"/>
              <a:buNone/>
            </a:pPr>
            <a:r>
              <a:rPr lang="en" sz="900" b="0" i="0" u="none" strike="noStrike" cap="none" dirty="0">
                <a:solidFill>
                  <a:schemeClr val="dk1"/>
                </a:solidFill>
                <a:latin typeface="Arial"/>
                <a:ea typeface="Arial"/>
                <a:cs typeface="Arial"/>
                <a:sym typeface="Arial"/>
              </a:rPr>
              <a:t>© </a:t>
            </a:r>
            <a:r>
              <a:rPr lang="en" sz="900" b="0" i="0" u="none" strike="noStrike" cap="none" dirty="0" smtClean="0">
                <a:solidFill>
                  <a:schemeClr val="dk1"/>
                </a:solidFill>
                <a:latin typeface="Arial"/>
                <a:ea typeface="Arial"/>
                <a:cs typeface="Arial"/>
                <a:sym typeface="Arial"/>
              </a:rPr>
              <a:t>2017 </a:t>
            </a:r>
            <a:r>
              <a:rPr lang="en" sz="900" b="0" i="0" u="none" strike="noStrike" cap="none" dirty="0">
                <a:solidFill>
                  <a:schemeClr val="dk1"/>
                </a:solidFill>
                <a:latin typeface="Arial"/>
                <a:ea typeface="Arial"/>
                <a:cs typeface="Arial"/>
                <a:sym typeface="Arial"/>
              </a:rPr>
              <a:t>Regents of the University of Minnesota.  All rights reserved.</a:t>
            </a:r>
          </a:p>
        </p:txBody>
      </p:sp>
      <p:sp>
        <p:nvSpPr>
          <p:cNvPr id="31" name="Shape 31"/>
          <p:cNvSpPr txBox="1">
            <a:spLocks noGrp="1"/>
          </p:cNvSpPr>
          <p:nvPr>
            <p:ph type="body" idx="1"/>
          </p:nvPr>
        </p:nvSpPr>
        <p:spPr>
          <a:xfrm>
            <a:off x="457200" y="1200150"/>
            <a:ext cx="4038600" cy="15003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rgbClr val="CE1B22"/>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648200" y="1200150"/>
            <a:ext cx="4038600" cy="15003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rgbClr val="CE1B22"/>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title"/>
          </p:nvPr>
        </p:nvSpPr>
        <p:spPr>
          <a:xfrm>
            <a:off x="457200" y="561975"/>
            <a:ext cx="8229600" cy="57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Calibri"/>
              <a:buNone/>
              <a:defRPr sz="4400"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with Content Titles">
    <p:spTree>
      <p:nvGrpSpPr>
        <p:cNvPr id="1" name="Shape 34"/>
        <p:cNvGrpSpPr/>
        <p:nvPr/>
      </p:nvGrpSpPr>
      <p:grpSpPr>
        <a:xfrm>
          <a:off x="0" y="0"/>
          <a:ext cx="0" cy="0"/>
          <a:chOff x="0" y="0"/>
          <a:chExt cx="0" cy="0"/>
        </a:xfrm>
      </p:grpSpPr>
      <p:sp>
        <p:nvSpPr>
          <p:cNvPr id="35" name="Shape 35"/>
          <p:cNvSpPr txBox="1"/>
          <p:nvPr/>
        </p:nvSpPr>
        <p:spPr>
          <a:xfrm>
            <a:off x="368300" y="4951809"/>
            <a:ext cx="8062800" cy="173700"/>
          </a:xfrm>
          <a:prstGeom prst="rect">
            <a:avLst/>
          </a:prstGeom>
          <a:noFill/>
          <a:ln>
            <a:noFill/>
          </a:ln>
        </p:spPr>
        <p:txBody>
          <a:bodyPr lIns="91425" tIns="45700" rIns="91425" bIns="45700" anchor="t" anchorCtr="0">
            <a:noAutofit/>
          </a:bodyPr>
          <a:lstStyle/>
          <a:p>
            <a:pPr marL="0" marR="0" lvl="4" indent="0" algn="l" rtl="0">
              <a:lnSpc>
                <a:spcPct val="100000"/>
              </a:lnSpc>
              <a:spcBef>
                <a:spcPts val="0"/>
              </a:spcBef>
              <a:spcAft>
                <a:spcPts val="0"/>
              </a:spcAft>
              <a:buClr>
                <a:schemeClr val="dk1"/>
              </a:buClr>
              <a:buSzPct val="25000"/>
              <a:buFont typeface="Arial"/>
              <a:buNone/>
            </a:pPr>
            <a:r>
              <a:rPr lang="en" sz="900" b="0" i="0" u="none" strike="noStrike" cap="none" dirty="0">
                <a:solidFill>
                  <a:schemeClr val="dk1"/>
                </a:solidFill>
                <a:latin typeface="Arial"/>
                <a:ea typeface="Arial"/>
                <a:cs typeface="Arial"/>
                <a:sym typeface="Arial"/>
              </a:rPr>
              <a:t>© </a:t>
            </a:r>
            <a:r>
              <a:rPr lang="en" sz="900" b="0" i="0" u="none" strike="noStrike" cap="none" dirty="0" smtClean="0">
                <a:solidFill>
                  <a:schemeClr val="dk1"/>
                </a:solidFill>
                <a:latin typeface="Arial"/>
                <a:ea typeface="Arial"/>
                <a:cs typeface="Arial"/>
                <a:sym typeface="Arial"/>
              </a:rPr>
              <a:t>2017 </a:t>
            </a:r>
            <a:r>
              <a:rPr lang="en" sz="900" b="0" i="0" u="none" strike="noStrike" cap="none" dirty="0">
                <a:solidFill>
                  <a:schemeClr val="dk1"/>
                </a:solidFill>
                <a:latin typeface="Arial"/>
                <a:ea typeface="Arial"/>
                <a:cs typeface="Arial"/>
                <a:sym typeface="Arial"/>
              </a:rPr>
              <a:t>Regents of the University of Minnesota.  All rights reserved.</a:t>
            </a:r>
          </a:p>
        </p:txBody>
      </p:sp>
      <p:sp>
        <p:nvSpPr>
          <p:cNvPr id="36" name="Shape 36"/>
          <p:cNvSpPr txBox="1">
            <a:spLocks noGrp="1"/>
          </p:cNvSpPr>
          <p:nvPr>
            <p:ph type="body" idx="1"/>
          </p:nvPr>
        </p:nvSpPr>
        <p:spPr>
          <a:xfrm>
            <a:off x="457200" y="1259287"/>
            <a:ext cx="4040100" cy="479700"/>
          </a:xfrm>
          <a:prstGeom prst="rect">
            <a:avLst/>
          </a:prstGeom>
          <a:noFill/>
          <a:ln>
            <a:noFill/>
          </a:ln>
        </p:spPr>
        <p:txBody>
          <a:bodyPr lIns="91425" tIns="91425" rIns="91425" bIns="91425" anchor="b" anchorCtr="0"/>
          <a:lstStyle>
            <a:lvl1pPr marL="0" marR="0" lvl="0" indent="0" algn="l" rtl="0">
              <a:lnSpc>
                <a:spcPct val="100000"/>
              </a:lnSpc>
              <a:spcBef>
                <a:spcPts val="560"/>
              </a:spcBef>
              <a:spcAft>
                <a:spcPts val="0"/>
              </a:spcAft>
              <a:buClr>
                <a:schemeClr val="accent2"/>
              </a:buClr>
              <a:buFont typeface="Noto Sans Symbols"/>
              <a:buNone/>
              <a:defRPr sz="28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accen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hlink"/>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457200" y="1739110"/>
            <a:ext cx="4040100" cy="27441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rgbClr val="CE1B22"/>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body" idx="3"/>
          </p:nvPr>
        </p:nvSpPr>
        <p:spPr>
          <a:xfrm>
            <a:off x="4645025" y="1259287"/>
            <a:ext cx="4041900" cy="479700"/>
          </a:xfrm>
          <a:prstGeom prst="rect">
            <a:avLst/>
          </a:prstGeom>
          <a:noFill/>
          <a:ln>
            <a:noFill/>
          </a:ln>
        </p:spPr>
        <p:txBody>
          <a:bodyPr lIns="91425" tIns="91425" rIns="91425" bIns="91425" anchor="b" anchorCtr="0"/>
          <a:lstStyle>
            <a:lvl1pPr marL="0" marR="0" lvl="0" indent="0" algn="l" rtl="0">
              <a:lnSpc>
                <a:spcPct val="100000"/>
              </a:lnSpc>
              <a:spcBef>
                <a:spcPts val="560"/>
              </a:spcBef>
              <a:spcAft>
                <a:spcPts val="0"/>
              </a:spcAft>
              <a:buClr>
                <a:schemeClr val="accent2"/>
              </a:buClr>
              <a:buFont typeface="Noto Sans Symbols"/>
              <a:buNone/>
              <a:defRPr sz="28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accen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hlink"/>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2"/>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4"/>
          </p:nvPr>
        </p:nvSpPr>
        <p:spPr>
          <a:xfrm>
            <a:off x="4645025" y="1739110"/>
            <a:ext cx="4041900" cy="27441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accent2"/>
              </a:buClr>
              <a:buSzPct val="100000"/>
              <a:buFont typeface="Noto Sans Symbols"/>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rgbClr val="CE1B22"/>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hlink"/>
              </a:buClr>
              <a:buSzPct val="100000"/>
              <a:buFont typeface="Noto Sans Symbols"/>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2"/>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title"/>
          </p:nvPr>
        </p:nvSpPr>
        <p:spPr>
          <a:xfrm>
            <a:off x="457200" y="561975"/>
            <a:ext cx="8229600" cy="501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Calibri"/>
              <a:buNone/>
              <a:defRPr sz="4400"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Side Caption">
    <p:spTree>
      <p:nvGrpSpPr>
        <p:cNvPr id="1" name="Shape 41"/>
        <p:cNvGrpSpPr/>
        <p:nvPr/>
      </p:nvGrpSpPr>
      <p:grpSpPr>
        <a:xfrm>
          <a:off x="0" y="0"/>
          <a:ext cx="0" cy="0"/>
          <a:chOff x="0" y="0"/>
          <a:chExt cx="0" cy="0"/>
        </a:xfrm>
      </p:grpSpPr>
      <p:sp>
        <p:nvSpPr>
          <p:cNvPr id="42" name="Shape 42"/>
          <p:cNvSpPr txBox="1"/>
          <p:nvPr/>
        </p:nvSpPr>
        <p:spPr>
          <a:xfrm>
            <a:off x="368300" y="4951809"/>
            <a:ext cx="8062800" cy="173700"/>
          </a:xfrm>
          <a:prstGeom prst="rect">
            <a:avLst/>
          </a:prstGeom>
          <a:noFill/>
          <a:ln>
            <a:noFill/>
          </a:ln>
        </p:spPr>
        <p:txBody>
          <a:bodyPr lIns="91425" tIns="45700" rIns="91425" bIns="45700" anchor="t" anchorCtr="0">
            <a:noAutofit/>
          </a:bodyPr>
          <a:lstStyle/>
          <a:p>
            <a:pPr marL="0" marR="0" lvl="4" indent="0" algn="l" rtl="0">
              <a:lnSpc>
                <a:spcPct val="100000"/>
              </a:lnSpc>
              <a:spcBef>
                <a:spcPts val="0"/>
              </a:spcBef>
              <a:spcAft>
                <a:spcPts val="0"/>
              </a:spcAft>
              <a:buClr>
                <a:schemeClr val="dk1"/>
              </a:buClr>
              <a:buSzPct val="25000"/>
              <a:buFont typeface="Arial"/>
              <a:buNone/>
            </a:pPr>
            <a:r>
              <a:rPr lang="en" sz="900" b="0" i="0" u="none" strike="noStrike" cap="none" dirty="0">
                <a:solidFill>
                  <a:schemeClr val="dk1"/>
                </a:solidFill>
                <a:latin typeface="Arial"/>
                <a:ea typeface="Arial"/>
                <a:cs typeface="Arial"/>
                <a:sym typeface="Arial"/>
              </a:rPr>
              <a:t>© </a:t>
            </a:r>
            <a:r>
              <a:rPr lang="en" sz="900" b="0" i="0" u="none" strike="noStrike" cap="none" dirty="0" smtClean="0">
                <a:solidFill>
                  <a:schemeClr val="dk1"/>
                </a:solidFill>
                <a:latin typeface="Arial"/>
                <a:ea typeface="Arial"/>
                <a:cs typeface="Arial"/>
                <a:sym typeface="Arial"/>
              </a:rPr>
              <a:t>2017 </a:t>
            </a:r>
            <a:r>
              <a:rPr lang="en" sz="900" b="0" i="0" u="none" strike="noStrike" cap="none" dirty="0">
                <a:solidFill>
                  <a:schemeClr val="dk1"/>
                </a:solidFill>
                <a:latin typeface="Arial"/>
                <a:ea typeface="Arial"/>
                <a:cs typeface="Arial"/>
                <a:sym typeface="Arial"/>
              </a:rPr>
              <a:t>Regents of the University of Minnesota.  All rights reserved.</a:t>
            </a:r>
          </a:p>
        </p:txBody>
      </p:sp>
      <p:sp>
        <p:nvSpPr>
          <p:cNvPr id="43" name="Shape 43"/>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2800"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6pPr>
            <a:lvl7pPr marL="914400" marR="0" lvl="6"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7pPr>
            <a:lvl8pPr marL="1371600" marR="0" lvl="7"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8pPr>
            <a:lvl9pPr marL="1828800" marR="0" lvl="8" indent="0" algn="l" rtl="0">
              <a:spcBef>
                <a:spcPts val="0"/>
              </a:spcBef>
              <a:spcAft>
                <a:spcPts val="0"/>
              </a:spcAft>
              <a:buClr>
                <a:schemeClr val="lt1"/>
              </a:buClr>
              <a:buFont typeface="Proxima Nova"/>
              <a:buNone/>
              <a:defRPr sz="3600" b="1" i="0" u="none" strike="noStrike" cap="none">
                <a:solidFill>
                  <a:schemeClr val="lt1"/>
                </a:solidFill>
                <a:latin typeface="Proxima Nova"/>
                <a:ea typeface="Proxima Nova"/>
                <a:cs typeface="Proxima Nova"/>
                <a:sym typeface="Proxima Nova"/>
              </a:defRPr>
            </a:lvl9pPr>
          </a:lstStyle>
          <a:p>
            <a:endParaRPr/>
          </a:p>
        </p:txBody>
      </p:sp>
      <p:sp>
        <p:nvSpPr>
          <p:cNvPr id="44" name="Shape 44"/>
          <p:cNvSpPr txBox="1">
            <a:spLocks noGrp="1"/>
          </p:cNvSpPr>
          <p:nvPr>
            <p:ph type="body" idx="1"/>
          </p:nvPr>
        </p:nvSpPr>
        <p:spPr>
          <a:xfrm>
            <a:off x="3575050" y="204788"/>
            <a:ext cx="5111700" cy="42528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accent2"/>
              </a:buClr>
              <a:buSzPct val="100000"/>
              <a:buFont typeface="Noto Sans Symbols"/>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rgbClr val="CE1B22"/>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hlink"/>
              </a:buClr>
              <a:buSzPct val="100000"/>
              <a:buFont typeface="Noto Sans Symbols"/>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2"/>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1076325"/>
            <a:ext cx="3008400" cy="3381300"/>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2"/>
              </a:buClr>
              <a:buFont typeface="Noto Sans Symbols"/>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accen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hlink"/>
              </a:buClr>
              <a:buFont typeface="Noto Sans Symbols"/>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2"/>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311708" y="744575"/>
            <a:ext cx="8520600" cy="2052600"/>
          </a:xfrm>
          <a:prstGeom prst="rect">
            <a:avLst/>
          </a:prstGeom>
          <a:noFill/>
          <a:ln>
            <a:noFill/>
          </a:ln>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48" name="Shape 48"/>
          <p:cNvSpPr txBox="1">
            <a:spLocks noGrp="1"/>
          </p:cNvSpPr>
          <p:nvPr>
            <p:ph type="subTitle" idx="1"/>
          </p:nvPr>
        </p:nvSpPr>
        <p:spPr>
          <a:xfrm>
            <a:off x="311700" y="2834125"/>
            <a:ext cx="8520600" cy="792600"/>
          </a:xfrm>
          <a:prstGeom prst="rect">
            <a:avLst/>
          </a:prstGeom>
          <a:noFill/>
          <a:ln>
            <a:noFill/>
          </a:ln>
        </p:spPr>
        <p:txBody>
          <a:bodyPr lIns="91425" tIns="91425" rIns="91425" bIns="91425" anchor="ctr"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9" name="Shape 49"/>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
        <p:cNvGrpSpPr/>
        <p:nvPr/>
      </p:nvGrpSpPr>
      <p:grpSpPr>
        <a:xfrm>
          <a:off x="0" y="0"/>
          <a:ext cx="0" cy="0"/>
          <a:chOff x="0" y="0"/>
          <a:chExt cx="0" cy="0"/>
        </a:xfrm>
      </p:grpSpPr>
      <p:pic>
        <p:nvPicPr>
          <p:cNvPr id="6" name="Shape 6" descr="Page12"/>
          <p:cNvPicPr preferRelativeResize="0"/>
          <p:nvPr/>
        </p:nvPicPr>
        <p:blipFill rotWithShape="1">
          <a:blip r:embed="rId11">
            <a:alphaModFix/>
          </a:blip>
          <a:srcRect/>
          <a:stretch/>
        </p:blipFill>
        <p:spPr>
          <a:xfrm>
            <a:off x="0" y="-4762"/>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588050" y="1136575"/>
            <a:ext cx="7772400" cy="1012800"/>
          </a:xfrm>
          <a:prstGeom prst="rect">
            <a:avLst/>
          </a:prstGeom>
        </p:spPr>
        <p:txBody>
          <a:bodyPr lIns="91425" tIns="91425" rIns="91425" bIns="91425" anchor="t" anchorCtr="0">
            <a:noAutofit/>
          </a:bodyPr>
          <a:lstStyle/>
          <a:p>
            <a:pPr lvl="0">
              <a:spcBef>
                <a:spcPts val="0"/>
              </a:spcBef>
              <a:buNone/>
            </a:pPr>
            <a:r>
              <a:rPr lang="en" b="1" dirty="0" smtClean="0"/>
              <a:t>Leveraging for Success</a:t>
            </a:r>
            <a:r>
              <a:rPr lang="en" dirty="0" smtClean="0"/>
              <a:t>:</a:t>
            </a:r>
            <a:endParaRPr lang="en" dirty="0"/>
          </a:p>
          <a:p>
            <a:pPr lvl="0">
              <a:spcBef>
                <a:spcPts val="0"/>
              </a:spcBef>
              <a:buNone/>
            </a:pPr>
            <a:r>
              <a:rPr lang="en" dirty="0" smtClean="0"/>
              <a:t>Engagement in an Asynchronous Non-Credit Mandated Course</a:t>
            </a:r>
            <a:endParaRPr lang="en" dirty="0"/>
          </a:p>
          <a:p>
            <a:pPr lvl="0">
              <a:spcBef>
                <a:spcPts val="0"/>
              </a:spcBef>
              <a:buNone/>
            </a:pPr>
            <a:endParaRPr dirty="0"/>
          </a:p>
        </p:txBody>
      </p:sp>
      <p:sp>
        <p:nvSpPr>
          <p:cNvPr id="55" name="Shape 55"/>
          <p:cNvSpPr txBox="1">
            <a:spLocks noGrp="1"/>
          </p:cNvSpPr>
          <p:nvPr>
            <p:ph type="subTitle" idx="1"/>
          </p:nvPr>
        </p:nvSpPr>
        <p:spPr>
          <a:xfrm>
            <a:off x="585941" y="3833021"/>
            <a:ext cx="7776600" cy="463500"/>
          </a:xfrm>
          <a:prstGeom prst="rect">
            <a:avLst/>
          </a:prstGeom>
        </p:spPr>
        <p:txBody>
          <a:bodyPr lIns="91425" tIns="91425" rIns="91425" bIns="91425" anchor="t" anchorCtr="0">
            <a:noAutofit/>
          </a:bodyPr>
          <a:lstStyle/>
          <a:p>
            <a:pPr lvl="0">
              <a:spcBef>
                <a:spcPts val="0"/>
              </a:spcBef>
              <a:buNone/>
            </a:pPr>
            <a:r>
              <a:rPr lang="en" dirty="0" smtClean="0"/>
              <a:t>Ellie McCann, Sharon Powell, </a:t>
            </a:r>
            <a:r>
              <a:rPr lang="en" dirty="0"/>
              <a:t>&amp; Kate Welshons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790" y="133350"/>
            <a:ext cx="3376044"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40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ext Placeholder 2"/>
          <p:cNvSpPr>
            <a:spLocks noGrp="1"/>
          </p:cNvSpPr>
          <p:nvPr>
            <p:ph type="body" idx="2"/>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10741155"/>
              </p:ext>
            </p:extLst>
          </p:nvPr>
        </p:nvGraphicFramePr>
        <p:xfrm>
          <a:off x="533400" y="361950"/>
          <a:ext cx="8229600" cy="4038599"/>
        </p:xfrm>
        <a:graphic>
          <a:graphicData uri="http://schemas.openxmlformats.org/drawingml/2006/table">
            <a:tbl>
              <a:tblPr firstRow="1" bandRow="1">
                <a:tableStyleId>{F5AB1C69-6EDB-4FF4-983F-18BD219EF322}</a:tableStyleId>
              </a:tblPr>
              <a:tblGrid>
                <a:gridCol w="2743200"/>
                <a:gridCol w="2743200"/>
                <a:gridCol w="2743200"/>
              </a:tblGrid>
              <a:tr h="384628">
                <a:tc>
                  <a:txBody>
                    <a:bodyPr/>
                    <a:lstStyle/>
                    <a:p>
                      <a:pPr algn="ctr"/>
                      <a:r>
                        <a:rPr lang="en-US" sz="1600" dirty="0" smtClean="0">
                          <a:latin typeface="Calibri" charset="0"/>
                          <a:ea typeface="Calibri" charset="0"/>
                          <a:cs typeface="Calibri" charset="0"/>
                        </a:rPr>
                        <a:t>Learning Objective</a:t>
                      </a:r>
                      <a:endParaRPr lang="en-US" sz="1600" dirty="0">
                        <a:latin typeface="Calibri" charset="0"/>
                        <a:ea typeface="Calibri" charset="0"/>
                        <a:cs typeface="Calibri" charset="0"/>
                      </a:endParaRPr>
                    </a:p>
                  </a:txBody>
                  <a:tcPr/>
                </a:tc>
                <a:tc>
                  <a:txBody>
                    <a:bodyPr/>
                    <a:lstStyle/>
                    <a:p>
                      <a:pPr algn="ctr"/>
                      <a:r>
                        <a:rPr lang="en-US" sz="1600" dirty="0" smtClean="0">
                          <a:latin typeface="Calibri" charset="0"/>
                          <a:ea typeface="Calibri" charset="0"/>
                          <a:cs typeface="Calibri" charset="0"/>
                        </a:rPr>
                        <a:t>In Person Learning Activity</a:t>
                      </a:r>
                      <a:endParaRPr lang="en-US" sz="1600" dirty="0">
                        <a:latin typeface="Calibri" charset="0"/>
                        <a:ea typeface="Calibri" charset="0"/>
                        <a:cs typeface="Calibri" charset="0"/>
                      </a:endParaRPr>
                    </a:p>
                  </a:txBody>
                  <a:tcPr/>
                </a:tc>
                <a:tc>
                  <a:txBody>
                    <a:bodyPr/>
                    <a:lstStyle/>
                    <a:p>
                      <a:pPr algn="ctr"/>
                      <a:r>
                        <a:rPr lang="en-US" sz="1600" dirty="0" smtClean="0">
                          <a:latin typeface="Calibri" charset="0"/>
                          <a:ea typeface="Calibri" charset="0"/>
                          <a:cs typeface="Calibri" charset="0"/>
                        </a:rPr>
                        <a:t>Online Learning Activity</a:t>
                      </a:r>
                      <a:endParaRPr lang="en-US" sz="1600" dirty="0">
                        <a:latin typeface="Calibri" charset="0"/>
                        <a:ea typeface="Calibri" charset="0"/>
                        <a:cs typeface="Calibri" charset="0"/>
                      </a:endParaRPr>
                    </a:p>
                  </a:txBody>
                  <a:tcPr/>
                </a:tc>
              </a:tr>
              <a:tr h="437079">
                <a:tc>
                  <a:txBody>
                    <a:bodyPr/>
                    <a:lstStyle/>
                    <a:p>
                      <a:pPr marL="4763" lvl="0" indent="0">
                        <a:spcBef>
                          <a:spcPts val="0"/>
                        </a:spcBef>
                        <a:buNone/>
                      </a:pPr>
                      <a:r>
                        <a:rPr lang="en-US" sz="1600" baseline="0" dirty="0" smtClean="0">
                          <a:latin typeface="Calibri" charset="0"/>
                          <a:ea typeface="Calibri" charset="0"/>
                          <a:cs typeface="Calibri" charset="0"/>
                        </a:rPr>
                        <a:t>Self </a:t>
                      </a:r>
                      <a:r>
                        <a:rPr lang="en-US" sz="1600" baseline="0" dirty="0" smtClean="0">
                          <a:latin typeface="Calibri" charset="0"/>
                          <a:ea typeface="Calibri" charset="0"/>
                          <a:cs typeface="Calibri" charset="0"/>
                        </a:rPr>
                        <a:t>reflection</a:t>
                      </a:r>
                      <a:endParaRPr lang="en-US" sz="1600" baseline="0" dirty="0" smtClean="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Journal </a:t>
                      </a:r>
                      <a:r>
                        <a:rPr lang="en-US" sz="1600" dirty="0" smtClean="0">
                          <a:latin typeface="Calibri" charset="0"/>
                          <a:ea typeface="Calibri" charset="0"/>
                          <a:cs typeface="Calibri" charset="0"/>
                        </a:rPr>
                        <a:t>entries</a:t>
                      </a:r>
                      <a:endParaRPr lang="en-US" sz="1600" dirty="0">
                        <a:latin typeface="Calibri" charset="0"/>
                        <a:ea typeface="Calibri" charset="0"/>
                        <a:cs typeface="Calibri" charset="0"/>
                      </a:endParaRPr>
                    </a:p>
                  </a:txBody>
                  <a:tcPr/>
                </a:tc>
                <a:tc>
                  <a:txBody>
                    <a:bodyPr/>
                    <a:lstStyle/>
                    <a:p>
                      <a:r>
                        <a:rPr lang="en-US" sz="1600" dirty="0" smtClean="0"/>
                        <a:t>Journal entries</a:t>
                      </a:r>
                      <a:endParaRPr lang="en-US" sz="1600" dirty="0"/>
                    </a:p>
                  </a:txBody>
                  <a:tcPr/>
                </a:tc>
              </a:tr>
              <a:tr h="66435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charset="0"/>
                          <a:ea typeface="Calibri" charset="0"/>
                          <a:cs typeface="Calibri" charset="0"/>
                        </a:rPr>
                        <a:t>Analysis of one’s own </a:t>
                      </a:r>
                      <a:r>
                        <a:rPr lang="en-US" sz="1600" baseline="0" dirty="0" smtClean="0">
                          <a:latin typeface="Calibri" charset="0"/>
                          <a:ea typeface="Calibri" charset="0"/>
                          <a:cs typeface="Calibri" charset="0"/>
                        </a:rPr>
                        <a:t>situation</a:t>
                      </a:r>
                      <a:endParaRPr lang="en-US" sz="1600" baseline="0" dirty="0" smtClean="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Checklists; Onion</a:t>
                      </a:r>
                      <a:r>
                        <a:rPr lang="en-US" sz="1600" baseline="0" dirty="0" smtClean="0">
                          <a:latin typeface="Calibri" charset="0"/>
                          <a:ea typeface="Calibri" charset="0"/>
                          <a:cs typeface="Calibri" charset="0"/>
                        </a:rPr>
                        <a:t> </a:t>
                      </a:r>
                      <a:r>
                        <a:rPr lang="en-US" sz="1600" baseline="0" dirty="0" smtClean="0">
                          <a:latin typeface="Calibri" charset="0"/>
                          <a:ea typeface="Calibri" charset="0"/>
                          <a:cs typeface="Calibri" charset="0"/>
                        </a:rPr>
                        <a:t>activity</a:t>
                      </a:r>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Checklists; Onion</a:t>
                      </a:r>
                      <a:r>
                        <a:rPr lang="en-US" sz="1600" baseline="0" dirty="0" smtClean="0">
                          <a:latin typeface="Calibri" charset="0"/>
                          <a:ea typeface="Calibri" charset="0"/>
                          <a:cs typeface="Calibri" charset="0"/>
                        </a:rPr>
                        <a:t> activity</a:t>
                      </a:r>
                      <a:endParaRPr lang="en-US" sz="1600" dirty="0" smtClean="0">
                        <a:latin typeface="Calibri" charset="0"/>
                        <a:ea typeface="Calibri" charset="0"/>
                        <a:cs typeface="Calibri" charset="0"/>
                      </a:endParaRPr>
                    </a:p>
                  </a:txBody>
                  <a:tcPr/>
                </a:tc>
              </a:tr>
              <a:tr h="66435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charset="0"/>
                          <a:ea typeface="Calibri" charset="0"/>
                          <a:cs typeface="Calibri" charset="0"/>
                        </a:rPr>
                        <a:t>Learning from others </a:t>
                      </a:r>
                      <a:r>
                        <a:rPr lang="en-US" sz="1600" baseline="0" dirty="0" smtClean="0">
                          <a:latin typeface="Calibri" charset="0"/>
                          <a:ea typeface="Calibri" charset="0"/>
                          <a:cs typeface="Calibri" charset="0"/>
                        </a:rPr>
                        <a:t>in class</a:t>
                      </a:r>
                      <a:endParaRPr lang="en-US" sz="1600" baseline="0" dirty="0" smtClean="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Group discussion; </a:t>
                      </a:r>
                      <a:r>
                        <a:rPr lang="en-US" sz="1600" dirty="0" smtClean="0">
                          <a:latin typeface="Calibri" charset="0"/>
                          <a:ea typeface="Calibri" charset="0"/>
                          <a:cs typeface="Calibri" charset="0"/>
                        </a:rPr>
                        <a:t> group activities</a:t>
                      </a:r>
                      <a:endParaRPr lang="en-US" sz="1600" dirty="0">
                        <a:latin typeface="Calibri" charset="0"/>
                        <a:ea typeface="Calibri" charset="0"/>
                        <a:cs typeface="Calibri" charset="0"/>
                      </a:endParaRPr>
                    </a:p>
                  </a:txBody>
                  <a:tcPr/>
                </a:tc>
                <a:tc>
                  <a:txBody>
                    <a:bodyPr/>
                    <a:lstStyle/>
                    <a:p>
                      <a:r>
                        <a:rPr lang="en-US" sz="1600" dirty="0" err="1" smtClean="0"/>
                        <a:t>Wordles</a:t>
                      </a:r>
                      <a:r>
                        <a:rPr lang="en-US" sz="1600" dirty="0" smtClean="0"/>
                        <a:t>; interviews</a:t>
                      </a:r>
                      <a:endParaRPr lang="en-US" sz="1600" dirty="0"/>
                    </a:p>
                  </a:txBody>
                  <a:tcPr/>
                </a:tc>
              </a:tr>
              <a:tr h="66435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charset="0"/>
                          <a:ea typeface="Calibri" charset="0"/>
                          <a:cs typeface="Calibri" charset="0"/>
                        </a:rPr>
                        <a:t>Application of concepts to one’s own </a:t>
                      </a:r>
                      <a:r>
                        <a:rPr lang="en-US" sz="1600" baseline="0" dirty="0" smtClean="0">
                          <a:latin typeface="Calibri" charset="0"/>
                          <a:ea typeface="Calibri" charset="0"/>
                          <a:cs typeface="Calibri" charset="0"/>
                        </a:rPr>
                        <a:t>life</a:t>
                      </a:r>
                      <a:endParaRPr lang="en-US" sz="1600" baseline="0" dirty="0" smtClean="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Case studies; types of support activity</a:t>
                      </a:r>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charset="0"/>
                          <a:ea typeface="Calibri" charset="0"/>
                          <a:cs typeface="Calibri" charset="0"/>
                        </a:rPr>
                        <a:t>Case studies; types of support activity</a:t>
                      </a:r>
                    </a:p>
                  </a:txBody>
                  <a:tcPr/>
                </a:tc>
              </a:tr>
              <a:tr h="12238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charset="0"/>
                          <a:ea typeface="Calibri" charset="0"/>
                          <a:cs typeface="Calibri" charset="0"/>
                        </a:rPr>
                        <a:t>Development of a sense of agency about their family’s journey from here on out</a:t>
                      </a:r>
                    </a:p>
                    <a:p>
                      <a:endParaRPr lang="en-US" sz="1600" dirty="0">
                        <a:latin typeface="Calibri" charset="0"/>
                        <a:ea typeface="Calibri" charset="0"/>
                        <a:cs typeface="Calibri" charset="0"/>
                      </a:endParaRPr>
                    </a:p>
                  </a:txBody>
                  <a:tcPr/>
                </a:tc>
                <a:tc>
                  <a:txBody>
                    <a:bodyPr/>
                    <a:lstStyle/>
                    <a:p>
                      <a:r>
                        <a:rPr lang="en-US" sz="1600" dirty="0" smtClean="0">
                          <a:latin typeface="Calibri" charset="0"/>
                          <a:ea typeface="Calibri" charset="0"/>
                          <a:cs typeface="Calibri" charset="0"/>
                        </a:rPr>
                        <a:t>Identification of strengths; brainstorming about problem solving</a:t>
                      </a:r>
                      <a:endParaRPr lang="en-US" sz="1600" dirty="0">
                        <a:latin typeface="Calibri" charset="0"/>
                        <a:ea typeface="Calibri" charset="0"/>
                        <a:cs typeface="Calibri" charset="0"/>
                      </a:endParaRPr>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3544493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6670"/>
            <a:ext cx="5569919" cy="4358424"/>
          </a:xfrm>
          <a:prstGeom prst="rect">
            <a:avLst/>
          </a:prstGeom>
        </p:spPr>
      </p:pic>
    </p:spTree>
    <p:extLst>
      <p:ext uri="{BB962C8B-B14F-4D97-AF65-F5344CB8AC3E}">
        <p14:creationId xmlns:p14="http://schemas.microsoft.com/office/powerpoint/2010/main" val="577803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33350"/>
            <a:ext cx="5334000" cy="4417218"/>
          </a:xfrm>
          <a:prstGeom prst="rect">
            <a:avLst/>
          </a:prstGeom>
        </p:spPr>
      </p:pic>
    </p:spTree>
    <p:extLst>
      <p:ext uri="{BB962C8B-B14F-4D97-AF65-F5344CB8AC3E}">
        <p14:creationId xmlns:p14="http://schemas.microsoft.com/office/powerpoint/2010/main" val="947916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334"/>
            <a:ext cx="5791200" cy="4536957"/>
          </a:xfrm>
          <a:prstGeom prst="rect">
            <a:avLst/>
          </a:prstGeom>
        </p:spPr>
      </p:pic>
    </p:spTree>
    <p:extLst>
      <p:ext uri="{BB962C8B-B14F-4D97-AF65-F5344CB8AC3E}">
        <p14:creationId xmlns:p14="http://schemas.microsoft.com/office/powerpoint/2010/main" val="1287850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b="1" dirty="0" smtClean="0">
                <a:latin typeface="Calibri" charset="0"/>
                <a:ea typeface="Calibri" charset="0"/>
                <a:cs typeface="Calibri" charset="0"/>
              </a:rPr>
              <a:t>Here are some examples of how we approached the challenges…</a:t>
            </a:r>
          </a:p>
          <a:p>
            <a:endParaRPr lang="en-US" sz="2400" dirty="0">
              <a:latin typeface="Calibri" charset="0"/>
              <a:ea typeface="Calibri" charset="0"/>
              <a:cs typeface="Calibri" charset="0"/>
            </a:endParaRPr>
          </a:p>
          <a:p>
            <a:pPr marL="457200" indent="-457200">
              <a:buFont typeface="Arial" panose="020B0604020202020204" pitchFamily="34" charset="0"/>
              <a:buChar char="•"/>
            </a:pPr>
            <a:r>
              <a:rPr lang="en-US" sz="2400" dirty="0" smtClean="0">
                <a:latin typeface="Calibri" charset="0"/>
                <a:ea typeface="Calibri" charset="0"/>
                <a:cs typeface="Calibri" charset="0"/>
              </a:rPr>
              <a:t>Types of support</a:t>
            </a:r>
          </a:p>
          <a:p>
            <a:pPr marL="457200" indent="-457200">
              <a:buFont typeface="Arial" panose="020B0604020202020204" pitchFamily="34" charset="0"/>
              <a:buChar char="•"/>
            </a:pPr>
            <a:r>
              <a:rPr lang="en-US" sz="2400" dirty="0" err="1" smtClean="0">
                <a:latin typeface="Calibri" charset="0"/>
                <a:ea typeface="Calibri" charset="0"/>
                <a:cs typeface="Calibri" charset="0"/>
              </a:rPr>
              <a:t>Wordles</a:t>
            </a:r>
            <a:endParaRPr lang="en-US" sz="2400" dirty="0" smtClean="0">
              <a:latin typeface="Calibri" charset="0"/>
              <a:ea typeface="Calibri" charset="0"/>
              <a:cs typeface="Calibri" charset="0"/>
            </a:endParaRPr>
          </a:p>
          <a:p>
            <a:pPr marL="457200" indent="-457200">
              <a:buFont typeface="Arial" panose="020B0604020202020204" pitchFamily="34" charset="0"/>
              <a:buChar char="•"/>
            </a:pPr>
            <a:r>
              <a:rPr lang="en-US" sz="2400" dirty="0" smtClean="0">
                <a:latin typeface="Calibri" charset="0"/>
                <a:ea typeface="Calibri" charset="0"/>
                <a:cs typeface="Calibri" charset="0"/>
              </a:rPr>
              <a:t>Quizzes</a:t>
            </a:r>
          </a:p>
          <a:p>
            <a:pPr marL="457200" indent="-457200">
              <a:buFont typeface="Arial" panose="020B0604020202020204" pitchFamily="34" charset="0"/>
              <a:buChar char="•"/>
            </a:pPr>
            <a:r>
              <a:rPr lang="en-US" sz="2400" dirty="0" smtClean="0">
                <a:latin typeface="Calibri" charset="0"/>
                <a:ea typeface="Calibri" charset="0"/>
                <a:cs typeface="Calibri" charset="0"/>
              </a:rPr>
              <a:t>Having people read text</a:t>
            </a:r>
            <a:endParaRPr lang="en-US" sz="2400" dirty="0">
              <a:latin typeface="Calibri" charset="0"/>
              <a:ea typeface="Calibri" charset="0"/>
              <a:cs typeface="Calibri" charset="0"/>
            </a:endParaRPr>
          </a:p>
        </p:txBody>
      </p:sp>
      <p:sp>
        <p:nvSpPr>
          <p:cNvPr id="3" name="Text Placeholder 2"/>
          <p:cNvSpPr>
            <a:spLocks noGrp="1"/>
          </p:cNvSpPr>
          <p:nvPr>
            <p:ph type="body" idx="2"/>
          </p:nvPr>
        </p:nvSpPr>
        <p:spPr/>
        <p:txBody>
          <a:bodyPr/>
          <a:lstStyle/>
          <a:p>
            <a:endParaRPr lang="en-US"/>
          </a:p>
        </p:txBody>
      </p:sp>
    </p:spTree>
    <p:extLst>
      <p:ext uri="{BB962C8B-B14F-4D97-AF65-F5344CB8AC3E}">
        <p14:creationId xmlns:p14="http://schemas.microsoft.com/office/powerpoint/2010/main" val="2374558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89698"/>
            <a:ext cx="7997846" cy="351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957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149841"/>
            <a:ext cx="3330981"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646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508000" y="352425"/>
            <a:ext cx="8136600" cy="3719400"/>
          </a:xfrm>
          <a:prstGeom prst="rect">
            <a:avLst/>
          </a:prstGeom>
        </p:spPr>
        <p:txBody>
          <a:bodyPr lIns="91425" tIns="91425" rIns="91425" bIns="91425" anchor="t" anchorCtr="0">
            <a:noAutofit/>
          </a:bodyPr>
          <a:lstStyle/>
          <a:p>
            <a:pPr lvl="0">
              <a:spcBef>
                <a:spcPts val="0"/>
              </a:spcBef>
              <a:buNone/>
            </a:pPr>
            <a:r>
              <a:rPr lang="en" b="1">
                <a:latin typeface="Calibri"/>
                <a:ea typeface="Calibri"/>
                <a:cs typeface="Calibri"/>
                <a:sym typeface="Calibri"/>
              </a:rPr>
              <a:t>Opportunities</a:t>
            </a:r>
          </a:p>
          <a:p>
            <a:pPr lvl="0">
              <a:spcBef>
                <a:spcPts val="0"/>
              </a:spcBef>
              <a:buNone/>
            </a:pPr>
            <a:endParaRPr b="1">
              <a:latin typeface="Calibri"/>
              <a:ea typeface="Calibri"/>
              <a:cs typeface="Calibri"/>
              <a:sym typeface="Calibri"/>
            </a:endParaRPr>
          </a:p>
          <a:p>
            <a:pPr marL="457200" lvl="0" indent="-228600" rtl="0">
              <a:spcBef>
                <a:spcPts val="0"/>
              </a:spcBef>
              <a:buFont typeface="Calibri"/>
              <a:buChar char="●"/>
            </a:pPr>
            <a:r>
              <a:rPr lang="en">
                <a:latin typeface="Calibri"/>
                <a:ea typeface="Calibri"/>
                <a:cs typeface="Calibri"/>
                <a:sym typeface="Calibri"/>
              </a:rPr>
              <a:t>Build capacity &amp; gain experience</a:t>
            </a:r>
          </a:p>
          <a:p>
            <a:pPr marL="457200" lvl="0" indent="-228600" rtl="0">
              <a:spcBef>
                <a:spcPts val="0"/>
              </a:spcBef>
              <a:buFont typeface="Calibri"/>
              <a:buChar char="●"/>
            </a:pPr>
            <a:r>
              <a:rPr lang="en">
                <a:latin typeface="Calibri"/>
                <a:ea typeface="Calibri"/>
                <a:cs typeface="Calibri"/>
                <a:sym typeface="Calibri"/>
              </a:rPr>
              <a:t>Collaboration</a:t>
            </a:r>
          </a:p>
          <a:p>
            <a:pPr marL="457200" lvl="0" indent="-228600" rtl="0">
              <a:spcBef>
                <a:spcPts val="0"/>
              </a:spcBef>
              <a:buFont typeface="Calibri"/>
              <a:buChar char="●"/>
            </a:pPr>
            <a:r>
              <a:rPr lang="en">
                <a:latin typeface="Calibri"/>
                <a:ea typeface="Calibri"/>
                <a:cs typeface="Calibri"/>
                <a:sym typeface="Calibri"/>
              </a:rPr>
              <a:t>Expand reach</a:t>
            </a:r>
          </a:p>
          <a:p>
            <a:pPr marL="457200" lvl="0" indent="-228600">
              <a:spcBef>
                <a:spcPts val="0"/>
              </a:spcBef>
              <a:buFont typeface="Calibri"/>
              <a:buChar char="●"/>
            </a:pPr>
            <a:r>
              <a:rPr lang="en">
                <a:latin typeface="Calibri"/>
                <a:ea typeface="Calibri"/>
                <a:cs typeface="Calibri"/>
                <a:sym typeface="Calibri"/>
              </a:rPr>
              <a:t>Research</a:t>
            </a:r>
          </a:p>
        </p:txBody>
      </p:sp>
      <p:sp>
        <p:nvSpPr>
          <p:cNvPr id="130" name="Shape 130"/>
          <p:cNvSpPr txBox="1">
            <a:spLocks noGrp="1"/>
          </p:cNvSpPr>
          <p:nvPr>
            <p:ph type="body" idx="2"/>
          </p:nvPr>
        </p:nvSpPr>
        <p:spPr>
          <a:xfrm>
            <a:off x="397933" y="4132659"/>
            <a:ext cx="8096700" cy="300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endParaRPr lang="en-US" sz="4600" dirty="0" smtClean="0">
              <a:latin typeface="Calibri" charset="0"/>
              <a:ea typeface="Calibri" charset="0"/>
              <a:cs typeface="Calibri" charset="0"/>
            </a:endParaRPr>
          </a:p>
          <a:p>
            <a:pPr algn="ctr"/>
            <a:r>
              <a:rPr lang="en-US" sz="4600" b="1" dirty="0" smtClean="0">
                <a:latin typeface="Calibri" charset="0"/>
                <a:ea typeface="Calibri" charset="0"/>
                <a:cs typeface="Calibri" charset="0"/>
              </a:rPr>
              <a:t>How have you dealt with your challenges?</a:t>
            </a:r>
            <a:endParaRPr lang="en-US" sz="4600" b="1" dirty="0">
              <a:latin typeface="Calibri" charset="0"/>
              <a:ea typeface="Calibri" charset="0"/>
              <a:cs typeface="Calibri" charset="0"/>
            </a:endParaRPr>
          </a:p>
        </p:txBody>
      </p:sp>
      <p:sp>
        <p:nvSpPr>
          <p:cNvPr id="3" name="Text Placeholder 2"/>
          <p:cNvSpPr>
            <a:spLocks noGrp="1"/>
          </p:cNvSpPr>
          <p:nvPr>
            <p:ph type="body" idx="2"/>
          </p:nvPr>
        </p:nvSpPr>
        <p:spPr/>
        <p:txBody>
          <a:bodyPr/>
          <a:lstStyle/>
          <a:p>
            <a:endParaRPr lang="en-US"/>
          </a:p>
        </p:txBody>
      </p:sp>
    </p:spTree>
    <p:extLst>
      <p:ext uri="{BB962C8B-B14F-4D97-AF65-F5344CB8AC3E}">
        <p14:creationId xmlns:p14="http://schemas.microsoft.com/office/powerpoint/2010/main" val="328018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508000" y="352425"/>
            <a:ext cx="8136600" cy="3719400"/>
          </a:xfrm>
          <a:prstGeom prst="rect">
            <a:avLst/>
          </a:prstGeom>
        </p:spPr>
        <p:txBody>
          <a:bodyPr lIns="91425" tIns="91425" rIns="91425" bIns="91425" anchor="t" anchorCtr="0">
            <a:noAutofit/>
          </a:bodyPr>
          <a:lstStyle/>
          <a:p>
            <a:pPr lvl="0">
              <a:spcBef>
                <a:spcPts val="0"/>
              </a:spcBef>
              <a:buNone/>
            </a:pPr>
            <a:r>
              <a:rPr lang="en" b="1" dirty="0">
                <a:latin typeface="Calibri"/>
                <a:ea typeface="Calibri"/>
                <a:cs typeface="Calibri"/>
                <a:sym typeface="Calibri"/>
              </a:rPr>
              <a:t>This presentation will help you learn more about:</a:t>
            </a:r>
          </a:p>
          <a:p>
            <a:pPr marL="0" lvl="0" indent="0">
              <a:spcBef>
                <a:spcPts val="0"/>
              </a:spcBef>
            </a:pPr>
            <a:endParaRPr lang="en-US" b="1" dirty="0" smtClean="0">
              <a:latin typeface="Calibri"/>
              <a:ea typeface="Calibri"/>
              <a:cs typeface="Calibri"/>
              <a:sym typeface="Calibri"/>
            </a:endParaRPr>
          </a:p>
          <a:p>
            <a:pPr marL="457200" lvl="0" indent="-457200">
              <a:spcBef>
                <a:spcPts val="0"/>
              </a:spcBef>
              <a:buFont typeface="Arial" panose="020B0604020202020204" pitchFamily="34" charset="0"/>
              <a:buChar char="•"/>
            </a:pPr>
            <a:r>
              <a:rPr lang="en-US" b="1" dirty="0" smtClean="0">
                <a:latin typeface="Calibri"/>
                <a:ea typeface="Calibri"/>
                <a:cs typeface="Calibri"/>
                <a:sym typeface="Calibri"/>
              </a:rPr>
              <a:t>Successfully converting learning materials from a face-to-face format to an online format</a:t>
            </a:r>
          </a:p>
          <a:p>
            <a:pPr marL="857250" lvl="1" indent="-457200">
              <a:spcBef>
                <a:spcPts val="0"/>
              </a:spcBef>
              <a:buFont typeface="Arial" panose="020B0604020202020204" pitchFamily="34" charset="0"/>
              <a:buChar char="•"/>
            </a:pPr>
            <a:r>
              <a:rPr lang="en-US" dirty="0" smtClean="0">
                <a:latin typeface="Calibri"/>
                <a:ea typeface="Calibri"/>
                <a:cs typeface="Calibri"/>
                <a:sym typeface="Calibri"/>
              </a:rPr>
              <a:t>Challenges</a:t>
            </a:r>
          </a:p>
          <a:p>
            <a:pPr marL="857250" lvl="1" indent="-457200">
              <a:spcBef>
                <a:spcPts val="0"/>
              </a:spcBef>
              <a:buFont typeface="Arial" panose="020B0604020202020204" pitchFamily="34" charset="0"/>
              <a:buChar char="•"/>
            </a:pPr>
            <a:r>
              <a:rPr lang="en-US" dirty="0" smtClean="0">
                <a:latin typeface="Calibri"/>
                <a:ea typeface="Calibri"/>
                <a:cs typeface="Calibri"/>
                <a:sym typeface="Calibri"/>
              </a:rPr>
              <a:t>Strategies to address challenges</a:t>
            </a:r>
          </a:p>
          <a:p>
            <a:pPr marL="857250" lvl="1" indent="-457200">
              <a:spcBef>
                <a:spcPts val="0"/>
              </a:spcBef>
              <a:buFont typeface="Arial" panose="020B0604020202020204" pitchFamily="34" charset="0"/>
              <a:buChar char="•"/>
            </a:pPr>
            <a:r>
              <a:rPr lang="en-US" dirty="0" smtClean="0">
                <a:latin typeface="Calibri"/>
                <a:ea typeface="Calibri"/>
                <a:cs typeface="Calibri"/>
                <a:sym typeface="Calibri"/>
              </a:rPr>
              <a:t>Developing evaluation to measure efficacy</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508000" y="352425"/>
            <a:ext cx="8136600" cy="3719400"/>
          </a:xfrm>
          <a:prstGeom prst="rect">
            <a:avLst/>
          </a:prstGeom>
        </p:spPr>
        <p:txBody>
          <a:bodyPr lIns="91425" tIns="91425" rIns="91425" bIns="91425" anchor="t" anchorCtr="0">
            <a:noAutofit/>
          </a:bodyPr>
          <a:lstStyle/>
          <a:p>
            <a:pPr lvl="0">
              <a:spcBef>
                <a:spcPts val="0"/>
              </a:spcBef>
              <a:buNone/>
            </a:pPr>
            <a:r>
              <a:rPr lang="en" b="1" dirty="0">
                <a:latin typeface="Calibri" charset="0"/>
                <a:ea typeface="Calibri" charset="0"/>
                <a:cs typeface="Calibri" charset="0"/>
              </a:rPr>
              <a:t>Questions</a:t>
            </a:r>
          </a:p>
        </p:txBody>
      </p:sp>
      <p:pic>
        <p:nvPicPr>
          <p:cNvPr id="142" name="Shape 142"/>
          <p:cNvPicPr preferRelativeResize="0"/>
          <p:nvPr/>
        </p:nvPicPr>
        <p:blipFill>
          <a:blip r:embed="rId3">
            <a:alphaModFix/>
          </a:blip>
          <a:stretch>
            <a:fillRect/>
          </a:stretch>
        </p:blipFill>
        <p:spPr>
          <a:xfrm>
            <a:off x="2873525" y="352425"/>
            <a:ext cx="3322599" cy="404604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508000" y="73300"/>
            <a:ext cx="8136600" cy="3998400"/>
          </a:xfrm>
          <a:prstGeom prst="rect">
            <a:avLst/>
          </a:prstGeom>
        </p:spPr>
        <p:txBody>
          <a:bodyPr lIns="91425" tIns="91425" rIns="91425" bIns="91425" anchor="t" anchorCtr="0">
            <a:noAutofit/>
          </a:bodyPr>
          <a:lstStyle/>
          <a:p>
            <a:pPr marL="0" lvl="0" rtl="0">
              <a:lnSpc>
                <a:spcPct val="115000"/>
              </a:lnSpc>
              <a:spcBef>
                <a:spcPts val="1000"/>
              </a:spcBef>
              <a:buNone/>
            </a:pPr>
            <a:r>
              <a:rPr lang="en" sz="2400" b="1">
                <a:solidFill>
                  <a:srgbClr val="000000"/>
                </a:solidFill>
              </a:rPr>
              <a:t>Copyright Information</a:t>
            </a:r>
          </a:p>
          <a:p>
            <a:pPr marL="0" lvl="0">
              <a:lnSpc>
                <a:spcPct val="115000"/>
              </a:lnSpc>
              <a:spcBef>
                <a:spcPts val="1000"/>
              </a:spcBef>
              <a:buNone/>
            </a:pPr>
            <a:r>
              <a:rPr lang="en" sz="1400">
                <a:solidFill>
                  <a:srgbClr val="000000"/>
                </a:solidFill>
              </a:rPr>
              <a:t>This presentation is part of the Parents Forever</a:t>
            </a:r>
            <a:r>
              <a:rPr lang="en" sz="1400" b="1" baseline="30000">
                <a:solidFill>
                  <a:srgbClr val="000000"/>
                </a:solidFill>
              </a:rPr>
              <a:t>TM</a:t>
            </a:r>
            <a:r>
              <a:rPr lang="en" sz="1400">
                <a:solidFill>
                  <a:srgbClr val="000000"/>
                </a:solidFill>
              </a:rPr>
              <a:t> educational program.</a:t>
            </a:r>
          </a:p>
          <a:p>
            <a:pPr marL="0" lvl="0">
              <a:lnSpc>
                <a:spcPct val="115000"/>
              </a:lnSpc>
              <a:spcBef>
                <a:spcPts val="1000"/>
              </a:spcBef>
              <a:buNone/>
            </a:pPr>
            <a:r>
              <a:rPr lang="en" sz="1400">
                <a:solidFill>
                  <a:srgbClr val="000000"/>
                </a:solidFill>
              </a:rPr>
              <a:t>Visit </a:t>
            </a:r>
            <a:r>
              <a:rPr lang="en" sz="1400" u="sng">
                <a:solidFill>
                  <a:srgbClr val="0070C0"/>
                </a:solidFill>
              </a:rPr>
              <a:t>www.parentsforever.umn.edu</a:t>
            </a:r>
            <a:r>
              <a:rPr lang="en" sz="1400">
                <a:solidFill>
                  <a:srgbClr val="000000"/>
                </a:solidFill>
              </a:rPr>
              <a:t> for more information on this and other Parents Forever</a:t>
            </a:r>
            <a:r>
              <a:rPr lang="en" sz="1400" b="1" baseline="30000">
                <a:solidFill>
                  <a:srgbClr val="000000"/>
                </a:solidFill>
              </a:rPr>
              <a:t>TM</a:t>
            </a:r>
            <a:r>
              <a:rPr lang="en" sz="1400">
                <a:solidFill>
                  <a:srgbClr val="000000"/>
                </a:solidFill>
              </a:rPr>
              <a:t> materials and trainings.</a:t>
            </a:r>
          </a:p>
          <a:p>
            <a:pPr marL="0" lvl="0">
              <a:lnSpc>
                <a:spcPct val="115000"/>
              </a:lnSpc>
              <a:spcBef>
                <a:spcPts val="1000"/>
              </a:spcBef>
              <a:buNone/>
            </a:pPr>
            <a:r>
              <a:rPr lang="en" sz="1400">
                <a:solidFill>
                  <a:srgbClr val="000000"/>
                </a:solidFill>
              </a:rPr>
              <a:t>© 2016, Regents of the University of Minnesota. All rights reserved. University of Minnesota Extension is an equal opportunity educator and employer. In accordance with the Americans with Disabilities Act, this resource is available in alternative formats upon request. Direct requests to 612-626-6602.</a:t>
            </a:r>
          </a:p>
          <a:p>
            <a:pPr lvl="0">
              <a:spcBef>
                <a:spcPts val="1000"/>
              </a:spcBef>
              <a:buNone/>
            </a:pPr>
            <a:endParaRPr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smtClean="0">
                <a:latin typeface="Calibri" charset="0"/>
                <a:ea typeface="Calibri" charset="0"/>
                <a:cs typeface="Calibri" charset="0"/>
              </a:rPr>
              <a:t>Parents Forever</a:t>
            </a:r>
          </a:p>
          <a:p>
            <a:pPr marL="457200" indent="-457200">
              <a:buFont typeface="Arial" panose="020B0604020202020204" pitchFamily="34" charset="0"/>
              <a:buChar char="•"/>
            </a:pPr>
            <a:r>
              <a:rPr lang="en-US" dirty="0" smtClean="0">
                <a:latin typeface="Calibri" charset="0"/>
                <a:ea typeface="Calibri" charset="0"/>
                <a:cs typeface="Calibri" charset="0"/>
              </a:rPr>
              <a:t>A coparent education class</a:t>
            </a:r>
          </a:p>
          <a:p>
            <a:pPr marL="457200" indent="-457200">
              <a:buFont typeface="Arial" panose="020B0604020202020204" pitchFamily="34" charset="0"/>
              <a:buChar char="•"/>
            </a:pPr>
            <a:r>
              <a:rPr lang="en-US" dirty="0" smtClean="0">
                <a:latin typeface="Calibri" charset="0"/>
                <a:ea typeface="Calibri" charset="0"/>
                <a:cs typeface="Calibri" charset="0"/>
              </a:rPr>
              <a:t>Composed of three sections:</a:t>
            </a:r>
          </a:p>
          <a:p>
            <a:pPr marL="857250" lvl="1" indent="-457200">
              <a:buFont typeface="Arial" panose="020B0604020202020204" pitchFamily="34" charset="0"/>
              <a:buChar char="•"/>
            </a:pPr>
            <a:r>
              <a:rPr lang="en-US" dirty="0" smtClean="0">
                <a:latin typeface="Calibri" charset="0"/>
                <a:ea typeface="Calibri" charset="0"/>
                <a:cs typeface="Calibri" charset="0"/>
              </a:rPr>
              <a:t>Parent well-being</a:t>
            </a:r>
          </a:p>
          <a:p>
            <a:pPr marL="857250" lvl="1" indent="-457200">
              <a:buFont typeface="Arial" panose="020B0604020202020204" pitchFamily="34" charset="0"/>
              <a:buChar char="•"/>
            </a:pPr>
            <a:r>
              <a:rPr lang="en-US" dirty="0" smtClean="0">
                <a:latin typeface="Calibri" charset="0"/>
                <a:ea typeface="Calibri" charset="0"/>
                <a:cs typeface="Calibri" charset="0"/>
              </a:rPr>
              <a:t>Parent-child relationships</a:t>
            </a:r>
          </a:p>
          <a:p>
            <a:pPr marL="857250" lvl="1" indent="-457200">
              <a:buFont typeface="Arial" panose="020B0604020202020204" pitchFamily="34" charset="0"/>
              <a:buChar char="•"/>
            </a:pPr>
            <a:r>
              <a:rPr lang="en-US" dirty="0" smtClean="0">
                <a:latin typeface="Calibri" charset="0"/>
                <a:ea typeface="Calibri" charset="0"/>
                <a:cs typeface="Calibri" charset="0"/>
              </a:rPr>
              <a:t>Coparenting</a:t>
            </a:r>
            <a:endParaRPr lang="en-US" dirty="0">
              <a:latin typeface="Calibri" charset="0"/>
              <a:ea typeface="Calibri" charset="0"/>
              <a:cs typeface="Calibri" charset="0"/>
            </a:endParaRPr>
          </a:p>
        </p:txBody>
      </p:sp>
      <p:sp>
        <p:nvSpPr>
          <p:cNvPr id="3" name="Text Placeholder 2"/>
          <p:cNvSpPr>
            <a:spLocks noGrp="1"/>
          </p:cNvSpPr>
          <p:nvPr>
            <p:ph type="body" idx="2"/>
          </p:nvPr>
        </p:nvSpPr>
        <p:spPr/>
        <p:txBody>
          <a:bodyPr/>
          <a:lstStyle/>
          <a:p>
            <a:endParaRPr lang="en-US"/>
          </a:p>
        </p:txBody>
      </p:sp>
    </p:spTree>
    <p:extLst>
      <p:ext uri="{BB962C8B-B14F-4D97-AF65-F5344CB8AC3E}">
        <p14:creationId xmlns:p14="http://schemas.microsoft.com/office/powerpoint/2010/main" val="1470959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508000" y="143775"/>
            <a:ext cx="8136600" cy="3927900"/>
          </a:xfrm>
          <a:prstGeom prst="rect">
            <a:avLst/>
          </a:prstGeom>
        </p:spPr>
        <p:txBody>
          <a:bodyPr lIns="91425" tIns="91425" rIns="91425" bIns="91425" anchor="t" anchorCtr="0">
            <a:noAutofit/>
          </a:bodyPr>
          <a:lstStyle/>
          <a:p>
            <a:pPr lvl="0">
              <a:spcBef>
                <a:spcPts val="0"/>
              </a:spcBef>
              <a:buNone/>
            </a:pPr>
            <a:r>
              <a:rPr lang="en" b="1">
                <a:latin typeface="Calibri"/>
                <a:ea typeface="Calibri"/>
                <a:cs typeface="Calibri"/>
                <a:sym typeface="Calibri"/>
              </a:rPr>
              <a:t>Program Beginnings</a:t>
            </a:r>
          </a:p>
          <a:p>
            <a:pPr lvl="0">
              <a:spcBef>
                <a:spcPts val="0"/>
              </a:spcBef>
              <a:buNone/>
            </a:pPr>
            <a:endParaRPr/>
          </a:p>
        </p:txBody>
      </p:sp>
      <p:pic>
        <p:nvPicPr>
          <p:cNvPr id="66" name="Shape 66"/>
          <p:cNvPicPr preferRelativeResize="0"/>
          <p:nvPr/>
        </p:nvPicPr>
        <p:blipFill>
          <a:blip r:embed="rId3">
            <a:alphaModFix/>
          </a:blip>
          <a:stretch>
            <a:fillRect/>
          </a:stretch>
        </p:blipFill>
        <p:spPr>
          <a:xfrm>
            <a:off x="1775212" y="751687"/>
            <a:ext cx="6086475" cy="2847975"/>
          </a:xfrm>
          <a:prstGeom prst="rect">
            <a:avLst/>
          </a:prstGeom>
          <a:noFill/>
          <a:ln>
            <a:noFill/>
          </a:ln>
        </p:spPr>
      </p:pic>
      <p:pic>
        <p:nvPicPr>
          <p:cNvPr id="67" name="Shape 67"/>
          <p:cNvPicPr preferRelativeResize="0"/>
          <p:nvPr/>
        </p:nvPicPr>
        <p:blipFill rotWithShape="1">
          <a:blip r:embed="rId4">
            <a:alphaModFix/>
          </a:blip>
          <a:srcRect b="16694"/>
          <a:stretch/>
        </p:blipFill>
        <p:spPr>
          <a:xfrm>
            <a:off x="3035550" y="2847050"/>
            <a:ext cx="1146724" cy="1190975"/>
          </a:xfrm>
          <a:prstGeom prst="rect">
            <a:avLst/>
          </a:prstGeom>
          <a:noFill/>
          <a:ln>
            <a:noFill/>
          </a:ln>
        </p:spPr>
      </p:pic>
      <p:pic>
        <p:nvPicPr>
          <p:cNvPr id="68" name="Shape 68"/>
          <p:cNvPicPr preferRelativeResize="0"/>
          <p:nvPr/>
        </p:nvPicPr>
        <p:blipFill>
          <a:blip r:embed="rId5">
            <a:alphaModFix/>
          </a:blip>
          <a:stretch>
            <a:fillRect/>
          </a:stretch>
        </p:blipFill>
        <p:spPr>
          <a:xfrm>
            <a:off x="1400675" y="3708874"/>
            <a:ext cx="980549" cy="87607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508000" y="105450"/>
            <a:ext cx="8136600" cy="3966300"/>
          </a:xfrm>
          <a:prstGeom prst="rect">
            <a:avLst/>
          </a:prstGeom>
        </p:spPr>
        <p:txBody>
          <a:bodyPr lIns="91425" tIns="91425" rIns="91425" bIns="91425" anchor="t" anchorCtr="0">
            <a:noAutofit/>
          </a:bodyPr>
          <a:lstStyle/>
          <a:p>
            <a:pPr lvl="0">
              <a:spcBef>
                <a:spcPts val="0"/>
              </a:spcBef>
              <a:buNone/>
            </a:pPr>
            <a:r>
              <a:rPr lang="en" b="1">
                <a:latin typeface="Calibri"/>
                <a:ea typeface="Calibri"/>
                <a:cs typeface="Calibri"/>
                <a:sym typeface="Calibri"/>
              </a:rPr>
              <a:t>Changes in Recent Years</a:t>
            </a:r>
          </a:p>
          <a:p>
            <a:pPr lvl="0">
              <a:spcBef>
                <a:spcPts val="0"/>
              </a:spcBef>
              <a:buNone/>
            </a:pPr>
            <a:endParaRPr/>
          </a:p>
        </p:txBody>
      </p:sp>
      <p:pic>
        <p:nvPicPr>
          <p:cNvPr id="74" name="Shape 74"/>
          <p:cNvPicPr preferRelativeResize="0"/>
          <p:nvPr/>
        </p:nvPicPr>
        <p:blipFill>
          <a:blip r:embed="rId3">
            <a:alphaModFix/>
          </a:blip>
          <a:stretch>
            <a:fillRect/>
          </a:stretch>
        </p:blipFill>
        <p:spPr>
          <a:xfrm>
            <a:off x="1710487" y="768512"/>
            <a:ext cx="6086475" cy="2847975"/>
          </a:xfrm>
          <a:prstGeom prst="rect">
            <a:avLst/>
          </a:prstGeom>
          <a:noFill/>
          <a:ln>
            <a:noFill/>
          </a:ln>
        </p:spPr>
      </p:pic>
      <p:pic>
        <p:nvPicPr>
          <p:cNvPr id="75" name="Shape 75"/>
          <p:cNvPicPr preferRelativeResize="0"/>
          <p:nvPr/>
        </p:nvPicPr>
        <p:blipFill>
          <a:blip r:embed="rId4">
            <a:alphaModFix/>
          </a:blip>
          <a:stretch>
            <a:fillRect/>
          </a:stretch>
        </p:blipFill>
        <p:spPr>
          <a:xfrm>
            <a:off x="6602400" y="2245899"/>
            <a:ext cx="955999" cy="891075"/>
          </a:xfrm>
          <a:prstGeom prst="rect">
            <a:avLst/>
          </a:prstGeom>
          <a:noFill/>
          <a:ln>
            <a:noFill/>
          </a:ln>
        </p:spPr>
      </p:pic>
      <p:pic>
        <p:nvPicPr>
          <p:cNvPr id="76" name="Shape 76"/>
          <p:cNvPicPr preferRelativeResize="0"/>
          <p:nvPr/>
        </p:nvPicPr>
        <p:blipFill>
          <a:blip r:embed="rId5">
            <a:alphaModFix/>
          </a:blip>
          <a:stretch>
            <a:fillRect/>
          </a:stretch>
        </p:blipFill>
        <p:spPr>
          <a:xfrm>
            <a:off x="6309679" y="1931250"/>
            <a:ext cx="34320" cy="1038375"/>
          </a:xfrm>
          <a:prstGeom prst="rect">
            <a:avLst/>
          </a:prstGeom>
          <a:noFill/>
          <a:ln>
            <a:noFill/>
          </a:ln>
        </p:spPr>
      </p:pic>
      <p:pic>
        <p:nvPicPr>
          <p:cNvPr id="77" name="Shape 77"/>
          <p:cNvPicPr preferRelativeResize="0"/>
          <p:nvPr/>
        </p:nvPicPr>
        <p:blipFill>
          <a:blip r:embed="rId6">
            <a:alphaModFix/>
          </a:blip>
          <a:stretch>
            <a:fillRect/>
          </a:stretch>
        </p:blipFill>
        <p:spPr>
          <a:xfrm>
            <a:off x="5845825" y="2980490"/>
            <a:ext cx="1039774" cy="944009"/>
          </a:xfrm>
          <a:prstGeom prst="rect">
            <a:avLst/>
          </a:prstGeom>
          <a:noFill/>
          <a:ln>
            <a:noFill/>
          </a:ln>
        </p:spPr>
      </p:pic>
      <p:pic>
        <p:nvPicPr>
          <p:cNvPr id="78" name="Shape 78"/>
          <p:cNvPicPr preferRelativeResize="0"/>
          <p:nvPr/>
        </p:nvPicPr>
        <p:blipFill>
          <a:blip r:embed="rId7">
            <a:alphaModFix/>
          </a:blip>
          <a:stretch>
            <a:fillRect/>
          </a:stretch>
        </p:blipFill>
        <p:spPr>
          <a:xfrm>
            <a:off x="5078550" y="2196075"/>
            <a:ext cx="901600" cy="9907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508000" y="112475"/>
            <a:ext cx="8136600" cy="4466100"/>
          </a:xfrm>
          <a:prstGeom prst="rect">
            <a:avLst/>
          </a:prstGeom>
        </p:spPr>
        <p:txBody>
          <a:bodyPr lIns="91425" tIns="91425" rIns="91425" bIns="91425" anchor="t" anchorCtr="0">
            <a:noAutofit/>
          </a:bodyPr>
          <a:lstStyle/>
          <a:p>
            <a:pPr lvl="0">
              <a:spcBef>
                <a:spcPts val="0"/>
              </a:spcBef>
              <a:buNone/>
            </a:pPr>
            <a:endParaRPr b="1"/>
          </a:p>
          <a:p>
            <a:pPr lvl="0">
              <a:spcBef>
                <a:spcPts val="0"/>
              </a:spcBef>
              <a:buNone/>
            </a:pPr>
            <a:endParaRPr b="1"/>
          </a:p>
        </p:txBody>
      </p:sp>
      <p:pic>
        <p:nvPicPr>
          <p:cNvPr id="105" name="Shape 105"/>
          <p:cNvPicPr preferRelativeResize="0"/>
          <p:nvPr/>
        </p:nvPicPr>
        <p:blipFill>
          <a:blip r:embed="rId3">
            <a:alphaModFix/>
          </a:blip>
          <a:stretch>
            <a:fillRect/>
          </a:stretch>
        </p:blipFill>
        <p:spPr>
          <a:xfrm>
            <a:off x="917849" y="80749"/>
            <a:ext cx="6373043" cy="44661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08000" y="57150"/>
            <a:ext cx="8136600" cy="4014675"/>
          </a:xfrm>
          <a:prstGeom prst="rect">
            <a:avLst/>
          </a:prstGeom>
        </p:spPr>
        <p:txBody>
          <a:bodyPr lIns="91425" tIns="91425" rIns="91425" bIns="91425" anchor="t" anchorCtr="0">
            <a:noAutofit/>
          </a:bodyPr>
          <a:lstStyle/>
          <a:p>
            <a:pPr lvl="0">
              <a:spcBef>
                <a:spcPts val="0"/>
              </a:spcBef>
              <a:buNone/>
            </a:pPr>
            <a:r>
              <a:rPr lang="en" b="1" dirty="0">
                <a:latin typeface="Calibri"/>
                <a:ea typeface="Calibri"/>
                <a:cs typeface="Calibri"/>
                <a:sym typeface="Calibri"/>
              </a:rPr>
              <a:t>Online Course Developmental Process</a:t>
            </a:r>
          </a:p>
          <a:p>
            <a:pPr lvl="0">
              <a:spcBef>
                <a:spcPts val="0"/>
              </a:spcBef>
              <a:buNone/>
            </a:pPr>
            <a:endParaRPr dirty="0">
              <a:latin typeface="Calibri"/>
              <a:ea typeface="Calibri"/>
              <a:cs typeface="Calibri"/>
              <a:sym typeface="Calibri"/>
            </a:endParaRPr>
          </a:p>
          <a:p>
            <a:pPr marL="0" lvl="0">
              <a:spcBef>
                <a:spcPts val="0"/>
              </a:spcBef>
              <a:buNone/>
            </a:pPr>
            <a:endParaRPr dirty="0">
              <a:latin typeface="Calibri"/>
              <a:ea typeface="Calibri"/>
              <a:cs typeface="Calibri"/>
              <a:sym typeface="Calibri"/>
            </a:endParaRPr>
          </a:p>
        </p:txBody>
      </p:sp>
      <p:pic>
        <p:nvPicPr>
          <p:cNvPr id="111" name="Shape 111"/>
          <p:cNvPicPr preferRelativeResize="0"/>
          <p:nvPr/>
        </p:nvPicPr>
        <p:blipFill>
          <a:blip r:embed="rId3">
            <a:alphaModFix/>
          </a:blip>
          <a:stretch>
            <a:fillRect/>
          </a:stretch>
        </p:blipFill>
        <p:spPr>
          <a:xfrm>
            <a:off x="1447800" y="514350"/>
            <a:ext cx="6119475" cy="3993999"/>
          </a:xfrm>
          <a:prstGeom prst="rect">
            <a:avLst/>
          </a:prstGeom>
          <a:noFill/>
          <a:ln>
            <a:noFill/>
          </a:ln>
        </p:spPr>
      </p:pic>
    </p:spTree>
    <p:extLst>
      <p:ext uri="{BB962C8B-B14F-4D97-AF65-F5344CB8AC3E}">
        <p14:creationId xmlns:p14="http://schemas.microsoft.com/office/powerpoint/2010/main" val="172724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508000" y="352425"/>
            <a:ext cx="8136600" cy="3719400"/>
          </a:xfrm>
          <a:prstGeom prst="rect">
            <a:avLst/>
          </a:prstGeom>
        </p:spPr>
        <p:txBody>
          <a:bodyPr lIns="91425" tIns="91425" rIns="91425" bIns="91425" anchor="t" anchorCtr="0">
            <a:noAutofit/>
          </a:bodyPr>
          <a:lstStyle/>
          <a:p>
            <a:pPr lvl="0">
              <a:spcBef>
                <a:spcPts val="0"/>
              </a:spcBef>
              <a:buNone/>
            </a:pPr>
            <a:endParaRPr dirty="0">
              <a:latin typeface="Calibri"/>
              <a:ea typeface="Calibri"/>
              <a:cs typeface="Calibri"/>
              <a:sym typeface="Calibri"/>
            </a:endParaRPr>
          </a:p>
          <a:p>
            <a:pPr lvl="0">
              <a:spcBef>
                <a:spcPts val="0"/>
              </a:spcBef>
              <a:buNone/>
            </a:pPr>
            <a:endParaRPr dirty="0"/>
          </a:p>
          <a:p>
            <a:pPr lvl="0">
              <a:spcBef>
                <a:spcPts val="0"/>
              </a:spcBef>
              <a:buNone/>
            </a:pP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7888"/>
            <a:ext cx="7522194" cy="386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928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9551"/>
            <a:ext cx="7497371" cy="401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282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D_Template_Gold">
  <a:themeElements>
    <a:clrScheme name="CV_PPT_Palette">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ADAC1B"/>
      </a:accent5>
      <a:accent6>
        <a:srgbClr val="D2B682"/>
      </a:accent6>
      <a:hlink>
        <a:srgbClr val="D91D24"/>
      </a:hlink>
      <a:folHlink>
        <a:srgbClr val="A075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1553</Words>
  <Application>Microsoft Office PowerPoint</Application>
  <PresentationFormat>On-screen Show (16:9)</PresentationFormat>
  <Paragraphs>128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FD_Template_Gold</vt:lpstr>
      <vt:lpstr>Leveraging for Success: Engagement in an Asynchronous Non-Credit Mandated Course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Forever: History, Foundation, &amp; Online Course for Parents</dc:title>
  <dc:creator>Sharon E Powell</dc:creator>
  <cp:lastModifiedBy>Sharon E Powell</cp:lastModifiedBy>
  <cp:revision>29</cp:revision>
  <cp:lastPrinted>2017-08-01T19:48:02Z</cp:lastPrinted>
  <dcterms:modified xsi:type="dcterms:W3CDTF">2017-08-01T20:04:15Z</dcterms:modified>
</cp:coreProperties>
</file>