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</p:sldIdLst>
  <p:sldSz cy="5143500" cx="9144000"/>
  <p:notesSz cx="6858000" cy="9144000"/>
  <p:embeddedFontLst>
    <p:embeddedFont>
      <p:font typeface="Roboto Slab"/>
      <p:regular r:id="rId41"/>
      <p:bold r:id="rId42"/>
    </p:embeddedFont>
    <p:embeddedFont>
      <p:font typeface="Roboto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20" Type="http://schemas.openxmlformats.org/officeDocument/2006/relationships/slide" Target="slides/slide16.xml"/><Relationship Id="rId42" Type="http://schemas.openxmlformats.org/officeDocument/2006/relationships/font" Target="fonts/RobotoSlab-bold.fntdata"/><Relationship Id="rId41" Type="http://schemas.openxmlformats.org/officeDocument/2006/relationships/font" Target="fonts/RobotoSlab-regular.fntdata"/><Relationship Id="rId22" Type="http://schemas.openxmlformats.org/officeDocument/2006/relationships/slide" Target="slides/slide18.xml"/><Relationship Id="rId44" Type="http://schemas.openxmlformats.org/officeDocument/2006/relationships/font" Target="fonts/Roboto-bold.fntdata"/><Relationship Id="rId21" Type="http://schemas.openxmlformats.org/officeDocument/2006/relationships/slide" Target="slides/slide17.xml"/><Relationship Id="rId43" Type="http://schemas.openxmlformats.org/officeDocument/2006/relationships/font" Target="fonts/Roboto-regular.fntdata"/><Relationship Id="rId24" Type="http://schemas.openxmlformats.org/officeDocument/2006/relationships/slide" Target="slides/slide20.xml"/><Relationship Id="rId46" Type="http://schemas.openxmlformats.org/officeDocument/2006/relationships/font" Target="fonts/Roboto-boldItalic.fntdata"/><Relationship Id="rId23" Type="http://schemas.openxmlformats.org/officeDocument/2006/relationships/slide" Target="slides/slide19.xml"/><Relationship Id="rId45" Type="http://schemas.openxmlformats.org/officeDocument/2006/relationships/font" Target="fonts/Roboto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slide" Target="slides/slide33.xml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39" Type="http://schemas.openxmlformats.org/officeDocument/2006/relationships/slide" Target="slides/slide35.xml"/><Relationship Id="rId16" Type="http://schemas.openxmlformats.org/officeDocument/2006/relationships/slide" Target="slides/slide12.xml"/><Relationship Id="rId38" Type="http://schemas.openxmlformats.org/officeDocument/2006/relationships/slide" Target="slides/slide34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9850" lvl="0" marL="0" marR="0" rtl="0" algn="l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69850" lvl="1" marL="457200" marR="0" rtl="0" algn="l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69850" lvl="2" marL="914400" marR="0" rtl="0" algn="l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69850" lvl="3" marL="1371600" marR="0" rtl="0" algn="l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69850" lvl="4" marL="1828800" marR="0" rtl="0" algn="l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69850" lvl="5" marL="2286000" marR="0" rtl="0" algn="l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69850" lvl="6" marL="2743200" marR="0" rtl="0" algn="l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69850" lvl="7" marL="3200400" marR="0" rtl="0" algn="l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69850" lvl="8" marL="3657600" marR="0" rtl="0" algn="l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en.wikipedia.org/wiki/United_States_Forest_Service" TargetMode="External"/><Relationship Id="rId3" Type="http://schemas.openxmlformats.org/officeDocument/2006/relationships/hyperlink" Target="https://en.wikipedia.org/wiki/United_States_Department_of_Agriculture" TargetMode="External"/><Relationship Id="rId4" Type="http://schemas.openxmlformats.org/officeDocument/2006/relationships/hyperlink" Target="https://en.wikipedia.org/wiki/Work_of_the_United_States_Government" TargetMode="External"/><Relationship Id="rId5" Type="http://schemas.openxmlformats.org/officeDocument/2006/relationships/hyperlink" Target="https://en.wikipedia.org/wiki/Federal_Government_of_the_United_States" TargetMode="External"/><Relationship Id="rId6" Type="http://schemas.openxmlformats.org/officeDocument/2006/relationships/hyperlink" Target="https://en.wikipedia.org/wiki/public_domain" TargetMode="Externa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"/>
              <a:t>Workandapix Pixabay public domain license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/>
              <a:t>Workers Scaffolding Site Scaffold Construction, Public Domain http://maxpixel.freegreatpicture.com/Workers-Scaffolding-Site-Scaffold-Construction-1617969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6" name="Shape 1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"/>
              <a:t>Trivial Pursuits, Gaetan Lee, CC By https://commons.wikimedia.org/wiki/File:Trivial_pursuits_colors.jpg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8" name="Shape 1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3" name="Shape 1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9" name="Shape 1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4" name="Shape 2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0" name="Shape 21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7" name="Shape 2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2" name="Shape 22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1" name="Shape 23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7" name="Shape 23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3" name="Shape 24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2" name="Shape 2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7" name="Shape 2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i="1" lang="en" sz="1050">
                <a:solidFill>
                  <a:srgbClr val="222222"/>
                </a:solidFill>
                <a:highlight>
                  <a:srgbClr val="F7F8FF"/>
                </a:highlight>
              </a:rPr>
              <a:t>This image is a work of the </a:t>
            </a:r>
            <a:r>
              <a:rPr i="1" lang="en" sz="1050" u="sng">
                <a:solidFill>
                  <a:srgbClr val="663366"/>
                </a:solidFill>
                <a:highlight>
                  <a:srgbClr val="F7F8FF"/>
                </a:highlight>
                <a:hlinkClick r:id="rId2"/>
              </a:rPr>
              <a:t>Forest Service</a:t>
            </a:r>
            <a:r>
              <a:rPr i="1" lang="en" sz="1050">
                <a:solidFill>
                  <a:srgbClr val="222222"/>
                </a:solidFill>
                <a:highlight>
                  <a:srgbClr val="F7F8FF"/>
                </a:highlight>
              </a:rPr>
              <a:t> of the </a:t>
            </a:r>
            <a:r>
              <a:rPr i="1" lang="en" sz="1050" u="sng">
                <a:solidFill>
                  <a:srgbClr val="663366"/>
                </a:solidFill>
                <a:highlight>
                  <a:srgbClr val="F7F8FF"/>
                </a:highlight>
                <a:hlinkClick r:id="rId3"/>
              </a:rPr>
              <a:t>United States Department of Agriculture</a:t>
            </a:r>
            <a:r>
              <a:rPr i="1" lang="en" sz="1050">
                <a:solidFill>
                  <a:srgbClr val="222222"/>
                </a:solidFill>
                <a:highlight>
                  <a:srgbClr val="F7F8FF"/>
                </a:highlight>
              </a:rPr>
              <a:t>. As a </a:t>
            </a:r>
            <a:r>
              <a:rPr i="1" lang="en" sz="1050" u="sng">
                <a:solidFill>
                  <a:srgbClr val="663366"/>
                </a:solidFill>
                <a:highlight>
                  <a:srgbClr val="F7F8FF"/>
                </a:highlight>
                <a:hlinkClick r:id="rId4"/>
              </a:rPr>
              <a:t>work</a:t>
            </a:r>
            <a:r>
              <a:rPr i="1" lang="en" sz="1050">
                <a:solidFill>
                  <a:srgbClr val="222222"/>
                </a:solidFill>
                <a:highlight>
                  <a:srgbClr val="F7F8FF"/>
                </a:highlight>
              </a:rPr>
              <a:t> of the </a:t>
            </a:r>
            <a:r>
              <a:rPr i="1" lang="en" sz="1050" u="sng">
                <a:solidFill>
                  <a:srgbClr val="663366"/>
                </a:solidFill>
                <a:highlight>
                  <a:srgbClr val="F7F8FF"/>
                </a:highlight>
                <a:hlinkClick r:id="rId5"/>
              </a:rPr>
              <a:t>U.S. federal government</a:t>
            </a:r>
            <a:r>
              <a:rPr i="1" lang="en" sz="1050">
                <a:solidFill>
                  <a:srgbClr val="222222"/>
                </a:solidFill>
                <a:highlight>
                  <a:srgbClr val="F7F8FF"/>
                </a:highlight>
              </a:rPr>
              <a:t>, the image is in the </a:t>
            </a:r>
            <a:r>
              <a:rPr b="1" i="1" lang="en" sz="1050" u="sng">
                <a:solidFill>
                  <a:srgbClr val="663366"/>
                </a:solidFill>
                <a:highlight>
                  <a:srgbClr val="F7F8FF"/>
                </a:highlight>
                <a:hlinkClick r:id="rId6"/>
              </a:rPr>
              <a:t>public domain</a:t>
            </a:r>
            <a:r>
              <a:rPr i="1" lang="en" sz="1050">
                <a:solidFill>
                  <a:srgbClr val="222222"/>
                </a:solidFill>
                <a:highlight>
                  <a:srgbClr val="F7F8FF"/>
                </a:highlight>
              </a:rPr>
              <a:t>.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3" name="Shape 26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Shape 2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73" name="Shape 27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78" name="Shape 2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"/>
              <a:t>Assorted Woodworking Tools, Frank Carroll, CC By 3.0 https://commons.wikimedia.org/wiki/File:Woodworking_tools.jpg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"/>
              <a:t>Getting on the bus for the first ride in the first grade school season, lorl05871, CC By </a:t>
            </a:r>
            <a:r>
              <a:rPr lang="en"/>
              <a:t>https://www.flickr.com/photos/mrsmaxspix/3877248167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5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aption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ig 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" type="body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11430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4572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9144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13716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18288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22860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27432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32004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36576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in poin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ection title and description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23"/>
          <p:cNvSpPr txBox="1"/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" type="subTitle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2" type="body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11430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ColTx">
  <p:cSld name="Title and two 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8890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7620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7620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7620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7620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7620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7620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7620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7620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8890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7620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7620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7620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7620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7620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7620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7620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7620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">
  <p:cSld name="Title and bod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11430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One column 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7620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7620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7620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7620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7620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7620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7620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7620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7620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11430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1.png"/><Relationship Id="rId4" Type="http://schemas.openxmlformats.org/officeDocument/2006/relationships/image" Target="../media/image17.png"/><Relationship Id="rId5" Type="http://schemas.openxmlformats.org/officeDocument/2006/relationships/image" Target="../media/image1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8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5200" u="none" cap="none" strike="noStrike">
                <a:solidFill>
                  <a:srgbClr val="85200C"/>
                </a:solidFill>
                <a:latin typeface="Arial"/>
                <a:ea typeface="Arial"/>
                <a:cs typeface="Arial"/>
                <a:sym typeface="Arial"/>
              </a:rPr>
              <a:t>Authoring Open Textbooks</a:t>
            </a:r>
          </a:p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800" u="none" cap="none" strike="noStrike">
                <a:solidFill>
                  <a:srgbClr val="85200C"/>
                </a:solidFill>
                <a:latin typeface="Arial"/>
                <a:ea typeface="Arial"/>
                <a:cs typeface="Arial"/>
                <a:sym typeface="Arial"/>
              </a:rPr>
              <a:t>A Case Study</a:t>
            </a:r>
          </a:p>
        </p:txBody>
      </p:sp>
      <p:cxnSp>
        <p:nvCxnSpPr>
          <p:cNvPr id="56" name="Shape 56"/>
          <p:cNvCxnSpPr/>
          <p:nvPr/>
        </p:nvCxnSpPr>
        <p:spPr>
          <a:xfrm flipH="1" rot="10800000">
            <a:off x="232025" y="2797175"/>
            <a:ext cx="8468999" cy="31499"/>
          </a:xfrm>
          <a:prstGeom prst="straightConnector1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Pilot</a:t>
            </a:r>
          </a:p>
        </p:txBody>
      </p:sp>
      <p:pic>
        <p:nvPicPr>
          <p:cNvPr descr="classroom-2093744_1920.jpg" id="116" name="Shape 1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5000" y="0"/>
            <a:ext cx="532899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x="311700" y="15437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561450" y="232376"/>
            <a:ext cx="3801300" cy="27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19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7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Phases</a:t>
            </a:r>
          </a:p>
        </p:txBody>
      </p:sp>
      <p:sp>
        <p:nvSpPr>
          <p:cNvPr id="123" name="Shape 123"/>
          <p:cNvSpPr txBox="1"/>
          <p:nvPr>
            <p:ph idx="2" type="body"/>
          </p:nvPr>
        </p:nvSpPr>
        <p:spPr>
          <a:xfrm>
            <a:off x="5029783" y="1116483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3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Pre-Production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3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Production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3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Post Production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>
            <p:ph type="title"/>
          </p:nvPr>
        </p:nvSpPr>
        <p:spPr>
          <a:xfrm>
            <a:off x="265500" y="1209075"/>
            <a:ext cx="4396499" cy="15062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4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Pre-Production</a:t>
            </a:r>
          </a:p>
        </p:txBody>
      </p:sp>
      <p:sp>
        <p:nvSpPr>
          <p:cNvPr id="129" name="Shape 129"/>
          <p:cNvSpPr txBox="1"/>
          <p:nvPr>
            <p:ph idx="2" type="body"/>
          </p:nvPr>
        </p:nvSpPr>
        <p:spPr>
          <a:xfrm>
            <a:off x="4939500" y="288700"/>
            <a:ext cx="3837000" cy="4565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Roboto Slab"/>
              <a:buNone/>
            </a:pPr>
            <a:r>
              <a:rPr b="0" i="0" lang="en" sz="3800" u="none" cap="none" strike="noStrike">
                <a:solidFill>
                  <a:srgbClr val="C00000"/>
                </a:solidFill>
                <a:latin typeface="Roboto Slab"/>
                <a:ea typeface="Roboto Slab"/>
                <a:cs typeface="Roboto Slab"/>
                <a:sym typeface="Roboto Slab"/>
              </a:rPr>
              <a:t>Training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3800" u="none" cap="none" strike="noStrike">
              <a:solidFill>
                <a:srgbClr val="C00000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Roboto Slab"/>
              <a:buNone/>
            </a:pPr>
            <a:r>
              <a:rPr b="0" i="0" lang="en" sz="3800" u="none" cap="none" strike="noStrike">
                <a:solidFill>
                  <a:srgbClr val="C00000"/>
                </a:solidFill>
                <a:latin typeface="Roboto Slab"/>
                <a:ea typeface="Roboto Slab"/>
                <a:cs typeface="Roboto Slab"/>
                <a:sym typeface="Roboto Slab"/>
              </a:rPr>
              <a:t>Roles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3800" u="none" cap="none" strike="noStrike">
              <a:solidFill>
                <a:srgbClr val="C00000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Roboto Slab"/>
              <a:buNone/>
            </a:pPr>
            <a:r>
              <a:rPr b="0" i="0" lang="en" sz="3800" u="none" cap="none" strike="noStrike">
                <a:solidFill>
                  <a:srgbClr val="C00000"/>
                </a:solidFill>
                <a:latin typeface="Roboto Slab"/>
                <a:ea typeface="Roboto Slab"/>
                <a:cs typeface="Roboto Slab"/>
                <a:sym typeface="Roboto Slab"/>
              </a:rPr>
              <a:t>The textbook re-examined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/>
        </p:nvSpPr>
        <p:spPr>
          <a:xfrm>
            <a:off x="861200" y="1766200"/>
            <a:ext cx="1919999" cy="1571099"/>
          </a:xfrm>
          <a:prstGeom prst="roundRect">
            <a:avLst>
              <a:gd fmla="val 16667" name="adj"/>
            </a:avLst>
          </a:prstGeom>
          <a:solidFill>
            <a:srgbClr val="999999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ADOPT</a:t>
            </a:r>
          </a:p>
        </p:txBody>
      </p:sp>
      <p:sp>
        <p:nvSpPr>
          <p:cNvPr id="135" name="Shape 135"/>
          <p:cNvSpPr/>
          <p:nvPr/>
        </p:nvSpPr>
        <p:spPr>
          <a:xfrm>
            <a:off x="3591175" y="1786200"/>
            <a:ext cx="1919999" cy="1571099"/>
          </a:xfrm>
          <a:prstGeom prst="roundRect">
            <a:avLst>
              <a:gd fmla="val 16667" name="adj"/>
            </a:avLst>
          </a:prstGeom>
          <a:solidFill>
            <a:srgbClr val="93C47D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ADAPT</a:t>
            </a:r>
          </a:p>
        </p:txBody>
      </p:sp>
      <p:sp>
        <p:nvSpPr>
          <p:cNvPr id="136" name="Shape 136"/>
          <p:cNvSpPr/>
          <p:nvPr/>
        </p:nvSpPr>
        <p:spPr>
          <a:xfrm>
            <a:off x="6321150" y="1786200"/>
            <a:ext cx="1919999" cy="1571099"/>
          </a:xfrm>
          <a:prstGeom prst="roundRect">
            <a:avLst>
              <a:gd fmla="val 16667" name="adj"/>
            </a:avLst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USE</a:t>
            </a:r>
          </a:p>
        </p:txBody>
      </p:sp>
      <p:sp>
        <p:nvSpPr>
          <p:cNvPr id="137" name="Shape 137"/>
          <p:cNvSpPr/>
          <p:nvPr/>
        </p:nvSpPr>
        <p:spPr>
          <a:xfrm>
            <a:off x="2901036" y="2397150"/>
            <a:ext cx="570299" cy="349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Shape 138"/>
          <p:cNvSpPr/>
          <p:nvPr/>
        </p:nvSpPr>
        <p:spPr>
          <a:xfrm>
            <a:off x="5631012" y="2397150"/>
            <a:ext cx="570299" cy="349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/>
          <p:nvPr/>
        </p:nvSpPr>
        <p:spPr>
          <a:xfrm rot="5400000">
            <a:off x="5585824" y="2603999"/>
            <a:ext cx="698100" cy="2769600"/>
          </a:xfrm>
          <a:prstGeom prst="curvedLef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idx="4294967295" type="title"/>
          </p:nvPr>
        </p:nvSpPr>
        <p:spPr>
          <a:xfrm>
            <a:off x="0" y="442025"/>
            <a:ext cx="3486599" cy="3270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4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Framework</a:t>
            </a:r>
          </a:p>
        </p:txBody>
      </p:sp>
      <p:pic>
        <p:nvPicPr>
          <p:cNvPr id="145" name="Shape 1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02600" y="0"/>
            <a:ext cx="58413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Structure</a:t>
            </a:r>
          </a:p>
        </p:txBody>
      </p:sp>
      <p:sp>
        <p:nvSpPr>
          <p:cNvPr id="151" name="Shape 151"/>
          <p:cNvSpPr txBox="1"/>
          <p:nvPr>
            <p:ph idx="1" type="body"/>
          </p:nvPr>
        </p:nvSpPr>
        <p:spPr>
          <a:xfrm>
            <a:off x="1602654" y="1152475"/>
            <a:ext cx="3999899" cy="3078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Unit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Chapters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Sections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Sub-Sections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Forward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sp>
        <p:nvSpPr>
          <p:cNvPr id="152" name="Shape 152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Table of Contents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Appendices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Resources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Index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Elements</a:t>
            </a:r>
          </a:p>
        </p:txBody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938296" y="1152475"/>
            <a:ext cx="3999899" cy="3078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Overview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Key Terms/Vocabulary Terms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Practice Sets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Case Studies</a:t>
            </a:r>
          </a:p>
        </p:txBody>
      </p:sp>
      <p:sp>
        <p:nvSpPr>
          <p:cNvPr id="159" name="Shape 159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Graphs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Images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Tables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Maps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Key Takeaways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Summary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Shape 165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" name="Shape 1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1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idx="4294967295" type="title"/>
          </p:nvPr>
        </p:nvSpPr>
        <p:spPr>
          <a:xfrm>
            <a:off x="643737" y="1218858"/>
            <a:ext cx="4044950" cy="148272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4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Production</a:t>
            </a:r>
          </a:p>
        </p:txBody>
      </p:sp>
      <p:sp>
        <p:nvSpPr>
          <p:cNvPr id="173" name="Shape 173"/>
          <p:cNvSpPr txBox="1"/>
          <p:nvPr>
            <p:ph idx="4294967295" type="body"/>
          </p:nvPr>
        </p:nvSpPr>
        <p:spPr>
          <a:xfrm>
            <a:off x="4972050" y="398462"/>
            <a:ext cx="4171950" cy="4021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3800" u="none" cap="none" strike="noStrik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3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Writing!</a:t>
            </a: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38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3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4 Days</a:t>
            </a: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38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3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Divide and Conquer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idx="4294967295" type="body"/>
          </p:nvPr>
        </p:nvSpPr>
        <p:spPr>
          <a:xfrm>
            <a:off x="5307012" y="723900"/>
            <a:ext cx="3836986" cy="3695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Authors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Curators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Archivists</a:t>
            </a:r>
          </a:p>
        </p:txBody>
      </p:sp>
      <p:pic>
        <p:nvPicPr>
          <p:cNvPr id="179" name="Shape 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477335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‘</a:t>
            </a:r>
            <a:r>
              <a:rPr b="0" i="0" lang="en" sz="7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Open</a:t>
            </a:r>
            <a:r>
              <a:rPr b="0" i="0" lang="en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’?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Shape 185"/>
          <p:cNvSpPr txBox="1"/>
          <p:nvPr>
            <p:ph type="title"/>
          </p:nvPr>
        </p:nvSpPr>
        <p:spPr>
          <a:xfrm>
            <a:off x="2681575" y="526350"/>
            <a:ext cx="5777399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4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Draft In a Flash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Writing is like…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7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teaching on paper.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/>
          <p:nvPr>
            <p:ph idx="4294967295" type="title"/>
          </p:nvPr>
        </p:nvSpPr>
        <p:spPr>
          <a:xfrm>
            <a:off x="665683" y="1226173"/>
            <a:ext cx="4044950" cy="148272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4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 Production</a:t>
            </a:r>
          </a:p>
        </p:txBody>
      </p:sp>
      <p:sp>
        <p:nvSpPr>
          <p:cNvPr id="196" name="Shape 196"/>
          <p:cNvSpPr txBox="1"/>
          <p:nvPr>
            <p:ph idx="4294967295" type="body"/>
          </p:nvPr>
        </p:nvSpPr>
        <p:spPr>
          <a:xfrm>
            <a:off x="4158600" y="322075"/>
            <a:ext cx="4985700" cy="4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3800" u="none" cap="none" strike="noStrik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" sz="3800">
                <a:solidFill>
                  <a:srgbClr val="C00000"/>
                </a:solidFill>
              </a:rPr>
              <a:t>    	 </a:t>
            </a:r>
            <a:r>
              <a:rPr b="0" i="0" lang="en" sz="3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Copy Editing</a:t>
            </a: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3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Attributions</a:t>
            </a: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3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Accessibi</a:t>
            </a:r>
            <a:r>
              <a:rPr lang="en" sz="3800">
                <a:solidFill>
                  <a:srgbClr val="C00000"/>
                </a:solidFill>
              </a:rPr>
              <a:t>lity</a:t>
            </a: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3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Print/Publish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Shape 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7" name="Shape 2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625" y="1816737"/>
            <a:ext cx="8839198" cy="1510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Shape 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150" y="208750"/>
            <a:ext cx="2598499" cy="3749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Shape 2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26350" y="1336250"/>
            <a:ext cx="2545824" cy="3673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Shape 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39486" y="696799"/>
            <a:ext cx="2665023" cy="3749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/>
          <p:nvPr>
            <p:ph type="title"/>
          </p:nvPr>
        </p:nvSpPr>
        <p:spPr>
          <a:xfrm>
            <a:off x="490250" y="526350"/>
            <a:ext cx="7968599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inspired you in writing an open textbook?</a:t>
            </a:r>
          </a:p>
        </p:txBody>
      </p:sp>
      <p:sp>
        <p:nvSpPr>
          <p:cNvPr id="225" name="Shape 225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Shape 226"/>
          <p:cNvSpPr/>
          <p:nvPr/>
        </p:nvSpPr>
        <p:spPr>
          <a:xfrm>
            <a:off x="287650" y="1553450"/>
            <a:ext cx="2478600" cy="21492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rgbClr val="FF7C8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Roboto"/>
              <a:buNone/>
            </a:pPr>
            <a:r>
              <a:rPr b="0" i="0" lang="en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“The chance to design a class with the book exactly the way we wanted it. “</a:t>
            </a:r>
          </a:p>
        </p:txBody>
      </p:sp>
      <p:sp>
        <p:nvSpPr>
          <p:cNvPr id="227" name="Shape 227"/>
          <p:cNvSpPr/>
          <p:nvPr/>
        </p:nvSpPr>
        <p:spPr>
          <a:xfrm>
            <a:off x="3304200" y="1996375"/>
            <a:ext cx="2535600" cy="20658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rgbClr val="FF7C8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Roboto"/>
              <a:buNone/>
            </a:pPr>
            <a:r>
              <a:rPr b="0" i="0" lang="en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“The chance to choose how it works with your curriculum.”</a:t>
            </a:r>
          </a:p>
        </p:txBody>
      </p:sp>
      <p:sp>
        <p:nvSpPr>
          <p:cNvPr id="228" name="Shape 228"/>
          <p:cNvSpPr/>
          <p:nvPr/>
        </p:nvSpPr>
        <p:spPr>
          <a:xfrm>
            <a:off x="6377800" y="2255250"/>
            <a:ext cx="2535600" cy="24009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rgbClr val="FF7C8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Roboto"/>
              <a:buNone/>
            </a:pPr>
            <a:r>
              <a:rPr b="0" i="0" lang="en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“The ability to update the course content more frequently than 10 years!”</a:t>
            </a: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/>
              <a:t>How do you think your students felt about your produced textbook versus tradition?</a:t>
            </a:r>
          </a:p>
        </p:txBody>
      </p:sp>
      <p:pic>
        <p:nvPicPr>
          <p:cNvPr id="234" name="Shape 2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21200"/>
            <a:ext cx="8140337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/>
              <a:t>How are you using your book in the classroom?</a:t>
            </a:r>
          </a:p>
        </p:txBody>
      </p:sp>
      <p:pic>
        <p:nvPicPr>
          <p:cNvPr id="240" name="Shape 2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125" y="1170125"/>
            <a:ext cx="7871312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/>
        </p:nvSpPr>
        <p:spPr>
          <a:xfrm>
            <a:off x="2948025" y="1091030"/>
            <a:ext cx="2662732" cy="2809037"/>
          </a:xfrm>
          <a:prstGeom prst="ellipse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Shape 67"/>
          <p:cNvSpPr txBox="1"/>
          <p:nvPr>
            <p:ph type="title"/>
          </p:nvPr>
        </p:nvSpPr>
        <p:spPr>
          <a:xfrm>
            <a:off x="490250" y="450150"/>
            <a:ext cx="8068533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</a:t>
            </a:r>
            <a:r>
              <a:rPr b="0" i="0" lang="en" sz="1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CC</a:t>
            </a:r>
          </a:p>
        </p:txBody>
      </p:sp>
      <p:pic>
        <p:nvPicPr>
          <p:cNvPr id="68" name="Shape 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8863" y="416925"/>
            <a:ext cx="4586274" cy="4514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/>
          <p:nvPr>
            <p:ph type="title"/>
          </p:nvPr>
        </p:nvSpPr>
        <p:spPr>
          <a:xfrm>
            <a:off x="387900" y="237600"/>
            <a:ext cx="8368200" cy="13754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Would you prefer purchasing a book or creating a book for your classroom after this experience? </a:t>
            </a:r>
          </a:p>
        </p:txBody>
      </p:sp>
      <p:sp>
        <p:nvSpPr>
          <p:cNvPr id="246" name="Shape 246"/>
          <p:cNvSpPr txBox="1"/>
          <p:nvPr>
            <p:ph idx="1" type="body"/>
          </p:nvPr>
        </p:nvSpPr>
        <p:spPr>
          <a:xfrm>
            <a:off x="623400" y="550750"/>
            <a:ext cx="8520599" cy="37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Shape 247"/>
          <p:cNvSpPr/>
          <p:nvPr/>
        </p:nvSpPr>
        <p:spPr>
          <a:xfrm>
            <a:off x="212000" y="2030400"/>
            <a:ext cx="2373899" cy="23481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Roboto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“</a:t>
            </a:r>
            <a:r>
              <a:rPr b="0" i="0" lang="en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Creating! I felt more invested in the all the lessons, not just the book.”</a:t>
            </a:r>
          </a:p>
        </p:txBody>
      </p:sp>
      <p:sp>
        <p:nvSpPr>
          <p:cNvPr id="248" name="Shape 248"/>
          <p:cNvSpPr/>
          <p:nvPr/>
        </p:nvSpPr>
        <p:spPr>
          <a:xfrm>
            <a:off x="3054450" y="1897300"/>
            <a:ext cx="2652899" cy="24810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Roboto"/>
              <a:buNone/>
            </a:pPr>
            <a:r>
              <a:rPr b="0" i="0" lang="en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“Depends on the course. For a subject I am passionate about I’d definitely want to create my own”</a:t>
            </a:r>
          </a:p>
        </p:txBody>
      </p:sp>
      <p:sp>
        <p:nvSpPr>
          <p:cNvPr id="249" name="Shape 249"/>
          <p:cNvSpPr/>
          <p:nvPr/>
        </p:nvSpPr>
        <p:spPr>
          <a:xfrm>
            <a:off x="6175875" y="1709425"/>
            <a:ext cx="2793600" cy="27942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Roboto"/>
              <a:buNone/>
            </a:pPr>
            <a:r>
              <a:rPr b="0" i="0" lang="en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“Purchasing, but, only because of the time involved. If the district allows for more time to write, open textbooks are awesome!”</a:t>
            </a: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9600"/>
              <a:t>2nd</a:t>
            </a:r>
            <a:r>
              <a:rPr lang="en"/>
              <a:t> Edition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/>
          <p:nvPr>
            <p:ph idx="1" type="body"/>
          </p:nvPr>
        </p:nvSpPr>
        <p:spPr>
          <a:xfrm>
            <a:off x="348250" y="338283"/>
            <a:ext cx="8520600" cy="4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Shape 2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2575" y="604837"/>
            <a:ext cx="6038850" cy="393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Shape 2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25019" y="0"/>
            <a:ext cx="677749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/>
          <p:nvPr>
            <p:ph type="title"/>
          </p:nvPr>
        </p:nvSpPr>
        <p:spPr>
          <a:xfrm>
            <a:off x="412225" y="241837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z.umn.edu/authoropen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/>
          <p:nvPr>
            <p:ph idx="4294967295" type="body"/>
          </p:nvPr>
        </p:nvSpPr>
        <p:spPr>
          <a:xfrm>
            <a:off x="319500" y="453125"/>
            <a:ext cx="8491499" cy="43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i="0" lang="en" sz="1800" u="none" cap="none" strike="noStrike">
                <a:solidFill>
                  <a:srgbClr val="000000"/>
                </a:solidFill>
              </a:rPr>
              <a:t>Written and compiled by Melissa Falldin and Karen Lauritsen. With contributors: </a:t>
            </a: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t/>
            </a:r>
            <a:endParaRPr i="0" sz="1600" u="none" cap="none" strike="noStrike">
              <a:solidFill>
                <a:srgbClr val="000000"/>
              </a:solidFill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●"/>
            </a:pPr>
            <a:r>
              <a:rPr i="0" lang="en" sz="1400" u="none" cap="none" strike="noStrike">
                <a:solidFill>
                  <a:srgbClr val="000000"/>
                </a:solidFill>
              </a:rPr>
              <a:t>Karen Bjork, M.A. and MLIS, Head of Digital Initiatives, Portland State University Library.</a:t>
            </a:r>
          </a:p>
          <a:p>
            <a:pPr indent="-3048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●"/>
            </a:pPr>
            <a:r>
              <a:rPr i="0" lang="en" sz="1400" u="none" cap="none" strike="noStrike">
                <a:solidFill>
                  <a:srgbClr val="000000"/>
                </a:solidFill>
              </a:rPr>
              <a:t>Caitie Finlayson, PhD. Assistant Professor, Geography Dept., University of Mary Washington.</a:t>
            </a:r>
          </a:p>
          <a:p>
            <a:pPr indent="-3048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●"/>
            </a:pPr>
            <a:r>
              <a:rPr i="0" lang="en" sz="1400" u="none" cap="none" strike="noStrike">
                <a:solidFill>
                  <a:srgbClr val="000000"/>
                </a:solidFill>
              </a:rPr>
              <a:t>Dianna Fisher, PhD. Director of Open Oregon State.</a:t>
            </a:r>
          </a:p>
          <a:p>
            <a:pPr indent="-3048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●"/>
            </a:pPr>
            <a:r>
              <a:rPr i="0" lang="en" sz="1400" u="none" cap="none" strike="noStrike">
                <a:solidFill>
                  <a:srgbClr val="000000"/>
                </a:solidFill>
              </a:rPr>
              <a:t>Linda Frederiksen, M.L.S. Head of Access Services, Washington State University, Vancouver.</a:t>
            </a:r>
          </a:p>
          <a:p>
            <a:pPr indent="-3048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●"/>
            </a:pPr>
            <a:r>
              <a:rPr i="0" lang="en" sz="1400" u="none" cap="none" strike="noStrike">
                <a:solidFill>
                  <a:srgbClr val="000000"/>
                </a:solidFill>
              </a:rPr>
              <a:t>Ralph Morelli, PhD. Professor, Computer Science, Emeritus, Trinity College.</a:t>
            </a:r>
          </a:p>
          <a:p>
            <a:pPr indent="-3048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●"/>
            </a:pPr>
            <a:r>
              <a:rPr i="0" lang="en" sz="1400" u="none" cap="none" strike="noStrike">
                <a:solidFill>
                  <a:srgbClr val="000000"/>
                </a:solidFill>
              </a:rPr>
              <a:t>Shane Nackerud, Technology Lead, Library Initiatives, University of Minnesota Libraries.</a:t>
            </a: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●"/>
            </a:pPr>
            <a:r>
              <a:rPr i="0" lang="en" sz="1400" u="none" cap="none" strike="noStrike">
                <a:solidFill>
                  <a:srgbClr val="000000"/>
                </a:solidFill>
              </a:rPr>
              <a:t>Deb Quintal, Director of Curriculum Development &amp; Associate Counsel, Center for Computer-Assisted Legal Instruction (CALI).</a:t>
            </a:r>
          </a:p>
          <a:p>
            <a:pPr indent="-3048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aleway"/>
              <a:buChar char="●"/>
            </a:pPr>
            <a:r>
              <a:rPr i="0" lang="en" sz="1400" u="none" cap="none" strike="noStrike">
                <a:solidFill>
                  <a:srgbClr val="000000"/>
                </a:solidFill>
              </a:rPr>
              <a:t>Anita R. Walz, Open Education, Copyright &amp; Scholarly Communications Librarian, Library Liaison to Economics, Mathematics, and Legal Studies, Virginia Tech.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???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idx="4294967295" type="body"/>
          </p:nvPr>
        </p:nvSpPr>
        <p:spPr>
          <a:xfrm>
            <a:off x="5307012" y="723900"/>
            <a:ext cx="3836986" cy="3695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" sz="2000">
                <a:solidFill>
                  <a:srgbClr val="C00000"/>
                </a:solidFill>
              </a:rPr>
              <a:t>Share</a:t>
            </a: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" sz="2800">
                <a:solidFill>
                  <a:srgbClr val="C00000"/>
                </a:solidFill>
              </a:rPr>
              <a:t>Copy</a:t>
            </a: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" sz="3600">
                <a:solidFill>
                  <a:srgbClr val="C00000"/>
                </a:solidFill>
              </a:rPr>
              <a:t>Keep</a:t>
            </a: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" sz="4400">
                <a:solidFill>
                  <a:srgbClr val="C00000"/>
                </a:solidFill>
              </a:rPr>
              <a:t>Mix</a:t>
            </a: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" sz="4800">
                <a:solidFill>
                  <a:srgbClr val="C00000"/>
                </a:solidFill>
              </a:rPr>
              <a:t>Edit</a:t>
            </a: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6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USE</a:t>
            </a:r>
          </a:p>
        </p:txBody>
      </p:sp>
      <p:sp>
        <p:nvSpPr>
          <p:cNvPr id="74" name="Shape 74"/>
          <p:cNvSpPr txBox="1"/>
          <p:nvPr>
            <p:ph idx="4294967295" type="title"/>
          </p:nvPr>
        </p:nvSpPr>
        <p:spPr>
          <a:xfrm>
            <a:off x="-285291" y="1869688"/>
            <a:ext cx="5501030" cy="15065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2000" u="none" cap="none" strike="noStrik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2000" u="none" cap="none" strike="noStrik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1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free +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Instructor </a:t>
            </a:r>
          </a:p>
        </p:txBody>
      </p:sp>
      <p:sp>
        <p:nvSpPr>
          <p:cNvPr id="80" name="Shape 80"/>
          <p:cNvSpPr txBox="1"/>
          <p:nvPr>
            <p:ph idx="1" type="subTitle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6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USE</a:t>
            </a:r>
          </a:p>
        </p:txBody>
      </p:sp>
      <p:sp>
        <p:nvSpPr>
          <p:cNvPr id="81" name="Shape 81"/>
          <p:cNvSpPr txBox="1"/>
          <p:nvPr>
            <p:ph idx="2" type="body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1749" y="0"/>
            <a:ext cx="456225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Student </a:t>
            </a:r>
          </a:p>
        </p:txBody>
      </p:sp>
      <p:sp>
        <p:nvSpPr>
          <p:cNvPr id="88" name="Shape 88"/>
          <p:cNvSpPr txBox="1"/>
          <p:nvPr>
            <p:ph idx="1" type="subTitle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6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USE</a:t>
            </a:r>
          </a:p>
        </p:txBody>
      </p:sp>
      <p:sp>
        <p:nvSpPr>
          <p:cNvPr id="89" name="Shape 89"/>
          <p:cNvSpPr txBox="1"/>
          <p:nvPr>
            <p:ph idx="2" type="body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Shape 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3625" y="0"/>
            <a:ext cx="45403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idx="2" type="body"/>
          </p:nvPr>
        </p:nvSpPr>
        <p:spPr>
          <a:xfrm>
            <a:off x="3091953" y="-153200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i="0" lang="en" sz="34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$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4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Shape 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566866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Shape 103"/>
          <p:cNvSpPr txBox="1"/>
          <p:nvPr/>
        </p:nvSpPr>
        <p:spPr>
          <a:xfrm>
            <a:off x="5931450" y="932475"/>
            <a:ext cx="2808000" cy="3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lvl="0">
              <a:spcBef>
                <a:spcPts val="0"/>
              </a:spcBef>
              <a:buNone/>
            </a:pPr>
            <a:r>
              <a:rPr lang="en" sz="2400"/>
              <a:t>Center for Open Education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/>
        </p:nvSpPr>
        <p:spPr>
          <a:xfrm>
            <a:off x="4581650" y="4212600"/>
            <a:ext cx="1035600" cy="930899"/>
          </a:xfrm>
          <a:prstGeom prst="ellipse">
            <a:avLst/>
          </a:prstGeom>
          <a:solidFill>
            <a:srgbClr val="85200C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Shape 1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11525" y="0"/>
            <a:ext cx="653247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Shape 110"/>
          <p:cNvSpPr txBox="1"/>
          <p:nvPr/>
        </p:nvSpPr>
        <p:spPr>
          <a:xfrm>
            <a:off x="224275" y="637950"/>
            <a:ext cx="2086500" cy="28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/>
              <a:t>Open Textbook Network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>
              <a:spcBef>
                <a:spcPts val="0"/>
              </a:spcBef>
              <a:buNone/>
            </a:pPr>
            <a:r>
              <a:rPr lang="en" sz="2400"/>
              <a:t>&amp;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>
              <a:spcBef>
                <a:spcPts val="0"/>
              </a:spcBef>
              <a:buNone/>
            </a:pPr>
            <a:r>
              <a:rPr lang="en" sz="2400"/>
              <a:t>Open Textbook Library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