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9" r:id="rId13"/>
    <p:sldId id="273" r:id="rId14"/>
    <p:sldId id="274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201F3F-4D90-4E23-9BB5-7292D110A41B}" v="1" dt="2017-08-03T02:10:50.819"/>
    <p1510:client id="{F6AE4481-9E5B-4178-814D-AAF249CE7A93}" v="35" dt="2017-08-03T02:39:59.9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201FE-57D1-41A8-BEDF-243916188311}" type="datetimeFigureOut">
              <a:rPr lang="en-US"/>
              <a:t>8/4/2017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1A73B6-989B-4451-8C5A-D9306A1FFE1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Nathan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93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927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Nathan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22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Nathan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61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Nathan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36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688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96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Nathan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54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8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017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1A73B6-989B-4451-8C5A-D9306A1FFE18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55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47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10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7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1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6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27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8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4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5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B336218-4F88-4D9D-81C9-E40920225992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EC3C94D-49FF-4DBA-9FD4-2895A8A30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5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atminnie@unwsp.edu" TargetMode="External"/><Relationship Id="rId2" Type="http://schemas.openxmlformats.org/officeDocument/2006/relationships/hyperlink" Target="mailto:nvlentfer@unwsp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mailto:alwegner@unwsp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ltura.com/tiny/i2i7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pen.umn.edu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How Instructional</a:t>
            </a:r>
            <a:r>
              <a:rPr lang="en-US" baseline="0"/>
              <a:t> Designers Can Support an Open Movement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extLst>
              <p:ext uri="{D42A27DB-BD31-4B8C-83A1-F6EECF244321}">
                <p14:modId xmlns:p14="http://schemas.microsoft.com/office/powerpoint/2010/main" val="796322166"/>
              </p:ext>
            </p:extLst>
          </p:nvPr>
        </p:nvSpPr>
        <p:spPr>
          <a:xfrm>
            <a:off x="1050925" y="4648200"/>
            <a:ext cx="9958388" cy="17929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Dr. Nathan </a:t>
            </a:r>
            <a:r>
              <a:rPr lang="en-US" sz="2800" err="1"/>
              <a:t>Lentfer</a:t>
            </a:r>
            <a:r>
              <a:rPr lang="en-US" sz="2800"/>
              <a:t>,</a:t>
            </a:r>
            <a:r>
              <a:rPr lang="en-US" sz="2800" baseline="0"/>
              <a:t> </a:t>
            </a:r>
            <a:r>
              <a:rPr lang="en-US" sz="2800"/>
              <a:t>Adam</a:t>
            </a:r>
            <a:r>
              <a:rPr lang="en-US" sz="2800" baseline="0"/>
              <a:t> Minnie, Amy </a:t>
            </a:r>
            <a:r>
              <a:rPr lang="en-US" sz="2800"/>
              <a:t>Wegner</a:t>
            </a:r>
          </a:p>
          <a:p>
            <a:pPr>
              <a:lnSpc>
                <a:spcPct val="100000"/>
              </a:lnSpc>
              <a:buClr>
                <a:srgbClr val="D34817">
                  <a:lumMod val="75000"/>
                </a:srgbClr>
              </a:buClr>
            </a:pPr>
            <a:r>
              <a:rPr lang="en-US" sz="2000"/>
              <a:t>Instructional Designers &amp; Technologists</a:t>
            </a:r>
            <a:r>
              <a:rPr lang="en-US" sz="2000">
                <a:latin typeface="Rockwell"/>
                <a:cs typeface="+mn-ea"/>
              </a:rPr>
              <a:t>  |  unwsp.edu</a:t>
            </a:r>
            <a:r>
              <a:rPr lang="en-US">
                <a:latin typeface="+mn-ea"/>
                <a:cs typeface="+mn-ea"/>
              </a:rPr>
              <a:t/>
            </a:r>
            <a:br>
              <a:rPr lang="en-US">
                <a:latin typeface="+mn-ea"/>
                <a:cs typeface="+mn-ea"/>
              </a:rPr>
            </a:br>
            <a:endParaRPr lang="en-US" sz="2400"/>
          </a:p>
          <a:p>
            <a:pPr>
              <a:lnSpc>
                <a:spcPct val="100000"/>
              </a:lnSpc>
              <a:buClr>
                <a:srgbClr val="D34817">
                  <a:lumMod val="75000"/>
                </a:srgbClr>
              </a:buClr>
            </a:pPr>
            <a:endParaRPr lang="en-US" sz="2400"/>
          </a:p>
        </p:txBody>
      </p:sp>
      <p:pic>
        <p:nvPicPr>
          <p:cNvPr id="4" name="Picture 4" descr="UNW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925" y="5546787"/>
            <a:ext cx="2743200" cy="1047750"/>
          </a:xfrm>
          <a:prstGeom prst="rect">
            <a:avLst/>
          </a:prstGeom>
        </p:spPr>
      </p:pic>
      <p:pic>
        <p:nvPicPr>
          <p:cNvPr id="1026" name="Picture 2" descr="Creative Commons Lice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320" y="6145842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86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45047562"/>
              </p:ext>
            </p:extLst>
          </p:nvPr>
        </p:nvSpPr>
        <p:spPr/>
        <p:txBody>
          <a:bodyPr/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Methods for Managing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722869540"/>
              </p:ext>
            </p:ext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Integrating Open Textbooks into LMS</a:t>
            </a:r>
          </a:p>
          <a:p>
            <a:pPr lvl="1"/>
            <a:r>
              <a:rPr lang="en-US" sz="4000">
                <a:latin typeface="+mj-lt"/>
                <a:ea typeface="+mj-ea"/>
                <a:cs typeface="+mj-cs"/>
              </a:rPr>
              <a:t>Directed links</a:t>
            </a:r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000">
                <a:latin typeface="+mj-lt"/>
                <a:ea typeface="+mj-ea"/>
                <a:cs typeface="+mj-cs"/>
              </a:rPr>
              <a:t>throughout</a:t>
            </a:r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the course</a:t>
            </a:r>
            <a:endParaRPr lang="en-US" sz="40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en-US" sz="4000" b="0" i="0" kern="120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MyOpenMath</a:t>
            </a:r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LTI</a:t>
            </a:r>
            <a:endParaRPr lang="en-US" sz="40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Print on Demand</a:t>
            </a:r>
            <a:endParaRPr lang="en-US" sz="44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Lulu.com</a:t>
            </a:r>
            <a:endParaRPr lang="en-US" sz="40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077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2779426433"/>
              </p:ext>
            </p:extLst>
          </p:nvPr>
        </p:nvSpPr>
        <p:spPr/>
        <p:txBody>
          <a:bodyPr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Tracking Open Adoption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2523097208"/>
              </p:ext>
            </p:ext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>
                <a:latin typeface="+mj-lt"/>
                <a:ea typeface="+mj-ea"/>
                <a:cs typeface="+mj-cs"/>
              </a:rPr>
              <a:t>Open Textbook Network</a:t>
            </a:r>
            <a:endParaRPr lang="en-US" sz="4400" b="0" i="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r>
              <a:rPr lang="en-US" sz="4400">
                <a:latin typeface="+mj-lt"/>
                <a:ea typeface="+mj-ea"/>
                <a:cs typeface="+mj-cs"/>
              </a:rPr>
              <a:t>Spreadsheets</a:t>
            </a:r>
            <a:endParaRPr>
              <a:ea typeface="+mj-ea"/>
              <a:cs typeface="+mj-cs"/>
            </a:endParaRPr>
          </a:p>
          <a:p>
            <a:r>
              <a:rPr lang="en-US" sz="4400">
                <a:latin typeface="+mj-lt"/>
                <a:ea typeface="+mj-ea"/>
                <a:cs typeface="+mj-cs"/>
              </a:rPr>
              <a:t>Championing and Celebrating</a:t>
            </a:r>
          </a:p>
          <a:p>
            <a:r>
              <a:rPr lang="en-US" sz="4400">
                <a:latin typeface="+mj-lt"/>
                <a:ea typeface="+mj-ea"/>
                <a:cs typeface="+mj-cs"/>
              </a:rPr>
              <a:t>Data Visualization</a:t>
            </a:r>
            <a:endParaRPr lang="en-US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06545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UNWOpenAdoptions7-2017.png"/>
          <p:cNvPicPr>
            <a:picLocks noChangeAspect="1"/>
          </p:cNvPicPr>
          <p:nvPr/>
        </p:nvPicPr>
        <p:blipFill rotWithShape="1">
          <a:blip r:embed="rId2"/>
          <a:srcRect l="4829" r="6585"/>
          <a:stretch/>
        </p:blipFill>
        <p:spPr>
          <a:xfrm>
            <a:off x="1323975" y="66675"/>
            <a:ext cx="7219751" cy="639656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2547860161"/>
              </p:ext>
            </p:extLst>
          </p:nvPr>
        </p:nvSpPr>
        <p:spPr>
          <a:xfrm>
            <a:off x="8477250" y="609600"/>
            <a:ext cx="3544888" cy="1609725"/>
          </a:xfrm>
        </p:spPr>
        <p:txBody>
          <a:bodyPr>
            <a:normAutofit/>
          </a:bodyPr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Open-Adopted courses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3197369059"/>
              </p:ext>
            </p:extLst>
          </p:nvPr>
        </p:nvSpPr>
        <p:spPr>
          <a:xfrm>
            <a:off x="8543925" y="2285435"/>
            <a:ext cx="3389313" cy="36041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400">
                <a:latin typeface="+mj-lt"/>
                <a:ea typeface="+mj-ea"/>
                <a:cs typeface="+mj-cs"/>
              </a:rPr>
              <a:t>Total Adoptions</a:t>
            </a:r>
          </a:p>
          <a:p>
            <a:pPr marL="0" indent="0" algn="ctr">
              <a:buNone/>
            </a:pPr>
            <a:r>
              <a:rPr lang="en-US" sz="4400">
                <a:latin typeface="+mj-lt"/>
                <a:ea typeface="+mj-ea"/>
                <a:cs typeface="+mj-cs"/>
              </a:rPr>
              <a:t>42</a:t>
            </a:r>
          </a:p>
          <a:p>
            <a:pPr marL="0" indent="0" algn="ctr">
              <a:buNone/>
            </a:pPr>
            <a:endParaRPr lang="en-US" sz="1100"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US" sz="4400">
                <a:latin typeface="+mj-lt"/>
                <a:ea typeface="+mj-ea"/>
                <a:cs typeface="+mj-cs"/>
              </a:rPr>
              <a:t>Total Enrollments</a:t>
            </a:r>
            <a:endParaRPr lang="en-US" sz="4200">
              <a:latin typeface="Rockwell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US" sz="4200">
                <a:latin typeface="Rockwell Condensed"/>
              </a:rPr>
              <a:t>2591</a:t>
            </a:r>
            <a:endParaRPr sz="420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06979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Screen Shot 2017-08-02 at 10.16.32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964" y="609600"/>
            <a:ext cx="8604786" cy="5239046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1887388216"/>
              </p:ext>
            </p:extLst>
          </p:nvPr>
        </p:nvSpPr>
        <p:spPr>
          <a:xfrm>
            <a:off x="8477250" y="609600"/>
            <a:ext cx="3544888" cy="1609725"/>
          </a:xfrm>
        </p:spPr>
        <p:txBody>
          <a:bodyPr>
            <a:normAutofit/>
          </a:bodyPr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Total Student Savings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3100967010"/>
              </p:ext>
            </p:extLst>
          </p:nvPr>
        </p:nvSpPr>
        <p:spPr>
          <a:xfrm>
            <a:off x="8561252" y="2303463"/>
            <a:ext cx="3371986" cy="36433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200">
                <a:latin typeface="+mj-lt"/>
                <a:ea typeface="+mj-ea"/>
                <a:cs typeface="+mj-cs"/>
              </a:rPr>
              <a:t>~$132,000</a:t>
            </a:r>
            <a:endParaRPr lang="en-US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8354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Screen Shot 2017-08-02 at 10.37.42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50" y="38542"/>
            <a:ext cx="8225795" cy="6567368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2976261507"/>
              </p:ext>
            </p:extLst>
          </p:nvPr>
        </p:nvSpPr>
        <p:spPr>
          <a:xfrm>
            <a:off x="8477250" y="609600"/>
            <a:ext cx="3544888" cy="1609725"/>
          </a:xfrm>
        </p:spPr>
        <p:txBody>
          <a:bodyPr>
            <a:normAutofit/>
          </a:bodyPr>
          <a:lstStyle/>
          <a:p>
            <a:pPr algn="ctr"/>
            <a:r>
              <a:rPr lang="en-US" sz="4400">
                <a:solidFill>
                  <a:schemeClr val="tx1"/>
                </a:solidFill>
              </a:rPr>
              <a:t>Semester Savings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3966507797"/>
              </p:ext>
            </p:extLst>
          </p:nvPr>
        </p:nvSpPr>
        <p:spPr>
          <a:xfrm>
            <a:off x="8578850" y="2251872"/>
            <a:ext cx="3354388" cy="36377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400">
                <a:latin typeface="+mj-lt"/>
                <a:ea typeface="+mj-ea"/>
                <a:cs typeface="+mj-cs"/>
              </a:rPr>
              <a:t>Students</a:t>
            </a:r>
            <a:endParaRPr lang="en-US" sz="4200"/>
          </a:p>
          <a:p>
            <a:pPr marL="0" indent="0" algn="ctr">
              <a:buNone/>
            </a:pPr>
            <a:r>
              <a:rPr lang="en-US" sz="4200">
                <a:latin typeface="+mj-lt"/>
                <a:ea typeface="+mj-ea"/>
                <a:cs typeface="+mj-cs"/>
              </a:rPr>
              <a:t>~$132,000</a:t>
            </a:r>
            <a:endParaRPr sz="4200"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sz="1600"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US" sz="4400">
                <a:latin typeface="+mj-lt"/>
                <a:ea typeface="+mj-ea"/>
                <a:cs typeface="+mj-cs"/>
              </a:rPr>
              <a:t>Institution</a:t>
            </a:r>
            <a:endParaRPr lang="en-US" sz="4400">
              <a:latin typeface="Rockwell Condensed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US" sz="4200">
                <a:latin typeface="Rockwell Condensed"/>
                <a:ea typeface="+mj-ea"/>
                <a:cs typeface="+mj-cs"/>
              </a:rPr>
              <a:t>~$150,000</a:t>
            </a:r>
            <a:endParaRPr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9822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2971342097"/>
              </p:ext>
            </p:extLst>
          </p:nvPr>
        </p:nvSpPr>
        <p:spPr/>
        <p:txBody>
          <a:bodyPr/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Future Goals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Another Z-Degree</a:t>
            </a: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Open Textbooks for High Enrollment Courses</a:t>
            </a: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Networking</a:t>
            </a: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Publication</a:t>
            </a:r>
          </a:p>
        </p:txBody>
      </p:sp>
    </p:spTree>
    <p:extLst>
      <p:ext uri="{BB962C8B-B14F-4D97-AF65-F5344CB8AC3E}">
        <p14:creationId xmlns:p14="http://schemas.microsoft.com/office/powerpoint/2010/main" val="1572437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Questions?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3310715693"/>
              </p:ext>
            </p:ext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>
                <a:latin typeface="Rockwell Condensed"/>
              </a:rPr>
              <a:t>Contact Information</a:t>
            </a:r>
          </a:p>
          <a:p>
            <a:pPr marL="0" indent="0">
              <a:buNone/>
            </a:pPr>
            <a:endParaRPr lang="en-US" sz="1600">
              <a:latin typeface="Rockwell Condensed"/>
            </a:endParaRPr>
          </a:p>
          <a:p>
            <a:pPr lvl="1"/>
            <a:r>
              <a:rPr lang="en-US" sz="4400">
                <a:latin typeface="Rockwell Condensed"/>
              </a:rPr>
              <a:t>Dr. Nathan </a:t>
            </a:r>
            <a:r>
              <a:rPr lang="en-US" sz="4400" err="1">
                <a:latin typeface="Rockwell Condensed"/>
              </a:rPr>
              <a:t>Lentfer</a:t>
            </a:r>
            <a:r>
              <a:rPr lang="en-US" sz="4400">
                <a:latin typeface="Rockwell Condensed"/>
              </a:rPr>
              <a:t>, </a:t>
            </a:r>
            <a:r>
              <a:rPr lang="en-US" sz="4400">
                <a:latin typeface="Rockwell Condensed"/>
                <a:hlinkClick r:id="rId2"/>
              </a:rPr>
              <a:t>nvlentfer@unwsp.edu</a:t>
            </a:r>
            <a:endParaRPr lang="en-US" sz="4400">
              <a:latin typeface="Rockwell Condensed"/>
            </a:endParaRPr>
          </a:p>
          <a:p>
            <a:pPr lvl="1"/>
            <a:r>
              <a:rPr lang="en-US" sz="4400">
                <a:latin typeface="Rockwell Condensed"/>
              </a:rPr>
              <a:t>Adam Minnie, </a:t>
            </a:r>
            <a:r>
              <a:rPr lang="en-US" sz="4400">
                <a:latin typeface="Rockwell Condensed"/>
                <a:hlinkClick r:id="rId3"/>
              </a:rPr>
              <a:t>atminnie@unwsp.edu</a:t>
            </a:r>
            <a:endParaRPr lang="en-US" sz="4400">
              <a:latin typeface="Rockwell Condensed"/>
            </a:endParaRPr>
          </a:p>
          <a:p>
            <a:pPr lvl="1"/>
            <a:r>
              <a:rPr lang="en-US" sz="4400">
                <a:latin typeface="Rockwell Condensed"/>
              </a:rPr>
              <a:t>Amy Wegner, </a:t>
            </a:r>
            <a:r>
              <a:rPr lang="en-US" sz="4400">
                <a:latin typeface="Rockwell Condensed"/>
                <a:hlinkClick r:id="rId4"/>
              </a:rPr>
              <a:t>alwegner@unwsp.edu</a:t>
            </a:r>
            <a:endParaRPr lang="en-US" sz="4400">
              <a:latin typeface="Rockwell Condensed"/>
            </a:endParaRPr>
          </a:p>
        </p:txBody>
      </p:sp>
      <p:pic>
        <p:nvPicPr>
          <p:cNvPr id="5" name="Picture 4" descr="UNW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466" y="5625862"/>
            <a:ext cx="27432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469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1364634673"/>
              </p:ext>
            </p:extLst>
          </p:nvPr>
        </p:nvSpPr>
        <p:spPr/>
        <p:txBody>
          <a:bodyPr>
            <a:normAutofit/>
          </a:bodyPr>
          <a:lstStyle/>
          <a:p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Introduction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3962199895"/>
              </p:ext>
            </p:ext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University of Northwestern-St Paul</a:t>
            </a: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Small Christian Liberal Arts College</a:t>
            </a:r>
            <a:endParaRPr lang="en-US" sz="44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lang="en-US" sz="4400">
                <a:latin typeface="+mj-lt"/>
                <a:ea typeface="+mj-ea"/>
                <a:cs typeface="+mj-cs"/>
              </a:rPr>
              <a:t>About 3,500 total enrollment (2014)</a:t>
            </a:r>
          </a:p>
          <a:p>
            <a:r>
              <a:rPr lang="en-US" sz="4400">
                <a:latin typeface="+mj-lt"/>
                <a:ea typeface="+mj-ea"/>
                <a:cs typeface="+mj-cs"/>
              </a:rPr>
              <a:t>Online Learning Office</a:t>
            </a:r>
          </a:p>
        </p:txBody>
      </p:sp>
    </p:spTree>
    <p:extLst>
      <p:ext uri="{BB962C8B-B14F-4D97-AF65-F5344CB8AC3E}">
        <p14:creationId xmlns:p14="http://schemas.microsoft.com/office/powerpoint/2010/main" val="299210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1339725051"/>
              </p:ext>
            </p:extLst>
          </p:nvPr>
        </p:nvSpPr>
        <p:spPr/>
        <p:txBody>
          <a:bodyPr/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Open at UNW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2628817056"/>
              </p:ext>
            </p:ext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What Are Open Textbooks?</a:t>
            </a:r>
          </a:p>
          <a:p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Open Textbook Network</a:t>
            </a:r>
            <a:r>
              <a:rPr lang="en-US" sz="4400">
                <a:latin typeface="+mj-lt"/>
                <a:ea typeface="+mj-ea"/>
                <a:cs typeface="+mj-cs"/>
              </a:rPr>
              <a:t> (OTN)</a:t>
            </a:r>
            <a:endParaRPr lang="en-US" sz="44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Z-Degree</a:t>
            </a:r>
            <a:endParaRPr lang="en-US" sz="44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Brief Numbers</a:t>
            </a:r>
            <a:endParaRPr lang="en-US" sz="44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05263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2875795016"/>
              </p:ext>
            </p:extLst>
          </p:nvPr>
        </p:nvSpPr>
        <p:spPr/>
        <p:txBody>
          <a:bodyPr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Strategies for Promoting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Promotion among Faculty</a:t>
            </a:r>
          </a:p>
          <a:p>
            <a:pPr lvl="1"/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Word of Mouth</a:t>
            </a:r>
          </a:p>
          <a:p>
            <a:pPr lvl="1"/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Platforms (Center for Teaching and Learning)</a:t>
            </a: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Student Savings</a:t>
            </a:r>
          </a:p>
          <a:p>
            <a:pPr lvl="1"/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  <a:hlinkClick r:id="rId3"/>
              </a:rPr>
              <a:t>Video</a:t>
            </a:r>
            <a:endParaRPr lang="en-US" sz="4000" b="0" i="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Institutional Savings</a:t>
            </a:r>
          </a:p>
        </p:txBody>
      </p:sp>
    </p:spTree>
    <p:extLst>
      <p:ext uri="{BB962C8B-B14F-4D97-AF65-F5344CB8AC3E}">
        <p14:creationId xmlns:p14="http://schemas.microsoft.com/office/powerpoint/2010/main" val="1427923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1519992177"/>
              </p:ext>
            </p:extLst>
          </p:nvPr>
        </p:nvSpPr>
        <p:spPr/>
        <p:txBody>
          <a:bodyPr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Support Supplied to Faculty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889584561"/>
              </p:ext>
            </p:extLst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4000">
                <a:latin typeface="+mj-lt"/>
                <a:ea typeface="+mj-ea"/>
                <a:cs typeface="+mj-cs"/>
              </a:rPr>
              <a:t>Open Textbook Consideration in the Development</a:t>
            </a:r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Process</a:t>
            </a:r>
            <a:r>
              <a:rPr lang="en-US" sz="4000">
                <a:latin typeface="+mj-lt"/>
                <a:ea typeface="+mj-ea"/>
                <a:cs typeface="+mj-cs"/>
              </a:rPr>
              <a:t> </a:t>
            </a:r>
            <a:endParaRPr lang="en-US" sz="4000" b="0" i="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lvl="0"/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Searching for Open Textbooks</a:t>
            </a:r>
            <a:endParaRPr lang="en-US" sz="40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en-US" sz="4000">
                <a:latin typeface="+mj-lt"/>
                <a:ea typeface="+mj-ea"/>
                <a:cs typeface="+mj-cs"/>
              </a:rPr>
              <a:t>Open Textbook Library (</a:t>
            </a:r>
            <a:r>
              <a:rPr lang="en-US" sz="4000">
                <a:latin typeface="+mj-lt"/>
                <a:ea typeface="+mj-ea"/>
                <a:cs typeface="+mj-cs"/>
                <a:hlinkClick r:id="rId3"/>
              </a:rPr>
              <a:t>Open</a:t>
            </a:r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  <a:hlinkClick r:id="rId3"/>
              </a:rPr>
              <a:t>.umn.edu</a:t>
            </a:r>
            <a:r>
              <a:rPr lang="en-US" sz="4000">
                <a:latin typeface="+mj-lt"/>
                <a:ea typeface="+mj-ea"/>
                <a:cs typeface="+mj-cs"/>
              </a:rPr>
              <a:t>)</a:t>
            </a:r>
            <a:endParaRPr lang="en-US" sz="40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en-US" sz="4000">
                <a:latin typeface="+mj-lt"/>
                <a:ea typeface="+mj-ea"/>
                <a:cs typeface="+mj-cs"/>
              </a:rPr>
              <a:t>Global Text Project</a:t>
            </a:r>
          </a:p>
          <a:p>
            <a:pPr lvl="1"/>
            <a:r>
              <a:rPr lang="en-US" sz="4000" err="1">
                <a:latin typeface="+mj-lt"/>
                <a:ea typeface="+mj-ea"/>
                <a:cs typeface="+mj-cs"/>
              </a:rPr>
              <a:t>Openstax</a:t>
            </a:r>
            <a:endParaRPr sz="4000" err="1">
              <a:ea typeface="+mj-ea"/>
              <a:cs typeface="+mj-cs"/>
            </a:endParaRPr>
          </a:p>
          <a:p>
            <a:pPr lvl="1"/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Lumen Learning</a:t>
            </a:r>
            <a:endParaRPr lang="en-US" sz="40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3070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3625937515"/>
              </p:ext>
            </p:extLst>
          </p:nvPr>
        </p:nvSpPr>
        <p:spPr/>
        <p:txBody>
          <a:bodyPr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Support Supplied to Faculty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3712132154"/>
              </p:ext>
            </p:ext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Searching for Supporting Resources</a:t>
            </a:r>
            <a:endParaRPr lang="en-US">
              <a:ea typeface="+mj-ea"/>
              <a:cs typeface="+mj-cs"/>
            </a:endParaRPr>
          </a:p>
          <a:p>
            <a:pPr lvl="1"/>
            <a:r>
              <a:rPr lang="en-US" sz="4000">
                <a:latin typeface="+mj-lt"/>
                <a:ea typeface="+mj-ea"/>
                <a:cs typeface="+mj-cs"/>
              </a:rPr>
              <a:t>Assessments (</a:t>
            </a:r>
            <a:r>
              <a:rPr lang="en-US" sz="4000" err="1">
                <a:latin typeface="+mj-lt"/>
                <a:ea typeface="+mj-ea"/>
                <a:cs typeface="+mj-cs"/>
              </a:rPr>
              <a:t>MyOpenMath</a:t>
            </a:r>
            <a:r>
              <a:rPr lang="en-US" sz="4000">
                <a:latin typeface="+mj-lt"/>
                <a:ea typeface="+mj-ea"/>
                <a:cs typeface="+mj-cs"/>
              </a:rPr>
              <a:t>)</a:t>
            </a:r>
            <a:endParaRPr lang="en-US" sz="4000" b="0" i="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lvl="1"/>
            <a:r>
              <a:rPr lang="en-US" sz="4000">
                <a:latin typeface="+mj-lt"/>
                <a:ea typeface="+mj-ea"/>
                <a:cs typeface="+mj-cs"/>
              </a:rPr>
              <a:t>Test Banks</a:t>
            </a:r>
          </a:p>
          <a:p>
            <a:pPr lvl="1"/>
            <a:r>
              <a:rPr lang="en-US" sz="40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Videos</a:t>
            </a:r>
            <a:endParaRPr>
              <a:ea typeface="+mj-ea"/>
              <a:cs typeface="+mj-cs"/>
            </a:endParaRP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Customization and Formatting (Remixing)</a:t>
            </a:r>
            <a:endParaRPr lang="en-US" sz="44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753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3788210868"/>
              </p:ext>
            </p:extLst>
          </p:nvPr>
        </p:nvSpPr>
        <p:spPr/>
        <p:txBody>
          <a:bodyPr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Support Received by OLO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Administration Backing</a:t>
            </a: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Departmental Backing for Z-Degree</a:t>
            </a: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Stipend for reviewing books</a:t>
            </a: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Inviting OTN to present to stakeholders</a:t>
            </a:r>
          </a:p>
        </p:txBody>
      </p:sp>
    </p:spTree>
    <p:extLst>
      <p:ext uri="{BB962C8B-B14F-4D97-AF65-F5344CB8AC3E}">
        <p14:creationId xmlns:p14="http://schemas.microsoft.com/office/powerpoint/2010/main" val="295393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1444630878"/>
              </p:ext>
            </p:extLst>
          </p:nvPr>
        </p:nvSpPr>
        <p:spPr/>
        <p:txBody>
          <a:bodyPr/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Benefits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901362811"/>
              </p:ext>
            </p:ext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>
                <a:latin typeface="+mj-lt"/>
                <a:ea typeface="+mj-ea"/>
                <a:cs typeface="+mj-cs"/>
              </a:rPr>
              <a:t>Customizing your course</a:t>
            </a:r>
            <a:endParaRPr lang="en-US"/>
          </a:p>
          <a:p>
            <a:pPr lvl="1"/>
            <a:r>
              <a:rPr lang="en-US" sz="4200">
                <a:latin typeface="+mj-lt"/>
                <a:ea typeface="+mj-ea"/>
                <a:cs typeface="+mj-cs"/>
              </a:rPr>
              <a:t>Better</a:t>
            </a:r>
            <a:r>
              <a:rPr lang="en-US" sz="42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alignment between content and objectives</a:t>
            </a:r>
            <a:endParaRPr sz="4200">
              <a:ea typeface="+mj-ea"/>
              <a:cs typeface="+mj-cs"/>
            </a:endParaRP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Cost-savings for students</a:t>
            </a: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Cost-savings for UNW (PSEO)</a:t>
            </a: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Sustainability</a:t>
            </a:r>
          </a:p>
        </p:txBody>
      </p:sp>
    </p:spTree>
    <p:extLst>
      <p:ext uri="{BB962C8B-B14F-4D97-AF65-F5344CB8AC3E}">
        <p14:creationId xmlns:p14="http://schemas.microsoft.com/office/powerpoint/2010/main" val="1918633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1949513898"/>
              </p:ext>
            </p:extLst>
          </p:nvPr>
        </p:nvSpPr>
        <p:spPr/>
        <p:txBody>
          <a:bodyPr/>
          <a:lstStyle/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Obstacles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extLst>
              <p:ext uri="{D42A27DB-BD31-4B8C-83A1-F6EECF244321}">
                <p14:modId xmlns:p14="http://schemas.microsoft.com/office/powerpoint/2010/main" val="1633824499"/>
              </p:ext>
            </p:extLst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Open </a:t>
            </a:r>
            <a:r>
              <a:rPr lang="en-US" sz="4400">
                <a:latin typeface="+mj-lt"/>
                <a:ea typeface="+mj-ea"/>
                <a:cs typeface="+mj-cs"/>
              </a:rPr>
              <a:t>texts sparse</a:t>
            </a:r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400">
                <a:latin typeface="+mj-lt"/>
                <a:ea typeface="+mj-ea"/>
                <a:cs typeface="+mj-cs"/>
              </a:rPr>
              <a:t>or nonexistent for</a:t>
            </a:r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400">
                <a:latin typeface="+mj-lt"/>
                <a:ea typeface="+mj-ea"/>
                <a:cs typeface="+mj-cs"/>
              </a:rPr>
              <a:t>some fields</a:t>
            </a:r>
            <a:endParaRPr lang="en-US" sz="4400" b="0" i="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r>
              <a:rPr lang="en-US" sz="4400">
                <a:latin typeface="+mj-lt"/>
                <a:ea typeface="+mj-ea"/>
                <a:cs typeface="+mj-cs"/>
              </a:rPr>
              <a:t>Questions </a:t>
            </a:r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of Quality</a:t>
            </a:r>
            <a:endParaRPr lang="en-US" sz="44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en-US" sz="4400">
                <a:latin typeface="+mj-lt"/>
                <a:ea typeface="+mj-ea"/>
                <a:cs typeface="+mj-cs"/>
              </a:rPr>
              <a:t>Questions of Academic</a:t>
            </a:r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Freedom</a:t>
            </a:r>
            <a:endParaRPr lang="en-US" sz="44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Lack of Supplemental Resources</a:t>
            </a:r>
            <a:endParaRPr lang="en-US" sz="44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Impact on Traditional Structures</a:t>
            </a:r>
            <a:r>
              <a:rPr lang="en-US" sz="4400">
                <a:latin typeface="+mj-lt"/>
                <a:ea typeface="+mj-ea"/>
                <a:cs typeface="+mj-cs"/>
              </a:rPr>
              <a:t> (Campus Store)</a:t>
            </a:r>
            <a:endParaRPr lang="en-US" sz="4400" b="0" i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2202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Microsoft Office PowerPoint</Application>
  <PresentationFormat>Widescreen</PresentationFormat>
  <Paragraphs>108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Rockwell</vt:lpstr>
      <vt:lpstr>Rockwell Condensed</vt:lpstr>
      <vt:lpstr>Wingdings</vt:lpstr>
      <vt:lpstr>Wood Type</vt:lpstr>
      <vt:lpstr>How Instructional Designers Can Support an Open Movement</vt:lpstr>
      <vt:lpstr>Introduction</vt:lpstr>
      <vt:lpstr>Open at UNW</vt:lpstr>
      <vt:lpstr>Strategies for Promoting</vt:lpstr>
      <vt:lpstr>Support Supplied to Faculty</vt:lpstr>
      <vt:lpstr>Support Supplied to Faculty</vt:lpstr>
      <vt:lpstr>Support Received by OLO</vt:lpstr>
      <vt:lpstr>Benefits</vt:lpstr>
      <vt:lpstr>Obstacles</vt:lpstr>
      <vt:lpstr>Methods for Managing</vt:lpstr>
      <vt:lpstr>Tracking Open Adoption</vt:lpstr>
      <vt:lpstr>Open-Adopted courses</vt:lpstr>
      <vt:lpstr>Total Student Savings</vt:lpstr>
      <vt:lpstr>Semester Savings</vt:lpstr>
      <vt:lpstr>Future Goals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Instructional Designers Can Support an Open Movement</dc:title>
  <dc:creator>Lentfer, Nathan V</dc:creator>
  <cp:lastModifiedBy>Lentfer, Nathan V</cp:lastModifiedBy>
  <cp:revision>2</cp:revision>
  <dcterms:modified xsi:type="dcterms:W3CDTF">2017-08-04T15:31:07Z</dcterms:modified>
</cp:coreProperties>
</file>