
<file path=[Content_Types].xml><?xml version="1.0" encoding="utf-8"?>
<Types xmlns="http://schemas.openxmlformats.org/package/2006/content-types">
  <Default Extension="png" ContentType="image/png"/>
  <Default Extension="svg" ContentType="image/svg+xml"/>
  <Default Extension="jpg&amp;ehk=AUlOwAQA9dWxoKwe" ContentType="image/jpeg"/>
  <Default Extension="jpg&amp;ehk=UekFJ3fCDDf4" ContentType="image/jpeg"/>
  <Default Extension="jpg&amp;ehk=z" ContentType="image/jpeg"/>
  <Default Extension="jpg&amp;ehk=EFWgFERSSf32JjQBNlGcNA&amp;r=0&amp;pid=OfficeInsert" ContentType="image/jpeg"/>
  <Default Extension="jpeg" ContentType="image/jpeg"/>
  <Default Extension="png&amp;ehk=ApczAxHylCxLnQeB0T" ContentType="image/png"/>
  <Default Extension="jpg&amp;ehk=KFveMoXAqBhPYV" ContentType="image/jpeg"/>
  <Default Extension="jpg&amp;ehk=W25rqxYSI9V8i1A5ya9gsQ&amp;r=0&amp;pid=OfficeInsert" ContentType="image/jpeg"/>
  <Default Extension="emf" ContentType="image/x-emf"/>
  <Default Extension="rels" ContentType="application/vnd.openxmlformats-package.relationships+xml"/>
  <Default Extension="xml" ContentType="application/xml"/>
  <Default Extension="png&amp;ehk=ZcZ8xZJCXTEIFJinfaEGHQ&amp;r=0&amp;pid=OfficeInsert" ContentType="image/png"/>
  <Default Extension="png&amp;ehk=jWA723FBJq695BHHubM5eQ&amp;r=0&amp;pid=OfficeInsert" ContentType="image/png"/>
  <Default Extension="png&amp;ehk=sin5W1Nd3pTOLdx2bP8UUw&amp;r=0&amp;pid=OfficeInsert" ContentType="image/png"/>
  <Default Extension="png&amp;ehk=Bw5PDEArkTtFEeY1gWbsLA&amp;r=0&amp;pid=OfficeInsert" ContentType="image/png"/>
  <Default Extension="jpg&amp;ehk=K0k64EMJAHhOs1lrk2TXiQ&amp;r=0&amp;pid=OfficeInsert" ContentType="image/jpeg"/>
  <Default Extension="jpg&amp;ehk=ucuWNVeacaAkhIsIuwS24g&amp;r=0&amp;pid=OfficeInsert" ContentType="image/jpeg"/>
  <Default Extension="jpg&amp;ehk=OOOooM7fUXhE75mj4zzKqw&amp;r=0&amp;pid=OfficeInsert" ContentType="image/jpeg"/>
  <Default Extension="jpg&amp;ehk=sawhwcHXG0o77dsBold46A&amp;r=0&amp;pid=OfficeInsert" ContentType="image/jpeg"/>
  <Default Extension="png&amp;ehk=H8Z6LcoQHU" ContentType="image/png"/>
  <Default Extension="png&amp;ehk=0MDl5dOI4Weu5V7YrdqHDQ&amp;r=0&amp;pid=OfficeInsert"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24"/>
  </p:notesMasterIdLst>
  <p:sldIdLst>
    <p:sldId id="270" r:id="rId4"/>
    <p:sldId id="274" r:id="rId5"/>
    <p:sldId id="296" r:id="rId6"/>
    <p:sldId id="294" r:id="rId7"/>
    <p:sldId id="295" r:id="rId8"/>
    <p:sldId id="287" r:id="rId9"/>
    <p:sldId id="275" r:id="rId10"/>
    <p:sldId id="276" r:id="rId11"/>
    <p:sldId id="277" r:id="rId12"/>
    <p:sldId id="278" r:id="rId13"/>
    <p:sldId id="279" r:id="rId14"/>
    <p:sldId id="289" r:id="rId15"/>
    <p:sldId id="290" r:id="rId16"/>
    <p:sldId id="291" r:id="rId17"/>
    <p:sldId id="267" r:id="rId18"/>
    <p:sldId id="292" r:id="rId19"/>
    <p:sldId id="297" r:id="rId20"/>
    <p:sldId id="284" r:id="rId21"/>
    <p:sldId id="285" r:id="rId22"/>
    <p:sldId id="293"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764" autoAdjust="0"/>
  </p:normalViewPr>
  <p:slideViewPr>
    <p:cSldViewPr snapToGrid="0">
      <p:cViewPr varScale="1">
        <p:scale>
          <a:sx n="55" d="100"/>
          <a:sy n="55" d="100"/>
        </p:scale>
        <p:origin x="13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3T20:17:57.4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0,'6'6,"9"3,7-1,14 4,5 1,4-2,5 3,8-1,-1 4,3-1,4-3,10 2,4-1,9-3,1 3,-2-1,4-3,5-3,-1 4,2-1,10 5,6 6,2 0,14 1,3-1,-2 0,-3 4,-5-2,-5-6,-2-5,-2-5,-2 3,-7 5,-1 1,-7 10,0 7,-4-2,-4-1,-12-4,-11-2,-5-3,-6-7,-6-11,9-13,6-4,6 0,3-4,3-5,1 1,6 5,3 5,-8 4,-10 4,-3 3,-7 1,0 1,-4 0,-3-1,-5 1,-10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3T20:18:01.2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76,'7'0,"7"0,9 0,6 0,10 0,6 0,7 0,1 0,-2 0,3 0,-2 0,-3 0,-4 0,3 0,-1 0,-1 0,-3 0,10 0,9 0,6 0,-2 0,0 0,8 0,10-6,3-3,0 1,-3 2,9 1,2-4,9-1,7 2,-4 2,5 1,2 3,1 1,-1 0,0 1,-2 1,0-1,-7 1,-3-1,-12 0,-15 0,-8 0,-3 0,0 0,-4 0,0 0,-4 0,1 0,3 0,5 0,-4 0,1 0,3 0,-4 0,-6 0,0 0,4 0,-3 0,-4 0,-4 0,-5 0,-3 0,-3 0,0 0,-7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3T20:19:21.4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0,'6'0,"8"0,9 0,6 0,11 0,4 0,2 0,-1 0,-2 0,4 0,1 0,-2 0,-3 0,-2 0,-1 0,-2 0,-1 0,-1 0,1 0,-1 0,0 0,1 0,0 0,-1 0,1 0,0 0,0 0,6 0,2 6,0 3,-2-1,-2-2,-1-1,-2-2,6-2,1 0,6-1,0-1,-2 1,-3 0,-4-1,-2 1,-1 0,-2 6,6 9,1 1,6-2,8-3,-1-3,-3-4,1-2,-2-1,-4 5,2 2,6-1,11 5,6 0,4-1,7-4,2-2,11 4,7 1,5-2,3 5,0-1,1 4,-14 0,-17-3,-17-4,-13-3,-9-3,-6-2,-3-1,-2-7,1-2,6-6,3 0,7 2,1 4,-2-4,3 1,-1 3,-3 2,-3 3,-3 2,-9-5,-3-8,-1-1,0 2,3 4,1 3,2 3,1 2,1 2,0 0,0 0,-6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52508-4972-4A3F-8E49-991A5E440C43}" type="datetimeFigureOut">
              <a:rPr lang="en-US" smtClean="0"/>
              <a:t>8/2/2017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E5F00-DC53-401B-8285-EB7E8367D31A}" type="slidenum">
              <a:rPr lang="en-US" smtClean="0"/>
              <a:t>‹#›</a:t>
            </a:fld>
            <a:endParaRPr lang="en-US"/>
          </a:p>
        </p:txBody>
      </p:sp>
    </p:spTree>
    <p:extLst>
      <p:ext uri="{BB962C8B-B14F-4D97-AF65-F5344CB8AC3E}">
        <p14:creationId xmlns:p14="http://schemas.microsoft.com/office/powerpoint/2010/main" val="120511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Tom- welcome</a:t>
            </a:r>
          </a:p>
        </p:txBody>
      </p:sp>
    </p:spTree>
    <p:extLst>
      <p:ext uri="{BB962C8B-B14F-4D97-AF65-F5344CB8AC3E}">
        <p14:creationId xmlns:p14="http://schemas.microsoft.com/office/powerpoint/2010/main" val="3586033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i="0" kern="1200" dirty="0">
                <a:solidFill>
                  <a:schemeClr val="tx1"/>
                </a:solidFill>
                <a:effectLst/>
                <a:latin typeface="+mn-lt"/>
                <a:ea typeface="+mn-ea"/>
                <a:cs typeface="+mn-cs"/>
              </a:rPr>
              <a:t>Christine – What his has done is change the dynamic from professing to facilitating- this new relationship between student and faculty can be seen in Knowles’ andragogy. I just want to share 6 points that should ring true with you or at least inspire a new way to reach what I like to call my “new traditional” students. </a:t>
            </a:r>
          </a:p>
          <a:p>
            <a:pPr marL="228600" indent="-228600">
              <a:buFont typeface="+mj-lt"/>
              <a:buAutoNum type="arabicPeriod"/>
            </a:pPr>
            <a:endParaRPr lang="en-US" sz="1200" b="1" i="0" kern="1200" dirty="0">
              <a:solidFill>
                <a:schemeClr val="tx1"/>
              </a:solidFill>
              <a:effectLst/>
              <a:latin typeface="+mn-lt"/>
              <a:ea typeface="+mn-ea"/>
              <a:cs typeface="+mn-cs"/>
            </a:endParaRPr>
          </a:p>
          <a:p>
            <a:pPr marL="228600" indent="-228600">
              <a:buFont typeface="+mj-lt"/>
              <a:buAutoNum type="arabicPeriod"/>
            </a:pPr>
            <a:r>
              <a:rPr lang="en-US" sz="1200" b="1" i="0" kern="1200" dirty="0">
                <a:solidFill>
                  <a:schemeClr val="tx1"/>
                </a:solidFill>
                <a:effectLst/>
                <a:latin typeface="+mn-lt"/>
                <a:ea typeface="+mn-ea"/>
                <a:cs typeface="+mn-cs"/>
              </a:rPr>
              <a:t>Adult learning is self-directed/autonomous- minimum instruction maximum autonomy</a:t>
            </a:r>
          </a:p>
          <a:p>
            <a:pPr marL="228600" indent="-228600">
              <a:buFont typeface="+mj-lt"/>
              <a:buAutoNum type="arabicPeriod"/>
            </a:pPr>
            <a:r>
              <a:rPr lang="en-US" sz="1200" b="1" i="0" kern="1200" dirty="0">
                <a:solidFill>
                  <a:schemeClr val="tx1"/>
                </a:solidFill>
                <a:effectLst/>
                <a:latin typeface="+mn-lt"/>
                <a:ea typeface="+mn-ea"/>
                <a:cs typeface="+mn-cs"/>
              </a:rPr>
              <a:t>Adult learning utilizes knowledge &amp; life experiences- use the resource of the diversity of the learners</a:t>
            </a:r>
          </a:p>
          <a:p>
            <a:pPr marL="228600" indent="-228600">
              <a:buFont typeface="+mj-lt"/>
              <a:buAutoNum type="arabicPeriod"/>
            </a:pPr>
            <a:r>
              <a:rPr lang="en-US" sz="1200" b="1" i="0" kern="1200" dirty="0">
                <a:solidFill>
                  <a:schemeClr val="tx1"/>
                </a:solidFill>
                <a:effectLst/>
                <a:latin typeface="+mn-lt"/>
                <a:ea typeface="+mn-ea"/>
                <a:cs typeface="+mn-cs"/>
              </a:rPr>
              <a:t>Adult learning is goal-oriented- many left their program because they didn’t have a direction or goal (motivation)</a:t>
            </a:r>
          </a:p>
          <a:p>
            <a:pPr marL="228600" indent="-228600">
              <a:buFont typeface="+mj-lt"/>
              <a:buAutoNum type="arabicPeriod"/>
            </a:pPr>
            <a:r>
              <a:rPr lang="en-US" sz="1200" b="1" i="0" kern="1200" dirty="0">
                <a:solidFill>
                  <a:schemeClr val="tx1"/>
                </a:solidFill>
                <a:effectLst/>
                <a:latin typeface="+mn-lt"/>
                <a:ea typeface="+mn-ea"/>
                <a:cs typeface="+mn-cs"/>
              </a:rPr>
              <a:t>Adult learning is relevancy-oriented- emphasize the connection to solving the learner’s problems</a:t>
            </a:r>
          </a:p>
          <a:p>
            <a:pPr marL="228600" indent="-228600">
              <a:buFont typeface="+mj-lt"/>
              <a:buAutoNum type="arabicPeriod"/>
            </a:pPr>
            <a:r>
              <a:rPr lang="en-US" sz="1200" b="1" i="0" kern="1200" dirty="0">
                <a:solidFill>
                  <a:schemeClr val="tx1"/>
                </a:solidFill>
                <a:effectLst/>
                <a:latin typeface="+mn-lt"/>
                <a:ea typeface="+mn-ea"/>
                <a:cs typeface="+mn-cs"/>
              </a:rPr>
              <a:t>Adult learning highlights practicality- absorb learning not memorization (applied learning)</a:t>
            </a:r>
          </a:p>
          <a:p>
            <a:pPr marL="228600" indent="-228600">
              <a:buFont typeface="+mj-lt"/>
              <a:buAutoNum type="arabicPeriod"/>
            </a:pPr>
            <a:r>
              <a:rPr lang="en-US" sz="1200" b="1" i="0" kern="1200" dirty="0">
                <a:solidFill>
                  <a:schemeClr val="tx1"/>
                </a:solidFill>
                <a:effectLst/>
                <a:latin typeface="+mn-lt"/>
                <a:ea typeface="+mn-ea"/>
                <a:cs typeface="+mn-cs"/>
              </a:rPr>
              <a:t>Adult learning encourages collaboration- let the learner help design the learning (skin in the game)</a:t>
            </a:r>
          </a:p>
          <a:p>
            <a:pPr marL="228600" indent="-228600">
              <a:buFont typeface="+mj-lt"/>
              <a:buAutoNum type="arabicPeriod"/>
            </a:pPr>
            <a:endParaRPr lang="en-US" sz="1200" b="1"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Tom- ends this with the point about the extension of this philosophy to the campus framework around online learning and its role in strategy for the university to create</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30E5F00-DC53-401B-8285-EB7E8367D31A}" type="slidenum">
              <a:rPr lang="en-US" smtClean="0"/>
              <a:t>10</a:t>
            </a:fld>
            <a:endParaRPr lang="en-US"/>
          </a:p>
        </p:txBody>
      </p:sp>
    </p:spTree>
    <p:extLst>
      <p:ext uri="{BB962C8B-B14F-4D97-AF65-F5344CB8AC3E}">
        <p14:creationId xmlns:p14="http://schemas.microsoft.com/office/powerpoint/2010/main" val="355124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talk about marketing trends and connection to workforce needs and changing college demographics. </a:t>
            </a:r>
          </a:p>
          <a:p>
            <a:endParaRPr lang="en-US" dirty="0"/>
          </a:p>
        </p:txBody>
      </p:sp>
      <p:sp>
        <p:nvSpPr>
          <p:cNvPr id="4" name="Slide Number Placeholder 3"/>
          <p:cNvSpPr>
            <a:spLocks noGrp="1"/>
          </p:cNvSpPr>
          <p:nvPr>
            <p:ph type="sldNum" sz="quarter" idx="10"/>
          </p:nvPr>
        </p:nvSpPr>
        <p:spPr/>
        <p:txBody>
          <a:bodyPr/>
          <a:lstStyle/>
          <a:p>
            <a:fld id="{A30E5F00-DC53-401B-8285-EB7E8367D31A}" type="slidenum">
              <a:rPr lang="en-US" smtClean="0"/>
              <a:t>11</a:t>
            </a:fld>
            <a:endParaRPr lang="en-US"/>
          </a:p>
        </p:txBody>
      </p:sp>
    </p:spTree>
    <p:extLst>
      <p:ext uri="{BB962C8B-B14F-4D97-AF65-F5344CB8AC3E}">
        <p14:creationId xmlns:p14="http://schemas.microsoft.com/office/powerpoint/2010/main" val="128384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fld id="{4B83928D-4269-45B5-B4A4-9978F9978DBE}" type="slidenum">
              <a:rPr lang="en-US" smtClean="0"/>
              <a:t>12</a:t>
            </a:fld>
            <a:endParaRPr lang="en-US"/>
          </a:p>
        </p:txBody>
      </p:sp>
    </p:spTree>
    <p:extLst>
      <p:ext uri="{BB962C8B-B14F-4D97-AF65-F5344CB8AC3E}">
        <p14:creationId xmlns:p14="http://schemas.microsoft.com/office/powerpoint/2010/main" val="241172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fld id="{A30E5F00-DC53-401B-8285-EB7E8367D31A}" type="slidenum">
              <a:rPr lang="en-US" smtClean="0"/>
              <a:t>13</a:t>
            </a:fld>
            <a:endParaRPr lang="en-US"/>
          </a:p>
        </p:txBody>
      </p:sp>
    </p:spTree>
    <p:extLst>
      <p:ext uri="{BB962C8B-B14F-4D97-AF65-F5344CB8AC3E}">
        <p14:creationId xmlns:p14="http://schemas.microsoft.com/office/powerpoint/2010/main" val="357099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fld id="{A30E5F00-DC53-401B-8285-EB7E8367D31A}" type="slidenum">
              <a:rPr lang="en-US" smtClean="0"/>
              <a:t>14</a:t>
            </a:fld>
            <a:endParaRPr lang="en-US"/>
          </a:p>
        </p:txBody>
      </p:sp>
    </p:spTree>
    <p:extLst>
      <p:ext uri="{BB962C8B-B14F-4D97-AF65-F5344CB8AC3E}">
        <p14:creationId xmlns:p14="http://schemas.microsoft.com/office/powerpoint/2010/main" val="188697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fld id="{A30E5F00-DC53-401B-8285-EB7E8367D31A}" type="slidenum">
              <a:rPr lang="en-US" smtClean="0"/>
              <a:t>15</a:t>
            </a:fld>
            <a:endParaRPr lang="en-US"/>
          </a:p>
        </p:txBody>
      </p:sp>
    </p:spTree>
    <p:extLst>
      <p:ext uri="{BB962C8B-B14F-4D97-AF65-F5344CB8AC3E}">
        <p14:creationId xmlns:p14="http://schemas.microsoft.com/office/powerpoint/2010/main" val="292015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fld id="{A30E5F00-DC53-401B-8285-EB7E8367D31A}" type="slidenum">
              <a:rPr lang="en-US" smtClean="0"/>
              <a:t>16</a:t>
            </a:fld>
            <a:endParaRPr lang="en-US"/>
          </a:p>
        </p:txBody>
      </p:sp>
    </p:spTree>
    <p:extLst>
      <p:ext uri="{BB962C8B-B14F-4D97-AF65-F5344CB8AC3E}">
        <p14:creationId xmlns:p14="http://schemas.microsoft.com/office/powerpoint/2010/main" val="307860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Focus on the market opportunity for diversified learning and modality</a:t>
            </a:r>
          </a:p>
          <a:p>
            <a:r>
              <a:rPr lang="en-US" dirty="0"/>
              <a:t>It’s no longer novel, it is expected by the consumer</a:t>
            </a:r>
          </a:p>
          <a:p>
            <a:r>
              <a:rPr lang="en-US" dirty="0"/>
              <a:t>We’re Not raising cannibals.  And Not making rain.</a:t>
            </a:r>
          </a:p>
        </p:txBody>
      </p:sp>
      <p:sp>
        <p:nvSpPr>
          <p:cNvPr id="4" name="Slide Number Placeholder 3"/>
          <p:cNvSpPr>
            <a:spLocks noGrp="1"/>
          </p:cNvSpPr>
          <p:nvPr>
            <p:ph type="sldNum" sz="quarter" idx="10"/>
          </p:nvPr>
        </p:nvSpPr>
        <p:spPr/>
        <p:txBody>
          <a:bodyPr/>
          <a:lstStyle/>
          <a:p>
            <a:fld id="{A30E5F00-DC53-401B-8285-EB7E8367D31A}" type="slidenum">
              <a:rPr lang="en-US" smtClean="0"/>
              <a:t>18</a:t>
            </a:fld>
            <a:endParaRPr lang="en-US"/>
          </a:p>
        </p:txBody>
      </p:sp>
    </p:spTree>
    <p:extLst>
      <p:ext uri="{BB962C8B-B14F-4D97-AF65-F5344CB8AC3E}">
        <p14:creationId xmlns:p14="http://schemas.microsoft.com/office/powerpoint/2010/main" val="2812498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Review the meme and the points</a:t>
            </a:r>
          </a:p>
        </p:txBody>
      </p:sp>
      <p:sp>
        <p:nvSpPr>
          <p:cNvPr id="4" name="Slide Number Placeholder 3"/>
          <p:cNvSpPr>
            <a:spLocks noGrp="1"/>
          </p:cNvSpPr>
          <p:nvPr>
            <p:ph type="sldNum" sz="quarter" idx="10"/>
          </p:nvPr>
        </p:nvSpPr>
        <p:spPr/>
        <p:txBody>
          <a:bodyPr/>
          <a:lstStyle/>
          <a:p>
            <a:fld id="{A30E5F00-DC53-401B-8285-EB7E8367D31A}" type="slidenum">
              <a:rPr lang="en-US" smtClean="0"/>
              <a:t>19</a:t>
            </a:fld>
            <a:endParaRPr lang="en-US"/>
          </a:p>
        </p:txBody>
      </p:sp>
    </p:spTree>
    <p:extLst>
      <p:ext uri="{BB962C8B-B14F-4D97-AF65-F5344CB8AC3E}">
        <p14:creationId xmlns:p14="http://schemas.microsoft.com/office/powerpoint/2010/main" val="3548617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In the spirit of innovation we are going to use the power of co-creation to share some more best practices with one another. In this session we have discussed e-learning pedagogy (or andragogy) and we have discussed that colleges and universities have to build e-learning into their strategic plan.  Around the room you will see flip chart pages with either pedagogy or strategy. Please take a marker and note one of your ideas on each sheet- post more than one if you like. </a:t>
            </a:r>
          </a:p>
          <a:p>
            <a:endParaRPr lang="en-US" dirty="0"/>
          </a:p>
          <a:p>
            <a:r>
              <a:rPr lang="en-US" dirty="0"/>
              <a:t>When we get done with this we are going to scribe all the ideas into a </a:t>
            </a:r>
            <a:r>
              <a:rPr lang="en-US" dirty="0" err="1"/>
              <a:t>mindmap</a:t>
            </a:r>
            <a:r>
              <a:rPr lang="en-US" dirty="0"/>
              <a:t> and if you leave us your name and email we will share it with you via google docs in the hope we can start a conversation and perhaps new collaborations and opportunities to advance e-learning opportunities for Minnesotans and beyond.</a:t>
            </a:r>
          </a:p>
        </p:txBody>
      </p:sp>
      <p:sp>
        <p:nvSpPr>
          <p:cNvPr id="4" name="Slide Number Placeholder 3"/>
          <p:cNvSpPr>
            <a:spLocks noGrp="1"/>
          </p:cNvSpPr>
          <p:nvPr>
            <p:ph type="sldNum" sz="quarter" idx="10"/>
          </p:nvPr>
        </p:nvSpPr>
        <p:spPr/>
        <p:txBody>
          <a:bodyPr/>
          <a:lstStyle/>
          <a:p>
            <a:fld id="{A30E5F00-DC53-401B-8285-EB7E8367D31A}" type="slidenum">
              <a:rPr lang="en-US" smtClean="0"/>
              <a:t>20</a:t>
            </a:fld>
            <a:endParaRPr lang="en-US"/>
          </a:p>
        </p:txBody>
      </p:sp>
    </p:spTree>
    <p:extLst>
      <p:ext uri="{BB962C8B-B14F-4D97-AF65-F5344CB8AC3E}">
        <p14:creationId xmlns:p14="http://schemas.microsoft.com/office/powerpoint/2010/main" val="38373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500" dirty="0">
                <a:latin typeface="Lato Regular"/>
                <a:ea typeface="Lato Regular"/>
                <a:cs typeface="Lato Regular"/>
                <a:sym typeface="Helvetica Neue"/>
              </a:rPr>
              <a:t>Christine- I bet you can tell which one of us is which…  Instead of giving you a laundry list of our accomplishments we would rather know who you are. We are going to do this really fast. Let’s go around the room and tell us your name and which college, university or organization you represent.  Don’t worry, we’re going to save time at the end to network and share some ideas. In the spirit of practicing what I teach, I am going to ask you to raise your hand or give us a little shout out if you have questions as we go along. In my classes you can expect to get a response from me within 12 hours 7 days a week, you don’t have to wait that long so please ask questions of us. </a:t>
            </a:r>
          </a:p>
        </p:txBody>
      </p:sp>
    </p:spTree>
    <p:extLst>
      <p:ext uri="{BB962C8B-B14F-4D97-AF65-F5344CB8AC3E}">
        <p14:creationId xmlns:p14="http://schemas.microsoft.com/office/powerpoint/2010/main" val="326353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fld id="{A30E5F00-DC53-401B-8285-EB7E8367D31A}" type="slidenum">
              <a:rPr lang="en-US" smtClean="0"/>
              <a:t>3</a:t>
            </a:fld>
            <a:endParaRPr lang="en-US"/>
          </a:p>
        </p:txBody>
      </p:sp>
    </p:spTree>
    <p:extLst>
      <p:ext uri="{BB962C8B-B14F-4D97-AF65-F5344CB8AC3E}">
        <p14:creationId xmlns:p14="http://schemas.microsoft.com/office/powerpoint/2010/main" val="254287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fld id="{A30E5F00-DC53-401B-8285-EB7E8367D31A}" type="slidenum">
              <a:rPr lang="en-US" smtClean="0"/>
              <a:t>4</a:t>
            </a:fld>
            <a:endParaRPr lang="en-US"/>
          </a:p>
        </p:txBody>
      </p:sp>
    </p:spTree>
    <p:extLst>
      <p:ext uri="{BB962C8B-B14F-4D97-AF65-F5344CB8AC3E}">
        <p14:creationId xmlns:p14="http://schemas.microsoft.com/office/powerpoint/2010/main" val="7553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t>
            </a:r>
          </a:p>
        </p:txBody>
      </p:sp>
      <p:sp>
        <p:nvSpPr>
          <p:cNvPr id="4" name="Slide Number Placeholder 3"/>
          <p:cNvSpPr>
            <a:spLocks noGrp="1"/>
          </p:cNvSpPr>
          <p:nvPr>
            <p:ph type="sldNum" sz="quarter" idx="10"/>
          </p:nvPr>
        </p:nvSpPr>
        <p:spPr/>
        <p:txBody>
          <a:bodyPr/>
          <a:lstStyle/>
          <a:p>
            <a:fld id="{A30E5F00-DC53-401B-8285-EB7E8367D31A}" type="slidenum">
              <a:rPr lang="en-US" smtClean="0"/>
              <a:t>5</a:t>
            </a:fld>
            <a:endParaRPr lang="en-US"/>
          </a:p>
        </p:txBody>
      </p:sp>
    </p:spTree>
    <p:extLst>
      <p:ext uri="{BB962C8B-B14F-4D97-AF65-F5344CB8AC3E}">
        <p14:creationId xmlns:p14="http://schemas.microsoft.com/office/powerpoint/2010/main" val="237401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Program statistics- </a:t>
            </a:r>
          </a:p>
          <a:p>
            <a:r>
              <a:rPr lang="en-US" dirty="0"/>
              <a:t>In 4 years the AOS program has grown from 12 students and 2 courses available to 81 students and 7 courses available.</a:t>
            </a:r>
          </a:p>
          <a:p>
            <a:endParaRPr lang="en-US" dirty="0"/>
          </a:p>
          <a:p>
            <a:r>
              <a:rPr lang="en-US" dirty="0"/>
              <a:t>We found that course availability is key to growing the program. When we started there were only 2 courses in AOS but the addition of 5 more courses helps to meet the demand because we now have more students than we have courses to offer them within the discipline.  We also learned as we grew that we didn’t have sufficient general education courses to meet the university requirement online. Instead of turning students away because they needed general education we used the challenge to fuel a move to more general education availability in online format across the university and by Fall of 2018 we will be able to meet all the requirements through online courses.</a:t>
            </a:r>
          </a:p>
          <a:p>
            <a:endParaRPr lang="en-US" dirty="0"/>
          </a:p>
          <a:p>
            <a:r>
              <a:rPr lang="en-US" dirty="0"/>
              <a:t>We also found that our AOS graduates did well academically. The class of Spring 2017, our first graduating class of significant size (12) had an average GPA of 3.2.</a:t>
            </a:r>
          </a:p>
        </p:txBody>
      </p:sp>
      <p:sp>
        <p:nvSpPr>
          <p:cNvPr id="4" name="Slide Number Placeholder 3"/>
          <p:cNvSpPr>
            <a:spLocks noGrp="1"/>
          </p:cNvSpPr>
          <p:nvPr>
            <p:ph type="sldNum" sz="quarter" idx="10"/>
          </p:nvPr>
        </p:nvSpPr>
        <p:spPr/>
        <p:txBody>
          <a:bodyPr/>
          <a:lstStyle/>
          <a:p>
            <a:fld id="{A30E5F00-DC53-401B-8285-EB7E8367D31A}" type="slidenum">
              <a:rPr lang="en-US" smtClean="0"/>
              <a:t>6</a:t>
            </a:fld>
            <a:endParaRPr lang="en-US"/>
          </a:p>
        </p:txBody>
      </p:sp>
    </p:spTree>
    <p:extLst>
      <p:ext uri="{BB962C8B-B14F-4D97-AF65-F5344CB8AC3E}">
        <p14:creationId xmlns:p14="http://schemas.microsoft.com/office/powerpoint/2010/main" val="23206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Thanks Tom for giving us a great introduction to Applied Organizational Studies.  I’d like to take a few minutes to share with you the faculty perspective on the program and what we have learned.</a:t>
            </a:r>
          </a:p>
          <a:p>
            <a:endParaRPr lang="en-US" dirty="0"/>
          </a:p>
          <a:p>
            <a:r>
              <a:rPr lang="en-US" dirty="0"/>
              <a:t>As my students find, I live the applied title on our course and think of our program as a reflection of the life and experiences of our students. Anyone recognize a little program called </a:t>
            </a:r>
            <a:r>
              <a:rPr lang="en-US" dirty="0" err="1"/>
              <a:t>mythbusters</a:t>
            </a:r>
            <a:r>
              <a:rPr lang="en-US" dirty="0"/>
              <a:t>? Well. I feel like we were recruited for the Minnesota version of the show. We heard a lot of things about both online learning and degree completion. Much of what we found was that there are a lot more myths out there than we expected and we entered into this new program with a spirit of innovation and the willingness to try and fail and try again. What our AOS </a:t>
            </a:r>
            <a:r>
              <a:rPr lang="en-US" dirty="0" err="1"/>
              <a:t>mythbusting</a:t>
            </a:r>
            <a:r>
              <a:rPr lang="en-US" dirty="0"/>
              <a:t> has done is have a global institutional impact on the way we teach online and how we build programs.  So let’s try a little </a:t>
            </a:r>
            <a:r>
              <a:rPr lang="en-US" dirty="0" err="1"/>
              <a:t>mythbusting</a:t>
            </a:r>
            <a:r>
              <a:rPr lang="en-US" dirty="0"/>
              <a:t> with you.</a:t>
            </a:r>
          </a:p>
        </p:txBody>
      </p:sp>
      <p:sp>
        <p:nvSpPr>
          <p:cNvPr id="4" name="Slide Number Placeholder 3"/>
          <p:cNvSpPr>
            <a:spLocks noGrp="1"/>
          </p:cNvSpPr>
          <p:nvPr>
            <p:ph type="sldNum" sz="quarter" idx="10"/>
          </p:nvPr>
        </p:nvSpPr>
        <p:spPr/>
        <p:txBody>
          <a:bodyPr/>
          <a:lstStyle/>
          <a:p>
            <a:fld id="{A30E5F00-DC53-401B-8285-EB7E8367D31A}" type="slidenum">
              <a:rPr lang="en-US" smtClean="0"/>
              <a:t>7</a:t>
            </a:fld>
            <a:endParaRPr lang="en-US"/>
          </a:p>
        </p:txBody>
      </p:sp>
    </p:spTree>
    <p:extLst>
      <p:ext uri="{BB962C8B-B14F-4D97-AF65-F5344CB8AC3E}">
        <p14:creationId xmlns:p14="http://schemas.microsoft.com/office/powerpoint/2010/main" val="337458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Talk about who our AOS are demographically and professionally. Remind them of the success statistics- 3.2 GPA </a:t>
            </a:r>
          </a:p>
        </p:txBody>
      </p:sp>
      <p:sp>
        <p:nvSpPr>
          <p:cNvPr id="4" name="Slide Number Placeholder 3"/>
          <p:cNvSpPr>
            <a:spLocks noGrp="1"/>
          </p:cNvSpPr>
          <p:nvPr>
            <p:ph type="sldNum" sz="quarter" idx="10"/>
          </p:nvPr>
        </p:nvSpPr>
        <p:spPr/>
        <p:txBody>
          <a:bodyPr/>
          <a:lstStyle/>
          <a:p>
            <a:fld id="{A30E5F00-DC53-401B-8285-EB7E8367D31A}" type="slidenum">
              <a:rPr lang="en-US" smtClean="0"/>
              <a:t>8</a:t>
            </a:fld>
            <a:endParaRPr lang="en-US"/>
          </a:p>
        </p:txBody>
      </p:sp>
    </p:spTree>
    <p:extLst>
      <p:ext uri="{BB962C8B-B14F-4D97-AF65-F5344CB8AC3E}">
        <p14:creationId xmlns:p14="http://schemas.microsoft.com/office/powerpoint/2010/main" val="127278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introduce that engagement with all learners is important and that technology &amp; geography aren’t the issue- it is the pedagogy</a:t>
            </a:r>
          </a:p>
          <a:p>
            <a:endParaRPr lang="en-US" dirty="0"/>
          </a:p>
          <a:p>
            <a:pPr marL="171450" indent="-171450">
              <a:buFont typeface="Arial" panose="020B0604020202020204" pitchFamily="34" charset="0"/>
              <a:buChar char="•"/>
            </a:pPr>
            <a:r>
              <a:rPr lang="en-US" dirty="0"/>
              <a:t>Engage with them in a manner they are familiar with like text messages and video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Everything from the collection of learning styles data.  VARK survey- to selection of textbooks that offer e-books and spoken text. It’s about meeting people where they are not forcing them to conform to an alien or antiquated modality.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Everything has to pass the applied test. Can the student use what they learned today or tomorrow at home, at work, as a volunteer? If it’s going into a mental filing cabinet then the learning has to change so it can be used.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AOS students proved to be so much more attentive and interested in pleasing that often my office hours discussions sound more like professional coaching to get them to trust themselves and to stop trying to get me to tell them what to do and to explore and apply their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30E5F00-DC53-401B-8285-EB7E8367D31A}" type="slidenum">
              <a:rPr lang="en-US" smtClean="0"/>
              <a:t>9</a:t>
            </a:fld>
            <a:endParaRPr lang="en-US"/>
          </a:p>
        </p:txBody>
      </p:sp>
    </p:spTree>
    <p:extLst>
      <p:ext uri="{BB962C8B-B14F-4D97-AF65-F5344CB8AC3E}">
        <p14:creationId xmlns:p14="http://schemas.microsoft.com/office/powerpoint/2010/main" val="78822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D7DD-D21F-4553-AA2D-165AB0AD54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E62B4D-04C1-4BD9-B5CE-B66E1BF16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3FDA84-1C79-4849-8894-24BD916A3705}"/>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5" name="Footer Placeholder 4">
            <a:extLst>
              <a:ext uri="{FF2B5EF4-FFF2-40B4-BE49-F238E27FC236}">
                <a16:creationId xmlns:a16="http://schemas.microsoft.com/office/drawing/2014/main" id="{5BDF77A0-80EF-492D-BCF3-1FE5396C1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4D660-1301-4B4F-9CC8-F0147F609B05}"/>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30291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159E-7830-49B3-B2EA-7B0522B235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E9572-F047-409B-BD1C-A713D841F2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EC914-CE3C-410A-B38E-6197D8A45D39}"/>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5" name="Footer Placeholder 4">
            <a:extLst>
              <a:ext uri="{FF2B5EF4-FFF2-40B4-BE49-F238E27FC236}">
                <a16:creationId xmlns:a16="http://schemas.microsoft.com/office/drawing/2014/main" id="{3E867018-7786-4492-955A-4703FBA7A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A573A-9F67-4582-B193-806842C3D4BF}"/>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224090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F04FF-5420-49FF-BDFC-CAB60BEB9A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67D6BC-7332-432E-92E5-EC85819DC3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2E764-42F3-4FB9-AB19-99B80FDC5E58}"/>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5" name="Footer Placeholder 4">
            <a:extLst>
              <a:ext uri="{FF2B5EF4-FFF2-40B4-BE49-F238E27FC236}">
                <a16:creationId xmlns:a16="http://schemas.microsoft.com/office/drawing/2014/main" id="{4216E414-105F-4CF0-A533-87D0ADE31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6E3DC-BB96-4921-A682-77C04F32CC7B}"/>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137704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64291" tIns="32146" rIns="64291" bIns="32146"/>
          <a:lstStyle>
            <a:lvl1pPr>
              <a:defRPr>
                <a:latin typeface="Lato Regular"/>
                <a:ea typeface="Lato Regular"/>
                <a:cs typeface="Lato Regular"/>
              </a:defRPr>
            </a:lvl1pPr>
          </a:lstStyle>
          <a:p>
            <a:r>
              <a:rPr lang="en-US"/>
              <a:t>Click icon to add picture</a:t>
            </a:r>
            <a:endParaRPr lang="en-US" dirty="0"/>
          </a:p>
        </p:txBody>
      </p:sp>
      <p:sp>
        <p:nvSpPr>
          <p:cNvPr id="4" name="Title 1"/>
          <p:cNvSpPr>
            <a:spLocks noGrp="1"/>
          </p:cNvSpPr>
          <p:nvPr>
            <p:ph type="title" hasCustomPrompt="1"/>
          </p:nvPr>
        </p:nvSpPr>
        <p:spPr>
          <a:xfrm>
            <a:off x="610195" y="-629101"/>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3761731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ith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6"/>
            <a:ext cx="12192000" cy="4440287"/>
          </a:xfrm>
          <a:prstGeom prst="rect">
            <a:avLst/>
          </a:prstGeom>
        </p:spPr>
        <p:txBody>
          <a:bodyPr vert="horz" lIns="64291" tIns="32146" rIns="64291" bIns="32146"/>
          <a:lstStyle>
            <a:lvl1pPr>
              <a:defRPr>
                <a:latin typeface="Lato Regular"/>
                <a:ea typeface="Lato Regular"/>
                <a:cs typeface="Lato Regular"/>
              </a:defRPr>
            </a:lvl1pPr>
          </a:lstStyle>
          <a:p>
            <a:r>
              <a:rPr lang="en-US"/>
              <a:t>Click icon to add picture</a:t>
            </a:r>
            <a:endParaRPr lang="en-US" dirty="0"/>
          </a:p>
        </p:txBody>
      </p:sp>
      <p:sp>
        <p:nvSpPr>
          <p:cNvPr id="2" name="Title 1"/>
          <p:cNvSpPr>
            <a:spLocks noGrp="1"/>
          </p:cNvSpPr>
          <p:nvPr>
            <p:ph type="title" hasCustomPrompt="1"/>
          </p:nvPr>
        </p:nvSpPr>
        <p:spPr>
          <a:xfrm>
            <a:off x="639240" y="4422583"/>
            <a:ext cx="10971609" cy="1143000"/>
          </a:xfrm>
          <a:prstGeom prst="rect">
            <a:avLst/>
          </a:prstGeom>
        </p:spPr>
        <p:txBody>
          <a:bodyPr vert="horz" lIns="36576" tIns="36576" rIns="36576" bIns="36576" rtlCol="0" anchor="ctr" anchorCtr="0">
            <a:noAutofit/>
          </a:bodyPr>
          <a:lstStyle>
            <a:lvl1pPr algn="ct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108477935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524558" y="0"/>
            <a:ext cx="3667745" cy="6858000"/>
          </a:xfrm>
          <a:prstGeom prst="rect">
            <a:avLst/>
          </a:prstGeom>
        </p:spPr>
        <p:txBody>
          <a:bodyPr vert="horz" lIns="64291" tIns="32146" rIns="64291" bIns="32146"/>
          <a:lstStyle>
            <a:lvl1pPr>
              <a:defRPr>
                <a:latin typeface="Lato Regular"/>
                <a:ea typeface="Lato Regular"/>
                <a:cs typeface="Lato Regular"/>
              </a:defRPr>
            </a:lvl1pPr>
          </a:lstStyle>
          <a:p>
            <a:r>
              <a:rPr lang="en-US"/>
              <a:t>Click icon to add picture</a:t>
            </a:r>
            <a:endParaRPr lang="en-US" dirty="0"/>
          </a:p>
        </p:txBody>
      </p:sp>
      <p:sp>
        <p:nvSpPr>
          <p:cNvPr id="2"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4764855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um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118860" y="-9525"/>
            <a:ext cx="6096000" cy="6867144"/>
          </a:xfrm>
          <a:prstGeom prst="rect">
            <a:avLst/>
          </a:prstGeom>
        </p:spPr>
        <p:txBody>
          <a:bodyPr vert="horz" lIns="64291" tIns="32146" rIns="64291" bIns="32146"/>
          <a:lstStyle>
            <a:lvl1pPr>
              <a:defRPr>
                <a:latin typeface="Lato Regular"/>
                <a:ea typeface="Lato Regular"/>
                <a:cs typeface="Lato Regular"/>
              </a:defRPr>
            </a:lvl1pPr>
          </a:lstStyle>
          <a:p>
            <a:r>
              <a:rPr lang="en-US"/>
              <a:t>Click icon to add picture</a:t>
            </a:r>
            <a:endParaRPr lang="en-US" dirty="0"/>
          </a:p>
        </p:txBody>
      </p:sp>
      <p:sp>
        <p:nvSpPr>
          <p:cNvPr id="2" name="Title 1"/>
          <p:cNvSpPr>
            <a:spLocks noGrp="1"/>
          </p:cNvSpPr>
          <p:nvPr>
            <p:ph type="title" hasCustomPrompt="1"/>
          </p:nvPr>
        </p:nvSpPr>
        <p:spPr>
          <a:xfrm>
            <a:off x="648256" y="505894"/>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7269701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3491" y="-5825"/>
            <a:ext cx="7330748" cy="6858000"/>
          </a:xfrm>
          <a:prstGeom prst="rect">
            <a:avLst/>
          </a:prstGeom>
        </p:spPr>
        <p:txBody>
          <a:bodyPr vert="horz" lIns="64291" tIns="32146" rIns="64291" bIns="32146"/>
          <a:lstStyle>
            <a:lvl1pPr>
              <a:defRPr>
                <a:latin typeface="Lato Regular"/>
                <a:ea typeface="Lato Regular"/>
                <a:cs typeface="Lato Regular"/>
              </a:defRPr>
            </a:lvl1pPr>
          </a:lstStyle>
          <a:p>
            <a:r>
              <a:rPr lang="en-US"/>
              <a:t>Click icon to add picture</a:t>
            </a:r>
            <a:endParaRPr lang="en-US" dirty="0"/>
          </a:p>
        </p:txBody>
      </p:sp>
      <p:sp>
        <p:nvSpPr>
          <p:cNvPr id="2" name="Title 1"/>
          <p:cNvSpPr>
            <a:spLocks noGrp="1"/>
          </p:cNvSpPr>
          <p:nvPr>
            <p:ph type="title" hasCustomPrompt="1"/>
          </p:nvPr>
        </p:nvSpPr>
        <p:spPr>
          <a:xfrm>
            <a:off x="648448" y="502266"/>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143472165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quare Cent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335574" y="2218927"/>
            <a:ext cx="3520852" cy="3723941"/>
          </a:xfrm>
          <a:prstGeom prst="rect">
            <a:avLst/>
          </a:prstGeom>
        </p:spPr>
        <p:txBody>
          <a:bodyPr vert="horz" lIns="64291" tIns="32146" rIns="64291" bIns="32146"/>
          <a:lstStyle>
            <a:lvl1pPr>
              <a:defRPr>
                <a:latin typeface="Lato Regular"/>
                <a:ea typeface="Lato Regular"/>
                <a:cs typeface="Lato Regular"/>
              </a:defRPr>
            </a:lvl1pPr>
          </a:lstStyle>
          <a:p>
            <a:r>
              <a:rPr lang="en-US"/>
              <a:t>Click icon to add picture</a:t>
            </a:r>
            <a:endParaRPr lang="en-US" dirty="0"/>
          </a:p>
        </p:txBody>
      </p:sp>
      <p:sp>
        <p:nvSpPr>
          <p:cNvPr id="2" name="Title 1"/>
          <p:cNvSpPr>
            <a:spLocks noGrp="1"/>
          </p:cNvSpPr>
          <p:nvPr>
            <p:ph type="title" hasCustomPrompt="1"/>
          </p:nvPr>
        </p:nvSpPr>
        <p:spPr>
          <a:xfrm>
            <a:off x="647008" y="505483"/>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19167167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Tall Center">
    <p:spTree>
      <p:nvGrpSpPr>
        <p:cNvPr id="1" name=""/>
        <p:cNvGrpSpPr/>
        <p:nvPr/>
      </p:nvGrpSpPr>
      <p:grpSpPr>
        <a:xfrm>
          <a:off x="0" y="0"/>
          <a:ext cx="0" cy="0"/>
          <a:chOff x="0" y="0"/>
          <a:chExt cx="0" cy="0"/>
        </a:xfrm>
      </p:grpSpPr>
      <p:pic>
        <p:nvPicPr>
          <p:cNvPr id="4" name="Picture 3" descr="phone-lebel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46156" y="766108"/>
            <a:ext cx="2699689" cy="5618912"/>
          </a:xfrm>
          <a:prstGeom prst="rect">
            <a:avLst/>
          </a:prstGeom>
        </p:spPr>
      </p:pic>
      <p:sp>
        <p:nvSpPr>
          <p:cNvPr id="2" name="Title 1"/>
          <p:cNvSpPr>
            <a:spLocks noGrp="1"/>
          </p:cNvSpPr>
          <p:nvPr>
            <p:ph type="title" hasCustomPrompt="1"/>
          </p:nvPr>
        </p:nvSpPr>
        <p:spPr>
          <a:xfrm>
            <a:off x="649377" y="505894"/>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
        <p:nvSpPr>
          <p:cNvPr id="8" name="Picture Placeholder 7"/>
          <p:cNvSpPr>
            <a:spLocks noGrp="1"/>
          </p:cNvSpPr>
          <p:nvPr>
            <p:ph type="pic" sz="quarter" idx="10"/>
          </p:nvPr>
        </p:nvSpPr>
        <p:spPr>
          <a:xfrm>
            <a:off x="4937760" y="1539241"/>
            <a:ext cx="2286000" cy="4006980"/>
          </a:xfrm>
          <a:prstGeom prst="rect">
            <a:avLst/>
          </a:prstGeom>
        </p:spPr>
        <p:txBody>
          <a:bodyPr vert="horz" lIns="64291" tIns="32146" rIns="64291" bIns="32146"/>
          <a:lstStyle>
            <a:lvl1pPr>
              <a:defRPr>
                <a:latin typeface="Lato Regular"/>
                <a:ea typeface="Lato Regular"/>
                <a:cs typeface="Lato Regular"/>
              </a:defRPr>
            </a:lvl1pPr>
          </a:lstStyle>
          <a:p>
            <a:r>
              <a:rPr lang="en-US"/>
              <a:t>Click icon to add picture</a:t>
            </a:r>
            <a:endParaRPr lang="en-US" dirty="0"/>
          </a:p>
        </p:txBody>
      </p:sp>
    </p:spTree>
    <p:custDataLst>
      <p:tags r:id="rId1"/>
    </p:custDataLst>
    <p:extLst>
      <p:ext uri="{BB962C8B-B14F-4D97-AF65-F5344CB8AC3E}">
        <p14:creationId xmlns:p14="http://schemas.microsoft.com/office/powerpoint/2010/main" val="16805894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858" y="50133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81112852"/>
      </p:ext>
    </p:extLst>
  </p:cSld>
  <p:clrMapOvr>
    <a:masterClrMapping/>
  </p:clrMapOvr>
  <p:transition spd="med"/>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967D-9295-4F91-B9BC-D5D1CCB85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49251-7F73-44F5-A58F-83B37C8AE4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0DB56-97CE-4118-B167-7B3561EDF3BB}"/>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5" name="Footer Placeholder 4">
            <a:extLst>
              <a:ext uri="{FF2B5EF4-FFF2-40B4-BE49-F238E27FC236}">
                <a16:creationId xmlns:a16="http://schemas.microsoft.com/office/drawing/2014/main" id="{5B777D4E-A250-43E8-92BB-ACF05812C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1004D-FD59-4023-9440-2BC4B9B19752}"/>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2156682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Image Righ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019799" y="2174840"/>
            <a:ext cx="5386567" cy="2626895"/>
          </a:xfrm>
          <a:prstGeom prst="rect">
            <a:avLst/>
          </a:prstGeom>
        </p:spPr>
        <p:txBody>
          <a:bodyPr vert="horz" lIns="64291" tIns="32146" rIns="64291" bIns="32146"/>
          <a:lstStyle>
            <a:lvl1pPr>
              <a:defRPr sz="1600">
                <a:latin typeface="Lato Regular"/>
                <a:ea typeface="Lato Regular"/>
                <a:cs typeface="Lato Regular"/>
              </a:defRPr>
            </a:lvl1pPr>
          </a:lstStyle>
          <a:p>
            <a:r>
              <a:rPr lang="en-US"/>
              <a:t>Click icon to add picture</a:t>
            </a:r>
            <a:endParaRPr lang="en-US" dirty="0"/>
          </a:p>
        </p:txBody>
      </p:sp>
      <p:sp>
        <p:nvSpPr>
          <p:cNvPr id="2" name="Title 1"/>
          <p:cNvSpPr>
            <a:spLocks noGrp="1"/>
          </p:cNvSpPr>
          <p:nvPr>
            <p:ph type="title" hasCustomPrompt="1"/>
          </p:nvPr>
        </p:nvSpPr>
        <p:spPr>
          <a:xfrm>
            <a:off x="646858" y="50133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2929422935"/>
      </p:ext>
    </p:extLst>
  </p:cSld>
  <p:clrMapOvr>
    <a:masterClrMapping/>
  </p:clrMapOvr>
  <p:transition spd="med"/>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Banner Small">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1731710"/>
            <a:ext cx="12191999" cy="2869803"/>
          </a:xfrm>
          <a:prstGeom prst="rect">
            <a:avLst/>
          </a:prstGeom>
        </p:spPr>
        <p:txBody>
          <a:bodyPr vert="horz" lIns="64291" tIns="32146" rIns="64291" bIns="32146"/>
          <a:lstStyle>
            <a:lvl1pPr>
              <a:defRPr sz="1600">
                <a:latin typeface="Lato Regular"/>
                <a:ea typeface="Lato Regular"/>
                <a:cs typeface="Lato Regular"/>
              </a:defRPr>
            </a:lvl1pPr>
          </a:lstStyle>
          <a:p>
            <a:r>
              <a:rPr lang="en-US"/>
              <a:t>Click icon to add picture</a:t>
            </a:r>
            <a:endParaRPr lang="en-US" dirty="0"/>
          </a:p>
        </p:txBody>
      </p:sp>
      <p:sp>
        <p:nvSpPr>
          <p:cNvPr id="4"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37089486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Banner Lar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1719678"/>
            <a:ext cx="12191999" cy="3401568"/>
          </a:xfrm>
          <a:prstGeom prst="rect">
            <a:avLst/>
          </a:prstGeom>
        </p:spPr>
        <p:txBody>
          <a:bodyPr vert="horz" lIns="64291" tIns="32146" rIns="64291" bIns="32146"/>
          <a:lstStyle>
            <a:lvl1pPr>
              <a:defRPr sz="1600">
                <a:latin typeface="Lato Regular"/>
                <a:ea typeface="Lato Regular"/>
                <a:cs typeface="Lato Regular"/>
              </a:defRPr>
            </a:lvl1pPr>
          </a:lstStyle>
          <a:p>
            <a:r>
              <a:rPr lang="en-US"/>
              <a:t>Click icon to add picture</a:t>
            </a:r>
            <a:endParaRPr lang="en-US" dirty="0"/>
          </a:p>
        </p:txBody>
      </p:sp>
      <p:sp>
        <p:nvSpPr>
          <p:cNvPr id="4"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114920166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58973"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a:t>Click icon to add picture</a:t>
            </a:r>
            <a:endParaRPr lang="en-US" dirty="0"/>
          </a:p>
        </p:txBody>
      </p:sp>
      <p:sp>
        <p:nvSpPr>
          <p:cNvPr id="10" name="Picture Placeholder 7"/>
          <p:cNvSpPr>
            <a:spLocks noGrp="1"/>
          </p:cNvSpPr>
          <p:nvPr>
            <p:ph type="pic" sz="quarter" idx="11"/>
          </p:nvPr>
        </p:nvSpPr>
        <p:spPr>
          <a:xfrm>
            <a:off x="3575870"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a:t>Click icon to add picture</a:t>
            </a:r>
            <a:endParaRPr lang="en-US" dirty="0"/>
          </a:p>
        </p:txBody>
      </p:sp>
      <p:sp>
        <p:nvSpPr>
          <p:cNvPr id="11" name="Picture Placeholder 7"/>
          <p:cNvSpPr>
            <a:spLocks noGrp="1"/>
          </p:cNvSpPr>
          <p:nvPr>
            <p:ph type="pic" sz="quarter" idx="12"/>
          </p:nvPr>
        </p:nvSpPr>
        <p:spPr>
          <a:xfrm>
            <a:off x="6492767"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a:t>Click icon to add picture</a:t>
            </a:r>
            <a:endParaRPr lang="en-US" dirty="0"/>
          </a:p>
        </p:txBody>
      </p:sp>
      <p:sp>
        <p:nvSpPr>
          <p:cNvPr id="13" name="Picture Placeholder 7"/>
          <p:cNvSpPr>
            <a:spLocks noGrp="1"/>
          </p:cNvSpPr>
          <p:nvPr>
            <p:ph type="pic" sz="quarter" idx="13"/>
          </p:nvPr>
        </p:nvSpPr>
        <p:spPr>
          <a:xfrm>
            <a:off x="9409665" y="1861636"/>
            <a:ext cx="2130213"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a:t>Click icon to add picture</a:t>
            </a:r>
            <a:endParaRPr lang="en-US" dirty="0"/>
          </a:p>
        </p:txBody>
      </p:sp>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505655972"/>
      </p:ext>
    </p:extLst>
  </p:cSld>
  <p:clrMapOvr>
    <a:masterClrMapping/>
  </p:clrMapOvr>
  <p:transition spd="med"/>
  <p:extLst mod="1">
    <p:ext uri="{DCECCB84-F9BA-43D5-87BE-67443E8EF086}">
      <p15:sldGuideLst xmlns:p15="http://schemas.microsoft.com/office/powerpoint/2012/main">
        <p15:guide id="1" orient="horz" pos="2160">
          <p15:clr>
            <a:srgbClr val="FBAE40"/>
          </p15:clr>
        </p15:guide>
        <p15:guide id="2" pos="408">
          <p15:clr>
            <a:srgbClr val="FBAE40"/>
          </p15:clr>
        </p15:guide>
        <p15:guide id="3" pos="72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Picture Grid">
    <p:spTree>
      <p:nvGrpSpPr>
        <p:cNvPr id="1" name=""/>
        <p:cNvGrpSpPr/>
        <p:nvPr/>
      </p:nvGrpSpPr>
      <p:grpSpPr>
        <a:xfrm>
          <a:off x="0" y="0"/>
          <a:ext cx="0" cy="0"/>
          <a:chOff x="0" y="0"/>
          <a:chExt cx="0" cy="0"/>
        </a:xfrm>
      </p:grpSpPr>
      <p:sp>
        <p:nvSpPr>
          <p:cNvPr id="11" name="Picture Placeholder 7"/>
          <p:cNvSpPr>
            <a:spLocks noGrp="1"/>
          </p:cNvSpPr>
          <p:nvPr>
            <p:ph type="pic" sz="quarter" idx="12"/>
          </p:nvPr>
        </p:nvSpPr>
        <p:spPr>
          <a:xfrm>
            <a:off x="6384568" y="1885759"/>
            <a:ext cx="2130213" cy="1708727"/>
          </a:xfrm>
          <a:prstGeom prst="rect">
            <a:avLst/>
          </a:prstGeom>
        </p:spPr>
        <p:txBody>
          <a:bodyPr vert="horz" lIns="64291" tIns="32146" rIns="64291" bIns="32146"/>
          <a:lstStyle>
            <a:lvl1pPr>
              <a:defRPr sz="1200">
                <a:latin typeface="Lato Regular"/>
                <a:ea typeface="Lato Regular"/>
                <a:cs typeface="Lato Regular"/>
              </a:defRPr>
            </a:lvl1pPr>
          </a:lstStyle>
          <a:p>
            <a:r>
              <a:rPr lang="en-US"/>
              <a:t>Click icon to add picture</a:t>
            </a:r>
            <a:endParaRPr lang="en-US" dirty="0"/>
          </a:p>
        </p:txBody>
      </p:sp>
      <p:sp>
        <p:nvSpPr>
          <p:cNvPr id="9" name="Picture Placeholder 7"/>
          <p:cNvSpPr>
            <a:spLocks noGrp="1"/>
          </p:cNvSpPr>
          <p:nvPr>
            <p:ph type="pic" sz="quarter" idx="10"/>
          </p:nvPr>
        </p:nvSpPr>
        <p:spPr>
          <a:xfrm>
            <a:off x="773692" y="1885759"/>
            <a:ext cx="2130213" cy="1724120"/>
          </a:xfrm>
          <a:prstGeom prst="rect">
            <a:avLst/>
          </a:prstGeom>
        </p:spPr>
        <p:txBody>
          <a:bodyPr vert="horz" lIns="64291" tIns="32146" rIns="64291" bIns="32146"/>
          <a:lstStyle>
            <a:lvl1pPr>
              <a:defRPr sz="1200">
                <a:latin typeface="Lato Regular"/>
                <a:ea typeface="Lato Regular"/>
                <a:cs typeface="Lato Regular"/>
              </a:defRPr>
            </a:lvl1pPr>
          </a:lstStyle>
          <a:p>
            <a:r>
              <a:rPr lang="en-US"/>
              <a:t>Click icon to add picture</a:t>
            </a:r>
            <a:endParaRPr lang="en-US" dirty="0"/>
          </a:p>
        </p:txBody>
      </p:sp>
      <p:sp>
        <p:nvSpPr>
          <p:cNvPr id="10" name="Picture Placeholder 7"/>
          <p:cNvSpPr>
            <a:spLocks noGrp="1"/>
          </p:cNvSpPr>
          <p:nvPr>
            <p:ph type="pic" sz="quarter" idx="11"/>
          </p:nvPr>
        </p:nvSpPr>
        <p:spPr>
          <a:xfrm>
            <a:off x="773692" y="3877498"/>
            <a:ext cx="2130213" cy="1724121"/>
          </a:xfrm>
          <a:prstGeom prst="rect">
            <a:avLst/>
          </a:prstGeom>
        </p:spPr>
        <p:txBody>
          <a:bodyPr vert="horz" lIns="64291" tIns="32146" rIns="64291" bIns="32146"/>
          <a:lstStyle>
            <a:lvl1pPr>
              <a:defRPr sz="1200">
                <a:latin typeface="Lato Regular"/>
                <a:ea typeface="Lato Regular"/>
                <a:cs typeface="Lato Regular"/>
              </a:defRPr>
            </a:lvl1pPr>
          </a:lstStyle>
          <a:p>
            <a:r>
              <a:rPr lang="en-US"/>
              <a:t>Click icon to add picture</a:t>
            </a:r>
            <a:endParaRPr lang="en-US" dirty="0"/>
          </a:p>
        </p:txBody>
      </p:sp>
      <p:sp>
        <p:nvSpPr>
          <p:cNvPr id="13" name="Picture Placeholder 7"/>
          <p:cNvSpPr>
            <a:spLocks noGrp="1"/>
          </p:cNvSpPr>
          <p:nvPr>
            <p:ph type="pic" sz="quarter" idx="13"/>
          </p:nvPr>
        </p:nvSpPr>
        <p:spPr>
          <a:xfrm>
            <a:off x="6384568" y="3877498"/>
            <a:ext cx="2130213" cy="1718205"/>
          </a:xfrm>
          <a:prstGeom prst="rect">
            <a:avLst/>
          </a:prstGeom>
        </p:spPr>
        <p:txBody>
          <a:bodyPr vert="horz" lIns="64291" tIns="32146" rIns="64291" bIns="32146"/>
          <a:lstStyle>
            <a:lvl1pPr>
              <a:defRPr sz="1200">
                <a:latin typeface="Lato Regular"/>
                <a:ea typeface="Lato Regular"/>
                <a:cs typeface="Lato Regular"/>
              </a:defRPr>
            </a:lvl1pPr>
          </a:lstStyle>
          <a:p>
            <a:r>
              <a:rPr lang="en-US"/>
              <a:t>Click icon to add picture</a:t>
            </a:r>
            <a:endParaRPr lang="en-US" dirty="0"/>
          </a:p>
        </p:txBody>
      </p:sp>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Tree>
    <p:custDataLst>
      <p:tags r:id="rId1"/>
    </p:custDataLst>
    <p:extLst>
      <p:ext uri="{BB962C8B-B14F-4D97-AF65-F5344CB8AC3E}">
        <p14:creationId xmlns:p14="http://schemas.microsoft.com/office/powerpoint/2010/main" val="16037148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laceholders Center Imag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7008" y="502282"/>
            <a:ext cx="10971609" cy="623383"/>
          </a:xfrm>
          <a:prstGeom prst="rect">
            <a:avLst/>
          </a:prstGeom>
        </p:spPr>
        <p:txBody>
          <a:bodyPr vert="horz" lIns="36576" tIns="36576" rIns="36576" bIns="36576" rtlCol="0" anchor="t" anchorCtr="0">
            <a:noAutofit/>
          </a:bodyPr>
          <a:lstStyle>
            <a:lvl1pPr>
              <a:defRPr lang="en-US" dirty="0"/>
            </a:lvl1pPr>
          </a:lstStyle>
          <a:p>
            <a:pPr lvl="0"/>
            <a:r>
              <a:rPr lang="it-IT" dirty="0"/>
              <a:t>CLICK TO EDIT MASTER TITLE STYLE</a:t>
            </a:r>
            <a:endParaRPr lang="en-US" dirty="0"/>
          </a:p>
        </p:txBody>
      </p:sp>
      <p:sp>
        <p:nvSpPr>
          <p:cNvPr id="3" name="Content Placeholder 2"/>
          <p:cNvSpPr>
            <a:spLocks noGrp="1"/>
          </p:cNvSpPr>
          <p:nvPr>
            <p:ph sz="quarter" idx="13"/>
          </p:nvPr>
        </p:nvSpPr>
        <p:spPr>
          <a:xfrm>
            <a:off x="3559175" y="2276475"/>
            <a:ext cx="5073650" cy="311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8250962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spir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2454731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5704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F4E5F-5FFE-4EBF-A83B-F39D02A56945}"/>
              </a:ext>
            </a:extLst>
          </p:cNvPr>
          <p:cNvSpPr>
            <a:spLocks noGrp="1"/>
          </p:cNvSpPr>
          <p:nvPr>
            <p:ph type="dt" sz="half" idx="10"/>
          </p:nvPr>
        </p:nvSpPr>
        <p:spPr/>
        <p:txBody>
          <a:bodyPr/>
          <a:lstStyle/>
          <a:p>
            <a:fld id="{9B3C59F1-DA02-46E4-8C96-65AA97B937FB}" type="datetimeFigureOut">
              <a:rPr lang="en-US" smtClean="0"/>
              <a:t>8/2/2017</a:t>
            </a:fld>
            <a:endParaRPr lang="en-US"/>
          </a:p>
        </p:txBody>
      </p:sp>
      <p:sp>
        <p:nvSpPr>
          <p:cNvPr id="3" name="Footer Placeholder 2">
            <a:extLst>
              <a:ext uri="{FF2B5EF4-FFF2-40B4-BE49-F238E27FC236}">
                <a16:creationId xmlns:a16="http://schemas.microsoft.com/office/drawing/2014/main" id="{E894015E-D9D9-47ED-AEBA-43715A2F6A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A47BCA-86FD-49BC-8559-234E491553B0}"/>
              </a:ext>
            </a:extLst>
          </p:cNvPr>
          <p:cNvSpPr>
            <a:spLocks noGrp="1"/>
          </p:cNvSpPr>
          <p:nvPr>
            <p:ph type="sldNum" sz="quarter" idx="12"/>
          </p:nvPr>
        </p:nvSpPr>
        <p:spPr/>
        <p:txBody>
          <a:bodyPr/>
          <a:lstStyle/>
          <a:p>
            <a:fld id="{42AE1DCD-E164-47C2-9534-2C0835243B62}" type="slidenum">
              <a:rPr lang="en-US" smtClean="0"/>
              <a:t>‹#›</a:t>
            </a:fld>
            <a:endParaRPr lang="en-US"/>
          </a:p>
        </p:txBody>
      </p:sp>
    </p:spTree>
    <p:extLst>
      <p:ext uri="{BB962C8B-B14F-4D97-AF65-F5344CB8AC3E}">
        <p14:creationId xmlns:p14="http://schemas.microsoft.com/office/powerpoint/2010/main" val="422740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6C4F-3725-4327-AE0C-F5040C6D53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99DE54-3C24-4851-B5FE-39B30496A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588B87-E885-4B9B-BD0B-710DF26356E0}"/>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5" name="Footer Placeholder 4">
            <a:extLst>
              <a:ext uri="{FF2B5EF4-FFF2-40B4-BE49-F238E27FC236}">
                <a16:creationId xmlns:a16="http://schemas.microsoft.com/office/drawing/2014/main" id="{B4B9E293-C8F8-47C4-A327-93E620B3F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03C0B-2273-44F4-AA13-4F16AE13BBC8}"/>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132601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35C5-8D83-40E8-B40E-C2777B490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81ED7-5F43-4AFC-BEC9-C8FC66848D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4AC58-E3FD-4DF3-89E6-119270F513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E677A-411F-4C95-A4D2-078B4773B57F}"/>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6" name="Footer Placeholder 5">
            <a:extLst>
              <a:ext uri="{FF2B5EF4-FFF2-40B4-BE49-F238E27FC236}">
                <a16:creationId xmlns:a16="http://schemas.microsoft.com/office/drawing/2014/main" id="{F488A26A-8455-41E4-BAD8-087479593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4F5824-C2CA-47D4-8EB5-77F8CC903A85}"/>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262132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B8F4-D329-4DF0-8BC5-2682DEC66B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1883FA-EE39-4DF0-BBDC-FD191017D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F261F3-B910-4995-86DD-21AB6AFDFE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6C1C20-97B4-4E6A-AF38-7EF529D4DE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6BFF16-F6E7-49B4-AA40-3304CB91B9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FED0C-0F3C-415C-BF3A-326AC73408FC}"/>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8" name="Footer Placeholder 7">
            <a:extLst>
              <a:ext uri="{FF2B5EF4-FFF2-40B4-BE49-F238E27FC236}">
                <a16:creationId xmlns:a16="http://schemas.microsoft.com/office/drawing/2014/main" id="{C0EC7C09-C6BB-4ACA-A3C5-1CF926D5BC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ACEF46-F0CE-49DE-95AE-533749EF4F76}"/>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5091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D453-0220-4E52-9648-3C0C656977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872EC-5E31-47F5-890C-E3469FA1957B}"/>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4" name="Footer Placeholder 3">
            <a:extLst>
              <a:ext uri="{FF2B5EF4-FFF2-40B4-BE49-F238E27FC236}">
                <a16:creationId xmlns:a16="http://schemas.microsoft.com/office/drawing/2014/main" id="{230F4513-C136-405D-AC50-81FF7EB4E3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BDC3BC-CB1A-4264-8D68-76A6198260C0}"/>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362073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C85F6-6A80-438B-9F59-514967BC0A03}"/>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3" name="Footer Placeholder 2">
            <a:extLst>
              <a:ext uri="{FF2B5EF4-FFF2-40B4-BE49-F238E27FC236}">
                <a16:creationId xmlns:a16="http://schemas.microsoft.com/office/drawing/2014/main" id="{C4E1C9C7-6401-4FCB-A9B6-73BFD95EF7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B18514-28C2-47CE-BB99-39567E9BD350}"/>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319508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02AE-8F55-4A4D-B3D8-DB6F6EF04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B9AD3-9F10-448B-B17F-DE1D137B6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2227C-65D2-4117-ABF3-BB7D25E58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3281C0-4B4A-4A21-8951-4D1101D320CD}"/>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6" name="Footer Placeholder 5">
            <a:extLst>
              <a:ext uri="{FF2B5EF4-FFF2-40B4-BE49-F238E27FC236}">
                <a16:creationId xmlns:a16="http://schemas.microsoft.com/office/drawing/2014/main" id="{6E463D4D-C188-4338-9CD5-E636D98F3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7A8B6-8305-4F12-A422-CE3124F4A71C}"/>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165196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3CA0-1CB2-4967-B56B-C5173C4ED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43610-C865-4416-8AB4-B650080DB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E60330-BF7A-446F-9A77-34243DF87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A9EC59-93E2-435C-B40F-687E65415CFA}"/>
              </a:ext>
            </a:extLst>
          </p:cNvPr>
          <p:cNvSpPr>
            <a:spLocks noGrp="1"/>
          </p:cNvSpPr>
          <p:nvPr>
            <p:ph type="dt" sz="half" idx="10"/>
          </p:nvPr>
        </p:nvSpPr>
        <p:spPr/>
        <p:txBody>
          <a:bodyPr/>
          <a:lstStyle/>
          <a:p>
            <a:fld id="{34177C21-3575-4661-8CCB-D46B8DA759F7}" type="datetimeFigureOut">
              <a:rPr lang="en-US" smtClean="0"/>
              <a:t>8/2/2017</a:t>
            </a:fld>
            <a:endParaRPr lang="en-US"/>
          </a:p>
        </p:txBody>
      </p:sp>
      <p:sp>
        <p:nvSpPr>
          <p:cNvPr id="6" name="Footer Placeholder 5">
            <a:extLst>
              <a:ext uri="{FF2B5EF4-FFF2-40B4-BE49-F238E27FC236}">
                <a16:creationId xmlns:a16="http://schemas.microsoft.com/office/drawing/2014/main" id="{3F92A16F-DC1B-4925-94E5-5AF4E95AD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0CF62-FFD8-4CF1-BDCD-8D2066DB1390}"/>
              </a:ext>
            </a:extLst>
          </p:cNvPr>
          <p:cNvSpPr>
            <a:spLocks noGrp="1"/>
          </p:cNvSpPr>
          <p:nvPr>
            <p:ph type="sldNum" sz="quarter" idx="12"/>
          </p:nvPr>
        </p:nvSpPr>
        <p:spPr/>
        <p:txBody>
          <a:bodyPr/>
          <a:lstStyle/>
          <a:p>
            <a:fld id="{E8138994-6C0E-41A9-979E-573E154ABDFB}" type="slidenum">
              <a:rPr lang="en-US" smtClean="0"/>
              <a:t>‹#›</a:t>
            </a:fld>
            <a:endParaRPr lang="en-US"/>
          </a:p>
        </p:txBody>
      </p:sp>
    </p:spTree>
    <p:extLst>
      <p:ext uri="{BB962C8B-B14F-4D97-AF65-F5344CB8AC3E}">
        <p14:creationId xmlns:p14="http://schemas.microsoft.com/office/powerpoint/2010/main" val="340953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customXml" Target="../../customXml/item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ABCC1-79EA-4D5A-80F9-0136E3242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A5C71-775A-4E0E-B99C-F2E5C9508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9F24-4C4E-4136-AA01-BF4C98D44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77C21-3575-4661-8CCB-D46B8DA759F7}" type="datetimeFigureOut">
              <a:rPr lang="en-US" smtClean="0"/>
              <a:t>8/2/2017</a:t>
            </a:fld>
            <a:endParaRPr lang="en-US"/>
          </a:p>
        </p:txBody>
      </p:sp>
      <p:sp>
        <p:nvSpPr>
          <p:cNvPr id="5" name="Footer Placeholder 4">
            <a:extLst>
              <a:ext uri="{FF2B5EF4-FFF2-40B4-BE49-F238E27FC236}">
                <a16:creationId xmlns:a16="http://schemas.microsoft.com/office/drawing/2014/main" id="{CBB9438A-C5A7-41CD-970D-30D9D9C041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1A4451-A104-4982-A31B-DC27D3FDE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38994-6C0E-41A9-979E-573E154ABDFB}" type="slidenum">
              <a:rPr lang="en-US" smtClean="0"/>
              <a:t>‹#›</a:t>
            </a:fld>
            <a:endParaRPr lang="en-US"/>
          </a:p>
        </p:txBody>
      </p:sp>
    </p:spTree>
    <p:extLst>
      <p:ext uri="{BB962C8B-B14F-4D97-AF65-F5344CB8AC3E}">
        <p14:creationId xmlns:p14="http://schemas.microsoft.com/office/powerpoint/2010/main" val="308182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Lato Light"/>
                <a:ea typeface="Lato Light"/>
                <a:cs typeface="Lato Light"/>
              </a:defRPr>
            </a:lvl1pPr>
          </a:lstStyle>
          <a:p>
            <a:fld id="{43EA3BA3-8CC8-DB45-8DDC-CB95A4997F49}" type="slidenum">
              <a:rPr lang="en-US" smtClean="0"/>
              <a:pPr/>
              <a:t>‹#›</a:t>
            </a:fld>
            <a:endParaRPr lang="en-US" dirty="0"/>
          </a:p>
        </p:txBody>
      </p:sp>
      <p:sp>
        <p:nvSpPr>
          <p:cNvPr id="3" name="Title Placeholder 2"/>
          <p:cNvSpPr>
            <a:spLocks noGrp="1"/>
          </p:cNvSpPr>
          <p:nvPr>
            <p:ph type="title"/>
          </p:nvPr>
        </p:nvSpPr>
        <p:spPr>
          <a:xfrm>
            <a:off x="647653" y="504238"/>
            <a:ext cx="10972800" cy="625003"/>
          </a:xfrm>
          <a:prstGeom prst="rect">
            <a:avLst/>
          </a:prstGeom>
        </p:spPr>
        <p:txBody>
          <a:bodyPr vert="horz" lIns="36576" tIns="36576" rIns="36576" bIns="36576" rtlCol="0" anchor="t" anchorCtr="0">
            <a:noAutofit/>
          </a:bodyPr>
          <a:lstStyle/>
          <a:p>
            <a:r>
              <a:rPr lang="en-US"/>
              <a:t>Click to edit Master title style</a:t>
            </a:r>
            <a:endParaRPr lang="en-US" dirty="0"/>
          </a:p>
        </p:txBody>
      </p:sp>
      <p:sp>
        <p:nvSpPr>
          <p:cNvPr id="4" name="Footer Placeholder 3"/>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Lato Light"/>
                <a:ea typeface="Lato Light"/>
                <a:cs typeface="Lato Light"/>
              </a:defRPr>
            </a:lvl1pPr>
          </a:lstStyle>
          <a:p>
            <a:endParaRPr lang="en-US" dirty="0"/>
          </a:p>
        </p:txBody>
      </p:sp>
      <p:sp>
        <p:nvSpPr>
          <p:cNvPr id="5" name="Date Placeholder 4"/>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Lato Light"/>
                <a:ea typeface="Lato Light"/>
                <a:cs typeface="Lato Light"/>
              </a:defRPr>
            </a:lvl1pPr>
          </a:lstStyle>
          <a:p>
            <a:fld id="{FE6C8364-8B66-2E47-BEB4-4C52B696C677}" type="datetimeFigureOut">
              <a:rPr lang="en-US" smtClean="0"/>
              <a:pPr/>
              <a:t>8/2/2017</a:t>
            </a:fld>
            <a:endParaRPr lang="en-US" dirty="0"/>
          </a:p>
        </p:txBody>
      </p:sp>
      <p:sp>
        <p:nvSpPr>
          <p:cNvPr id="6" name="Text Placeholder 5"/>
          <p:cNvSpPr>
            <a:spLocks noGrp="1"/>
          </p:cNvSpPr>
          <p:nvPr>
            <p:ph type="body" idx="1"/>
          </p:nvPr>
        </p:nvSpPr>
        <p:spPr>
          <a:xfrm>
            <a:off x="647653" y="1600205"/>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9"/>
      <p:tags r:id="rId20"/>
    </p:custDataLst>
    <p:extLst>
      <p:ext uri="{BB962C8B-B14F-4D97-AF65-F5344CB8AC3E}">
        <p14:creationId xmlns:p14="http://schemas.microsoft.com/office/powerpoint/2010/main" val="3601191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txStyles>
    <p:titleStyle>
      <a:lvl1pPr algn="l" defTabSz="410730" eaLnBrk="1" hangingPunct="1">
        <a:defRPr sz="3600" b="1" i="0" spc="-150">
          <a:solidFill>
            <a:schemeClr val="bg1"/>
          </a:solidFill>
          <a:latin typeface="+mj-lt"/>
          <a:ea typeface="Lato Light"/>
          <a:cs typeface="Lato Light"/>
          <a:sym typeface="Helvetica Light"/>
        </a:defRPr>
      </a:lvl1pPr>
      <a:lvl2pPr indent="160721" algn="ctr" defTabSz="410730" eaLnBrk="1" hangingPunct="1">
        <a:defRPr sz="5600">
          <a:latin typeface="+mn-lt"/>
          <a:ea typeface="+mn-ea"/>
          <a:cs typeface="+mn-cs"/>
          <a:sym typeface="Helvetica Light"/>
        </a:defRPr>
      </a:lvl2pPr>
      <a:lvl3pPr indent="321441" algn="ctr" defTabSz="410730" eaLnBrk="1" hangingPunct="1">
        <a:defRPr sz="5600">
          <a:latin typeface="+mn-lt"/>
          <a:ea typeface="+mn-ea"/>
          <a:cs typeface="+mn-cs"/>
          <a:sym typeface="Helvetica Light"/>
        </a:defRPr>
      </a:lvl3pPr>
      <a:lvl4pPr indent="482163" algn="ctr" defTabSz="410730" eaLnBrk="1" hangingPunct="1">
        <a:defRPr sz="5600">
          <a:latin typeface="+mn-lt"/>
          <a:ea typeface="+mn-ea"/>
          <a:cs typeface="+mn-cs"/>
          <a:sym typeface="Helvetica Light"/>
        </a:defRPr>
      </a:lvl4pPr>
      <a:lvl5pPr indent="642883" algn="ctr" defTabSz="410730" eaLnBrk="1" hangingPunct="1">
        <a:defRPr sz="5600">
          <a:latin typeface="+mn-lt"/>
          <a:ea typeface="+mn-ea"/>
          <a:cs typeface="+mn-cs"/>
          <a:sym typeface="Helvetica Light"/>
        </a:defRPr>
      </a:lvl5pPr>
      <a:lvl6pPr indent="803603" algn="ctr" defTabSz="410730" eaLnBrk="1" hangingPunct="1">
        <a:defRPr sz="5600">
          <a:latin typeface="+mn-lt"/>
          <a:ea typeface="+mn-ea"/>
          <a:cs typeface="+mn-cs"/>
          <a:sym typeface="Helvetica Light"/>
        </a:defRPr>
      </a:lvl6pPr>
      <a:lvl7pPr indent="964324" algn="ctr" defTabSz="410730" eaLnBrk="1" hangingPunct="1">
        <a:defRPr sz="5600">
          <a:latin typeface="+mn-lt"/>
          <a:ea typeface="+mn-ea"/>
          <a:cs typeface="+mn-cs"/>
          <a:sym typeface="Helvetica Light"/>
        </a:defRPr>
      </a:lvl7pPr>
      <a:lvl8pPr indent="1125045" algn="ctr" defTabSz="410730" eaLnBrk="1" hangingPunct="1">
        <a:defRPr sz="5600">
          <a:latin typeface="+mn-lt"/>
          <a:ea typeface="+mn-ea"/>
          <a:cs typeface="+mn-cs"/>
          <a:sym typeface="Helvetica Light"/>
        </a:defRPr>
      </a:lvl8pPr>
      <a:lvl9pPr indent="1285765" algn="ctr" defTabSz="410730" eaLnBrk="1" hangingPunct="1">
        <a:defRPr sz="5600">
          <a:latin typeface="+mn-lt"/>
          <a:ea typeface="+mn-ea"/>
          <a:cs typeface="+mn-cs"/>
          <a:sym typeface="Helvetica Light"/>
        </a:defRPr>
      </a:lvl9pPr>
    </p:titleStyle>
    <p:bodyStyle>
      <a:lvl1pPr marL="312512"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1pPr>
      <a:lvl2pPr marL="625024"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2pPr>
      <a:lvl3pPr marL="937538"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3pPr>
      <a:lvl4pPr marL="1250050"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4pPr>
      <a:lvl5pPr marL="1562562" indent="-312512" defTabSz="410730" eaLnBrk="1" hangingPunct="1">
        <a:spcBef>
          <a:spcPts val="2953"/>
        </a:spcBef>
        <a:buSzPct val="75000"/>
        <a:buChar char="•"/>
        <a:defRPr sz="2100">
          <a:solidFill>
            <a:schemeClr val="bg1">
              <a:lumMod val="65000"/>
            </a:schemeClr>
          </a:solidFill>
          <a:latin typeface="+mn-lt"/>
          <a:ea typeface="Lato Light"/>
          <a:cs typeface="Lato Regular"/>
          <a:sym typeface="Helvetica Light"/>
        </a:defRPr>
      </a:lvl5pPr>
      <a:lvl6pPr marL="1875074" indent="-312512" defTabSz="410730" eaLnBrk="1" hangingPunct="1">
        <a:spcBef>
          <a:spcPts val="2953"/>
        </a:spcBef>
        <a:buSzPct val="75000"/>
        <a:buChar char="•"/>
        <a:defRPr sz="2500">
          <a:latin typeface="+mn-lt"/>
          <a:ea typeface="+mn-ea"/>
          <a:cs typeface="+mn-cs"/>
          <a:sym typeface="Helvetica Light"/>
        </a:defRPr>
      </a:lvl6pPr>
      <a:lvl7pPr marL="2187587" indent="-312512" defTabSz="410730" eaLnBrk="1" hangingPunct="1">
        <a:spcBef>
          <a:spcPts val="2953"/>
        </a:spcBef>
        <a:buSzPct val="75000"/>
        <a:buChar char="•"/>
        <a:defRPr sz="2500">
          <a:latin typeface="+mn-lt"/>
          <a:ea typeface="+mn-ea"/>
          <a:cs typeface="+mn-cs"/>
          <a:sym typeface="Helvetica Light"/>
        </a:defRPr>
      </a:lvl7pPr>
      <a:lvl8pPr marL="2500099" indent="-312512" defTabSz="410730" eaLnBrk="1" hangingPunct="1">
        <a:spcBef>
          <a:spcPts val="2953"/>
        </a:spcBef>
        <a:buSzPct val="75000"/>
        <a:buChar char="•"/>
        <a:defRPr sz="2500">
          <a:latin typeface="+mn-lt"/>
          <a:ea typeface="+mn-ea"/>
          <a:cs typeface="+mn-cs"/>
          <a:sym typeface="Helvetica Light"/>
        </a:defRPr>
      </a:lvl8pPr>
      <a:lvl9pPr marL="2812612" indent="-312512" defTabSz="410730" eaLnBrk="1" hangingPunct="1">
        <a:spcBef>
          <a:spcPts val="2953"/>
        </a:spcBef>
        <a:buSzPct val="75000"/>
        <a:buChar char="•"/>
        <a:defRPr sz="2500">
          <a:latin typeface="+mn-lt"/>
          <a:ea typeface="+mn-ea"/>
          <a:cs typeface="+mn-cs"/>
          <a:sym typeface="Helvetica Light"/>
        </a:defRPr>
      </a:lvl9pPr>
    </p:bodyStyle>
    <p:otherStyle>
      <a:lvl1pPr algn="ctr" defTabSz="410730" eaLnBrk="1" hangingPunct="1">
        <a:defRPr>
          <a:solidFill>
            <a:schemeClr val="tx1"/>
          </a:solidFill>
          <a:latin typeface="+mn-lt"/>
          <a:ea typeface="+mn-ea"/>
          <a:cs typeface="+mn-cs"/>
          <a:sym typeface="Helvetica Light"/>
        </a:defRPr>
      </a:lvl1pPr>
      <a:lvl2pPr indent="160721" algn="ctr" defTabSz="410730" eaLnBrk="1" hangingPunct="1">
        <a:defRPr>
          <a:solidFill>
            <a:schemeClr val="tx1"/>
          </a:solidFill>
          <a:latin typeface="+mn-lt"/>
          <a:ea typeface="+mn-ea"/>
          <a:cs typeface="+mn-cs"/>
          <a:sym typeface="Helvetica Light"/>
        </a:defRPr>
      </a:lvl2pPr>
      <a:lvl3pPr indent="321441" algn="ctr" defTabSz="410730" eaLnBrk="1" hangingPunct="1">
        <a:defRPr>
          <a:solidFill>
            <a:schemeClr val="tx1"/>
          </a:solidFill>
          <a:latin typeface="+mn-lt"/>
          <a:ea typeface="+mn-ea"/>
          <a:cs typeface="+mn-cs"/>
          <a:sym typeface="Helvetica Light"/>
        </a:defRPr>
      </a:lvl3pPr>
      <a:lvl4pPr indent="482163" algn="ctr" defTabSz="410730" eaLnBrk="1" hangingPunct="1">
        <a:defRPr>
          <a:solidFill>
            <a:schemeClr val="tx1"/>
          </a:solidFill>
          <a:latin typeface="+mn-lt"/>
          <a:ea typeface="+mn-ea"/>
          <a:cs typeface="+mn-cs"/>
          <a:sym typeface="Helvetica Light"/>
        </a:defRPr>
      </a:lvl4pPr>
      <a:lvl5pPr indent="642883" algn="ctr" defTabSz="410730" eaLnBrk="1" hangingPunct="1">
        <a:defRPr>
          <a:solidFill>
            <a:schemeClr val="tx1"/>
          </a:solidFill>
          <a:latin typeface="+mn-lt"/>
          <a:ea typeface="+mn-ea"/>
          <a:cs typeface="+mn-cs"/>
          <a:sym typeface="Helvetica Light"/>
        </a:defRPr>
      </a:lvl5pPr>
      <a:lvl6pPr indent="803603" algn="ctr" defTabSz="410730" eaLnBrk="1" hangingPunct="1">
        <a:defRPr>
          <a:solidFill>
            <a:schemeClr val="tx1"/>
          </a:solidFill>
          <a:latin typeface="+mn-lt"/>
          <a:ea typeface="+mn-ea"/>
          <a:cs typeface="+mn-cs"/>
          <a:sym typeface="Helvetica Light"/>
        </a:defRPr>
      </a:lvl6pPr>
      <a:lvl7pPr indent="964324" algn="ctr" defTabSz="410730" eaLnBrk="1" hangingPunct="1">
        <a:defRPr>
          <a:solidFill>
            <a:schemeClr val="tx1"/>
          </a:solidFill>
          <a:latin typeface="+mn-lt"/>
          <a:ea typeface="+mn-ea"/>
          <a:cs typeface="+mn-cs"/>
          <a:sym typeface="Helvetica Light"/>
        </a:defRPr>
      </a:lvl7pPr>
      <a:lvl8pPr indent="1125045" algn="ctr" defTabSz="410730" eaLnBrk="1" hangingPunct="1">
        <a:defRPr>
          <a:solidFill>
            <a:schemeClr val="tx1"/>
          </a:solidFill>
          <a:latin typeface="+mn-lt"/>
          <a:ea typeface="+mn-ea"/>
          <a:cs typeface="+mn-cs"/>
          <a:sym typeface="Helvetica Light"/>
        </a:defRPr>
      </a:lvl8pPr>
      <a:lvl9pPr indent="1285765" algn="ctr" defTabSz="410730" eaLnBrk="1" hangingPunct="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3.png&amp;ehk=ZcZ8xZJCXTEIFJinfaEGHQ&amp;r=0&amp;pid=OfficeInsert"/><Relationship Id="rId4" Type="http://schemas.openxmlformats.org/officeDocument/2006/relationships/image" Target="../media/image2.jpg&amp;ehk=sawhwcHXG0o77dsBold46A&amp;r=0&amp;pid=OfficeInsert"/></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30.jpg&amp;ehk=UekFJ3fCDDf4"/><Relationship Id="rId5" Type="http://schemas.openxmlformats.org/officeDocument/2006/relationships/hyperlink" Target="https://adulteducation211.wordpress.com/2017/03/" TargetMode="External"/><Relationship Id="rId4" Type="http://schemas.openxmlformats.org/officeDocument/2006/relationships/image" Target="../media/image31.jpg&amp;ehk=OOOooM7fUXhE75mj4zzKqw&amp;r=0&amp;pid=OfficeInsert"/></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27.png&amp;ehk=H8Z6LcoQHU"/><Relationship Id="rId5" Type="http://schemas.openxmlformats.org/officeDocument/2006/relationships/hyperlink" Target="http://commons.wikimedia.org/wiki/file:us_navy_110617-n-zl585-202_rear_adm._thomas_a._cropper,_commander_of_strike_force_training_pacific,_meets_with_employees_of_cobham_mission_systems.jpg" TargetMode="External"/><Relationship Id="rId4" Type="http://schemas.openxmlformats.org/officeDocument/2006/relationships/image" Target="../media/image32.jpg&amp;ehk=z"/></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tags" Target="../tags/tag29.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5.xml"/><Relationship Id="rId7" Type="http://schemas.openxmlformats.org/officeDocument/2006/relationships/customXml" Target="../ink/ink2.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customXml" Target="../ink/ink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image" Target="../media/image40.jpg&amp;ehk=EFWgFERSSf32JjQBNlGcNA&amp;r=0&amp;pid=OfficeInsert"/><Relationship Id="rId5" Type="http://schemas.openxmlformats.org/officeDocument/2006/relationships/hyperlink" Target="http://www.ezekiels.co.uk/eylan/wanted_school_provider/" TargetMode="External"/><Relationship Id="rId4" Type="http://schemas.openxmlformats.org/officeDocument/2006/relationships/image" Target="../media/image39.png&amp;ehk=sin5W1Nd3pTOLdx2bP8UUw&amp;r=0&amp;pid=OfficeInsert"/></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36.xml"/><Relationship Id="rId6" Type="http://schemas.openxmlformats.org/officeDocument/2006/relationships/hyperlink" Target="https://creativecommons.org/licenses/by/3.0/" TargetMode="External"/><Relationship Id="rId5" Type="http://schemas.openxmlformats.org/officeDocument/2006/relationships/hyperlink" Target="http://www.inter-alia.net/2015/01/19/do-lawyers-use-technology-to-collaborate/" TargetMode="External"/><Relationship Id="rId4" Type="http://schemas.openxmlformats.org/officeDocument/2006/relationships/image" Target="../media/image41.png&amp;ehk=Bw5PDEArkTtFEeY1gWbsLA&amp;r=0&amp;pid=OfficeInsert"/></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5.jpg&amp;ehk=K0k64EMJAHhOs1lrk2TXiQ&amp;r=0&amp;pid=OfficeInsert"/><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2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2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notesSlide" Target="../notesSlides/notesSlide6.xml"/><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slideLayout" Target="../slideLayouts/slideLayout19.xml"/><Relationship Id="rId16" Type="http://schemas.openxmlformats.org/officeDocument/2006/relationships/image" Target="../media/image22.png"/><Relationship Id="rId1" Type="http://schemas.openxmlformats.org/officeDocument/2006/relationships/tags" Target="../tags/tag2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amp;ehk=jWA723FBJq695BHHubM5eQ&amp;r=0&amp;pid=OfficeInsert"/><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amp;ehk=ApczAxHylCxLnQeB0T"/><Relationship Id="rId9" Type="http://schemas.openxmlformats.org/officeDocument/2006/relationships/image" Target="../media/image15.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hyperlink" Target="http://www.sintetia.com/el-mito-de-las-rentas-salariales-y-beneficios-empresariales/" TargetMode="External"/><Relationship Id="rId3" Type="http://schemas.openxmlformats.org/officeDocument/2006/relationships/notesSlide" Target="../notesSlides/notesSlide7.xml"/><Relationship Id="rId7" Type="http://schemas.openxmlformats.org/officeDocument/2006/relationships/image" Target="../media/image25.png&amp;ehk=0MDl5dOI4Weu5V7YrdqHDQ&amp;r=0&amp;pid=OfficeInsert"/><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hyperlink" Target="https://creativecommons.org/licenses/by-nc-sa/3.0/" TargetMode="External"/><Relationship Id="rId5" Type="http://schemas.openxmlformats.org/officeDocument/2006/relationships/hyperlink" Target="http://boingboing.net/2014/07/10/tour-of-adam-savages-cave.html" TargetMode="External"/><Relationship Id="rId4" Type="http://schemas.openxmlformats.org/officeDocument/2006/relationships/image" Target="../media/image24.jpg&amp;ehk=KFveMoXAqBhPYV"/><Relationship Id="rId9"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27.png&amp;ehk=H8Z6LcoQHU"/><Relationship Id="rId5" Type="http://schemas.openxmlformats.org/officeDocument/2006/relationships/hyperlink" Target="http://askatechteacher.com/2016/06/16/9-best-in-class-digital-storytelling-tools/" TargetMode="External"/><Relationship Id="rId4" Type="http://schemas.openxmlformats.org/officeDocument/2006/relationships/image" Target="../media/image26.jpg&amp;ehk=W25rqxYSI9V8i1A5ya9gsQ&amp;r=0&amp;pid=OfficeInsert"/></Relationships>
</file>

<file path=ppt/slides/_rels/slide9.xml.rels><?xml version="1.0" encoding="UTF-8" standalone="yes"?>
<Relationships xmlns="http://schemas.openxmlformats.org/package/2006/relationships"><Relationship Id="rId8" Type="http://schemas.openxmlformats.org/officeDocument/2006/relationships/image" Target="../media/image30.jpg&amp;ehk=UekFJ3fCDDf4"/><Relationship Id="rId3" Type="http://schemas.openxmlformats.org/officeDocument/2006/relationships/notesSlide" Target="../notesSlides/notesSlide9.xml"/><Relationship Id="rId7" Type="http://schemas.openxmlformats.org/officeDocument/2006/relationships/hyperlink" Target="http://www.flickr.com/photos/aaronjacobs/64368770/" TargetMode="External"/><Relationship Id="rId2" Type="http://schemas.openxmlformats.org/officeDocument/2006/relationships/slideLayout" Target="../slideLayouts/slideLayout15.xml"/><Relationship Id="rId1" Type="http://schemas.openxmlformats.org/officeDocument/2006/relationships/tags" Target="../tags/tag26.xml"/><Relationship Id="rId6" Type="http://schemas.openxmlformats.org/officeDocument/2006/relationships/image" Target="../media/image29.jpg&amp;ehk=AUlOwAQA9dWxoKwe"/><Relationship Id="rId5" Type="http://schemas.openxmlformats.org/officeDocument/2006/relationships/hyperlink" Target="http://thecollaboratory.wikidot.com/general-psychology-spring2010" TargetMode="External"/><Relationship Id="rId4" Type="http://schemas.openxmlformats.org/officeDocument/2006/relationships/image" Target="../media/image28.jpg&amp;ehk=ucuWNVeacaAkhIsIuwS24g&amp;r=0&amp;pid=OfficeInsert"/><Relationship Id="rId9" Type="http://schemas.openxmlformats.org/officeDocument/2006/relationships/image" Target="../media/image27.png&amp;ehk=H8Z6LcoQHU"/></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0" y="-640080"/>
            <a:ext cx="12191999" cy="8138160"/>
          </a:xfrm>
        </p:spPr>
      </p:pic>
      <p:sp>
        <p:nvSpPr>
          <p:cNvPr id="21" name="Shape 34"/>
          <p:cNvSpPr>
            <a:spLocks noChangeAspect="1"/>
          </p:cNvSpPr>
          <p:nvPr/>
        </p:nvSpPr>
        <p:spPr>
          <a:xfrm>
            <a:off x="4849750" y="1423836"/>
            <a:ext cx="3313590" cy="33135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7150" cmpd="sng">
            <a:noFill/>
            <a:miter lim="400000"/>
          </a:ln>
        </p:spPr>
        <p:txBody>
          <a:bodyPr lIns="0" tIns="0" rIns="0" bIns="0" anchor="ctr"/>
          <a:lstStyle/>
          <a:p>
            <a:pPr lvl="0">
              <a:defRPr sz="2400">
                <a:solidFill>
                  <a:srgbClr val="FFFFFF"/>
                </a:solidFill>
              </a:defRPr>
            </a:pPr>
            <a:endParaRPr sz="2400" dirty="0">
              <a:latin typeface="Lato Regular"/>
              <a:ea typeface="Lato Regular"/>
              <a:cs typeface="Lato Regular"/>
            </a:endParaRPr>
          </a:p>
        </p:txBody>
      </p:sp>
      <p:sp>
        <p:nvSpPr>
          <p:cNvPr id="9" name="Shape 34"/>
          <p:cNvSpPr/>
          <p:nvPr/>
        </p:nvSpPr>
        <p:spPr>
          <a:xfrm>
            <a:off x="4849749" y="1497497"/>
            <a:ext cx="3313590" cy="3166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mpd="sng">
            <a:solidFill>
              <a:schemeClr val="accent3"/>
            </a:solidFill>
            <a:miter lim="400000"/>
          </a:ln>
        </p:spPr>
        <p:txBody>
          <a:bodyPr lIns="0" tIns="0" rIns="0" bIns="0" anchor="ctr"/>
          <a:lstStyle/>
          <a:p>
            <a:pPr lvl="0">
              <a:defRPr sz="2400">
                <a:solidFill>
                  <a:srgbClr val="FFFFFF"/>
                </a:solidFill>
              </a:defRPr>
            </a:pPr>
            <a:endParaRPr sz="2400" dirty="0">
              <a:latin typeface="Lato Regular"/>
              <a:ea typeface="Lato Regular"/>
              <a:cs typeface="Lato Regular"/>
            </a:endParaRPr>
          </a:p>
        </p:txBody>
      </p:sp>
      <p:cxnSp>
        <p:nvCxnSpPr>
          <p:cNvPr id="3" name="Straight Connector 2"/>
          <p:cNvCxnSpPr/>
          <p:nvPr/>
        </p:nvCxnSpPr>
        <p:spPr>
          <a:xfrm>
            <a:off x="6297534" y="2929625"/>
            <a:ext cx="438311" cy="0"/>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
        <p:nvSpPr>
          <p:cNvPr id="16" name="Title 3"/>
          <p:cNvSpPr txBox="1">
            <a:spLocks/>
          </p:cNvSpPr>
          <p:nvPr/>
        </p:nvSpPr>
        <p:spPr>
          <a:xfrm>
            <a:off x="5554150" y="1929280"/>
            <a:ext cx="1925080" cy="473292"/>
          </a:xfrm>
          <a:prstGeom prst="rect">
            <a:avLst/>
          </a:prstGeom>
        </p:spPr>
        <p:txBody>
          <a:bodyPr vert="horz" lIns="64291" tIns="32147" rIns="64291" bIns="32147" anchor="ctr"/>
          <a:lstStyle>
            <a:lvl1pPr algn="ctr" defTabSz="410751">
              <a:defRPr sz="6300" b="0" i="0">
                <a:solidFill>
                  <a:schemeClr val="bg1"/>
                </a:solidFill>
                <a:latin typeface="Lato Regular"/>
                <a:ea typeface="Lato Regular"/>
                <a:cs typeface="Lato Regular"/>
                <a:sym typeface="Helvetica Light"/>
              </a:defRPr>
            </a:lvl1pPr>
            <a:lvl2pPr indent="160729" algn="ctr" defTabSz="410751">
              <a:defRPr sz="5600">
                <a:latin typeface="+mn-lt"/>
                <a:ea typeface="+mn-ea"/>
                <a:cs typeface="+mn-cs"/>
                <a:sym typeface="Helvetica Light"/>
              </a:defRPr>
            </a:lvl2pPr>
            <a:lvl3pPr indent="321457" algn="ctr" defTabSz="410751">
              <a:defRPr sz="5600">
                <a:latin typeface="+mn-lt"/>
                <a:ea typeface="+mn-ea"/>
                <a:cs typeface="+mn-cs"/>
                <a:sym typeface="Helvetica Light"/>
              </a:defRPr>
            </a:lvl3pPr>
            <a:lvl4pPr indent="482186" algn="ctr" defTabSz="410751">
              <a:defRPr sz="5600">
                <a:latin typeface="+mn-lt"/>
                <a:ea typeface="+mn-ea"/>
                <a:cs typeface="+mn-cs"/>
                <a:sym typeface="Helvetica Light"/>
              </a:defRPr>
            </a:lvl4pPr>
            <a:lvl5pPr indent="642915" algn="ctr" defTabSz="410751">
              <a:defRPr sz="5600">
                <a:latin typeface="+mn-lt"/>
                <a:ea typeface="+mn-ea"/>
                <a:cs typeface="+mn-cs"/>
                <a:sym typeface="Helvetica Light"/>
              </a:defRPr>
            </a:lvl5pPr>
            <a:lvl6pPr indent="803643" algn="ctr" defTabSz="410751">
              <a:defRPr sz="5600">
                <a:latin typeface="+mn-lt"/>
                <a:ea typeface="+mn-ea"/>
                <a:cs typeface="+mn-cs"/>
                <a:sym typeface="Helvetica Light"/>
              </a:defRPr>
            </a:lvl6pPr>
            <a:lvl7pPr indent="964372" algn="ctr" defTabSz="410751">
              <a:defRPr sz="5600">
                <a:latin typeface="+mn-lt"/>
                <a:ea typeface="+mn-ea"/>
                <a:cs typeface="+mn-cs"/>
                <a:sym typeface="Helvetica Light"/>
              </a:defRPr>
            </a:lvl7pPr>
            <a:lvl8pPr indent="1125101" algn="ctr" defTabSz="410751">
              <a:defRPr sz="5600">
                <a:latin typeface="+mn-lt"/>
                <a:ea typeface="+mn-ea"/>
                <a:cs typeface="+mn-cs"/>
                <a:sym typeface="Helvetica Light"/>
              </a:defRPr>
            </a:lvl8pPr>
            <a:lvl9pPr indent="1285829" algn="ctr" defTabSz="410751">
              <a:defRPr sz="5600">
                <a:latin typeface="+mn-lt"/>
                <a:ea typeface="+mn-ea"/>
                <a:cs typeface="+mn-cs"/>
                <a:sym typeface="Helvetica Light"/>
              </a:defRPr>
            </a:lvl9pPr>
          </a:lstStyle>
          <a:p>
            <a:pPr>
              <a:lnSpc>
                <a:spcPts val="2100"/>
              </a:lnSpc>
            </a:pPr>
            <a:endParaRPr lang="en-US" sz="2100" b="1" dirty="0">
              <a:latin typeface="+mn-lt"/>
            </a:endParaRPr>
          </a:p>
          <a:p>
            <a:pPr>
              <a:lnSpc>
                <a:spcPts val="2100"/>
              </a:lnSpc>
            </a:pPr>
            <a:r>
              <a:rPr lang="en-US" sz="2400" dirty="0">
                <a:solidFill>
                  <a:schemeClr val="tx1">
                    <a:lumMod val="85000"/>
                    <a:lumOff val="15000"/>
                  </a:schemeClr>
                </a:solidFill>
              </a:rPr>
              <a:t>Applied Learning in the Online Environment</a:t>
            </a:r>
            <a:endParaRPr lang="en-US" sz="2100" b="1" dirty="0">
              <a:latin typeface="+mn-lt"/>
            </a:endParaRPr>
          </a:p>
        </p:txBody>
      </p:sp>
      <p:sp>
        <p:nvSpPr>
          <p:cNvPr id="6" name="TextBox 5"/>
          <p:cNvSpPr txBox="1"/>
          <p:nvPr/>
        </p:nvSpPr>
        <p:spPr>
          <a:xfrm>
            <a:off x="5256660" y="3069379"/>
            <a:ext cx="2628383" cy="10874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lnSpc>
                <a:spcPct val="80000"/>
              </a:lnSpc>
            </a:pPr>
            <a:r>
              <a:rPr lang="en-US" sz="2000" dirty="0">
                <a:solidFill>
                  <a:schemeClr val="bg1"/>
                </a:solidFill>
              </a:rPr>
              <a:t>Navigating Degree      Completion Options </a:t>
            </a:r>
          </a:p>
          <a:p>
            <a:pPr algn="ctr" defTabSz="584200" latinLnBrk="1" hangingPunct="0">
              <a:lnSpc>
                <a:spcPct val="80000"/>
              </a:lnSpc>
            </a:pPr>
            <a:r>
              <a:rPr lang="en-US" sz="2000" dirty="0">
                <a:solidFill>
                  <a:schemeClr val="bg1"/>
                </a:solidFill>
              </a:rPr>
              <a:t>for Working Adults </a:t>
            </a:r>
          </a:p>
          <a:p>
            <a:pPr algn="ctr" defTabSz="584200" latinLnBrk="1" hangingPunct="0">
              <a:lnSpc>
                <a:spcPct val="80000"/>
              </a:lnSpc>
            </a:pPr>
            <a:r>
              <a:rPr lang="en-US" sz="2000" dirty="0">
                <a:solidFill>
                  <a:schemeClr val="bg1"/>
                </a:solidFill>
              </a:rPr>
              <a:t>and Employers</a:t>
            </a:r>
            <a:endParaRPr kumimoji="0" lang="en-US" sz="2000" b="1" i="0" u="none" strike="noStrike" cap="none" spc="-150" normalizeH="0" baseline="0" dirty="0">
              <a:ln>
                <a:noFill/>
              </a:ln>
              <a:solidFill>
                <a:schemeClr val="bg1"/>
              </a:solidFill>
              <a:effectLst/>
              <a:uFillTx/>
              <a:latin typeface="+mj-lt"/>
              <a:sym typeface="Helvetica Light"/>
            </a:endParaRPr>
          </a:p>
        </p:txBody>
      </p:sp>
      <p:pic>
        <p:nvPicPr>
          <p:cNvPr id="10" name="Picture 9">
            <a:extLst>
              <a:ext uri="{FF2B5EF4-FFF2-40B4-BE49-F238E27FC236}">
                <a16:creationId xmlns:a16="http://schemas.microsoft.com/office/drawing/2014/main" id="{97174C4E-52BB-4A85-9647-B8309FA96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238" y="-33488"/>
            <a:ext cx="4005273" cy="2436060"/>
          </a:xfrm>
          <a:prstGeom prst="rect">
            <a:avLst/>
          </a:prstGeom>
        </p:spPr>
      </p:pic>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6F83AAF-3138-48A9-ABB1-0996ADC4C85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96" b="1296"/>
          <a:stretch>
            <a:fillRect/>
          </a:stretch>
        </p:blipFill>
        <p:spPr/>
      </p:pic>
      <p:sp>
        <p:nvSpPr>
          <p:cNvPr id="9" name="Title 8">
            <a:extLst>
              <a:ext uri="{FF2B5EF4-FFF2-40B4-BE49-F238E27FC236}">
                <a16:creationId xmlns:a16="http://schemas.microsoft.com/office/drawing/2014/main" id="{3506E93B-962A-4DEC-93CC-FB4C5A0A53B3}"/>
              </a:ext>
            </a:extLst>
          </p:cNvPr>
          <p:cNvSpPr>
            <a:spLocks noGrp="1"/>
          </p:cNvSpPr>
          <p:nvPr>
            <p:ph type="title"/>
          </p:nvPr>
        </p:nvSpPr>
        <p:spPr/>
        <p:txBody>
          <a:bodyPr/>
          <a:lstStyle/>
          <a:p>
            <a:endParaRPr lang="en-US"/>
          </a:p>
        </p:txBody>
      </p:sp>
      <p:pic>
        <p:nvPicPr>
          <p:cNvPr id="10" name="Picture 9" descr="A close up of a street sign&#10;&#10;Description generated with very high confidence">
            <a:extLst>
              <a:ext uri="{FF2B5EF4-FFF2-40B4-BE49-F238E27FC236}">
                <a16:creationId xmlns:a16="http://schemas.microsoft.com/office/drawing/2014/main" id="{9BB1E809-2216-4D77-9AB1-3F596A8A3EF5}"/>
              </a:ext>
            </a:extLst>
          </p:cNvPr>
          <p:cNvPicPr>
            <a:picLocks noChangeAspect="1"/>
          </p:cNvPicPr>
          <p:nvPr/>
        </p:nvPicPr>
        <p:blipFill rotWithShape="1">
          <a:blip r:embed="rId6">
            <a:extLst>
              <a:ext uri="{28A0092B-C50C-407E-A947-70E740481C1C}">
                <a14:useLocalDpi xmlns:a14="http://schemas.microsoft.com/office/drawing/2010/main" val="0"/>
              </a:ext>
            </a:extLst>
          </a:blip>
          <a:srcRect l="22947" t="7826" b="9275"/>
          <a:stretch/>
        </p:blipFill>
        <p:spPr>
          <a:xfrm>
            <a:off x="3971192" y="1905000"/>
            <a:ext cx="2124807" cy="1524000"/>
          </a:xfrm>
          <a:prstGeom prst="rect">
            <a:avLst/>
          </a:prstGeom>
        </p:spPr>
      </p:pic>
      <p:sp>
        <p:nvSpPr>
          <p:cNvPr id="11" name="TextBox 10">
            <a:extLst>
              <a:ext uri="{FF2B5EF4-FFF2-40B4-BE49-F238E27FC236}">
                <a16:creationId xmlns:a16="http://schemas.microsoft.com/office/drawing/2014/main" id="{27F41CE0-2A9E-4C8C-AF59-04B1AF9C3446}"/>
              </a:ext>
            </a:extLst>
          </p:cNvPr>
          <p:cNvSpPr txBox="1"/>
          <p:nvPr/>
        </p:nvSpPr>
        <p:spPr>
          <a:xfrm>
            <a:off x="9236765" y="6467069"/>
            <a:ext cx="2610678"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Helvetica Light"/>
              </a:rPr>
              <a:t>Knowles, M. (1980) </a:t>
            </a:r>
          </a:p>
        </p:txBody>
      </p:sp>
    </p:spTree>
    <p:custDataLst>
      <p:tags r:id="rId1"/>
    </p:custDataLst>
    <p:extLst>
      <p:ext uri="{BB962C8B-B14F-4D97-AF65-F5344CB8AC3E}">
        <p14:creationId xmlns:p14="http://schemas.microsoft.com/office/powerpoint/2010/main" val="37096900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in a room&#10;&#10;Description generated with very high confidence">
            <a:extLst>
              <a:ext uri="{FF2B5EF4-FFF2-40B4-BE49-F238E27FC236}">
                <a16:creationId xmlns:a16="http://schemas.microsoft.com/office/drawing/2014/main" id="{86F8C04C-E23E-4120-BF2F-76885CDFB17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2675" b="22675"/>
          <a:stretch>
            <a:fillRect/>
          </a:stretch>
        </p:blipFill>
        <p:spPr/>
      </p:pic>
      <p:sp>
        <p:nvSpPr>
          <p:cNvPr id="3" name="Title 2">
            <a:extLst>
              <a:ext uri="{FF2B5EF4-FFF2-40B4-BE49-F238E27FC236}">
                <a16:creationId xmlns:a16="http://schemas.microsoft.com/office/drawing/2014/main" id="{0EFD72E9-368A-4172-892C-571F4A7ED544}"/>
              </a:ext>
            </a:extLst>
          </p:cNvPr>
          <p:cNvSpPr>
            <a:spLocks noGrp="1"/>
          </p:cNvSpPr>
          <p:nvPr>
            <p:ph type="title"/>
          </p:nvPr>
        </p:nvSpPr>
        <p:spPr/>
        <p:txBody>
          <a:bodyPr/>
          <a:lstStyle/>
          <a:p>
            <a:r>
              <a:rPr lang="en-US" dirty="0"/>
              <a:t>“Non-Traditional Students”</a:t>
            </a:r>
          </a:p>
        </p:txBody>
      </p:sp>
      <p:pic>
        <p:nvPicPr>
          <p:cNvPr id="7" name="Picture 6" descr="A close up of a sign&#10;&#10;Description generated with very high confidence">
            <a:extLst>
              <a:ext uri="{FF2B5EF4-FFF2-40B4-BE49-F238E27FC236}">
                <a16:creationId xmlns:a16="http://schemas.microsoft.com/office/drawing/2014/main" id="{8B04D32E-C01B-46BB-BC4D-8A149CCFDA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3044" y="699110"/>
            <a:ext cx="9144000" cy="5143500"/>
          </a:xfrm>
          <a:prstGeom prst="rect">
            <a:avLst/>
          </a:prstGeom>
        </p:spPr>
      </p:pic>
    </p:spTree>
    <p:custDataLst>
      <p:tags r:id="rId1"/>
    </p:custDataLst>
    <p:extLst>
      <p:ext uri="{BB962C8B-B14F-4D97-AF65-F5344CB8AC3E}">
        <p14:creationId xmlns:p14="http://schemas.microsoft.com/office/powerpoint/2010/main" val="349002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41" y="431006"/>
            <a:ext cx="7686675" cy="1576388"/>
          </a:xfrm>
        </p:spPr>
        <p:txBody>
          <a:bodyPr/>
          <a:lstStyle/>
          <a:p>
            <a:r>
              <a:rPr lang="en-US" sz="2800" dirty="0"/>
              <a:t>Target Market Opportunities </a:t>
            </a:r>
          </a:p>
        </p:txBody>
      </p:sp>
      <p:pic>
        <p:nvPicPr>
          <p:cNvPr id="4" name="Content Placeholder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70892" y="1219200"/>
            <a:ext cx="8663353" cy="5122985"/>
          </a:xfrm>
          <a:prstGeom prst="rect">
            <a:avLst/>
          </a:prstGeom>
          <a:noFill/>
          <a:ln>
            <a:noFill/>
          </a:ln>
        </p:spPr>
      </p:pic>
    </p:spTree>
    <p:custDataLst>
      <p:tags r:id="rId1"/>
    </p:custDataLst>
    <p:extLst>
      <p:ext uri="{BB962C8B-B14F-4D97-AF65-F5344CB8AC3E}">
        <p14:creationId xmlns:p14="http://schemas.microsoft.com/office/powerpoint/2010/main" val="126376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12" name="Content Placeholder 3"/>
          <p:cNvPicPr>
            <a:picLocks noChangeAspect="1"/>
          </p:cNvPicPr>
          <p:nvPr/>
        </p:nvPicPr>
        <p:blipFill rotWithShape="1">
          <a:blip r:embed="rId4"/>
          <a:srcRect r="10441" b="-2"/>
          <a:stretch/>
        </p:blipFill>
        <p:spPr>
          <a:xfrm>
            <a:off x="5276088" y="640082"/>
            <a:ext cx="6276250" cy="5577838"/>
          </a:xfrm>
          <a:prstGeom prst="rect">
            <a:avLst/>
          </a:prstGeom>
          <a:effectLst/>
        </p:spPr>
      </p:pic>
      <p:sp>
        <p:nvSpPr>
          <p:cNvPr id="14" name="Content Placeholder 13"/>
          <p:cNvSpPr>
            <a:spLocks noGrp="1"/>
          </p:cNvSpPr>
          <p:nvPr>
            <p:ph idx="1"/>
          </p:nvPr>
        </p:nvSpPr>
        <p:spPr>
          <a:xfrm>
            <a:off x="484486" y="640082"/>
            <a:ext cx="3667036" cy="5577838"/>
          </a:xfrm>
        </p:spPr>
        <p:txBody>
          <a:bodyPr>
            <a:noAutofit/>
          </a:bodyPr>
          <a:lstStyle/>
          <a:p>
            <a:r>
              <a:rPr lang="en-US" b="1" dirty="0">
                <a:solidFill>
                  <a:schemeClr val="bg1"/>
                </a:solidFill>
              </a:rPr>
              <a:t>Minnesota’s labor force participation rate is the 3</a:t>
            </a:r>
            <a:r>
              <a:rPr lang="en-US" b="1" baseline="30000" dirty="0">
                <a:solidFill>
                  <a:schemeClr val="bg1"/>
                </a:solidFill>
              </a:rPr>
              <a:t>rd</a:t>
            </a:r>
            <a:r>
              <a:rPr lang="en-US" b="1" dirty="0">
                <a:solidFill>
                  <a:schemeClr val="bg1"/>
                </a:solidFill>
              </a:rPr>
              <a:t> Highest in the US</a:t>
            </a:r>
          </a:p>
          <a:p>
            <a:r>
              <a:rPr lang="en-US" b="1" dirty="0">
                <a:solidFill>
                  <a:schemeClr val="bg1"/>
                </a:solidFill>
              </a:rPr>
              <a:t>The labor force is dropping for teens and increasing for older Minnesotans</a:t>
            </a:r>
          </a:p>
          <a:p>
            <a:r>
              <a:rPr lang="en-US" b="1" dirty="0">
                <a:solidFill>
                  <a:schemeClr val="bg1"/>
                </a:solidFill>
              </a:rPr>
              <a:t>39.4% of MN’s labor force is between 45-64 years of age </a:t>
            </a:r>
          </a:p>
        </p:txBody>
      </p:sp>
    </p:spTree>
    <p:custDataLst>
      <p:tags r:id="rId1"/>
    </p:custDataLst>
    <p:extLst>
      <p:ext uri="{BB962C8B-B14F-4D97-AF65-F5344CB8AC3E}">
        <p14:creationId xmlns:p14="http://schemas.microsoft.com/office/powerpoint/2010/main" val="17722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200"/>
                                  </p:iterate>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2201"/>
                            </p:stCondLst>
                            <p:childTnLst>
                              <p:par>
                                <p:cTn id="8" presetID="1" presetClass="entr" presetSubtype="0" fill="hold" grpId="0" nodeType="afterEffect">
                                  <p:stCondLst>
                                    <p:cond delay="0"/>
                                  </p:stCondLst>
                                  <p:iterate type="wd">
                                    <p:tmAbs val="200"/>
                                  </p:iterate>
                                  <p:childTnLst>
                                    <p:set>
                                      <p:cBhvr>
                                        <p:cTn id="9" dur="1" fill="hold">
                                          <p:stCondLst>
                                            <p:cond delay="0"/>
                                          </p:stCondLst>
                                        </p:cTn>
                                        <p:tgtEl>
                                          <p:spTgt spid="14">
                                            <p:txEl>
                                              <p:pRg st="1" end="1"/>
                                            </p:txEl>
                                          </p:spTgt>
                                        </p:tgtEl>
                                        <p:attrNameLst>
                                          <p:attrName>style.visibility</p:attrName>
                                        </p:attrNameLst>
                                      </p:cBhvr>
                                      <p:to>
                                        <p:strVal val="visible"/>
                                      </p:to>
                                    </p:set>
                                  </p:childTnLst>
                                </p:cTn>
                              </p:par>
                            </p:childTnLst>
                          </p:cTn>
                        </p:par>
                        <p:par>
                          <p:cTn id="10" fill="hold">
                            <p:stCondLst>
                              <p:cond delay="4402"/>
                            </p:stCondLst>
                            <p:childTnLst>
                              <p:par>
                                <p:cTn id="11" presetID="1" presetClass="entr" presetSubtype="0" fill="hold" grpId="0" nodeType="afterEffect">
                                  <p:stCondLst>
                                    <p:cond delay="0"/>
                                  </p:stCondLst>
                                  <p:iterate type="wd">
                                    <p:tmAbs val="200"/>
                                  </p:iterate>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3393040-8A21-4B0E-B0E5-EDEDD491582D}"/>
              </a:ext>
            </a:extLst>
          </p:cNvPr>
          <p:cNvPicPr>
            <a:picLocks noGrp="1" noChangeAspect="1"/>
          </p:cNvPicPr>
          <p:nvPr>
            <p:ph idx="1"/>
          </p:nvPr>
        </p:nvPicPr>
        <p:blipFill>
          <a:blip r:embed="rId4"/>
          <a:stretch>
            <a:fillRect/>
          </a:stretch>
        </p:blipFill>
        <p:spPr>
          <a:xfrm>
            <a:off x="4032514" y="1441692"/>
            <a:ext cx="7509990" cy="3341946"/>
          </a:xfrm>
          <a:prstGeom prst="rect">
            <a:avLst/>
          </a:prstGeom>
        </p:spPr>
      </p:pic>
      <p:sp>
        <p:nvSpPr>
          <p:cNvPr id="2" name="Title 1">
            <a:extLst>
              <a:ext uri="{FF2B5EF4-FFF2-40B4-BE49-F238E27FC236}">
                <a16:creationId xmlns:a16="http://schemas.microsoft.com/office/drawing/2014/main" id="{61916834-6A24-4E36-8CC8-ACBDD405677A}"/>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34% of MN Jobs Require Post-Secondary Education</a:t>
            </a:r>
          </a:p>
        </p:txBody>
      </p:sp>
    </p:spTree>
    <p:custDataLst>
      <p:tags r:id="rId1"/>
    </p:custDataLst>
    <p:extLst>
      <p:ext uri="{BB962C8B-B14F-4D97-AF65-F5344CB8AC3E}">
        <p14:creationId xmlns:p14="http://schemas.microsoft.com/office/powerpoint/2010/main" val="120128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3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generated with very high confidence">
            <a:extLst>
              <a:ext uri="{FF2B5EF4-FFF2-40B4-BE49-F238E27FC236}">
                <a16:creationId xmlns:a16="http://schemas.microsoft.com/office/drawing/2014/main" id="{76AED588-7B36-446F-9AD3-E518B3C54DFC}"/>
              </a:ext>
            </a:extLst>
          </p:cNvPr>
          <p:cNvPicPr>
            <a:picLocks noGrp="1" noChangeAspect="1"/>
          </p:cNvPicPr>
          <p:nvPr>
            <p:ph idx="1"/>
          </p:nvPr>
        </p:nvPicPr>
        <p:blipFill>
          <a:blip r:embed="rId4"/>
          <a:stretch>
            <a:fillRect/>
          </a:stretch>
        </p:blipFill>
        <p:spPr>
          <a:xfrm>
            <a:off x="643467" y="896227"/>
            <a:ext cx="10905066" cy="4880016"/>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1875296-04D4-4E2D-9AAA-8D05F4B578E2}"/>
                  </a:ext>
                </a:extLst>
              </p14:cNvPr>
              <p14:cNvContentPartPr/>
              <p14:nvPr/>
            </p14:nvContentPartPr>
            <p14:xfrm>
              <a:off x="7116381" y="4412974"/>
              <a:ext cx="1656000" cy="249120"/>
            </p14:xfrm>
          </p:contentPart>
        </mc:Choice>
        <mc:Fallback xmlns="">
          <p:pic>
            <p:nvPicPr>
              <p:cNvPr id="6" name="Ink 5">
                <a:extLst>
                  <a:ext uri="{FF2B5EF4-FFF2-40B4-BE49-F238E27FC236}">
                    <a16:creationId xmlns:a16="http://schemas.microsoft.com/office/drawing/2014/main" id="{A1875296-04D4-4E2D-9AAA-8D05F4B578E2}"/>
                  </a:ext>
                </a:extLst>
              </p:cNvPr>
              <p:cNvPicPr/>
              <p:nvPr/>
            </p:nvPicPr>
            <p:blipFill>
              <a:blip r:embed="rId6"/>
              <a:stretch>
                <a:fillRect/>
              </a:stretch>
            </p:blipFill>
            <p:spPr>
              <a:xfrm>
                <a:off x="7062381" y="4304974"/>
                <a:ext cx="17636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568CD50-7503-4BDB-9D92-1C20E4967C48}"/>
                  </a:ext>
                </a:extLst>
              </p14:cNvPr>
              <p14:cNvContentPartPr/>
              <p14:nvPr/>
            </p14:nvContentPartPr>
            <p14:xfrm>
              <a:off x="7103061" y="4889254"/>
              <a:ext cx="1590480" cy="27720"/>
            </p14:xfrm>
          </p:contentPart>
        </mc:Choice>
        <mc:Fallback xmlns="">
          <p:pic>
            <p:nvPicPr>
              <p:cNvPr id="7" name="Ink 6">
                <a:extLst>
                  <a:ext uri="{FF2B5EF4-FFF2-40B4-BE49-F238E27FC236}">
                    <a16:creationId xmlns:a16="http://schemas.microsoft.com/office/drawing/2014/main" id="{B568CD50-7503-4BDB-9D92-1C20E4967C48}"/>
                  </a:ext>
                </a:extLst>
              </p:cNvPr>
              <p:cNvPicPr/>
              <p:nvPr/>
            </p:nvPicPr>
            <p:blipFill>
              <a:blip r:embed="rId8"/>
              <a:stretch>
                <a:fillRect/>
              </a:stretch>
            </p:blipFill>
            <p:spPr>
              <a:xfrm>
                <a:off x="7049061" y="4781254"/>
                <a:ext cx="16981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42D62D6-7787-4CDF-8322-8F799CBE0029}"/>
                  </a:ext>
                </a:extLst>
              </p14:cNvPr>
              <p14:cNvContentPartPr/>
              <p14:nvPr/>
            </p14:nvContentPartPr>
            <p14:xfrm>
              <a:off x="7010181" y="3975574"/>
              <a:ext cx="1694880" cy="107640"/>
            </p14:xfrm>
          </p:contentPart>
        </mc:Choice>
        <mc:Fallback xmlns="">
          <p:pic>
            <p:nvPicPr>
              <p:cNvPr id="8" name="Ink 7">
                <a:extLst>
                  <a:ext uri="{FF2B5EF4-FFF2-40B4-BE49-F238E27FC236}">
                    <a16:creationId xmlns:a16="http://schemas.microsoft.com/office/drawing/2014/main" id="{542D62D6-7787-4CDF-8322-8F799CBE0029}"/>
                  </a:ext>
                </a:extLst>
              </p:cNvPr>
              <p:cNvPicPr/>
              <p:nvPr/>
            </p:nvPicPr>
            <p:blipFill>
              <a:blip r:embed="rId10"/>
              <a:stretch>
                <a:fillRect/>
              </a:stretch>
            </p:blipFill>
            <p:spPr>
              <a:xfrm>
                <a:off x="6956181" y="3867574"/>
                <a:ext cx="1802520" cy="323280"/>
              </a:xfrm>
              <a:prstGeom prst="rect">
                <a:avLst/>
              </a:prstGeom>
            </p:spPr>
          </p:pic>
        </mc:Fallback>
      </mc:AlternateContent>
    </p:spTree>
    <p:custDataLst>
      <p:tags r:id="rId1"/>
    </p:custDataLst>
    <p:extLst>
      <p:ext uri="{BB962C8B-B14F-4D97-AF65-F5344CB8AC3E}">
        <p14:creationId xmlns:p14="http://schemas.microsoft.com/office/powerpoint/2010/main" val="261725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ChangeAspect="1"/>
          </p:cNvPicPr>
          <p:nvPr/>
        </p:nvPicPr>
        <p:blipFill rotWithShape="1">
          <a:blip r:embed="rId4"/>
          <a:srcRect r="3749"/>
          <a:stretch/>
        </p:blipFill>
        <p:spPr>
          <a:xfrm>
            <a:off x="5603706" y="1258529"/>
            <a:ext cx="5638853" cy="4330205"/>
          </a:xfrm>
          <a:prstGeom prst="rect">
            <a:avLst/>
          </a:prstGeom>
        </p:spPr>
      </p:pic>
      <p:sp>
        <p:nvSpPr>
          <p:cNvPr id="2" name="Title 1">
            <a:extLst>
              <a:ext uri="{FF2B5EF4-FFF2-40B4-BE49-F238E27FC236}">
                <a16:creationId xmlns:a16="http://schemas.microsoft.com/office/drawing/2014/main" id="{EF5C8E5B-EC50-401D-9310-2753CAC42F56}"/>
              </a:ext>
            </a:extLst>
          </p:cNvPr>
          <p:cNvSpPr>
            <a:spLocks noGrp="1"/>
          </p:cNvSpPr>
          <p:nvPr>
            <p:ph type="title"/>
          </p:nvPr>
        </p:nvSpPr>
        <p:spPr>
          <a:xfrm>
            <a:off x="838200" y="365125"/>
            <a:ext cx="3200400" cy="1325563"/>
          </a:xfrm>
        </p:spPr>
        <p:txBody>
          <a:bodyPr>
            <a:normAutofit/>
          </a:bodyPr>
          <a:lstStyle/>
          <a:p>
            <a:r>
              <a:rPr lang="en-US" sz="4000" b="1" dirty="0"/>
              <a:t>Minnesota is </a:t>
            </a:r>
            <a:r>
              <a:rPr lang="en-US" sz="4000" b="1" dirty="0">
                <a:latin typeface="Franklin Gothic Heavy" panose="020B0903020102020204" pitchFamily="34" charset="0"/>
              </a:rPr>
              <a:t>Growing</a:t>
            </a:r>
          </a:p>
        </p:txBody>
      </p:sp>
      <p:sp>
        <p:nvSpPr>
          <p:cNvPr id="11" name="Content Placeholder 8"/>
          <p:cNvSpPr>
            <a:spLocks noGrp="1"/>
          </p:cNvSpPr>
          <p:nvPr>
            <p:ph idx="1"/>
          </p:nvPr>
        </p:nvSpPr>
        <p:spPr>
          <a:xfrm>
            <a:off x="838201" y="2303585"/>
            <a:ext cx="3200400" cy="3873378"/>
          </a:xfrm>
        </p:spPr>
        <p:txBody>
          <a:bodyPr>
            <a:normAutofit/>
          </a:bodyPr>
          <a:lstStyle/>
          <a:p>
            <a:r>
              <a:rPr lang="en-US" sz="3200" dirty="0"/>
              <a:t>Minnesota’s labor force projected to grow by 2.3% and gain 68k+ jobs between 2012-2022</a:t>
            </a:r>
          </a:p>
        </p:txBody>
      </p:sp>
    </p:spTree>
    <p:custDataLst>
      <p:tags r:id="rId1"/>
    </p:custDataLst>
    <p:extLst>
      <p:ext uri="{BB962C8B-B14F-4D97-AF65-F5344CB8AC3E}">
        <p14:creationId xmlns:p14="http://schemas.microsoft.com/office/powerpoint/2010/main" val="24045886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8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generated with very high confidence">
            <a:extLst>
              <a:ext uri="{FF2B5EF4-FFF2-40B4-BE49-F238E27FC236}">
                <a16:creationId xmlns:a16="http://schemas.microsoft.com/office/drawing/2014/main" id="{E9B2DC03-BBC3-4956-8492-10A214939726}"/>
              </a:ext>
            </a:extLst>
          </p:cNvPr>
          <p:cNvPicPr>
            <a:picLocks noGrp="1" noChangeAspect="1"/>
          </p:cNvPicPr>
          <p:nvPr>
            <p:ph idx="1"/>
          </p:nvPr>
        </p:nvPicPr>
        <p:blipFill>
          <a:blip r:embed="rId3"/>
          <a:stretch>
            <a:fillRect/>
          </a:stretch>
        </p:blipFill>
        <p:spPr>
          <a:xfrm>
            <a:off x="1099527" y="643467"/>
            <a:ext cx="9992946" cy="5571066"/>
          </a:xfrm>
          <a:prstGeom prst="rect">
            <a:avLst/>
          </a:prstGeom>
        </p:spPr>
      </p:pic>
    </p:spTree>
    <p:custDataLst>
      <p:tags r:id="rId1"/>
    </p:custDataLst>
    <p:extLst>
      <p:ext uri="{BB962C8B-B14F-4D97-AF65-F5344CB8AC3E}">
        <p14:creationId xmlns:p14="http://schemas.microsoft.com/office/powerpoint/2010/main" val="60618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baseball players that are standing in the grass&#10;&#10;Description generated with high confidence">
            <a:extLst>
              <a:ext uri="{FF2B5EF4-FFF2-40B4-BE49-F238E27FC236}">
                <a16:creationId xmlns:a16="http://schemas.microsoft.com/office/drawing/2014/main" id="{2BB6F561-51E6-4EFF-A83D-E47D46D9B329}"/>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3405" b="13405"/>
          <a:stretch>
            <a:fillRect/>
          </a:stretch>
        </p:blipFill>
        <p:spPr/>
      </p:pic>
      <p:sp>
        <p:nvSpPr>
          <p:cNvPr id="9" name="Title 8">
            <a:extLst>
              <a:ext uri="{FF2B5EF4-FFF2-40B4-BE49-F238E27FC236}">
                <a16:creationId xmlns:a16="http://schemas.microsoft.com/office/drawing/2014/main" id="{0618F351-C782-4D5D-8BE3-9D4C185EA1CD}"/>
              </a:ext>
            </a:extLst>
          </p:cNvPr>
          <p:cNvSpPr>
            <a:spLocks noGrp="1"/>
          </p:cNvSpPr>
          <p:nvPr>
            <p:ph type="title"/>
          </p:nvPr>
        </p:nvSpPr>
        <p:spPr/>
        <p:txBody>
          <a:bodyPr/>
          <a:lstStyle/>
          <a:p>
            <a:r>
              <a:rPr lang="en-US" dirty="0"/>
              <a:t>“If You Build it They Will Come”</a:t>
            </a:r>
          </a:p>
        </p:txBody>
      </p:sp>
      <p:pic>
        <p:nvPicPr>
          <p:cNvPr id="3" name="Picture 2" descr="A close up of a sign&#10;&#10;Description generated with very high confidence">
            <a:extLst>
              <a:ext uri="{FF2B5EF4-FFF2-40B4-BE49-F238E27FC236}">
                <a16:creationId xmlns:a16="http://schemas.microsoft.com/office/drawing/2014/main" id="{0DF8688E-862D-4A69-B6D5-660614A943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0" y="190500"/>
            <a:ext cx="11925300" cy="6477000"/>
          </a:xfrm>
          <a:prstGeom prst="rect">
            <a:avLst/>
          </a:prstGeom>
        </p:spPr>
      </p:pic>
    </p:spTree>
    <p:custDataLst>
      <p:tags r:id="rId1"/>
    </p:custDataLst>
    <p:extLst>
      <p:ext uri="{BB962C8B-B14F-4D97-AF65-F5344CB8AC3E}">
        <p14:creationId xmlns:p14="http://schemas.microsoft.com/office/powerpoint/2010/main" val="27559254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p:tgtEl>
                                          <p:spTgt spid="3"/>
                                        </p:tgtEl>
                                      </p:cBhvr>
                                    </p:animEffect>
                                    <p:anim calcmode="lin" valueType="num">
                                      <p:cBhvr>
                                        <p:cTn id="8" dur="4000" fill="hold"/>
                                        <p:tgtEl>
                                          <p:spTgt spid="3"/>
                                        </p:tgtEl>
                                        <p:attrNameLst>
                                          <p:attrName>ppt_w</p:attrName>
                                        </p:attrNameLst>
                                      </p:cBhvr>
                                      <p:tavLst>
                                        <p:tav tm="0" fmla="#ppt_w*sin(2.5*pi*$)">
                                          <p:val>
                                            <p:fltVal val="0"/>
                                          </p:val>
                                        </p:tav>
                                        <p:tav tm="100000">
                                          <p:val>
                                            <p:fltVal val="1"/>
                                          </p:val>
                                        </p:tav>
                                      </p:tavLst>
                                    </p:anim>
                                    <p:anim calcmode="lin" valueType="num">
                                      <p:cBhvr>
                                        <p:cTn id="9" dur="4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EA190DA-D9C2-4F7C-BAD1-E64D52C7AEA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86" r="686"/>
          <a:stretch>
            <a:fillRect/>
          </a:stretch>
        </p:blipFill>
        <p:spPr/>
      </p:pic>
      <p:sp>
        <p:nvSpPr>
          <p:cNvPr id="4" name="Title 3">
            <a:extLst>
              <a:ext uri="{FF2B5EF4-FFF2-40B4-BE49-F238E27FC236}">
                <a16:creationId xmlns:a16="http://schemas.microsoft.com/office/drawing/2014/main" id="{C235CDC0-B61C-43E8-895D-59A364AC3EB9}"/>
              </a:ext>
            </a:extLst>
          </p:cNvPr>
          <p:cNvSpPr>
            <a:spLocks noGrp="1"/>
          </p:cNvSpPr>
          <p:nvPr>
            <p:ph type="title"/>
          </p:nvPr>
        </p:nvSpPr>
        <p:spPr>
          <a:xfrm>
            <a:off x="648257" y="505894"/>
            <a:ext cx="5470604" cy="623383"/>
          </a:xfrm>
        </p:spPr>
        <p:txBody>
          <a:bodyPr/>
          <a:lstStyle/>
          <a:p>
            <a:r>
              <a:rPr lang="en-US" dirty="0"/>
              <a:t>Where  Do We Go From Here?</a:t>
            </a:r>
          </a:p>
        </p:txBody>
      </p:sp>
      <p:sp>
        <p:nvSpPr>
          <p:cNvPr id="8" name="TextBox 7">
            <a:extLst>
              <a:ext uri="{FF2B5EF4-FFF2-40B4-BE49-F238E27FC236}">
                <a16:creationId xmlns:a16="http://schemas.microsoft.com/office/drawing/2014/main" id="{4E14D963-5028-4911-BC1D-C90D3E656A74}"/>
              </a:ext>
            </a:extLst>
          </p:cNvPr>
          <p:cNvSpPr txBox="1"/>
          <p:nvPr/>
        </p:nvSpPr>
        <p:spPr>
          <a:xfrm>
            <a:off x="6118860" y="7065368"/>
            <a:ext cx="6096000" cy="2410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5" tooltip="http://www.inter-alia.net/2015/01/19/do-lawyers-use-technology-to-collaborate/"/>
              </a:rPr>
              <a:t>This Photo</a:t>
            </a:r>
            <a:r>
              <a:rPr lang="en-US" sz="900"/>
              <a:t> by Unknown Author is licensed under </a:t>
            </a:r>
            <a:r>
              <a:rPr lang="en-US" sz="900">
                <a:hlinkClick r:id="rId6" tooltip="https://creativecommons.org/licenses/by/3.0/"/>
              </a:rPr>
              <a:t>CC BY</a:t>
            </a:r>
            <a:endParaRPr lang="en-US" sz="900"/>
          </a:p>
        </p:txBody>
      </p:sp>
      <p:sp>
        <p:nvSpPr>
          <p:cNvPr id="9" name="TextBox 8">
            <a:extLst>
              <a:ext uri="{FF2B5EF4-FFF2-40B4-BE49-F238E27FC236}">
                <a16:creationId xmlns:a16="http://schemas.microsoft.com/office/drawing/2014/main" id="{746F180E-3C07-4043-AE3C-FD0A782E6B50}"/>
              </a:ext>
            </a:extLst>
          </p:cNvPr>
          <p:cNvSpPr txBox="1"/>
          <p:nvPr/>
        </p:nvSpPr>
        <p:spPr>
          <a:xfrm>
            <a:off x="542240" y="2043844"/>
            <a:ext cx="5195952" cy="40267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571500" marR="0" indent="-571500" defTabSz="584200" rtl="0" fontAlgn="auto" latinLnBrk="1" hangingPunct="0">
              <a:lnSpc>
                <a:spcPct val="100000"/>
              </a:lnSpc>
              <a:spcBef>
                <a:spcPts val="180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latin typeface="+mn-lt"/>
                <a:ea typeface="+mn-ea"/>
                <a:cs typeface="+mn-cs"/>
                <a:sym typeface="Helvetica Light"/>
              </a:rPr>
              <a:t>Collaborate in areas where competition  isn’t a huge hurdle.</a:t>
            </a:r>
          </a:p>
          <a:p>
            <a:pPr marL="571500" marR="0" indent="-571500" defTabSz="584200" rtl="0" fontAlgn="auto" latinLnBrk="1" hangingPunct="0">
              <a:lnSpc>
                <a:spcPct val="100000"/>
              </a:lnSpc>
              <a:spcBef>
                <a:spcPts val="1800"/>
              </a:spcBef>
              <a:spcAft>
                <a:spcPts val="0"/>
              </a:spcAft>
              <a:buClrTx/>
              <a:buSzTx/>
              <a:buFont typeface="Arial" panose="020B0604020202020204" pitchFamily="34" charset="0"/>
              <a:buChar char="•"/>
              <a:tabLst/>
            </a:pPr>
            <a:r>
              <a:rPr lang="en-US" sz="2000" dirty="0">
                <a:solidFill>
                  <a:schemeClr val="bg1"/>
                </a:solidFill>
                <a:sym typeface="Helvetica Light"/>
              </a:rPr>
              <a:t>Educate before you collaborate.</a:t>
            </a:r>
          </a:p>
          <a:p>
            <a:pPr marL="571500" marR="0" indent="-571500" defTabSz="584200" rtl="0" fontAlgn="auto" latinLnBrk="1" hangingPunct="0">
              <a:lnSpc>
                <a:spcPct val="100000"/>
              </a:lnSpc>
              <a:spcBef>
                <a:spcPts val="180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latin typeface="+mn-lt"/>
                <a:ea typeface="+mn-ea"/>
                <a:cs typeface="+mn-cs"/>
                <a:sym typeface="Helvetica Light"/>
              </a:rPr>
              <a:t>Consider each party’s affordable loss.</a:t>
            </a:r>
          </a:p>
          <a:p>
            <a:pPr marL="571500" marR="0" indent="-571500" defTabSz="584200" rtl="0" fontAlgn="auto" latinLnBrk="1" hangingPunct="0">
              <a:lnSpc>
                <a:spcPct val="100000"/>
              </a:lnSpc>
              <a:spcBef>
                <a:spcPts val="1800"/>
              </a:spcBef>
              <a:spcAft>
                <a:spcPts val="0"/>
              </a:spcAft>
              <a:buClrTx/>
              <a:buSzTx/>
              <a:buFont typeface="Arial" panose="020B0604020202020204" pitchFamily="34" charset="0"/>
              <a:buChar char="•"/>
              <a:tabLst/>
            </a:pPr>
            <a:r>
              <a:rPr lang="en-US" sz="2000" dirty="0">
                <a:solidFill>
                  <a:schemeClr val="bg1"/>
                </a:solidFill>
                <a:sym typeface="Helvetica Light"/>
              </a:rPr>
              <a:t>Solving problems makes you more              attractive.</a:t>
            </a:r>
          </a:p>
          <a:p>
            <a:pPr marL="571500" marR="0" indent="-571500" defTabSz="584200" rtl="0" fontAlgn="auto" latinLnBrk="1" hangingPunct="0">
              <a:lnSpc>
                <a:spcPct val="100000"/>
              </a:lnSpc>
              <a:spcBef>
                <a:spcPts val="180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latin typeface="+mn-lt"/>
                <a:ea typeface="+mn-ea"/>
                <a:cs typeface="+mn-cs"/>
                <a:sym typeface="Helvetica Light"/>
              </a:rPr>
              <a:t>Get out of your office, off campus, and      look</a:t>
            </a:r>
            <a:r>
              <a:rPr lang="en-US" sz="2000" dirty="0">
                <a:solidFill>
                  <a:schemeClr val="bg1"/>
                </a:solidFill>
                <a:sym typeface="Helvetica Light"/>
              </a:rPr>
              <a:t> globally!</a:t>
            </a: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a:p>
            <a:pPr marL="571500" marR="0" indent="-571500" defTabSz="5842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7878122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Presenters</a:t>
            </a:r>
          </a:p>
        </p:txBody>
      </p:sp>
      <p:sp>
        <p:nvSpPr>
          <p:cNvPr id="28" name="TextBox 27"/>
          <p:cNvSpPr txBox="1"/>
          <p:nvPr/>
        </p:nvSpPr>
        <p:spPr>
          <a:xfrm>
            <a:off x="3131448" y="2975544"/>
            <a:ext cx="3012892" cy="791147"/>
          </a:xfrm>
          <a:prstGeom prst="rect">
            <a:avLst/>
          </a:prstGeom>
        </p:spPr>
        <p:txBody>
          <a:bodyPr wrap="square" lIns="36576" tIns="36576" rIns="36576" bIns="36576">
            <a:noAutofit/>
          </a:bodyPr>
          <a:lstStyle>
            <a:lvl1pPr lvl="0" algn="just" defTabSz="914400">
              <a:lnSpc>
                <a:spcPct val="140000"/>
              </a:lnSpc>
              <a:defRPr sz="1600">
                <a:solidFill>
                  <a:schemeClr val="tx2"/>
                </a:solidFill>
                <a:latin typeface="Lato Light"/>
                <a:ea typeface="Lato Light"/>
                <a:cs typeface="Lato Light"/>
                <a:sym typeface="Lato Light"/>
              </a:defRPr>
            </a:lvl1pPr>
            <a:lvl2pPr algn="just">
              <a:defRPr sz="2000">
                <a:solidFill>
                  <a:srgbClr val="7C7F86"/>
                </a:solidFill>
                <a:latin typeface="Lato Light"/>
                <a:ea typeface="Lato Light"/>
                <a:cs typeface="Lato Light"/>
                <a:sym typeface="Lato Light"/>
              </a:defRPr>
            </a:lvl2pPr>
            <a:lvl3pPr algn="just">
              <a:defRPr sz="2000">
                <a:solidFill>
                  <a:srgbClr val="7C7F86"/>
                </a:solidFill>
                <a:latin typeface="Lato Light"/>
                <a:ea typeface="Lato Light"/>
                <a:cs typeface="Lato Light"/>
                <a:sym typeface="Lato Light"/>
              </a:defRPr>
            </a:lvl3pPr>
            <a:lvl4pPr algn="just">
              <a:defRPr sz="2000">
                <a:solidFill>
                  <a:srgbClr val="7C7F86"/>
                </a:solidFill>
                <a:latin typeface="Lato Light"/>
                <a:ea typeface="Lato Light"/>
                <a:cs typeface="Lato Light"/>
                <a:sym typeface="Lato Light"/>
              </a:defRPr>
            </a:lvl4pPr>
            <a:lvl5pPr algn="just">
              <a:defRPr sz="2000">
                <a:solidFill>
                  <a:srgbClr val="7C7F86"/>
                </a:solidFill>
                <a:latin typeface="Lato Light"/>
                <a:ea typeface="Lato Light"/>
                <a:cs typeface="Lato Light"/>
                <a:sym typeface="Lato Light"/>
              </a:defRPr>
            </a:lvl5pPr>
            <a:lvl6pPr algn="just">
              <a:defRPr sz="2000">
                <a:solidFill>
                  <a:srgbClr val="7C7F86"/>
                </a:solidFill>
                <a:latin typeface="Lato Light"/>
                <a:ea typeface="Lato Light"/>
                <a:cs typeface="Lato Light"/>
                <a:sym typeface="Lato Light"/>
              </a:defRPr>
            </a:lvl6pPr>
            <a:lvl7pPr algn="just">
              <a:defRPr sz="2000">
                <a:solidFill>
                  <a:srgbClr val="7C7F86"/>
                </a:solidFill>
                <a:latin typeface="Lato Light"/>
                <a:ea typeface="Lato Light"/>
                <a:cs typeface="Lato Light"/>
                <a:sym typeface="Lato Light"/>
              </a:defRPr>
            </a:lvl7pPr>
            <a:lvl8pPr algn="just">
              <a:defRPr sz="2000">
                <a:solidFill>
                  <a:srgbClr val="7C7F86"/>
                </a:solidFill>
                <a:latin typeface="Lato Light"/>
                <a:ea typeface="Lato Light"/>
                <a:cs typeface="Lato Light"/>
                <a:sym typeface="Lato Light"/>
              </a:defRPr>
            </a:lvl8pPr>
            <a:lvl9pPr algn="just">
              <a:defRPr sz="2000">
                <a:solidFill>
                  <a:srgbClr val="7C7F86"/>
                </a:solidFill>
                <a:latin typeface="Lato Light"/>
                <a:ea typeface="Lato Light"/>
                <a:cs typeface="Lato Light"/>
                <a:sym typeface="Lato Light"/>
              </a:defRPr>
            </a:lvl9pPr>
          </a:lstStyle>
          <a:p>
            <a:pPr algn="l">
              <a:lnSpc>
                <a:spcPct val="100000"/>
              </a:lnSpc>
            </a:pPr>
            <a:r>
              <a:rPr lang="en-US" sz="2100" dirty="0">
                <a:solidFill>
                  <a:schemeClr val="bg1">
                    <a:lumMod val="65000"/>
                  </a:schemeClr>
                </a:solidFill>
                <a:latin typeface="+mn-lt"/>
                <a:ea typeface="Lato Regular"/>
                <a:cs typeface="Lato Regular"/>
              </a:rPr>
              <a:t>Dean of Extended Education</a:t>
            </a:r>
          </a:p>
        </p:txBody>
      </p:sp>
      <p:sp>
        <p:nvSpPr>
          <p:cNvPr id="38" name="TextBox 37"/>
          <p:cNvSpPr txBox="1"/>
          <p:nvPr/>
        </p:nvSpPr>
        <p:spPr>
          <a:xfrm>
            <a:off x="3131448" y="2580504"/>
            <a:ext cx="1048364" cy="441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chemeClr val="bg1"/>
                </a:solidFill>
                <a:effectLst/>
                <a:uFillTx/>
                <a:latin typeface="+mn-lt"/>
                <a:ea typeface="+mn-ea"/>
                <a:cs typeface="+mn-cs"/>
                <a:sym typeface="Helvetica Light"/>
              </a:rPr>
              <a:t>Dr. Tom Norman</a:t>
            </a:r>
          </a:p>
        </p:txBody>
      </p:sp>
      <p:sp>
        <p:nvSpPr>
          <p:cNvPr id="44" name="TextBox 43"/>
          <p:cNvSpPr txBox="1"/>
          <p:nvPr/>
        </p:nvSpPr>
        <p:spPr>
          <a:xfrm>
            <a:off x="3131448" y="4958648"/>
            <a:ext cx="2966771" cy="810791"/>
          </a:xfrm>
          <a:prstGeom prst="rect">
            <a:avLst/>
          </a:prstGeom>
        </p:spPr>
        <p:txBody>
          <a:bodyPr wrap="square" lIns="36576" tIns="36576" rIns="36576" bIns="36576">
            <a:noAutofit/>
          </a:bodyPr>
          <a:lstStyle>
            <a:lvl1pPr lvl="0" algn="just" defTabSz="914400">
              <a:lnSpc>
                <a:spcPct val="140000"/>
              </a:lnSpc>
              <a:defRPr sz="1600">
                <a:solidFill>
                  <a:schemeClr val="tx2"/>
                </a:solidFill>
                <a:latin typeface="Lato Light"/>
                <a:ea typeface="Lato Light"/>
                <a:cs typeface="Lato Light"/>
                <a:sym typeface="Lato Light"/>
              </a:defRPr>
            </a:lvl1pPr>
            <a:lvl2pPr algn="just">
              <a:defRPr sz="2000">
                <a:solidFill>
                  <a:srgbClr val="7C7F86"/>
                </a:solidFill>
                <a:latin typeface="Lato Light"/>
                <a:ea typeface="Lato Light"/>
                <a:cs typeface="Lato Light"/>
                <a:sym typeface="Lato Light"/>
              </a:defRPr>
            </a:lvl2pPr>
            <a:lvl3pPr algn="just">
              <a:defRPr sz="2000">
                <a:solidFill>
                  <a:srgbClr val="7C7F86"/>
                </a:solidFill>
                <a:latin typeface="Lato Light"/>
                <a:ea typeface="Lato Light"/>
                <a:cs typeface="Lato Light"/>
                <a:sym typeface="Lato Light"/>
              </a:defRPr>
            </a:lvl3pPr>
            <a:lvl4pPr algn="just">
              <a:defRPr sz="2000">
                <a:solidFill>
                  <a:srgbClr val="7C7F86"/>
                </a:solidFill>
                <a:latin typeface="Lato Light"/>
                <a:ea typeface="Lato Light"/>
                <a:cs typeface="Lato Light"/>
                <a:sym typeface="Lato Light"/>
              </a:defRPr>
            </a:lvl4pPr>
            <a:lvl5pPr algn="just">
              <a:defRPr sz="2000">
                <a:solidFill>
                  <a:srgbClr val="7C7F86"/>
                </a:solidFill>
                <a:latin typeface="Lato Light"/>
                <a:ea typeface="Lato Light"/>
                <a:cs typeface="Lato Light"/>
                <a:sym typeface="Lato Light"/>
              </a:defRPr>
            </a:lvl5pPr>
            <a:lvl6pPr algn="just">
              <a:defRPr sz="2000">
                <a:solidFill>
                  <a:srgbClr val="7C7F86"/>
                </a:solidFill>
                <a:latin typeface="Lato Light"/>
                <a:ea typeface="Lato Light"/>
                <a:cs typeface="Lato Light"/>
                <a:sym typeface="Lato Light"/>
              </a:defRPr>
            </a:lvl6pPr>
            <a:lvl7pPr algn="just">
              <a:defRPr sz="2000">
                <a:solidFill>
                  <a:srgbClr val="7C7F86"/>
                </a:solidFill>
                <a:latin typeface="Lato Light"/>
                <a:ea typeface="Lato Light"/>
                <a:cs typeface="Lato Light"/>
                <a:sym typeface="Lato Light"/>
              </a:defRPr>
            </a:lvl7pPr>
            <a:lvl8pPr algn="just">
              <a:defRPr sz="2000">
                <a:solidFill>
                  <a:srgbClr val="7C7F86"/>
                </a:solidFill>
                <a:latin typeface="Lato Light"/>
                <a:ea typeface="Lato Light"/>
                <a:cs typeface="Lato Light"/>
                <a:sym typeface="Lato Light"/>
              </a:defRPr>
            </a:lvl8pPr>
            <a:lvl9pPr algn="just">
              <a:defRPr sz="2000">
                <a:solidFill>
                  <a:srgbClr val="7C7F86"/>
                </a:solidFill>
                <a:latin typeface="Lato Light"/>
                <a:ea typeface="Lato Light"/>
                <a:cs typeface="Lato Light"/>
                <a:sym typeface="Lato Light"/>
              </a:defRPr>
            </a:lvl9pPr>
          </a:lstStyle>
          <a:p>
            <a:pPr algn="l">
              <a:lnSpc>
                <a:spcPct val="100000"/>
              </a:lnSpc>
            </a:pPr>
            <a:r>
              <a:rPr lang="en-US" sz="2100" dirty="0">
                <a:solidFill>
                  <a:schemeClr val="bg1">
                    <a:lumMod val="65000"/>
                  </a:schemeClr>
                </a:solidFill>
                <a:latin typeface="+mn-lt"/>
                <a:ea typeface="Lato Regular"/>
                <a:cs typeface="Lato Regular"/>
              </a:rPr>
              <a:t>Assistant Professor-</a:t>
            </a:r>
          </a:p>
          <a:p>
            <a:pPr algn="l">
              <a:lnSpc>
                <a:spcPct val="100000"/>
              </a:lnSpc>
            </a:pPr>
            <a:r>
              <a:rPr lang="en-US" sz="2100" dirty="0">
                <a:solidFill>
                  <a:schemeClr val="bg1">
                    <a:lumMod val="65000"/>
                  </a:schemeClr>
                </a:solidFill>
                <a:latin typeface="+mn-lt"/>
                <a:ea typeface="Lato Regular"/>
                <a:cs typeface="Lato Regular"/>
              </a:rPr>
              <a:t>Applied Organizational Studies</a:t>
            </a:r>
          </a:p>
        </p:txBody>
      </p:sp>
      <p:sp>
        <p:nvSpPr>
          <p:cNvPr id="42" name="TextBox 41"/>
          <p:cNvSpPr txBox="1"/>
          <p:nvPr/>
        </p:nvSpPr>
        <p:spPr>
          <a:xfrm>
            <a:off x="3131448" y="4546708"/>
            <a:ext cx="1048364" cy="441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chemeClr val="bg1"/>
                </a:solidFill>
                <a:effectLst/>
                <a:uFillTx/>
                <a:latin typeface="+mn-lt"/>
                <a:ea typeface="+mn-ea"/>
                <a:cs typeface="+mn-cs"/>
                <a:sym typeface="Helvetica Light"/>
              </a:rPr>
              <a:t>Dr. Christine Mollenkopf-Pigsley</a:t>
            </a:r>
          </a:p>
        </p:txBody>
      </p:sp>
      <p:pic>
        <p:nvPicPr>
          <p:cNvPr id="4" name="Picture Placeholder 3"/>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903401" y="4150486"/>
            <a:ext cx="1724120" cy="1647755"/>
          </a:xfrm>
        </p:spPr>
      </p:pic>
      <p:pic>
        <p:nvPicPr>
          <p:cNvPr id="6" name="Picture Placeholder 5"/>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903401" y="1909231"/>
            <a:ext cx="1724120" cy="1724120"/>
          </a:xfrm>
        </p:spPr>
      </p:pic>
      <p:pic>
        <p:nvPicPr>
          <p:cNvPr id="5" name="Picture 4">
            <a:extLst>
              <a:ext uri="{FF2B5EF4-FFF2-40B4-BE49-F238E27FC236}">
                <a16:creationId xmlns:a16="http://schemas.microsoft.com/office/drawing/2014/main" id="{14CAF174-4057-4B8F-A106-7BEF2DF580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3843" y="675964"/>
            <a:ext cx="5974774" cy="2389909"/>
          </a:xfrm>
          <a:prstGeom prst="rect">
            <a:avLst/>
          </a:prstGeom>
        </p:spPr>
      </p:pic>
    </p:spTree>
    <p:custDataLst>
      <p:tags r:id="rId1"/>
    </p:custDataLst>
    <p:extLst>
      <p:ext uri="{BB962C8B-B14F-4D97-AF65-F5344CB8AC3E}">
        <p14:creationId xmlns:p14="http://schemas.microsoft.com/office/powerpoint/2010/main" val="92630732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D9EF88-BBFE-4676-936D-61FDA44C931A}"/>
              </a:ext>
            </a:extLst>
          </p:cNvPr>
          <p:cNvSpPr>
            <a:spLocks noGrp="1"/>
          </p:cNvSpPr>
          <p:nvPr>
            <p:ph type="title"/>
          </p:nvPr>
        </p:nvSpPr>
        <p:spPr/>
        <p:txBody>
          <a:bodyPr/>
          <a:lstStyle/>
          <a:p>
            <a:r>
              <a:rPr lang="en-US" dirty="0"/>
              <a:t>Co-Creation Activity</a:t>
            </a:r>
          </a:p>
        </p:txBody>
      </p:sp>
      <p:sp>
        <p:nvSpPr>
          <p:cNvPr id="4" name="TextBox 3">
            <a:extLst>
              <a:ext uri="{FF2B5EF4-FFF2-40B4-BE49-F238E27FC236}">
                <a16:creationId xmlns:a16="http://schemas.microsoft.com/office/drawing/2014/main" id="{1AD0EEB4-EAD7-4672-A9B4-5DCB8DC25EB9}"/>
              </a:ext>
            </a:extLst>
          </p:cNvPr>
          <p:cNvSpPr txBox="1"/>
          <p:nvPr/>
        </p:nvSpPr>
        <p:spPr>
          <a:xfrm>
            <a:off x="646858" y="1737898"/>
            <a:ext cx="4484077"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PEDAGOGY</a:t>
            </a:r>
          </a:p>
        </p:txBody>
      </p:sp>
      <p:sp>
        <p:nvSpPr>
          <p:cNvPr id="5" name="TextBox 4">
            <a:extLst>
              <a:ext uri="{FF2B5EF4-FFF2-40B4-BE49-F238E27FC236}">
                <a16:creationId xmlns:a16="http://schemas.microsoft.com/office/drawing/2014/main" id="{73F1171B-2A52-48AC-A952-21FF5AF0D715}"/>
              </a:ext>
            </a:extLst>
          </p:cNvPr>
          <p:cNvSpPr txBox="1"/>
          <p:nvPr/>
        </p:nvSpPr>
        <p:spPr>
          <a:xfrm>
            <a:off x="6795612" y="1737898"/>
            <a:ext cx="4484077"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STRATEGY</a:t>
            </a:r>
          </a:p>
        </p:txBody>
      </p:sp>
      <p:sp>
        <p:nvSpPr>
          <p:cNvPr id="6" name="TextBox 5">
            <a:extLst>
              <a:ext uri="{FF2B5EF4-FFF2-40B4-BE49-F238E27FC236}">
                <a16:creationId xmlns:a16="http://schemas.microsoft.com/office/drawing/2014/main" id="{0D27E581-6EF7-49AC-AD95-19720ACA035C}"/>
              </a:ext>
            </a:extLst>
          </p:cNvPr>
          <p:cNvSpPr txBox="1"/>
          <p:nvPr/>
        </p:nvSpPr>
        <p:spPr>
          <a:xfrm>
            <a:off x="646858" y="2848625"/>
            <a:ext cx="4484077" cy="176458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Share one of your </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best practices  or a </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promising idea .</a:t>
            </a:r>
          </a:p>
        </p:txBody>
      </p:sp>
      <p:sp>
        <p:nvSpPr>
          <p:cNvPr id="7" name="TextBox 6">
            <a:extLst>
              <a:ext uri="{FF2B5EF4-FFF2-40B4-BE49-F238E27FC236}">
                <a16:creationId xmlns:a16="http://schemas.microsoft.com/office/drawing/2014/main" id="{01B85BAA-6A8D-4223-8BDD-5F338B3EB5BC}"/>
              </a:ext>
            </a:extLst>
          </p:cNvPr>
          <p:cNvSpPr txBox="1"/>
          <p:nvPr/>
        </p:nvSpPr>
        <p:spPr>
          <a:xfrm>
            <a:off x="6795611" y="2848625"/>
            <a:ext cx="4484077" cy="176458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List an essential </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strategy or share a </a:t>
            </a:r>
          </a:p>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“what not to do”.</a:t>
            </a:r>
          </a:p>
        </p:txBody>
      </p:sp>
      <p:sp>
        <p:nvSpPr>
          <p:cNvPr id="8" name="TextBox 7">
            <a:extLst>
              <a:ext uri="{FF2B5EF4-FFF2-40B4-BE49-F238E27FC236}">
                <a16:creationId xmlns:a16="http://schemas.microsoft.com/office/drawing/2014/main" id="{EC093175-3CFB-42BD-8AD4-DF0A1F9E8165}"/>
              </a:ext>
            </a:extLst>
          </p:cNvPr>
          <p:cNvSpPr txBox="1"/>
          <p:nvPr/>
        </p:nvSpPr>
        <p:spPr>
          <a:xfrm>
            <a:off x="646858" y="5676851"/>
            <a:ext cx="10632830" cy="656590"/>
          </a:xfrm>
          <a:prstGeom prst="rect">
            <a:avLst/>
          </a:prstGeom>
          <a:solidFill>
            <a:srgbClr val="C0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3600" dirty="0">
                <a:solidFill>
                  <a:schemeClr val="bg1"/>
                </a:solidFill>
                <a:sym typeface="Helvetica Light"/>
              </a:rPr>
              <a:t>Leave us your name &amp; email to get the results…</a:t>
            </a:r>
            <a:endParaRPr kumimoji="0" lang="en-US" sz="3600" b="0" i="0" u="none" strike="noStrike" cap="none" spc="0" normalizeH="0" baseline="0" dirty="0">
              <a:ln>
                <a:noFill/>
              </a:ln>
              <a:solidFill>
                <a:schemeClr val="bg1"/>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35689516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E9BAE9-E079-4842-9505-D9EBE704F33D}"/>
              </a:ext>
            </a:extLst>
          </p:cNvPr>
          <p:cNvPicPr>
            <a:picLocks noChangeAspect="1"/>
          </p:cNvPicPr>
          <p:nvPr/>
        </p:nvPicPr>
        <p:blipFill>
          <a:blip r:embed="rId4"/>
          <a:stretch>
            <a:fillRect/>
          </a:stretch>
        </p:blipFill>
        <p:spPr>
          <a:xfrm>
            <a:off x="7292283" y="643467"/>
            <a:ext cx="4080806" cy="5571066"/>
          </a:xfrm>
          <a:prstGeom prst="rect">
            <a:avLst/>
          </a:prstGeom>
        </p:spPr>
      </p:pic>
      <p:sp>
        <p:nvSpPr>
          <p:cNvPr id="2" name="Title 1">
            <a:extLst>
              <a:ext uri="{FF2B5EF4-FFF2-40B4-BE49-F238E27FC236}">
                <a16:creationId xmlns:a16="http://schemas.microsoft.com/office/drawing/2014/main" id="{B7EF897A-FB78-4478-B91F-A704602BE034}"/>
              </a:ext>
            </a:extLst>
          </p:cNvPr>
          <p:cNvSpPr>
            <a:spLocks noGrp="1"/>
          </p:cNvSpPr>
          <p:nvPr>
            <p:ph type="title"/>
          </p:nvPr>
        </p:nvSpPr>
        <p:spPr>
          <a:xfrm>
            <a:off x="648448" y="502266"/>
            <a:ext cx="5963367" cy="623383"/>
          </a:xfrm>
        </p:spPr>
        <p:txBody>
          <a:bodyPr/>
          <a:lstStyle/>
          <a:p>
            <a:r>
              <a:rPr lang="en-US" dirty="0"/>
              <a:t>University Extended Education</a:t>
            </a:r>
          </a:p>
        </p:txBody>
      </p:sp>
    </p:spTree>
    <p:custDataLst>
      <p:tags r:id="rId1"/>
    </p:custDataLst>
    <p:extLst>
      <p:ext uri="{BB962C8B-B14F-4D97-AF65-F5344CB8AC3E}">
        <p14:creationId xmlns:p14="http://schemas.microsoft.com/office/powerpoint/2010/main" val="40938342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social media post&#10;&#10;Description generated with very high confidence">
            <a:extLst>
              <a:ext uri="{FF2B5EF4-FFF2-40B4-BE49-F238E27FC236}">
                <a16:creationId xmlns:a16="http://schemas.microsoft.com/office/drawing/2014/main" id="{FCA2B2AC-4B0D-469E-BAE2-4031FB4CFA77}"/>
              </a:ext>
            </a:extLst>
          </p:cNvPr>
          <p:cNvPicPr>
            <a:picLocks noChangeAspect="1"/>
          </p:cNvPicPr>
          <p:nvPr/>
        </p:nvPicPr>
        <p:blipFill>
          <a:blip r:embed="rId4"/>
          <a:stretch>
            <a:fillRect/>
          </a:stretch>
        </p:blipFill>
        <p:spPr>
          <a:xfrm>
            <a:off x="4750403" y="504238"/>
            <a:ext cx="6348793" cy="5571066"/>
          </a:xfrm>
          <a:prstGeom prst="rect">
            <a:avLst/>
          </a:prstGeom>
        </p:spPr>
      </p:pic>
      <p:sp>
        <p:nvSpPr>
          <p:cNvPr id="3" name="Title 2">
            <a:extLst>
              <a:ext uri="{FF2B5EF4-FFF2-40B4-BE49-F238E27FC236}">
                <a16:creationId xmlns:a16="http://schemas.microsoft.com/office/drawing/2014/main" id="{9000839A-8D50-4E2B-82E6-425A5594BF52}"/>
              </a:ext>
            </a:extLst>
          </p:cNvPr>
          <p:cNvSpPr>
            <a:spLocks noGrp="1"/>
          </p:cNvSpPr>
          <p:nvPr>
            <p:ph type="title"/>
          </p:nvPr>
        </p:nvSpPr>
        <p:spPr>
          <a:xfrm>
            <a:off x="647653" y="504238"/>
            <a:ext cx="2922024" cy="3505054"/>
          </a:xfrm>
        </p:spPr>
        <p:txBody>
          <a:bodyPr/>
          <a:lstStyle/>
          <a:p>
            <a:r>
              <a:rPr lang="en-US" dirty="0"/>
              <a:t>Applied Organizational Studies</a:t>
            </a:r>
          </a:p>
        </p:txBody>
      </p:sp>
    </p:spTree>
    <p:custDataLst>
      <p:tags r:id="rId1"/>
    </p:custDataLst>
    <p:extLst>
      <p:ext uri="{BB962C8B-B14F-4D97-AF65-F5344CB8AC3E}">
        <p14:creationId xmlns:p14="http://schemas.microsoft.com/office/powerpoint/2010/main" val="69567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social media post&#10;&#10;Description generated with very high confidence">
            <a:extLst>
              <a:ext uri="{FF2B5EF4-FFF2-40B4-BE49-F238E27FC236}">
                <a16:creationId xmlns:a16="http://schemas.microsoft.com/office/drawing/2014/main" id="{DF902E28-5F1F-40C0-BDA3-8C0592AC5DFC}"/>
              </a:ext>
            </a:extLst>
          </p:cNvPr>
          <p:cNvPicPr>
            <a:picLocks noChangeAspect="1"/>
          </p:cNvPicPr>
          <p:nvPr/>
        </p:nvPicPr>
        <p:blipFill>
          <a:blip r:embed="rId4"/>
          <a:stretch>
            <a:fillRect/>
          </a:stretch>
        </p:blipFill>
        <p:spPr>
          <a:xfrm>
            <a:off x="3788036" y="504238"/>
            <a:ext cx="7710819" cy="5571066"/>
          </a:xfrm>
          <a:prstGeom prst="rect">
            <a:avLst/>
          </a:prstGeom>
        </p:spPr>
      </p:pic>
      <p:sp>
        <p:nvSpPr>
          <p:cNvPr id="5" name="Title 2">
            <a:extLst>
              <a:ext uri="{FF2B5EF4-FFF2-40B4-BE49-F238E27FC236}">
                <a16:creationId xmlns:a16="http://schemas.microsoft.com/office/drawing/2014/main" id="{A35347F6-5304-46EC-9B28-5B4F9788F037}"/>
              </a:ext>
            </a:extLst>
          </p:cNvPr>
          <p:cNvSpPr txBox="1">
            <a:spLocks/>
          </p:cNvSpPr>
          <p:nvPr/>
        </p:nvSpPr>
        <p:spPr>
          <a:xfrm>
            <a:off x="647653" y="504238"/>
            <a:ext cx="2922024" cy="3505054"/>
          </a:xfrm>
          <a:prstGeom prst="rect">
            <a:avLst/>
          </a:prstGeom>
        </p:spPr>
        <p:txBody>
          <a:bodyPr/>
          <a:lstStyle>
            <a:lvl1pPr algn="l" defTabSz="410730" eaLnBrk="1" hangingPunct="1">
              <a:defRPr sz="3600" b="1" i="0" spc="-150">
                <a:solidFill>
                  <a:schemeClr val="bg1"/>
                </a:solidFill>
                <a:latin typeface="+mj-lt"/>
                <a:ea typeface="Lato Light"/>
                <a:cs typeface="Lato Light"/>
                <a:sym typeface="Helvetica Light"/>
              </a:defRPr>
            </a:lvl1pPr>
            <a:lvl2pPr indent="160721" algn="ctr" defTabSz="410730" eaLnBrk="1" hangingPunct="1">
              <a:defRPr sz="5600">
                <a:latin typeface="+mn-lt"/>
                <a:ea typeface="+mn-ea"/>
                <a:cs typeface="+mn-cs"/>
                <a:sym typeface="Helvetica Light"/>
              </a:defRPr>
            </a:lvl2pPr>
            <a:lvl3pPr indent="321441" algn="ctr" defTabSz="410730" eaLnBrk="1" hangingPunct="1">
              <a:defRPr sz="5600">
                <a:latin typeface="+mn-lt"/>
                <a:ea typeface="+mn-ea"/>
                <a:cs typeface="+mn-cs"/>
                <a:sym typeface="Helvetica Light"/>
              </a:defRPr>
            </a:lvl3pPr>
            <a:lvl4pPr indent="482163" algn="ctr" defTabSz="410730" eaLnBrk="1" hangingPunct="1">
              <a:defRPr sz="5600">
                <a:latin typeface="+mn-lt"/>
                <a:ea typeface="+mn-ea"/>
                <a:cs typeface="+mn-cs"/>
                <a:sym typeface="Helvetica Light"/>
              </a:defRPr>
            </a:lvl4pPr>
            <a:lvl5pPr indent="642883" algn="ctr" defTabSz="410730" eaLnBrk="1" hangingPunct="1">
              <a:defRPr sz="5600">
                <a:latin typeface="+mn-lt"/>
                <a:ea typeface="+mn-ea"/>
                <a:cs typeface="+mn-cs"/>
                <a:sym typeface="Helvetica Light"/>
              </a:defRPr>
            </a:lvl5pPr>
            <a:lvl6pPr indent="803603" algn="ctr" defTabSz="410730" eaLnBrk="1" hangingPunct="1">
              <a:defRPr sz="5600">
                <a:latin typeface="+mn-lt"/>
                <a:ea typeface="+mn-ea"/>
                <a:cs typeface="+mn-cs"/>
                <a:sym typeface="Helvetica Light"/>
              </a:defRPr>
            </a:lvl6pPr>
            <a:lvl7pPr indent="964324" algn="ctr" defTabSz="410730" eaLnBrk="1" hangingPunct="1">
              <a:defRPr sz="5600">
                <a:latin typeface="+mn-lt"/>
                <a:ea typeface="+mn-ea"/>
                <a:cs typeface="+mn-cs"/>
                <a:sym typeface="Helvetica Light"/>
              </a:defRPr>
            </a:lvl7pPr>
            <a:lvl8pPr indent="1125045" algn="ctr" defTabSz="410730" eaLnBrk="1" hangingPunct="1">
              <a:defRPr sz="5600">
                <a:latin typeface="+mn-lt"/>
                <a:ea typeface="+mn-ea"/>
                <a:cs typeface="+mn-cs"/>
                <a:sym typeface="Helvetica Light"/>
              </a:defRPr>
            </a:lvl8pPr>
            <a:lvl9pPr indent="1285765" algn="ctr" defTabSz="410730" eaLnBrk="1" hangingPunct="1">
              <a:defRPr sz="5600">
                <a:latin typeface="+mn-lt"/>
                <a:ea typeface="+mn-ea"/>
                <a:cs typeface="+mn-cs"/>
                <a:sym typeface="Helvetica Light"/>
              </a:defRPr>
            </a:lvl9pPr>
          </a:lstStyle>
          <a:p>
            <a:r>
              <a:rPr lang="en-US" kern="0"/>
              <a:t>Applied Organizational Studies</a:t>
            </a:r>
            <a:endParaRPr lang="en-US" kern="0" dirty="0"/>
          </a:p>
        </p:txBody>
      </p:sp>
    </p:spTree>
    <p:custDataLst>
      <p:tags r:id="rId1"/>
    </p:custDataLst>
    <p:extLst>
      <p:ext uri="{BB962C8B-B14F-4D97-AF65-F5344CB8AC3E}">
        <p14:creationId xmlns:p14="http://schemas.microsoft.com/office/powerpoint/2010/main" val="95789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A9047-CF29-45E8-811F-BE55F44961AD}"/>
              </a:ext>
            </a:extLst>
          </p:cNvPr>
          <p:cNvSpPr>
            <a:spLocks noGrp="1"/>
          </p:cNvSpPr>
          <p:nvPr>
            <p:ph type="title"/>
          </p:nvPr>
        </p:nvSpPr>
        <p:spPr/>
        <p:txBody>
          <a:bodyPr/>
          <a:lstStyle/>
          <a:p>
            <a:r>
              <a:rPr lang="en-US" dirty="0"/>
              <a:t>Moving from Margin to Mainstream- AOS</a:t>
            </a:r>
          </a:p>
        </p:txBody>
      </p:sp>
      <p:pic>
        <p:nvPicPr>
          <p:cNvPr id="3" name="Picture 2" descr="A picture containing object&#10;&#10;Description generated with high confidence">
            <a:extLst>
              <a:ext uri="{FF2B5EF4-FFF2-40B4-BE49-F238E27FC236}">
                <a16:creationId xmlns:a16="http://schemas.microsoft.com/office/drawing/2014/main" id="{B23736C7-65B5-43F4-A808-406FF3090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58" y="1529861"/>
            <a:ext cx="1031773" cy="2056667"/>
          </a:xfrm>
          <a:prstGeom prst="rect">
            <a:avLst/>
          </a:prstGeom>
        </p:spPr>
      </p:pic>
      <p:pic>
        <p:nvPicPr>
          <p:cNvPr id="6" name="Picture 5">
            <a:extLst>
              <a:ext uri="{FF2B5EF4-FFF2-40B4-BE49-F238E27FC236}">
                <a16:creationId xmlns:a16="http://schemas.microsoft.com/office/drawing/2014/main" id="{64EFB6D5-BDF4-4DB5-89AE-1F79A0AA0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194" y="1486339"/>
            <a:ext cx="1158021" cy="2100189"/>
          </a:xfrm>
          <a:prstGeom prst="rect">
            <a:avLst/>
          </a:prstGeom>
        </p:spPr>
      </p:pic>
      <p:pic>
        <p:nvPicPr>
          <p:cNvPr id="7" name="Picture 6">
            <a:extLst>
              <a:ext uri="{FF2B5EF4-FFF2-40B4-BE49-F238E27FC236}">
                <a16:creationId xmlns:a16="http://schemas.microsoft.com/office/drawing/2014/main" id="{56DC6F89-9AFD-437E-A8EA-A5F69C4A3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071" y="1529861"/>
            <a:ext cx="1158021" cy="2100189"/>
          </a:xfrm>
          <a:prstGeom prst="rect">
            <a:avLst/>
          </a:prstGeom>
        </p:spPr>
      </p:pic>
      <p:pic>
        <p:nvPicPr>
          <p:cNvPr id="8" name="Picture 7">
            <a:extLst>
              <a:ext uri="{FF2B5EF4-FFF2-40B4-BE49-F238E27FC236}">
                <a16:creationId xmlns:a16="http://schemas.microsoft.com/office/drawing/2014/main" id="{2FF9839B-FC34-4024-8149-349A25F8F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948" y="1508099"/>
            <a:ext cx="1158021" cy="2100189"/>
          </a:xfrm>
          <a:prstGeom prst="rect">
            <a:avLst/>
          </a:prstGeom>
        </p:spPr>
      </p:pic>
      <p:sp>
        <p:nvSpPr>
          <p:cNvPr id="9" name="TextBox 8">
            <a:extLst>
              <a:ext uri="{FF2B5EF4-FFF2-40B4-BE49-F238E27FC236}">
                <a16:creationId xmlns:a16="http://schemas.microsoft.com/office/drawing/2014/main" id="{7F073E7C-4ADC-44B3-9C20-4B3E1904FFD7}"/>
              </a:ext>
            </a:extLst>
          </p:cNvPr>
          <p:cNvSpPr txBox="1"/>
          <p:nvPr/>
        </p:nvSpPr>
        <p:spPr>
          <a:xfrm>
            <a:off x="211016" y="3738152"/>
            <a:ext cx="1793630"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n-lt"/>
                <a:ea typeface="+mn-ea"/>
                <a:cs typeface="+mn-cs"/>
                <a:sym typeface="Helvetica Light"/>
              </a:rPr>
              <a:t>2013= 12 students</a:t>
            </a:r>
          </a:p>
          <a:p>
            <a:pPr marL="0" marR="0" indent="0" algn="ctr" defTabSz="584200" rtl="0" fontAlgn="auto" latinLnBrk="1" hangingPunct="0">
              <a:lnSpc>
                <a:spcPct val="100000"/>
              </a:lnSpc>
              <a:spcBef>
                <a:spcPts val="0"/>
              </a:spcBef>
              <a:spcAft>
                <a:spcPts val="0"/>
              </a:spcAft>
              <a:buClrTx/>
              <a:buSzTx/>
              <a:buFontTx/>
              <a:buNone/>
              <a:tabLst/>
            </a:pPr>
            <a:r>
              <a:rPr lang="en-US" sz="1600" dirty="0">
                <a:solidFill>
                  <a:schemeClr val="bg1"/>
                </a:solidFill>
                <a:sym typeface="Helvetica Light"/>
              </a:rPr>
              <a:t>2 courses</a:t>
            </a:r>
            <a:endParaRPr kumimoji="0" lang="en-US" sz="1600" b="0" i="0" u="none" strike="noStrike" cap="none" spc="0" normalizeH="0" baseline="0" dirty="0">
              <a:ln>
                <a:noFill/>
              </a:ln>
              <a:solidFill>
                <a:schemeClr val="bg1"/>
              </a:solidFill>
              <a:effectLst/>
              <a:uFillTx/>
              <a:latin typeface="+mn-lt"/>
              <a:ea typeface="+mn-ea"/>
              <a:cs typeface="+mn-cs"/>
              <a:sym typeface="Helvetica Light"/>
            </a:endParaRPr>
          </a:p>
        </p:txBody>
      </p:sp>
      <p:sp>
        <p:nvSpPr>
          <p:cNvPr id="10" name="TextBox 9">
            <a:extLst>
              <a:ext uri="{FF2B5EF4-FFF2-40B4-BE49-F238E27FC236}">
                <a16:creationId xmlns:a16="http://schemas.microsoft.com/office/drawing/2014/main" id="{5F6143D9-9119-4497-A068-E9BB92D207A7}"/>
              </a:ext>
            </a:extLst>
          </p:cNvPr>
          <p:cNvSpPr txBox="1"/>
          <p:nvPr/>
        </p:nvSpPr>
        <p:spPr>
          <a:xfrm>
            <a:off x="3103317" y="3746928"/>
            <a:ext cx="2951651"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n-lt"/>
                <a:ea typeface="+mn-ea"/>
                <a:cs typeface="+mn-cs"/>
                <a:sym typeface="Helvetica Light"/>
              </a:rPr>
              <a:t>2017= 81 students</a:t>
            </a:r>
          </a:p>
          <a:p>
            <a:pPr marL="0" marR="0" indent="0" algn="ctr" defTabSz="584200" rtl="0" fontAlgn="auto" latinLnBrk="1" hangingPunct="0">
              <a:lnSpc>
                <a:spcPct val="100000"/>
              </a:lnSpc>
              <a:spcBef>
                <a:spcPts val="0"/>
              </a:spcBef>
              <a:spcAft>
                <a:spcPts val="0"/>
              </a:spcAft>
              <a:buClrTx/>
              <a:buSzTx/>
              <a:buFontTx/>
              <a:buNone/>
              <a:tabLst/>
            </a:pPr>
            <a:r>
              <a:rPr lang="en-US" sz="1600" dirty="0">
                <a:solidFill>
                  <a:schemeClr val="bg1"/>
                </a:solidFill>
                <a:sym typeface="Helvetica Light"/>
              </a:rPr>
              <a:t>7 courses</a:t>
            </a:r>
            <a:endParaRPr kumimoji="0" lang="en-US" sz="1600" b="0" i="0" u="none" strike="noStrike" cap="none" spc="0" normalizeH="0" baseline="0" dirty="0">
              <a:ln>
                <a:noFill/>
              </a:ln>
              <a:solidFill>
                <a:schemeClr val="bg1"/>
              </a:solidFill>
              <a:effectLst/>
              <a:uFillTx/>
              <a:latin typeface="+mn-lt"/>
              <a:ea typeface="+mn-ea"/>
              <a:cs typeface="+mn-cs"/>
              <a:sym typeface="Helvetica Light"/>
            </a:endParaRPr>
          </a:p>
        </p:txBody>
      </p:sp>
      <p:pic>
        <p:nvPicPr>
          <p:cNvPr id="12" name="Graphic 11" descr="Line Arrow: Straight">
            <a:extLst>
              <a:ext uri="{FF2B5EF4-FFF2-40B4-BE49-F238E27FC236}">
                <a16:creationId xmlns:a16="http://schemas.microsoft.com/office/drawing/2014/main" id="{9A2B4025-87BB-4DE7-A49D-346350F4A5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883951" y="2352296"/>
            <a:ext cx="914400" cy="914400"/>
          </a:xfrm>
          <a:prstGeom prst="rect">
            <a:avLst/>
          </a:prstGeom>
        </p:spPr>
      </p:pic>
      <p:pic>
        <p:nvPicPr>
          <p:cNvPr id="14" name="Graphic 13" descr="Globe">
            <a:extLst>
              <a:ext uri="{FF2B5EF4-FFF2-40B4-BE49-F238E27FC236}">
                <a16:creationId xmlns:a16="http://schemas.microsoft.com/office/drawing/2014/main" id="{5A8081F5-0317-4A49-8748-20EF759406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4446" y="5728509"/>
            <a:ext cx="703385" cy="703385"/>
          </a:xfrm>
          <a:prstGeom prst="rect">
            <a:avLst/>
          </a:prstGeom>
        </p:spPr>
      </p:pic>
      <p:pic>
        <p:nvPicPr>
          <p:cNvPr id="16" name="Graphic 15" descr="Microscope">
            <a:extLst>
              <a:ext uri="{FF2B5EF4-FFF2-40B4-BE49-F238E27FC236}">
                <a16:creationId xmlns:a16="http://schemas.microsoft.com/office/drawing/2014/main" id="{2A83170F-79DE-442D-8A92-6F424408A5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2839" y="4799854"/>
            <a:ext cx="914400" cy="914400"/>
          </a:xfrm>
          <a:prstGeom prst="rect">
            <a:avLst/>
          </a:prstGeom>
        </p:spPr>
      </p:pic>
      <p:pic>
        <p:nvPicPr>
          <p:cNvPr id="18" name="Graphic 17" descr="Head with Gears">
            <a:extLst>
              <a:ext uri="{FF2B5EF4-FFF2-40B4-BE49-F238E27FC236}">
                <a16:creationId xmlns:a16="http://schemas.microsoft.com/office/drawing/2014/main" id="{36F63074-AB0B-4FC3-AFA3-D3E2A9B559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0039" y="5744622"/>
            <a:ext cx="914400" cy="914400"/>
          </a:xfrm>
          <a:prstGeom prst="rect">
            <a:avLst/>
          </a:prstGeom>
        </p:spPr>
      </p:pic>
      <p:pic>
        <p:nvPicPr>
          <p:cNvPr id="20" name="Graphic 19" descr="Easel">
            <a:extLst>
              <a:ext uri="{FF2B5EF4-FFF2-40B4-BE49-F238E27FC236}">
                <a16:creationId xmlns:a16="http://schemas.microsoft.com/office/drawing/2014/main" id="{FE5B0BBF-05B0-4164-AA2E-893BB5A9EC6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99741" y="5728509"/>
            <a:ext cx="914400" cy="914400"/>
          </a:xfrm>
          <a:prstGeom prst="rect">
            <a:avLst/>
          </a:prstGeom>
        </p:spPr>
      </p:pic>
      <p:sp>
        <p:nvSpPr>
          <p:cNvPr id="21" name="TextBox 20">
            <a:extLst>
              <a:ext uri="{FF2B5EF4-FFF2-40B4-BE49-F238E27FC236}">
                <a16:creationId xmlns:a16="http://schemas.microsoft.com/office/drawing/2014/main" id="{E73A94AB-3CBE-4BE2-819D-8F44C568416B}"/>
              </a:ext>
            </a:extLst>
          </p:cNvPr>
          <p:cNvSpPr txBox="1"/>
          <p:nvPr/>
        </p:nvSpPr>
        <p:spPr>
          <a:xfrm>
            <a:off x="1714048" y="4702857"/>
            <a:ext cx="752381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1"/>
                </a:solidFill>
                <a:effectLst/>
                <a:uFillTx/>
                <a:latin typeface="+mn-lt"/>
                <a:ea typeface="+mn-ea"/>
                <a:cs typeface="+mn-cs"/>
                <a:sym typeface="Helvetica Light"/>
              </a:rPr>
              <a:t>Online General Education Course Availability</a:t>
            </a:r>
          </a:p>
        </p:txBody>
      </p:sp>
      <p:sp>
        <p:nvSpPr>
          <p:cNvPr id="22" name="TextBox 21">
            <a:extLst>
              <a:ext uri="{FF2B5EF4-FFF2-40B4-BE49-F238E27FC236}">
                <a16:creationId xmlns:a16="http://schemas.microsoft.com/office/drawing/2014/main" id="{9899CEF0-132C-435A-A46B-A5172BDCD999}"/>
              </a:ext>
            </a:extLst>
          </p:cNvPr>
          <p:cNvSpPr txBox="1"/>
          <p:nvPr/>
        </p:nvSpPr>
        <p:spPr>
          <a:xfrm>
            <a:off x="4896949" y="5191144"/>
            <a:ext cx="5882420" cy="65659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latin typeface="+mn-lt"/>
                <a:ea typeface="+mn-ea"/>
                <a:cs typeface="+mn-cs"/>
                <a:sym typeface="Helvetica Light"/>
              </a:rPr>
              <a:t>2016		2017		2018</a:t>
            </a:r>
          </a:p>
        </p:txBody>
      </p:sp>
      <p:sp>
        <p:nvSpPr>
          <p:cNvPr id="23" name="TextBox 22">
            <a:extLst>
              <a:ext uri="{FF2B5EF4-FFF2-40B4-BE49-F238E27FC236}">
                <a16:creationId xmlns:a16="http://schemas.microsoft.com/office/drawing/2014/main" id="{1DD4FF37-6382-4F0B-831A-0DAFA9954E8A}"/>
              </a:ext>
            </a:extLst>
          </p:cNvPr>
          <p:cNvSpPr txBox="1"/>
          <p:nvPr/>
        </p:nvSpPr>
        <p:spPr>
          <a:xfrm>
            <a:off x="5276665" y="5736181"/>
            <a:ext cx="1556606"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dirty="0">
                <a:solidFill>
                  <a:schemeClr val="bg1"/>
                </a:solidFill>
                <a:sym typeface="Helvetica Light"/>
              </a:rPr>
              <a:t>9</a:t>
            </a:r>
            <a:r>
              <a:rPr kumimoji="0" lang="en-US" sz="2000" b="0" i="0" u="none" strike="noStrike" cap="none" spc="0" normalizeH="0" baseline="0" dirty="0">
                <a:ln>
                  <a:noFill/>
                </a:ln>
                <a:solidFill>
                  <a:schemeClr val="bg1"/>
                </a:solidFill>
                <a:effectLst/>
                <a:uFillTx/>
                <a:latin typeface="+mn-lt"/>
                <a:ea typeface="+mn-ea"/>
                <a:cs typeface="+mn-cs"/>
                <a:sym typeface="Helvetica Light"/>
              </a:rPr>
              <a:t> of 13 goal areas</a:t>
            </a:r>
          </a:p>
        </p:txBody>
      </p:sp>
      <p:sp>
        <p:nvSpPr>
          <p:cNvPr id="24" name="TextBox 23">
            <a:extLst>
              <a:ext uri="{FF2B5EF4-FFF2-40B4-BE49-F238E27FC236}">
                <a16:creationId xmlns:a16="http://schemas.microsoft.com/office/drawing/2014/main" id="{855AA863-164B-4FDD-8C63-CD026E99D9CF}"/>
              </a:ext>
            </a:extLst>
          </p:cNvPr>
          <p:cNvSpPr txBox="1"/>
          <p:nvPr/>
        </p:nvSpPr>
        <p:spPr>
          <a:xfrm>
            <a:off x="8992715" y="5744622"/>
            <a:ext cx="1556606"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dirty="0">
                <a:solidFill>
                  <a:schemeClr val="bg1"/>
                </a:solidFill>
                <a:sym typeface="Helvetica Light"/>
              </a:rPr>
              <a:t>ALL </a:t>
            </a:r>
            <a:r>
              <a:rPr kumimoji="0" lang="en-US" sz="2000" b="0" i="0" u="none" strike="noStrike" cap="none" spc="0" normalizeH="0" baseline="0" dirty="0">
                <a:ln>
                  <a:noFill/>
                </a:ln>
                <a:solidFill>
                  <a:schemeClr val="bg1"/>
                </a:solidFill>
                <a:effectLst/>
                <a:uFillTx/>
                <a:latin typeface="+mn-lt"/>
                <a:ea typeface="+mn-ea"/>
                <a:cs typeface="+mn-cs"/>
                <a:sym typeface="Helvetica Light"/>
              </a:rPr>
              <a:t> 13 goal areas</a:t>
            </a:r>
          </a:p>
        </p:txBody>
      </p:sp>
      <p:sp>
        <p:nvSpPr>
          <p:cNvPr id="25" name="TextBox 24">
            <a:extLst>
              <a:ext uri="{FF2B5EF4-FFF2-40B4-BE49-F238E27FC236}">
                <a16:creationId xmlns:a16="http://schemas.microsoft.com/office/drawing/2014/main" id="{A2D233E8-4DDF-4093-97EC-B500DAB08918}"/>
              </a:ext>
            </a:extLst>
          </p:cNvPr>
          <p:cNvSpPr txBox="1"/>
          <p:nvPr/>
        </p:nvSpPr>
        <p:spPr>
          <a:xfrm>
            <a:off x="7115479" y="5728509"/>
            <a:ext cx="1556606"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dirty="0">
                <a:solidFill>
                  <a:schemeClr val="bg1"/>
                </a:solidFill>
                <a:sym typeface="Helvetica Light"/>
              </a:rPr>
              <a:t>11</a:t>
            </a:r>
            <a:r>
              <a:rPr kumimoji="0" lang="en-US" sz="2000" b="0" i="0" u="none" strike="noStrike" cap="none" spc="0" normalizeH="0" baseline="0" dirty="0">
                <a:ln>
                  <a:noFill/>
                </a:ln>
                <a:solidFill>
                  <a:schemeClr val="bg1"/>
                </a:solidFill>
                <a:effectLst/>
                <a:uFillTx/>
                <a:latin typeface="+mn-lt"/>
                <a:ea typeface="+mn-ea"/>
                <a:cs typeface="+mn-cs"/>
                <a:sym typeface="Helvetica Light"/>
              </a:rPr>
              <a:t> of 13 goal areas</a:t>
            </a:r>
          </a:p>
        </p:txBody>
      </p:sp>
      <p:pic>
        <p:nvPicPr>
          <p:cNvPr id="30" name="Graphic 29" descr="Diploma">
            <a:extLst>
              <a:ext uri="{FF2B5EF4-FFF2-40B4-BE49-F238E27FC236}">
                <a16:creationId xmlns:a16="http://schemas.microsoft.com/office/drawing/2014/main" id="{F2F88BFD-1D3B-42EF-A623-476D42B733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33846" y="1083836"/>
            <a:ext cx="2182861" cy="2182861"/>
          </a:xfrm>
          <a:prstGeom prst="rect">
            <a:avLst/>
          </a:prstGeom>
        </p:spPr>
      </p:pic>
      <p:sp>
        <p:nvSpPr>
          <p:cNvPr id="31" name="TextBox 30">
            <a:extLst>
              <a:ext uri="{FF2B5EF4-FFF2-40B4-BE49-F238E27FC236}">
                <a16:creationId xmlns:a16="http://schemas.microsoft.com/office/drawing/2014/main" id="{BDE394FB-6B7F-4335-90B9-A826A850C196}"/>
              </a:ext>
            </a:extLst>
          </p:cNvPr>
          <p:cNvSpPr txBox="1"/>
          <p:nvPr/>
        </p:nvSpPr>
        <p:spPr>
          <a:xfrm>
            <a:off x="9185339" y="1798656"/>
            <a:ext cx="2618310"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Light"/>
              </a:rPr>
              <a:t>2017 Graduates</a:t>
            </a:r>
          </a:p>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Helvetica Light"/>
              </a:rPr>
              <a:t>GPA- </a:t>
            </a:r>
            <a:r>
              <a:rPr lang="en-US" sz="2400" b="1" dirty="0">
                <a:solidFill>
                  <a:schemeClr val="bg1"/>
                </a:solidFill>
                <a:sym typeface="Helvetica Light"/>
              </a:rPr>
              <a:t>3.2</a:t>
            </a:r>
            <a:endParaRPr kumimoji="0" lang="en-US" sz="2400" b="1" i="0" u="none" strike="noStrike" cap="none" spc="0" normalizeH="0" baseline="0" dirty="0">
              <a:ln>
                <a:noFill/>
              </a:ln>
              <a:solidFill>
                <a:schemeClr val="bg1"/>
              </a:solidFill>
              <a:effectLst/>
              <a:uFillTx/>
              <a:latin typeface="+mn-lt"/>
              <a:ea typeface="+mn-ea"/>
              <a:cs typeface="+mn-cs"/>
              <a:sym typeface="Helvetica Light"/>
            </a:endParaRPr>
          </a:p>
        </p:txBody>
      </p:sp>
    </p:spTree>
    <p:custDataLst>
      <p:tags r:id="rId1"/>
    </p:custDataLst>
    <p:extLst>
      <p:ext uri="{BB962C8B-B14F-4D97-AF65-F5344CB8AC3E}">
        <p14:creationId xmlns:p14="http://schemas.microsoft.com/office/powerpoint/2010/main" val="30640076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man, indoor, standing&#10;&#10;Description generated with very high confidence">
            <a:extLst>
              <a:ext uri="{FF2B5EF4-FFF2-40B4-BE49-F238E27FC236}">
                <a16:creationId xmlns:a16="http://schemas.microsoft.com/office/drawing/2014/main" id="{5806CE10-6F2F-401B-828C-121AECB41B6A}"/>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p:blipFill>
        <p:spPr/>
      </p:pic>
      <p:sp>
        <p:nvSpPr>
          <p:cNvPr id="4" name="Title 3">
            <a:extLst>
              <a:ext uri="{FF2B5EF4-FFF2-40B4-BE49-F238E27FC236}">
                <a16:creationId xmlns:a16="http://schemas.microsoft.com/office/drawing/2014/main" id="{4C09765F-435F-46D7-B812-300E00D81B64}"/>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id="{63A95777-5B56-485B-9AA2-6EB2952B1F5F}"/>
              </a:ext>
            </a:extLst>
          </p:cNvPr>
          <p:cNvSpPr txBox="1"/>
          <p:nvPr/>
        </p:nvSpPr>
        <p:spPr>
          <a:xfrm>
            <a:off x="0" y="7065749"/>
            <a:ext cx="12192000" cy="2410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5" tooltip="http://boingboing.net/2014/07/10/tour-of-adam-savages-cave.html"/>
              </a:rPr>
              <a:t>This Photo</a:t>
            </a:r>
            <a:r>
              <a:rPr lang="en-US" sz="900"/>
              <a:t> by Unknown Author is licensed under </a:t>
            </a:r>
            <a:r>
              <a:rPr lang="en-US" sz="900">
                <a:hlinkClick r:id="rId6" tooltip="https://creativecommons.org/licenses/by-nc-sa/3.0/"/>
              </a:rPr>
              <a:t>CC BY-NC-SA</a:t>
            </a:r>
            <a:endParaRPr lang="en-US" sz="900"/>
          </a:p>
        </p:txBody>
      </p:sp>
      <p:pic>
        <p:nvPicPr>
          <p:cNvPr id="10" name="Picture 9" descr="A picture containing tableware&#10;&#10;Description generated with high confidence">
            <a:extLst>
              <a:ext uri="{FF2B5EF4-FFF2-40B4-BE49-F238E27FC236}">
                <a16:creationId xmlns:a16="http://schemas.microsoft.com/office/drawing/2014/main" id="{E9C68904-B3BC-4879-891B-366595CC948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9476506">
            <a:off x="-562435" y="1305727"/>
            <a:ext cx="7368813" cy="1968254"/>
          </a:xfrm>
          <a:prstGeom prst="rect">
            <a:avLst/>
          </a:prstGeom>
        </p:spPr>
      </p:pic>
      <p:sp>
        <p:nvSpPr>
          <p:cNvPr id="11" name="TextBox 10">
            <a:extLst>
              <a:ext uri="{FF2B5EF4-FFF2-40B4-BE49-F238E27FC236}">
                <a16:creationId xmlns:a16="http://schemas.microsoft.com/office/drawing/2014/main" id="{229FEF6F-53DF-4A2F-B34B-44ADC94766AA}"/>
              </a:ext>
            </a:extLst>
          </p:cNvPr>
          <p:cNvSpPr txBox="1"/>
          <p:nvPr/>
        </p:nvSpPr>
        <p:spPr>
          <a:xfrm rot="19476506">
            <a:off x="1332625" y="4505318"/>
            <a:ext cx="7368813" cy="2410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8" tooltip="http://www.sintetia.com/el-mito-de-las-rentas-salariales-y-beneficios-empresariales/"/>
              </a:rPr>
              <a:t>This Photo</a:t>
            </a:r>
            <a:r>
              <a:rPr lang="en-US" sz="900"/>
              <a:t> by Unknown Author is licensed under </a:t>
            </a:r>
            <a:r>
              <a:rPr lang="en-US" sz="900">
                <a:hlinkClick r:id="rId9" tooltip="https://creativecommons.org/licenses/by-sa/3.0/"/>
              </a:rPr>
              <a:t>CC BY-SA</a:t>
            </a:r>
            <a:endParaRPr lang="en-US" sz="900"/>
          </a:p>
        </p:txBody>
      </p:sp>
    </p:spTree>
    <p:custDataLst>
      <p:tags r:id="rId1"/>
    </p:custDataLst>
    <p:extLst>
      <p:ext uri="{BB962C8B-B14F-4D97-AF65-F5344CB8AC3E}">
        <p14:creationId xmlns:p14="http://schemas.microsoft.com/office/powerpoint/2010/main" val="42505856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young boy using a computer&#10;&#10;Description generated with high confidence">
            <a:extLst>
              <a:ext uri="{FF2B5EF4-FFF2-40B4-BE49-F238E27FC236}">
                <a16:creationId xmlns:a16="http://schemas.microsoft.com/office/drawing/2014/main" id="{608882C9-7E9A-459B-9869-9A28FE768B4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4307" b="24307"/>
          <a:stretch>
            <a:fillRect/>
          </a:stretch>
        </p:blipFill>
        <p:spPr/>
      </p:pic>
      <p:sp>
        <p:nvSpPr>
          <p:cNvPr id="3" name="Title 2">
            <a:extLst>
              <a:ext uri="{FF2B5EF4-FFF2-40B4-BE49-F238E27FC236}">
                <a16:creationId xmlns:a16="http://schemas.microsoft.com/office/drawing/2014/main" id="{D9A8E950-C8D9-416E-AA5D-4522C4913975}"/>
              </a:ext>
            </a:extLst>
          </p:cNvPr>
          <p:cNvSpPr>
            <a:spLocks noGrp="1"/>
          </p:cNvSpPr>
          <p:nvPr>
            <p:ph type="title"/>
          </p:nvPr>
        </p:nvSpPr>
        <p:spPr/>
        <p:txBody>
          <a:bodyPr/>
          <a:lstStyle/>
          <a:p>
            <a:r>
              <a:rPr lang="en-US" dirty="0"/>
              <a:t>Online Completion is for “older students”</a:t>
            </a:r>
          </a:p>
        </p:txBody>
      </p:sp>
      <p:pic>
        <p:nvPicPr>
          <p:cNvPr id="8" name="Picture 7" descr="A close up of a sign&#10;&#10;Description generated with very high confidence">
            <a:extLst>
              <a:ext uri="{FF2B5EF4-FFF2-40B4-BE49-F238E27FC236}">
                <a16:creationId xmlns:a16="http://schemas.microsoft.com/office/drawing/2014/main" id="{8C8BDA4C-EF6F-49FD-85AF-B46C2759A3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Tree>
    <p:custDataLst>
      <p:tags r:id="rId1"/>
    </p:custDataLst>
    <p:extLst>
      <p:ext uri="{BB962C8B-B14F-4D97-AF65-F5344CB8AC3E}">
        <p14:creationId xmlns:p14="http://schemas.microsoft.com/office/powerpoint/2010/main" val="2155937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indoor, person, wall, game&#10;&#10;Description generated with very high confidence">
            <a:extLst>
              <a:ext uri="{FF2B5EF4-FFF2-40B4-BE49-F238E27FC236}">
                <a16:creationId xmlns:a16="http://schemas.microsoft.com/office/drawing/2014/main" id="{D591AF04-ED01-4C4E-B334-1D0A0C3921E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222" r="14222"/>
          <a:stretch>
            <a:fillRect/>
          </a:stretch>
        </p:blipFill>
        <p:spPr>
          <a:xfrm>
            <a:off x="0" y="0"/>
            <a:ext cx="6096000" cy="6867144"/>
          </a:xfrm>
        </p:spPr>
      </p:pic>
      <p:pic>
        <p:nvPicPr>
          <p:cNvPr id="13" name="Picture 12" descr="A person lying on a computer&#10;&#10;Description generated with high confidence">
            <a:extLst>
              <a:ext uri="{FF2B5EF4-FFF2-40B4-BE49-F238E27FC236}">
                <a16:creationId xmlns:a16="http://schemas.microsoft.com/office/drawing/2014/main" id="{1F4E3AAC-8F6D-4A4B-B89E-42670C6CF39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30604" y="0"/>
            <a:ext cx="6861396" cy="6867144"/>
          </a:xfrm>
          <a:prstGeom prst="rect">
            <a:avLst/>
          </a:prstGeom>
        </p:spPr>
      </p:pic>
      <p:pic>
        <p:nvPicPr>
          <p:cNvPr id="16" name="Picture 15" descr="A close up of a street sign&#10;&#10;Description generated with very high confidence">
            <a:extLst>
              <a:ext uri="{FF2B5EF4-FFF2-40B4-BE49-F238E27FC236}">
                <a16:creationId xmlns:a16="http://schemas.microsoft.com/office/drawing/2014/main" id="{F719363B-0C84-438F-A883-7D95933E47CF}"/>
              </a:ext>
            </a:extLst>
          </p:cNvPr>
          <p:cNvPicPr>
            <a:picLocks noChangeAspect="1"/>
          </p:cNvPicPr>
          <p:nvPr/>
        </p:nvPicPr>
        <p:blipFill rotWithShape="1">
          <a:blip r:embed="rId8">
            <a:extLst>
              <a:ext uri="{28A0092B-C50C-407E-A947-70E740481C1C}">
                <a14:useLocalDpi xmlns:a14="http://schemas.microsoft.com/office/drawing/2010/main" val="0"/>
              </a:ext>
            </a:extLst>
          </a:blip>
          <a:srcRect l="22947" t="7826" b="9275"/>
          <a:stretch/>
        </p:blipFill>
        <p:spPr>
          <a:xfrm>
            <a:off x="4774924" y="1895061"/>
            <a:ext cx="2642152" cy="1895061"/>
          </a:xfrm>
          <a:prstGeom prst="rect">
            <a:avLst/>
          </a:prstGeom>
        </p:spPr>
      </p:pic>
      <p:pic>
        <p:nvPicPr>
          <p:cNvPr id="17" name="Picture 16" descr="A close up of a sign&#10;&#10;Description generated with very high confidence">
            <a:extLst>
              <a:ext uri="{FF2B5EF4-FFF2-40B4-BE49-F238E27FC236}">
                <a16:creationId xmlns:a16="http://schemas.microsoft.com/office/drawing/2014/main" id="{134F6320-32C6-4CDE-BA4A-0DA21CB40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
        <p:nvSpPr>
          <p:cNvPr id="3" name="Title 2">
            <a:extLst>
              <a:ext uri="{FF2B5EF4-FFF2-40B4-BE49-F238E27FC236}">
                <a16:creationId xmlns:a16="http://schemas.microsoft.com/office/drawing/2014/main" id="{A3D6C0D9-169E-45EB-9C20-8F76FEBD81F3}"/>
              </a:ext>
            </a:extLst>
          </p:cNvPr>
          <p:cNvSpPr>
            <a:spLocks noGrp="1"/>
          </p:cNvSpPr>
          <p:nvPr>
            <p:ph type="title"/>
          </p:nvPr>
        </p:nvSpPr>
        <p:spPr>
          <a:xfrm>
            <a:off x="5168348" y="505894"/>
            <a:ext cx="6451517" cy="623383"/>
          </a:xfrm>
        </p:spPr>
        <p:txBody>
          <a:bodyPr/>
          <a:lstStyle/>
          <a:p>
            <a:r>
              <a:rPr lang="en-US" dirty="0">
                <a:solidFill>
                  <a:schemeClr val="tx1"/>
                </a:solidFill>
              </a:rPr>
              <a:t>Online Learning is NOT </a:t>
            </a:r>
            <a:r>
              <a:rPr lang="en-US" i="1" dirty="0">
                <a:solidFill>
                  <a:schemeClr val="tx1"/>
                </a:solidFill>
              </a:rPr>
              <a:t>engaging</a:t>
            </a:r>
            <a:r>
              <a:rPr lang="en-US" dirty="0">
                <a:solidFill>
                  <a:schemeClr val="tx1"/>
                </a:solidFill>
              </a:rPr>
              <a:t>.</a:t>
            </a:r>
          </a:p>
        </p:txBody>
      </p:sp>
    </p:spTree>
    <p:custDataLst>
      <p:tags r:id="rId1"/>
    </p:custDataLst>
    <p:extLst>
      <p:ext uri="{BB962C8B-B14F-4D97-AF65-F5344CB8AC3E}">
        <p14:creationId xmlns:p14="http://schemas.microsoft.com/office/powerpoint/2010/main" val="29604266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SPIRE" val="hgDftNXi"/>
  <p:tag name="TAG_BACKING_FORM_KEY" val="5703582-c:\users\chris\dropbox\msu mankato aos program\extended ed\e-learning conference 2017 normandale cc\e-learning conference presentation outline.pptx"/>
  <p:tag name="ARTICULATE_PRESENTER_VERSION" val="8"/>
  <p:tag name="ARTICULATE_DESIGN_ID_OFFICE THEME" val="ZK7xWQ97"/>
  <p:tag name="ARTICULATE_SLIDE_THUMBNAIL_REFRESH" val="1"/>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TOC_EXPANDED" val="True"/>
  <p:tag name="ARTICULATE_SLIDE_PRESENTER_GUID" val="6462b2c4-4159-4799-866b-153349bf59e9"/>
  <p:tag name="ARTICULATE_SLIDE_PAUSE" val="1"/>
  <p:tag name="ARTICULATE_HIDE_SLIDE" val="0"/>
  <p:tag name="ARTICULATE_PLAYER_CONTROL_PREVIOUS" val="True"/>
  <p:tag name="ARTICULATE_PLAYER_CONTROL_NEXT" val="True"/>
  <p:tag name="ARTICULATE_USED_LAYOUT" val="1"/>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270"/>
  <p:tag name="ARTICULATE_NAV_LEVEL" val="1"/>
  <p:tag name="ARTICULATE_TOC_EXPANDED" val="True"/>
  <p:tag name="ARTICULATE_SLIDE_PRESENTER_GUID" val="6462b2c4-4159-4799-866b-153349bf59e9"/>
  <p:tag name="ARTICULATE_SLIDE_PAUSE" val="1"/>
  <p:tag name="ARTICULATE_HIDE_SLIDE" val="0"/>
  <p:tag name="ARTICULATE_PLAYER_CONTROL_PREVIOUS" val="True"/>
  <p:tag name="ARTICULATE_PLAYER_CONTROL_NEXT" val="True"/>
  <p:tag name="ARTICULATE_USED_LAYOUT" val="13"/>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pire">
  <a:themeElements>
    <a:clrScheme name="Mau City Dark">
      <a:dk1>
        <a:srgbClr val="000000"/>
      </a:dk1>
      <a:lt1>
        <a:srgbClr val="FFFFFF"/>
      </a:lt1>
      <a:dk2>
        <a:srgbClr val="0298E1"/>
      </a:dk2>
      <a:lt2>
        <a:srgbClr val="CFD6DE"/>
      </a:lt2>
      <a:accent1>
        <a:srgbClr val="0087C9"/>
      </a:accent1>
      <a:accent2>
        <a:srgbClr val="36B2CA"/>
      </a:accent2>
      <a:accent3>
        <a:srgbClr val="0065AC"/>
      </a:accent3>
      <a:accent4>
        <a:srgbClr val="12254D"/>
      </a:accent4>
      <a:accent5>
        <a:srgbClr val="121316"/>
      </a:accent5>
      <a:accent6>
        <a:srgbClr val="A2B1C1"/>
      </a:accent6>
      <a:hlink>
        <a:srgbClr val="199596"/>
      </a:hlink>
      <a:folHlink>
        <a:srgbClr val="34C4CC"/>
      </a:folHlink>
    </a:clrScheme>
    <a:fontScheme name="Inspire">
      <a:majorFont>
        <a:latin typeface="Lato Light"/>
        <a:ea typeface="Helvetica Light"/>
        <a:cs typeface="Helvetica Light"/>
      </a:majorFont>
      <a:minorFont>
        <a:latin typeface="Lato Regular"/>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12700" cap="flat">
          <a:noFill/>
          <a:miter lim="400000"/>
        </a:ln>
        <a:effectLst/>
      </a:spPr>
      <a:bodyPr rot="0" spcFirstLastPara="1" vertOverflow="overflow" horzOverflow="overflow" vert="horz" wrap="square" lIns="50800" tIns="50800" rIns="50800" bIns="50800" numCol="1" spcCol="38100" rtlCol="0" anchor="ctr">
        <a:no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entPassPackage>
  <PackageId>Template-00026-PPT</PackageId>
</ContentPassPackage>
</file>

<file path=customXml/itemProps1.xml><?xml version="1.0" encoding="utf-8"?>
<ds:datastoreItem xmlns:ds="http://schemas.openxmlformats.org/officeDocument/2006/customXml" ds:itemID="{C998A1B6-8C31-4A58-BF79-FA19614F191E}">
  <ds:schemaRefs/>
</ds:datastoreItem>
</file>

<file path=docProps/app.xml><?xml version="1.0" encoding="utf-8"?>
<Properties xmlns="http://schemas.openxmlformats.org/officeDocument/2006/extended-properties" xmlns:vt="http://schemas.openxmlformats.org/officeDocument/2006/docPropsVTypes">
  <TotalTime>885</TotalTime>
  <Words>1411</Words>
  <Application>Microsoft Office PowerPoint</Application>
  <PresentationFormat>Widescreen</PresentationFormat>
  <Paragraphs>119</Paragraphs>
  <Slides>20</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Franklin Gothic Heavy</vt:lpstr>
      <vt:lpstr>Helvetica Light</vt:lpstr>
      <vt:lpstr>Helvetica Neue</vt:lpstr>
      <vt:lpstr>Lato Light</vt:lpstr>
      <vt:lpstr>Lato Regular</vt:lpstr>
      <vt:lpstr>Office Theme</vt:lpstr>
      <vt:lpstr>Inspire</vt:lpstr>
      <vt:lpstr>PowerPoint Presentation</vt:lpstr>
      <vt:lpstr>Presenters</vt:lpstr>
      <vt:lpstr>University Extended Education</vt:lpstr>
      <vt:lpstr>Applied Organizational Studies</vt:lpstr>
      <vt:lpstr>PowerPoint Presentation</vt:lpstr>
      <vt:lpstr>Moving from Margin to Mainstream- AOS</vt:lpstr>
      <vt:lpstr>PowerPoint Presentation</vt:lpstr>
      <vt:lpstr>Online Completion is for “older students”</vt:lpstr>
      <vt:lpstr>Online Learning is NOT engaging.</vt:lpstr>
      <vt:lpstr>PowerPoint Presentation</vt:lpstr>
      <vt:lpstr>“Non-Traditional Students”</vt:lpstr>
      <vt:lpstr>Target Market Opportunities </vt:lpstr>
      <vt:lpstr>PowerPoint Presentation</vt:lpstr>
      <vt:lpstr>34% of MN Jobs Require Post-Secondary Education</vt:lpstr>
      <vt:lpstr>PowerPoint Presentation</vt:lpstr>
      <vt:lpstr>Minnesota is Growing</vt:lpstr>
      <vt:lpstr>PowerPoint Presentation</vt:lpstr>
      <vt:lpstr>“If You Build it They Will Come”</vt:lpstr>
      <vt:lpstr>Where  Do We Go From Here?</vt:lpstr>
      <vt:lpstr>Co-Creation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Intro to MSU Mankato’s Online Bachelor Completion Program- Applied Organizational Studies</dc:title>
  <dc:creator>Christine Pigsley</dc:creator>
  <cp:lastModifiedBy>Christine Pigsley</cp:lastModifiedBy>
  <cp:revision>57</cp:revision>
  <dcterms:created xsi:type="dcterms:W3CDTF">2017-07-13T18:10:55Z</dcterms:created>
  <dcterms:modified xsi:type="dcterms:W3CDTF">2017-08-02T20:04:45Z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510891D5-668F-494A-A29E-13AA1DB2FB55</vt:lpwstr>
  </property>
  <property fmtid="{D5CDD505-2E9C-101B-9397-08002B2CF9AE}" pid="3" name="ArticulatePath">
    <vt:lpwstr>Presentation1</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ProjectFull">
    <vt:lpwstr>C:\Users\chris\Dropbox\MSU Mankato AOS Program\Extended Ed\E-Learning Conference 2017 Normandale CC\E-Learning Conference Presentation Outline.ppta</vt:lpwstr>
  </property>
</Properties>
</file>