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0"/>
  </p:notesMasterIdLst>
  <p:handoutMasterIdLst>
    <p:handoutMasterId r:id="rId41"/>
  </p:handoutMasterIdLst>
  <p:sldIdLst>
    <p:sldId id="256" r:id="rId2"/>
    <p:sldId id="286" r:id="rId3"/>
    <p:sldId id="258" r:id="rId4"/>
    <p:sldId id="259" r:id="rId5"/>
    <p:sldId id="266" r:id="rId6"/>
    <p:sldId id="260" r:id="rId7"/>
    <p:sldId id="262" r:id="rId8"/>
    <p:sldId id="285" r:id="rId9"/>
    <p:sldId id="289" r:id="rId10"/>
    <p:sldId id="264" r:id="rId11"/>
    <p:sldId id="263" r:id="rId12"/>
    <p:sldId id="265" r:id="rId13"/>
    <p:sldId id="267" r:id="rId14"/>
    <p:sldId id="290" r:id="rId15"/>
    <p:sldId id="288" r:id="rId16"/>
    <p:sldId id="279" r:id="rId17"/>
    <p:sldId id="269" r:id="rId18"/>
    <p:sldId id="280" r:id="rId19"/>
    <p:sldId id="291" r:id="rId20"/>
    <p:sldId id="292" r:id="rId21"/>
    <p:sldId id="293" r:id="rId22"/>
    <p:sldId id="281" r:id="rId23"/>
    <p:sldId id="270" r:id="rId24"/>
    <p:sldId id="272" r:id="rId25"/>
    <p:sldId id="282" r:id="rId26"/>
    <p:sldId id="283" r:id="rId27"/>
    <p:sldId id="273" r:id="rId28"/>
    <p:sldId id="271" r:id="rId29"/>
    <p:sldId id="274" r:id="rId30"/>
    <p:sldId id="276" r:id="rId31"/>
    <p:sldId id="284" r:id="rId32"/>
    <p:sldId id="287" r:id="rId33"/>
    <p:sldId id="277" r:id="rId34"/>
    <p:sldId id="294" r:id="rId35"/>
    <p:sldId id="295" r:id="rId36"/>
    <p:sldId id="278" r:id="rId37"/>
    <p:sldId id="275" r:id="rId38"/>
    <p:sldId id="268" r:id="rId3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4023092" y="1"/>
            <a:ext cx="3077739" cy="471054"/>
          </a:xfrm>
          <a:prstGeom prst="rect">
            <a:avLst/>
          </a:prstGeom>
        </p:spPr>
        <p:txBody>
          <a:bodyPr vert="horz" lIns="93662" tIns="46831" rIns="93662" bIns="46831" rtlCol="0"/>
          <a:lstStyle>
            <a:lvl1pPr algn="r">
              <a:defRPr sz="1200"/>
            </a:lvl1pPr>
          </a:lstStyle>
          <a:p>
            <a:fld id="{FC1F910D-03B6-412C-B712-45F84C273DED}" type="datetimeFigureOut">
              <a:rPr lang="en-US" smtClean="0"/>
              <a:t>8/2/2017</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3662" tIns="46831" rIns="93662" bIns="46831" rtlCol="0" anchor="b"/>
          <a:lstStyle>
            <a:lvl1pPr algn="r">
              <a:defRPr sz="1200"/>
            </a:lvl1pPr>
          </a:lstStyle>
          <a:p>
            <a:fld id="{D7FA5358-2226-4A17-85FC-2C0F1E42A8E8}" type="slidenum">
              <a:rPr lang="en-US" smtClean="0"/>
              <a:t>‹#›</a:t>
            </a:fld>
            <a:endParaRPr lang="en-US"/>
          </a:p>
        </p:txBody>
      </p:sp>
    </p:spTree>
    <p:extLst>
      <p:ext uri="{BB962C8B-B14F-4D97-AF65-F5344CB8AC3E}">
        <p14:creationId xmlns:p14="http://schemas.microsoft.com/office/powerpoint/2010/main" val="82718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976730E0-F3E1-4867-AD77-B9D91A85382B}" type="datetimeFigureOut">
              <a:rPr lang="en-US" smtClean="0"/>
              <a:t>8/2/2017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8362316-BA53-4C59-B878-A9F9A2B48DA5}" type="slidenum">
              <a:rPr lang="en-US" smtClean="0"/>
              <a:t>‹#›</a:t>
            </a:fld>
            <a:endParaRPr lang="en-US"/>
          </a:p>
        </p:txBody>
      </p:sp>
    </p:spTree>
    <p:extLst>
      <p:ext uri="{BB962C8B-B14F-4D97-AF65-F5344CB8AC3E}">
        <p14:creationId xmlns:p14="http://schemas.microsoft.com/office/powerpoint/2010/main" val="187473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FE7D661-1836-44F7-8FAF-35E8F866ECD3}" type="datetime1">
              <a:rPr lang="en-US" smtClean="0"/>
              <a:pPr/>
              <a:t>8/2/2017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290726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47DADC-55EA-4839-91C8-5BCC0EC06F5C}" type="datetime1">
              <a:rPr lang="en-US" smtClean="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41707925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47DADC-55EA-4839-91C8-5BCC0EC06F5C}" type="datetime1">
              <a:rPr lang="en-US" smtClean="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21964477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47DADC-55EA-4839-91C8-5BCC0EC06F5C}" type="datetime1">
              <a:rPr lang="en-US" smtClean="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8138130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47DADC-55EA-4839-91C8-5BCC0EC06F5C}" type="datetime1">
              <a:rPr lang="en-US" smtClean="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2950184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47DADC-55EA-4839-91C8-5BCC0EC06F5C}" type="datetime1">
              <a:rPr lang="en-US" smtClean="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9318707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47DADC-55EA-4839-91C8-5BCC0EC06F5C}" type="datetime1">
              <a:rPr lang="en-US" smtClean="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11791548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1FF71CE-B899-4B2B-848D-9F12F0C901B6}" type="datetimeFigureOut">
              <a:rPr lang="en-US" smtClean="0"/>
              <a:t>8/2/2017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397606D-E5C4-4C2F-8241-EC2663EF1CD4}" type="slidenum">
              <a:rPr lang="en-US" smtClean="0"/>
              <a:t>‹#›</a:t>
            </a:fld>
            <a:endParaRPr lang="en-US"/>
          </a:p>
        </p:txBody>
      </p:sp>
    </p:spTree>
    <p:extLst>
      <p:ext uri="{BB962C8B-B14F-4D97-AF65-F5344CB8AC3E}">
        <p14:creationId xmlns:p14="http://schemas.microsoft.com/office/powerpoint/2010/main" val="423592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2CF1CA-F464-4B29-B867-EAF8A9B936E3}" type="datetime1">
              <a:rPr lang="en-US" smtClean="0"/>
              <a:pPr/>
              <a:t>8/2/2017</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180302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288204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193303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2A601-7D32-4ED7-AD1A-974B6DDBDCDC}" type="datetime1">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142962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7B41-4A0C-4639-A132-E5C8F99A4BE8}" type="datetime1">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15567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397723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B988B47-74BA-4873-ADAE-EB0120124E83}" type="datetime1">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212481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31645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43737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A47DADC-55EA-4839-91C8-5BCC0EC06F5C}" type="datetime1">
              <a:rPr lang="en-US" smtClean="0"/>
              <a:pPr/>
              <a:t>8/2/2017</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39049442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learningindustry.com/tags/accessible-elearn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hyperlink" Target="http://www.AHEAD.org" TargetMode="External"/><Relationship Id="rId1" Type="http://schemas.openxmlformats.org/officeDocument/2006/relationships/slideLayout" Target="../slideLayouts/slideLayout2.xml"/><Relationship Id="rId6" Type="http://schemas.openxmlformats.org/officeDocument/2006/relationships/hyperlink" Target="http://www.udlcenter.org/" TargetMode="External"/><Relationship Id="rId5" Type="http://schemas.openxmlformats.org/officeDocument/2006/relationships/hyperlink" Target="http://ncdae.org/" TargetMode="External"/><Relationship Id="rId4" Type="http://schemas.openxmlformats.org/officeDocument/2006/relationships/hyperlink" Target="http://www.washington.edu/do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udltechtoolkit.wikispac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udacityteam.org/" TargetMode="External"/><Relationship Id="rId2" Type="http://schemas.openxmlformats.org/officeDocument/2006/relationships/hyperlink" Target="https://techsmith.com" TargetMode="External"/><Relationship Id="rId1" Type="http://schemas.openxmlformats.org/officeDocument/2006/relationships/slideLayout" Target="../slideLayouts/slideLayout2.xml"/><Relationship Id="rId6" Type="http://schemas.openxmlformats.org/officeDocument/2006/relationships/hyperlink" Target="http://ncdae.org/resources/cheatsheets/youtube.php" TargetMode="External"/><Relationship Id="rId5" Type="http://schemas.openxmlformats.org/officeDocument/2006/relationships/hyperlink" Target="http://voki.com" TargetMode="External"/><Relationship Id="rId4" Type="http://schemas.openxmlformats.org/officeDocument/2006/relationships/hyperlink" Target="http://softchalk.com/"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elearningindustry.com/6-tips-to-design-elearning-courses-that-appeal-to-a-wider-elearning-audienc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Karenplaplant@gmail.com" TargetMode="External"/><Relationship Id="rId2" Type="http://schemas.openxmlformats.org/officeDocument/2006/relationships/hyperlink" Target="mailto:Jgerling@hennepintech.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50007"/>
            <a:ext cx="7315200" cy="2276651"/>
          </a:xfrm>
        </p:spPr>
        <p:txBody>
          <a:bodyPr>
            <a:normAutofit/>
          </a:bodyPr>
          <a:lstStyle/>
          <a:p>
            <a:pPr algn="ctr"/>
            <a:r>
              <a:rPr lang="en-US" sz="4000" b="1" dirty="0" smtClean="0"/>
              <a:t>BEYOND CAPTIONING:</a:t>
            </a:r>
            <a:br>
              <a:rPr lang="en-US" sz="4000" b="1" dirty="0" smtClean="0"/>
            </a:br>
            <a:r>
              <a:rPr lang="en-US" sz="4000" b="1" dirty="0" smtClean="0"/>
              <a:t>TIPS FOR MORE ACCESSIBLE COURSE DESIGN</a:t>
            </a:r>
            <a:endParaRPr lang="en-US" sz="4000" b="1" dirty="0"/>
          </a:p>
        </p:txBody>
      </p:sp>
      <p:sp>
        <p:nvSpPr>
          <p:cNvPr id="3" name="Subtitle 2"/>
          <p:cNvSpPr>
            <a:spLocks noGrp="1"/>
          </p:cNvSpPr>
          <p:nvPr>
            <p:ph type="subTitle" idx="1"/>
          </p:nvPr>
        </p:nvSpPr>
        <p:spPr>
          <a:xfrm>
            <a:off x="914400" y="3274142"/>
            <a:ext cx="7315200" cy="2615382"/>
          </a:xfrm>
        </p:spPr>
        <p:txBody>
          <a:bodyPr>
            <a:noAutofit/>
          </a:bodyPr>
          <a:lstStyle/>
          <a:p>
            <a:pPr lvl="0" algn="ctr">
              <a:spcBef>
                <a:spcPts val="500"/>
              </a:spcBef>
              <a:buClr>
                <a:schemeClr val="lt1"/>
              </a:buClr>
              <a:buSzPct val="25000"/>
            </a:pPr>
            <a:r>
              <a:rPr lang="en" sz="2800" b="1" dirty="0" smtClean="0">
                <a:latin typeface="Calibri"/>
                <a:ea typeface="Calibri"/>
                <a:cs typeface="Calibri"/>
                <a:sym typeface="Calibri"/>
              </a:rPr>
              <a:t>MN </a:t>
            </a:r>
            <a:r>
              <a:rPr lang="en" sz="2800" b="1" dirty="0">
                <a:latin typeface="Calibri"/>
                <a:ea typeface="Calibri"/>
                <a:cs typeface="Calibri"/>
                <a:sym typeface="Calibri"/>
              </a:rPr>
              <a:t>eLearning Summit</a:t>
            </a:r>
          </a:p>
          <a:p>
            <a:pPr lvl="0" algn="ctr">
              <a:spcBef>
                <a:spcPts val="500"/>
              </a:spcBef>
              <a:buClr>
                <a:schemeClr val="lt1"/>
              </a:buClr>
              <a:buSzPct val="25000"/>
            </a:pPr>
            <a:r>
              <a:rPr lang="en" sz="2800" b="1" dirty="0">
                <a:latin typeface="Calibri"/>
                <a:ea typeface="Calibri"/>
                <a:cs typeface="Calibri"/>
                <a:sym typeface="Calibri"/>
              </a:rPr>
              <a:t>August 2-3, 2017</a:t>
            </a:r>
          </a:p>
          <a:p>
            <a:pPr algn="ctr"/>
            <a:endParaRPr lang="en-US" sz="3200" b="1" dirty="0" smtClean="0"/>
          </a:p>
          <a:p>
            <a:pPr algn="ctr"/>
            <a:r>
              <a:rPr lang="en-US" sz="3200" b="1" dirty="0" smtClean="0"/>
              <a:t>Jenessa Gerling &amp; Karen </a:t>
            </a:r>
            <a:r>
              <a:rPr lang="en-US" sz="3200" b="1" dirty="0" err="1" smtClean="0"/>
              <a:t>LaPlant</a:t>
            </a:r>
            <a:endParaRPr lang="en-US" sz="3200" b="1" dirty="0"/>
          </a:p>
          <a:p>
            <a:pPr algn="ctr"/>
            <a:endParaRPr lang="en-US" sz="3600" dirty="0"/>
          </a:p>
        </p:txBody>
      </p:sp>
    </p:spTree>
    <p:extLst>
      <p:ext uri="{BB962C8B-B14F-4D97-AF65-F5344CB8AC3E}">
        <p14:creationId xmlns:p14="http://schemas.microsoft.com/office/powerpoint/2010/main" val="224321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1"/>
            <a:ext cx="7315200" cy="863600"/>
          </a:xfrm>
        </p:spPr>
        <p:txBody>
          <a:bodyPr>
            <a:normAutofit/>
          </a:bodyPr>
          <a:lstStyle/>
          <a:p>
            <a:pPr algn="ctr"/>
            <a:r>
              <a:rPr lang="en-US" b="1" dirty="0" smtClean="0"/>
              <a:t>SEVEN PRINCIPLES OF UDL </a:t>
            </a:r>
            <a:endParaRPr lang="en-US" b="1" dirty="0"/>
          </a:p>
        </p:txBody>
      </p:sp>
      <p:sp>
        <p:nvSpPr>
          <p:cNvPr id="3" name="Content Placeholder 2"/>
          <p:cNvSpPr>
            <a:spLocks noGrp="1"/>
          </p:cNvSpPr>
          <p:nvPr>
            <p:ph idx="1"/>
          </p:nvPr>
        </p:nvSpPr>
        <p:spPr>
          <a:xfrm>
            <a:off x="914400" y="2536723"/>
            <a:ext cx="7315200" cy="3772638"/>
          </a:xfrm>
        </p:spPr>
        <p:txBody>
          <a:bodyPr>
            <a:normAutofit fontScale="55000" lnSpcReduction="20000"/>
          </a:bodyPr>
          <a:lstStyle/>
          <a:p>
            <a:r>
              <a:rPr lang="en-US" sz="4000" b="1" dirty="0" smtClean="0"/>
              <a:t>Equitable </a:t>
            </a:r>
            <a:r>
              <a:rPr lang="en-US" sz="4000" b="1" dirty="0"/>
              <a:t>Use:</a:t>
            </a:r>
            <a:r>
              <a:rPr lang="en-US" sz="4000" dirty="0"/>
              <a:t> The design does </a:t>
            </a:r>
            <a:r>
              <a:rPr lang="en-US" sz="4000" dirty="0" smtClean="0"/>
              <a:t>not </a:t>
            </a:r>
            <a:r>
              <a:rPr lang="en-US" sz="4000" dirty="0"/>
              <a:t>disadvantage or stigmatize </a:t>
            </a:r>
            <a:r>
              <a:rPr lang="en-US" sz="4000" dirty="0" smtClean="0"/>
              <a:t>any </a:t>
            </a:r>
            <a:r>
              <a:rPr lang="en-US" sz="4000" dirty="0"/>
              <a:t>group of users</a:t>
            </a:r>
            <a:r>
              <a:rPr lang="en-US" sz="4000" dirty="0" smtClean="0"/>
              <a:t>.</a:t>
            </a:r>
          </a:p>
          <a:p>
            <a:endParaRPr lang="en-US" sz="4000" dirty="0"/>
          </a:p>
          <a:p>
            <a:r>
              <a:rPr lang="en-US" sz="4000" b="1" dirty="0"/>
              <a:t>Flexibility in Use:</a:t>
            </a:r>
            <a:r>
              <a:rPr lang="en-US" sz="4000" dirty="0"/>
              <a:t> The </a:t>
            </a:r>
            <a:r>
              <a:rPr lang="en-US" sz="4000" dirty="0" smtClean="0"/>
              <a:t>design accommodates a </a:t>
            </a:r>
            <a:r>
              <a:rPr lang="en-US" sz="4000" dirty="0"/>
              <a:t>wide range of </a:t>
            </a:r>
            <a:r>
              <a:rPr lang="en-US" sz="4000" dirty="0" smtClean="0"/>
              <a:t>individual </a:t>
            </a:r>
            <a:r>
              <a:rPr lang="en-US" sz="4000" dirty="0"/>
              <a:t>preferences </a:t>
            </a:r>
            <a:r>
              <a:rPr lang="en-US" sz="4000" dirty="0" smtClean="0"/>
              <a:t>and </a:t>
            </a:r>
            <a:r>
              <a:rPr lang="en-US" sz="4000" dirty="0"/>
              <a:t>abilities</a:t>
            </a:r>
            <a:r>
              <a:rPr lang="en-US" sz="4000" dirty="0" smtClean="0"/>
              <a:t>.</a:t>
            </a:r>
          </a:p>
          <a:p>
            <a:endParaRPr lang="en-US" sz="4000" dirty="0"/>
          </a:p>
          <a:p>
            <a:r>
              <a:rPr lang="en-US" sz="4000" b="1" dirty="0"/>
              <a:t>Simple, Intuitive Use:</a:t>
            </a:r>
            <a:r>
              <a:rPr lang="en-US" sz="4000" dirty="0"/>
              <a:t> Use of </a:t>
            </a:r>
            <a:r>
              <a:rPr lang="en-US" sz="4000" dirty="0" smtClean="0"/>
              <a:t>the design </a:t>
            </a:r>
            <a:r>
              <a:rPr lang="en-US" sz="4000" dirty="0"/>
              <a:t>is easy to understand, </a:t>
            </a:r>
            <a:r>
              <a:rPr lang="en-US" sz="4000" dirty="0" smtClean="0"/>
              <a:t>regardless </a:t>
            </a:r>
            <a:r>
              <a:rPr lang="en-US" sz="4000" dirty="0"/>
              <a:t>of the user's experience</a:t>
            </a:r>
            <a:r>
              <a:rPr lang="en-US" sz="4000" dirty="0" smtClean="0"/>
              <a:t>, knowledge</a:t>
            </a:r>
            <a:r>
              <a:rPr lang="en-US" sz="4000" dirty="0"/>
              <a:t>, language skills, or </a:t>
            </a:r>
            <a:r>
              <a:rPr lang="en-US" sz="4000" dirty="0" smtClean="0"/>
              <a:t> current </a:t>
            </a:r>
            <a:r>
              <a:rPr lang="en-US" sz="4000" dirty="0"/>
              <a:t>concentration level</a:t>
            </a:r>
            <a:r>
              <a:rPr lang="en-US" sz="4000" dirty="0" smtClean="0"/>
              <a:t>.		</a:t>
            </a:r>
            <a:r>
              <a:rPr lang="en-US" sz="1200" dirty="0" smtClean="0"/>
              <a:t>	</a:t>
            </a:r>
            <a:endParaRPr lang="en-US" sz="1200" dirty="0"/>
          </a:p>
          <a:p>
            <a:pPr marL="0" indent="0">
              <a:buNone/>
            </a:pPr>
            <a:r>
              <a:rPr lang="en-US" dirty="0" smtClean="0"/>
              <a:t>						</a:t>
            </a:r>
            <a:endParaRPr lang="en-US" dirty="0"/>
          </a:p>
        </p:txBody>
      </p:sp>
    </p:spTree>
    <p:extLst>
      <p:ext uri="{BB962C8B-B14F-4D97-AF65-F5344CB8AC3E}">
        <p14:creationId xmlns:p14="http://schemas.microsoft.com/office/powerpoint/2010/main" val="278917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2051"/>
            <a:ext cx="7315200" cy="432620"/>
          </a:xfrm>
        </p:spPr>
        <p:txBody>
          <a:bodyPr>
            <a:normAutofit fontScale="90000"/>
          </a:bodyPr>
          <a:lstStyle/>
          <a:p>
            <a:pPr algn="ctr"/>
            <a:r>
              <a:rPr lang="en-US" b="1" dirty="0" smtClean="0"/>
              <a:t>PRINCIPLES CONTINUED</a:t>
            </a:r>
            <a:r>
              <a:rPr lang="mr-IN" b="1" dirty="0" smtClean="0"/>
              <a:t>…</a:t>
            </a:r>
            <a:endParaRPr lang="en-US" b="1" dirty="0"/>
          </a:p>
        </p:txBody>
      </p:sp>
      <p:sp>
        <p:nvSpPr>
          <p:cNvPr id="3" name="Content Placeholder 2"/>
          <p:cNvSpPr>
            <a:spLocks noGrp="1"/>
          </p:cNvSpPr>
          <p:nvPr>
            <p:ph idx="1"/>
          </p:nvPr>
        </p:nvSpPr>
        <p:spPr>
          <a:xfrm>
            <a:off x="914399" y="2202426"/>
            <a:ext cx="7624293" cy="4106936"/>
          </a:xfrm>
        </p:spPr>
        <p:txBody>
          <a:bodyPr>
            <a:noAutofit/>
          </a:bodyPr>
          <a:lstStyle/>
          <a:p>
            <a:r>
              <a:rPr lang="en-US" sz="2000" b="1" dirty="0"/>
              <a:t>Perceptible Information:</a:t>
            </a:r>
            <a:r>
              <a:rPr lang="en-US" sz="2000" dirty="0"/>
              <a:t> The design communicates necessary information effectively to the user, regardless of ambient conditions or the user's sensory abilities.</a:t>
            </a:r>
          </a:p>
          <a:p>
            <a:r>
              <a:rPr lang="en-US" sz="2000" b="1" dirty="0"/>
              <a:t>Tolerance for Error:</a:t>
            </a:r>
            <a:r>
              <a:rPr lang="en-US" sz="2000" dirty="0"/>
              <a:t> The design minimizes hazards and the adverse consequences of accidental or unintended actions.</a:t>
            </a:r>
          </a:p>
          <a:p>
            <a:r>
              <a:rPr lang="en-US" sz="2000" b="1" dirty="0"/>
              <a:t>Low Physical Effort:</a:t>
            </a:r>
            <a:r>
              <a:rPr lang="en-US" sz="2000" dirty="0"/>
              <a:t> The design can be used efficiently and comfortably, and with a minimum of fatigue.</a:t>
            </a:r>
          </a:p>
          <a:p>
            <a:r>
              <a:rPr lang="en-US" sz="2000" b="1" dirty="0"/>
              <a:t>Size and Space for Approach &amp; Use:</a:t>
            </a:r>
            <a:r>
              <a:rPr lang="en-US" sz="2000" dirty="0"/>
              <a:t> Appropriate size and space is provided for approach, reach, manipulation, and use, regardless of the user's body size, posture, or mobility.</a:t>
            </a:r>
          </a:p>
          <a:p>
            <a:pPr marL="45720" indent="0">
              <a:buNone/>
            </a:pPr>
            <a:endParaRPr lang="en-US" sz="2400" dirty="0"/>
          </a:p>
        </p:txBody>
      </p:sp>
    </p:spTree>
    <p:extLst>
      <p:ext uri="{BB962C8B-B14F-4D97-AF65-F5344CB8AC3E}">
        <p14:creationId xmlns:p14="http://schemas.microsoft.com/office/powerpoint/2010/main" val="215618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5375"/>
            <a:ext cx="7315200" cy="808382"/>
          </a:xfrm>
        </p:spPr>
        <p:txBody>
          <a:bodyPr/>
          <a:lstStyle/>
          <a:p>
            <a:pPr algn="ctr"/>
            <a:r>
              <a:rPr lang="en-US" b="1" dirty="0" smtClean="0"/>
              <a:t>WORK TO AVOID…</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338" y="1736036"/>
            <a:ext cx="6908076" cy="4598504"/>
          </a:xfrm>
        </p:spPr>
      </p:pic>
    </p:spTree>
    <p:extLst>
      <p:ext uri="{BB962C8B-B14F-4D97-AF65-F5344CB8AC3E}">
        <p14:creationId xmlns:p14="http://schemas.microsoft.com/office/powerpoint/2010/main" val="3407181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1444"/>
            <a:ext cx="7559041" cy="1317523"/>
          </a:xfrm>
        </p:spPr>
        <p:txBody>
          <a:bodyPr>
            <a:normAutofit/>
          </a:bodyPr>
          <a:lstStyle/>
          <a:p>
            <a:pPr algn="ctr"/>
            <a:r>
              <a:rPr lang="en-US" b="1" dirty="0" smtClean="0"/>
              <a:t>ACCESSIBLE ELEARNING </a:t>
            </a:r>
            <a:endParaRPr lang="en-US" b="1" dirty="0"/>
          </a:p>
        </p:txBody>
      </p:sp>
      <p:sp>
        <p:nvSpPr>
          <p:cNvPr id="3" name="Content Placeholder 2"/>
          <p:cNvSpPr>
            <a:spLocks noGrp="1"/>
          </p:cNvSpPr>
          <p:nvPr>
            <p:ph idx="1"/>
          </p:nvPr>
        </p:nvSpPr>
        <p:spPr>
          <a:xfrm>
            <a:off x="914399" y="2340077"/>
            <a:ext cx="7559041" cy="4137995"/>
          </a:xfrm>
        </p:spPr>
        <p:txBody>
          <a:bodyPr>
            <a:normAutofit fontScale="92500" lnSpcReduction="10000"/>
          </a:bodyPr>
          <a:lstStyle/>
          <a:p>
            <a:r>
              <a:rPr lang="en-US" sz="2200" dirty="0" smtClean="0">
                <a:hlinkClick r:id="rId2" tooltip="Making an eLearning course accessible"/>
              </a:rPr>
              <a:t>Making </a:t>
            </a:r>
            <a:r>
              <a:rPr lang="en-US" sz="2200" dirty="0">
                <a:hlinkClick r:id="rId2" tooltip="Making an eLearning course accessible"/>
              </a:rPr>
              <a:t>an eLearning course accessible</a:t>
            </a:r>
            <a:r>
              <a:rPr lang="en-US" sz="2200" dirty="0"/>
              <a:t> means that learners with disabilities can complete the same course and perform the same functions as any other user, ensuring that the content is widely and effectively used</a:t>
            </a:r>
            <a:r>
              <a:rPr lang="en-US" sz="2200" dirty="0" smtClean="0"/>
              <a:t>.</a:t>
            </a:r>
          </a:p>
          <a:p>
            <a:r>
              <a:rPr lang="en-US" sz="2200" dirty="0" smtClean="0"/>
              <a:t>Photographs</a:t>
            </a:r>
            <a:r>
              <a:rPr lang="en-US" sz="2200" dirty="0"/>
              <a:t>, illustrations and infographics can all significantly enhance content and positively aid learning, but the information contained in these images is not accessible to all users</a:t>
            </a:r>
            <a:r>
              <a:rPr lang="en-US" sz="2200" dirty="0" smtClean="0"/>
              <a:t>.</a:t>
            </a:r>
          </a:p>
          <a:p>
            <a:r>
              <a:rPr lang="en-US" sz="2200" dirty="0" smtClean="0"/>
              <a:t>It </a:t>
            </a:r>
            <a:r>
              <a:rPr lang="en-US" sz="2200" dirty="0"/>
              <a:t>is necessary to provide a text alternative or even a description. Assistive technologies such as screen readers can help learners to access the content, so it is also important that courses are </a:t>
            </a:r>
            <a:r>
              <a:rPr lang="en-US" sz="2200" dirty="0" smtClean="0"/>
              <a:t>compatible with these if you want them to be accessible.</a:t>
            </a:r>
          </a:p>
          <a:p>
            <a:endParaRPr lang="en-US" sz="2200" dirty="0"/>
          </a:p>
          <a:p>
            <a:pPr marL="457200" indent="-457200">
              <a:buAutoNum type="arabicParenR"/>
            </a:pPr>
            <a:endParaRPr lang="en-US" sz="2200" dirty="0"/>
          </a:p>
          <a:p>
            <a:pPr marL="45720" indent="0">
              <a:buNone/>
            </a:pPr>
            <a:endParaRPr lang="en-US" dirty="0"/>
          </a:p>
        </p:txBody>
      </p:sp>
    </p:spTree>
    <p:extLst>
      <p:ext uri="{BB962C8B-B14F-4D97-AF65-F5344CB8AC3E}">
        <p14:creationId xmlns:p14="http://schemas.microsoft.com/office/powerpoint/2010/main" val="7937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8826" y="0"/>
            <a:ext cx="9075174" cy="6390968"/>
          </a:xfrm>
        </p:spPr>
      </p:pic>
      <p:sp>
        <p:nvSpPr>
          <p:cNvPr id="5" name="Footer Placeholder 4"/>
          <p:cNvSpPr>
            <a:spLocks noGrp="1"/>
          </p:cNvSpPr>
          <p:nvPr>
            <p:ph type="ftr" sz="quarter" idx="11"/>
          </p:nvPr>
        </p:nvSpPr>
        <p:spPr>
          <a:xfrm>
            <a:off x="590842" y="6365496"/>
            <a:ext cx="8081209" cy="399097"/>
          </a:xfrm>
        </p:spPr>
        <p:txBody>
          <a:bodyPr/>
          <a:lstStyle/>
          <a:p>
            <a:r>
              <a:rPr lang="en-US" sz="1200" dirty="0" smtClean="0"/>
              <a:t>Inside Higher Ed., Understanding the Faculty Role in Digital Accessibility, March 15, 2017, </a:t>
            </a:r>
          </a:p>
          <a:p>
            <a:r>
              <a:rPr lang="en-US" sz="1200" dirty="0" smtClean="0"/>
              <a:t>Document from- Portland Community College (PCC) Distance Education</a:t>
            </a:r>
            <a:endParaRPr lang="en-US" sz="1200" dirty="0"/>
          </a:p>
        </p:txBody>
      </p:sp>
    </p:spTree>
    <p:extLst>
      <p:ext uri="{BB962C8B-B14F-4D97-AF65-F5344CB8AC3E}">
        <p14:creationId xmlns:p14="http://schemas.microsoft.com/office/powerpoint/2010/main" val="123227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6915"/>
            <a:ext cx="7315200" cy="806245"/>
          </a:xfrm>
        </p:spPr>
        <p:txBody>
          <a:bodyPr>
            <a:normAutofit/>
          </a:bodyPr>
          <a:lstStyle/>
          <a:p>
            <a:r>
              <a:rPr lang="en-US" b="1" dirty="0" smtClean="0"/>
              <a:t>TIP I </a:t>
            </a:r>
            <a:endParaRPr lang="en-US" dirty="0"/>
          </a:p>
        </p:txBody>
      </p:sp>
      <p:sp>
        <p:nvSpPr>
          <p:cNvPr id="3" name="Content Placeholder 2"/>
          <p:cNvSpPr>
            <a:spLocks noGrp="1"/>
          </p:cNvSpPr>
          <p:nvPr>
            <p:ph idx="1"/>
          </p:nvPr>
        </p:nvSpPr>
        <p:spPr>
          <a:xfrm>
            <a:off x="914400" y="2271252"/>
            <a:ext cx="7315200" cy="4038108"/>
          </a:xfrm>
        </p:spPr>
        <p:txBody>
          <a:bodyPr>
            <a:normAutofit fontScale="92500" lnSpcReduction="20000"/>
          </a:bodyPr>
          <a:lstStyle/>
          <a:p>
            <a:pPr marL="45720" indent="0">
              <a:buNone/>
            </a:pPr>
            <a:r>
              <a:rPr lang="en-US" sz="2600" u="sng" dirty="0" smtClean="0"/>
              <a:t>UDL </a:t>
            </a:r>
            <a:r>
              <a:rPr lang="en-US" sz="2600" u="sng" dirty="0"/>
              <a:t>= MULTIPLE MEANS OF </a:t>
            </a:r>
            <a:r>
              <a:rPr lang="en-US" sz="2600" u="sng" dirty="0" smtClean="0"/>
              <a:t>REPRESENTATION</a:t>
            </a:r>
          </a:p>
          <a:p>
            <a:pPr marL="45720" indent="0">
              <a:buNone/>
            </a:pPr>
            <a:r>
              <a:rPr lang="en-US" sz="3000" b="1" dirty="0" smtClean="0"/>
              <a:t>For </a:t>
            </a:r>
            <a:r>
              <a:rPr lang="en-US" sz="3000" b="1" dirty="0"/>
              <a:t>course documents, images and videos</a:t>
            </a:r>
          </a:p>
          <a:p>
            <a:endParaRPr lang="en-US" dirty="0"/>
          </a:p>
          <a:p>
            <a:r>
              <a:rPr lang="en-US" b="1" dirty="0"/>
              <a:t>I</a:t>
            </a:r>
            <a:r>
              <a:rPr lang="en-US" sz="2400" b="1" dirty="0"/>
              <a:t>.  </a:t>
            </a:r>
            <a:r>
              <a:rPr lang="en-US" sz="2400" dirty="0"/>
              <a:t>When providing self-created content/documentation be consistent in layouts and organization.  </a:t>
            </a:r>
            <a:endParaRPr lang="en-US" sz="2400" dirty="0" smtClean="0"/>
          </a:p>
          <a:p>
            <a:pPr lvl="1"/>
            <a:r>
              <a:rPr lang="en-US" sz="2200" dirty="0" smtClean="0"/>
              <a:t>The </a:t>
            </a:r>
            <a:r>
              <a:rPr lang="en-US" sz="2200" dirty="0"/>
              <a:t>layout and formatting should include the use of “large, bold fonts on uncluttered pages with plain backgrounds”  as this aligns more with UDL standards (</a:t>
            </a:r>
            <a:r>
              <a:rPr lang="en-US" sz="2200" dirty="0" err="1"/>
              <a:t>Burgstahler</a:t>
            </a:r>
            <a:r>
              <a:rPr lang="en-US" sz="2200" dirty="0"/>
              <a:t>, 2016).   Choose one font style and stick with it.  </a:t>
            </a:r>
          </a:p>
          <a:p>
            <a:pPr marL="457200" indent="-457200">
              <a:buAutoNum type="arabicParenR"/>
            </a:pPr>
            <a:endParaRPr lang="en-US" sz="2400" dirty="0"/>
          </a:p>
          <a:p>
            <a:pPr marL="45720" indent="0">
              <a:buNone/>
            </a:pPr>
            <a:endParaRPr lang="en-US" dirty="0"/>
          </a:p>
        </p:txBody>
      </p:sp>
    </p:spTree>
    <p:extLst>
      <p:ext uri="{BB962C8B-B14F-4D97-AF65-F5344CB8AC3E}">
        <p14:creationId xmlns:p14="http://schemas.microsoft.com/office/powerpoint/2010/main" val="277143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5573"/>
            <a:ext cx="7315200" cy="648929"/>
          </a:xfrm>
        </p:spPr>
        <p:txBody>
          <a:bodyPr>
            <a:normAutofit/>
          </a:bodyPr>
          <a:lstStyle/>
          <a:p>
            <a:r>
              <a:rPr lang="en-US" b="1" dirty="0" smtClean="0"/>
              <a:t>TIP II </a:t>
            </a:r>
            <a:endParaRPr lang="en-US" dirty="0"/>
          </a:p>
        </p:txBody>
      </p:sp>
      <p:sp>
        <p:nvSpPr>
          <p:cNvPr id="3" name="Content Placeholder 2"/>
          <p:cNvSpPr>
            <a:spLocks noGrp="1"/>
          </p:cNvSpPr>
          <p:nvPr>
            <p:ph idx="1"/>
          </p:nvPr>
        </p:nvSpPr>
        <p:spPr>
          <a:xfrm>
            <a:off x="914400" y="2300748"/>
            <a:ext cx="7315200" cy="4008612"/>
          </a:xfrm>
        </p:spPr>
        <p:txBody>
          <a:bodyPr>
            <a:normAutofit/>
          </a:bodyPr>
          <a:lstStyle/>
          <a:p>
            <a:pPr marL="45720" indent="0">
              <a:buNone/>
            </a:pPr>
            <a:r>
              <a:rPr lang="en-US" sz="2400" u="sng" dirty="0" smtClean="0"/>
              <a:t>UDL </a:t>
            </a:r>
            <a:r>
              <a:rPr lang="en-US" sz="2400" u="sng" dirty="0"/>
              <a:t>= MULTIPLE MEANS OF </a:t>
            </a:r>
            <a:r>
              <a:rPr lang="en-US" sz="2400" u="sng" dirty="0" smtClean="0"/>
              <a:t>REPRESENTATION</a:t>
            </a:r>
          </a:p>
          <a:p>
            <a:pPr marL="45720" indent="0">
              <a:buNone/>
            </a:pPr>
            <a:r>
              <a:rPr lang="en-US" sz="2800" b="1" dirty="0" smtClean="0"/>
              <a:t>For </a:t>
            </a:r>
            <a:r>
              <a:rPr lang="en-US" sz="2800" b="1" dirty="0"/>
              <a:t>course documents, images and videos</a:t>
            </a:r>
          </a:p>
          <a:p>
            <a:endParaRPr lang="en-US" dirty="0"/>
          </a:p>
          <a:p>
            <a:r>
              <a:rPr lang="en-US" sz="2400" b="1" dirty="0" smtClean="0"/>
              <a:t>II</a:t>
            </a:r>
            <a:r>
              <a:rPr lang="en-US" sz="2400" b="1" dirty="0"/>
              <a:t>.  </a:t>
            </a:r>
            <a:r>
              <a:rPr lang="en-US" sz="2400" dirty="0"/>
              <a:t>Use descriptive wording for hyperlinks (i.e. “UNIVERSAL DESIGN PRINCIPLES” versus “Click Here</a:t>
            </a:r>
            <a:r>
              <a:rPr lang="en-US" sz="2400" dirty="0" smtClean="0"/>
              <a:t>”). </a:t>
            </a:r>
            <a:endParaRPr lang="en-US" sz="2400" dirty="0"/>
          </a:p>
          <a:p>
            <a:pPr marL="45720" indent="0">
              <a:buNone/>
            </a:pPr>
            <a:endParaRPr lang="en-US" dirty="0"/>
          </a:p>
        </p:txBody>
      </p:sp>
    </p:spTree>
    <p:extLst>
      <p:ext uri="{BB962C8B-B14F-4D97-AF65-F5344CB8AC3E}">
        <p14:creationId xmlns:p14="http://schemas.microsoft.com/office/powerpoint/2010/main" val="2582905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8090"/>
            <a:ext cx="7315200" cy="825910"/>
          </a:xfrm>
        </p:spPr>
        <p:txBody>
          <a:bodyPr>
            <a:normAutofit/>
          </a:bodyPr>
          <a:lstStyle/>
          <a:p>
            <a:r>
              <a:rPr lang="en-US" b="1" dirty="0" smtClean="0"/>
              <a:t>TIP III </a:t>
            </a:r>
            <a:endParaRPr lang="en-US" dirty="0"/>
          </a:p>
        </p:txBody>
      </p:sp>
      <p:sp>
        <p:nvSpPr>
          <p:cNvPr id="3" name="Content Placeholder 2"/>
          <p:cNvSpPr>
            <a:spLocks noGrp="1"/>
          </p:cNvSpPr>
          <p:nvPr>
            <p:ph idx="1"/>
          </p:nvPr>
        </p:nvSpPr>
        <p:spPr>
          <a:xfrm>
            <a:off x="914400" y="2340077"/>
            <a:ext cx="7315200" cy="3969283"/>
          </a:xfrm>
        </p:spPr>
        <p:txBody>
          <a:bodyPr>
            <a:normAutofit lnSpcReduction="10000"/>
          </a:bodyPr>
          <a:lstStyle/>
          <a:p>
            <a:pPr marL="45720" indent="0">
              <a:buNone/>
            </a:pPr>
            <a:r>
              <a:rPr lang="en-US" sz="2400" u="sng" dirty="0"/>
              <a:t>UDL = MULTIPLE MEANS OF REPRESENTATION</a:t>
            </a:r>
          </a:p>
          <a:p>
            <a:pPr marL="45720" indent="0">
              <a:buNone/>
            </a:pPr>
            <a:r>
              <a:rPr lang="en-US" sz="2800" b="1" dirty="0" smtClean="0"/>
              <a:t>For </a:t>
            </a:r>
            <a:r>
              <a:rPr lang="en-US" sz="2800" b="1" dirty="0"/>
              <a:t>course documents, images and videos</a:t>
            </a:r>
          </a:p>
          <a:p>
            <a:endParaRPr lang="en-US" dirty="0"/>
          </a:p>
          <a:p>
            <a:r>
              <a:rPr lang="en-US" sz="2400" b="1" dirty="0"/>
              <a:t>III.  </a:t>
            </a:r>
            <a:r>
              <a:rPr lang="en-US" sz="2400" dirty="0"/>
              <a:t>If using images (i.e. HTML editor boxes such as Course Announcements, in Weekly Guidance, etc.) </a:t>
            </a:r>
            <a:endParaRPr lang="en-US" sz="2400" dirty="0" smtClean="0"/>
          </a:p>
          <a:p>
            <a:pPr lvl="1"/>
            <a:r>
              <a:rPr lang="en-US" sz="2200" b="1" u="sng" dirty="0" smtClean="0"/>
              <a:t>BE </a:t>
            </a:r>
            <a:r>
              <a:rPr lang="en-US" sz="2200" b="1" u="sng" dirty="0"/>
              <a:t>SURE </a:t>
            </a:r>
            <a:r>
              <a:rPr lang="en-US" sz="2200" dirty="0"/>
              <a:t>to provide concise alternative text descriptions of content presented in the image as this helps learners who utilize screen readers.</a:t>
            </a:r>
          </a:p>
          <a:p>
            <a:pPr marL="342900" indent="-342900">
              <a:buAutoNum type="arabicParenR" startAt="3"/>
            </a:pPr>
            <a:endParaRPr lang="en-US" dirty="0"/>
          </a:p>
          <a:p>
            <a:pPr marL="342900" indent="-342900">
              <a:buAutoNum type="arabicParenR" startAt="3"/>
            </a:pPr>
            <a:endParaRPr lang="en-US" dirty="0"/>
          </a:p>
          <a:p>
            <a:endParaRPr lang="en-US" dirty="0"/>
          </a:p>
        </p:txBody>
      </p:sp>
    </p:spTree>
    <p:extLst>
      <p:ext uri="{BB962C8B-B14F-4D97-AF65-F5344CB8AC3E}">
        <p14:creationId xmlns:p14="http://schemas.microsoft.com/office/powerpoint/2010/main" val="181841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9264"/>
            <a:ext cx="7315200" cy="904568"/>
          </a:xfrm>
        </p:spPr>
        <p:txBody>
          <a:bodyPr>
            <a:normAutofit/>
          </a:bodyPr>
          <a:lstStyle/>
          <a:p>
            <a:r>
              <a:rPr lang="en-US" b="1" dirty="0" smtClean="0"/>
              <a:t>TIP IV </a:t>
            </a:r>
            <a:endParaRPr lang="en-US" dirty="0"/>
          </a:p>
        </p:txBody>
      </p:sp>
      <p:sp>
        <p:nvSpPr>
          <p:cNvPr id="3" name="Content Placeholder 2"/>
          <p:cNvSpPr>
            <a:spLocks noGrp="1"/>
          </p:cNvSpPr>
          <p:nvPr>
            <p:ph idx="1"/>
          </p:nvPr>
        </p:nvSpPr>
        <p:spPr>
          <a:xfrm>
            <a:off x="914400" y="2526890"/>
            <a:ext cx="7315200" cy="3782470"/>
          </a:xfrm>
        </p:spPr>
        <p:txBody>
          <a:bodyPr>
            <a:normAutofit fontScale="92500"/>
          </a:bodyPr>
          <a:lstStyle/>
          <a:p>
            <a:pPr marL="45720" indent="0">
              <a:buNone/>
            </a:pPr>
            <a:r>
              <a:rPr lang="en-US" sz="2400" u="sng" dirty="0"/>
              <a:t>UDL = MULTIPLE MEANS OF REPRESENTATION</a:t>
            </a:r>
          </a:p>
          <a:p>
            <a:pPr marL="45720" indent="0">
              <a:buNone/>
            </a:pPr>
            <a:r>
              <a:rPr lang="en-US" sz="2800" b="1" dirty="0" smtClean="0"/>
              <a:t>For </a:t>
            </a:r>
            <a:r>
              <a:rPr lang="en-US" sz="2800" b="1" dirty="0"/>
              <a:t>course documents, images and videos</a:t>
            </a:r>
          </a:p>
          <a:p>
            <a:endParaRPr lang="en-US" dirty="0"/>
          </a:p>
          <a:p>
            <a:r>
              <a:rPr lang="en-US" sz="2400" b="1" dirty="0" smtClean="0"/>
              <a:t>IV</a:t>
            </a:r>
            <a:r>
              <a:rPr lang="en-US" sz="2400" b="1" dirty="0"/>
              <a:t>.  </a:t>
            </a:r>
            <a:r>
              <a:rPr lang="en-US" sz="2400" dirty="0"/>
              <a:t>Use color combinations that are high contrast and </a:t>
            </a:r>
            <a:r>
              <a:rPr lang="en-US" sz="2400" dirty="0" smtClean="0"/>
              <a:t>error </a:t>
            </a:r>
            <a:r>
              <a:rPr lang="en-US" sz="2400" dirty="0"/>
              <a:t>on the side of being monochrome.  </a:t>
            </a:r>
            <a:endParaRPr lang="en-US" sz="2400" dirty="0" smtClean="0"/>
          </a:p>
          <a:p>
            <a:pPr lvl="1"/>
            <a:r>
              <a:rPr lang="en-US" sz="2200" b="1" u="sng" dirty="0" smtClean="0"/>
              <a:t>BAD</a:t>
            </a:r>
            <a:r>
              <a:rPr lang="en-US" sz="2200" dirty="0" smtClean="0"/>
              <a:t> </a:t>
            </a:r>
            <a:r>
              <a:rPr lang="en-US" sz="2200" dirty="0"/>
              <a:t>color combinations are Green &amp; Red; Green &amp; Brown; Blue &amp; Purple; Green &amp; Blue; Light Green &amp; Yellow; Blue &amp; Grey; Green &amp; Grey; Green &amp; Black.  </a:t>
            </a:r>
          </a:p>
          <a:p>
            <a:pPr marL="342900" indent="-342900">
              <a:buAutoNum type="arabicParenR" startAt="3"/>
            </a:pPr>
            <a:endParaRPr lang="en-US" dirty="0"/>
          </a:p>
          <a:p>
            <a:endParaRPr lang="en-US" dirty="0"/>
          </a:p>
        </p:txBody>
      </p:sp>
    </p:spTree>
    <p:extLst>
      <p:ext uri="{BB962C8B-B14F-4D97-AF65-F5344CB8AC3E}">
        <p14:creationId xmlns:p14="http://schemas.microsoft.com/office/powerpoint/2010/main" val="16139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COLOR CONTRAST EXAMPLES</a:t>
            </a:r>
            <a:endParaRPr lang="en-US" b="1" dirty="0"/>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866775" y="2699877"/>
            <a:ext cx="3636963" cy="3109246"/>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206584" y="2489200"/>
            <a:ext cx="2504319" cy="3530600"/>
          </a:xfrm>
        </p:spPr>
      </p:pic>
      <p:sp>
        <p:nvSpPr>
          <p:cNvPr id="9" name="Footer Placeholder 8"/>
          <p:cNvSpPr>
            <a:spLocks noGrp="1"/>
          </p:cNvSpPr>
          <p:nvPr>
            <p:ph type="ftr" sz="quarter" idx="11"/>
          </p:nvPr>
        </p:nvSpPr>
        <p:spPr/>
        <p:txBody>
          <a:bodyPr/>
          <a:lstStyle/>
          <a:p>
            <a:r>
              <a:rPr lang="en-US" sz="1100" dirty="0" smtClean="0"/>
              <a:t>https://designshack.net/articles/accessibility/tips-for-designing-for-colorblind-users/</a:t>
            </a:r>
            <a:endParaRPr lang="en-US" sz="1100" dirty="0"/>
          </a:p>
        </p:txBody>
      </p:sp>
    </p:spTree>
    <p:extLst>
      <p:ext uri="{BB962C8B-B14F-4D97-AF65-F5344CB8AC3E}">
        <p14:creationId xmlns:p14="http://schemas.microsoft.com/office/powerpoint/2010/main" val="401278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5375"/>
            <a:ext cx="7315200" cy="993912"/>
          </a:xfrm>
        </p:spPr>
        <p:txBody>
          <a:bodyPr/>
          <a:lstStyle/>
          <a:p>
            <a:r>
              <a:rPr lang="en-US" b="1" dirty="0" smtClean="0"/>
              <a:t>BEFORE WE BEGIN…</a:t>
            </a:r>
            <a:endParaRPr lang="en-US" b="1" dirty="0"/>
          </a:p>
        </p:txBody>
      </p:sp>
      <p:sp>
        <p:nvSpPr>
          <p:cNvPr id="3" name="Content Placeholder 2"/>
          <p:cNvSpPr>
            <a:spLocks noGrp="1"/>
          </p:cNvSpPr>
          <p:nvPr>
            <p:ph idx="1"/>
          </p:nvPr>
        </p:nvSpPr>
        <p:spPr>
          <a:xfrm>
            <a:off x="914400" y="2635045"/>
            <a:ext cx="7315200" cy="3447704"/>
          </a:xfrm>
        </p:spPr>
        <p:txBody>
          <a:bodyPr>
            <a:noAutofit/>
          </a:bodyPr>
          <a:lstStyle/>
          <a:p>
            <a:pPr marL="45720" indent="0">
              <a:buNone/>
            </a:pPr>
            <a:r>
              <a:rPr lang="en-US" sz="2800" dirty="0" smtClean="0"/>
              <a:t>Just to gauge our demographics, please take a moment to raise your hand as to your role at your institution (i.e. Faculty, LE Site Administrator, LE Trainer, Instructional Technologist, Instructional Designer, etc.).</a:t>
            </a:r>
            <a:endParaRPr lang="en-US" sz="2800" dirty="0"/>
          </a:p>
        </p:txBody>
      </p:sp>
    </p:spTree>
    <p:extLst>
      <p:ext uri="{BB962C8B-B14F-4D97-AF65-F5344CB8AC3E}">
        <p14:creationId xmlns:p14="http://schemas.microsoft.com/office/powerpoint/2010/main" val="271733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GRAPH/CHART CONTRAST</a:t>
            </a:r>
            <a:endParaRPr lang="en-US" b="1" dirty="0"/>
          </a:p>
        </p:txBody>
      </p:sp>
      <p:sp>
        <p:nvSpPr>
          <p:cNvPr id="8" name="Text Placeholder 7"/>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732757" y="2831691"/>
            <a:ext cx="3482375" cy="3188110"/>
          </a:xfrm>
        </p:spPr>
      </p:pic>
      <p:sp>
        <p:nvSpPr>
          <p:cNvPr id="9" name="Text Placeholder 8"/>
          <p:cNvSpPr>
            <a:spLocks noGrp="1"/>
          </p:cNvSpPr>
          <p:nvPr>
            <p:ph type="body" sz="quarter" idx="3"/>
          </p:nvPr>
        </p:nvSpPr>
        <p:spPr/>
        <p:txBody>
          <a:bodyPr/>
          <a:lstStyle/>
          <a:p>
            <a:endParaRPr lang="en-US"/>
          </a:p>
        </p:txBody>
      </p:sp>
      <p:pic>
        <p:nvPicPr>
          <p:cNvPr id="11" name="Content Placeholder 10"/>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927992" y="2831691"/>
            <a:ext cx="3349568" cy="3188109"/>
          </a:xfrm>
        </p:spPr>
      </p:pic>
      <p:sp>
        <p:nvSpPr>
          <p:cNvPr id="12" name="Footer Placeholder 11"/>
          <p:cNvSpPr>
            <a:spLocks noGrp="1"/>
          </p:cNvSpPr>
          <p:nvPr>
            <p:ph type="ftr" sz="quarter" idx="11"/>
          </p:nvPr>
        </p:nvSpPr>
        <p:spPr/>
        <p:txBody>
          <a:bodyPr/>
          <a:lstStyle/>
          <a:p>
            <a:r>
              <a:rPr lang="en-US" sz="1100" dirty="0" smtClean="0"/>
              <a:t>https://designshack.net/articles/accessibility/tips-for-designing-for-colorblind-users/</a:t>
            </a:r>
            <a:endParaRPr lang="en-US" sz="1100" dirty="0"/>
          </a:p>
        </p:txBody>
      </p:sp>
    </p:spTree>
    <p:extLst>
      <p:ext uri="{BB962C8B-B14F-4D97-AF65-F5344CB8AC3E}">
        <p14:creationId xmlns:p14="http://schemas.microsoft.com/office/powerpoint/2010/main" val="19230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EXAMPLE</a:t>
            </a:r>
            <a:endParaRPr lang="en-US" b="1"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234" y="2778125"/>
            <a:ext cx="4857750" cy="2952750"/>
          </a:xfrm>
        </p:spPr>
      </p:pic>
      <p:sp>
        <p:nvSpPr>
          <p:cNvPr id="14" name="Footer Placeholder 13"/>
          <p:cNvSpPr>
            <a:spLocks noGrp="1"/>
          </p:cNvSpPr>
          <p:nvPr>
            <p:ph type="ftr" sz="quarter" idx="11"/>
          </p:nvPr>
        </p:nvSpPr>
        <p:spPr/>
        <p:txBody>
          <a:bodyPr/>
          <a:lstStyle/>
          <a:p>
            <a:r>
              <a:rPr lang="en-US" sz="1100" dirty="0" smtClean="0"/>
              <a:t>https://designshack.net/articles/accessibility/tips-for-designing-for-colorblind-users/</a:t>
            </a:r>
            <a:endParaRPr lang="en-US" sz="1100" dirty="0"/>
          </a:p>
        </p:txBody>
      </p:sp>
    </p:spTree>
    <p:extLst>
      <p:ext uri="{BB962C8B-B14F-4D97-AF65-F5344CB8AC3E}">
        <p14:creationId xmlns:p14="http://schemas.microsoft.com/office/powerpoint/2010/main" val="313579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7418"/>
            <a:ext cx="7315200" cy="707924"/>
          </a:xfrm>
        </p:spPr>
        <p:txBody>
          <a:bodyPr>
            <a:normAutofit/>
          </a:bodyPr>
          <a:lstStyle/>
          <a:p>
            <a:r>
              <a:rPr lang="en-US" b="1" dirty="0" smtClean="0"/>
              <a:t>TIP </a:t>
            </a:r>
            <a:r>
              <a:rPr lang="en-US" b="1" dirty="0"/>
              <a:t>V</a:t>
            </a:r>
            <a:r>
              <a:rPr lang="en-US" b="1" dirty="0" smtClean="0"/>
              <a:t> </a:t>
            </a:r>
            <a:endParaRPr lang="en-US" dirty="0"/>
          </a:p>
        </p:txBody>
      </p:sp>
      <p:sp>
        <p:nvSpPr>
          <p:cNvPr id="3" name="Content Placeholder 2"/>
          <p:cNvSpPr>
            <a:spLocks noGrp="1"/>
          </p:cNvSpPr>
          <p:nvPr>
            <p:ph idx="1"/>
          </p:nvPr>
        </p:nvSpPr>
        <p:spPr>
          <a:xfrm>
            <a:off x="914400" y="2281084"/>
            <a:ext cx="7315200" cy="4028276"/>
          </a:xfrm>
        </p:spPr>
        <p:txBody>
          <a:bodyPr>
            <a:normAutofit fontScale="92500" lnSpcReduction="10000"/>
          </a:bodyPr>
          <a:lstStyle/>
          <a:p>
            <a:pPr marL="45720" indent="0">
              <a:buNone/>
            </a:pPr>
            <a:r>
              <a:rPr lang="en-US" sz="2400" u="sng" dirty="0" smtClean="0"/>
              <a:t>UDL </a:t>
            </a:r>
            <a:r>
              <a:rPr lang="en-US" sz="2400" u="sng" dirty="0"/>
              <a:t>= MULTIPLE MEANS OF REPRESENTATION</a:t>
            </a:r>
          </a:p>
          <a:p>
            <a:pPr marL="45720" indent="0">
              <a:buNone/>
            </a:pPr>
            <a:r>
              <a:rPr lang="en-US" sz="2800" b="1" dirty="0" smtClean="0"/>
              <a:t>For </a:t>
            </a:r>
            <a:r>
              <a:rPr lang="en-US" sz="2800" b="1" dirty="0"/>
              <a:t>course documents, images and videos</a:t>
            </a:r>
          </a:p>
          <a:p>
            <a:endParaRPr lang="en-US" sz="2400" u="sng" dirty="0"/>
          </a:p>
          <a:p>
            <a:r>
              <a:rPr lang="en-US" sz="2400" b="1" dirty="0"/>
              <a:t>V.  </a:t>
            </a:r>
            <a:r>
              <a:rPr lang="en-US" sz="2400" dirty="0"/>
              <a:t>Caption videos or make sure to choose videos with captioning capability built in.  </a:t>
            </a:r>
            <a:endParaRPr lang="en-US" sz="2400" dirty="0" smtClean="0"/>
          </a:p>
          <a:p>
            <a:pPr lvl="1"/>
            <a:r>
              <a:rPr lang="en-US" sz="2200" dirty="0" smtClean="0"/>
              <a:t>Though </a:t>
            </a:r>
            <a:r>
              <a:rPr lang="en-US" sz="2200" dirty="0"/>
              <a:t>transcripts can be used and are better than nothing, they do not technically meet legal standards.    Software options include Camtasia (screen recording and video editing) &amp; YouTube (use automatic </a:t>
            </a:r>
            <a:r>
              <a:rPr lang="en-US" sz="2200" dirty="0" smtClean="0"/>
              <a:t>machine captioning </a:t>
            </a:r>
            <a:r>
              <a:rPr lang="en-US" sz="2200" dirty="0"/>
              <a:t>and make changes to video).  </a:t>
            </a:r>
          </a:p>
          <a:p>
            <a:endParaRPr lang="en-US" dirty="0"/>
          </a:p>
          <a:p>
            <a:endParaRPr lang="en-US" dirty="0"/>
          </a:p>
        </p:txBody>
      </p:sp>
    </p:spTree>
    <p:extLst>
      <p:ext uri="{BB962C8B-B14F-4D97-AF65-F5344CB8AC3E}">
        <p14:creationId xmlns:p14="http://schemas.microsoft.com/office/powerpoint/2010/main" val="141370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8089"/>
            <a:ext cx="7315200" cy="865239"/>
          </a:xfrm>
        </p:spPr>
        <p:txBody>
          <a:bodyPr>
            <a:normAutofit/>
          </a:bodyPr>
          <a:lstStyle/>
          <a:p>
            <a:r>
              <a:rPr lang="en-US" b="1" dirty="0" smtClean="0"/>
              <a:t>TIP VI </a:t>
            </a:r>
            <a:endParaRPr lang="en-US" dirty="0"/>
          </a:p>
        </p:txBody>
      </p:sp>
      <p:sp>
        <p:nvSpPr>
          <p:cNvPr id="3" name="Content Placeholder 2"/>
          <p:cNvSpPr>
            <a:spLocks noGrp="1"/>
          </p:cNvSpPr>
          <p:nvPr>
            <p:ph idx="1"/>
          </p:nvPr>
        </p:nvSpPr>
        <p:spPr>
          <a:xfrm>
            <a:off x="914400" y="2251587"/>
            <a:ext cx="7315200" cy="4057773"/>
          </a:xfrm>
        </p:spPr>
        <p:txBody>
          <a:bodyPr>
            <a:normAutofit fontScale="92500" lnSpcReduction="20000"/>
          </a:bodyPr>
          <a:lstStyle/>
          <a:p>
            <a:pPr marL="45720" indent="0">
              <a:buNone/>
            </a:pPr>
            <a:r>
              <a:rPr lang="en-US" sz="2400" u="sng" dirty="0" smtClean="0"/>
              <a:t>UDL </a:t>
            </a:r>
            <a:r>
              <a:rPr lang="en-US" sz="2400" u="sng" dirty="0"/>
              <a:t>= MULTIPLE MEANS OF </a:t>
            </a:r>
            <a:r>
              <a:rPr lang="en-US" sz="2400" u="sng" dirty="0" smtClean="0"/>
              <a:t>REPRESENTATION</a:t>
            </a:r>
            <a:endParaRPr lang="en-US" sz="2600" dirty="0" smtClean="0"/>
          </a:p>
          <a:p>
            <a:pPr marL="45720" indent="0">
              <a:buNone/>
            </a:pPr>
            <a:r>
              <a:rPr lang="en-US" sz="2800" b="1" dirty="0" smtClean="0"/>
              <a:t>For </a:t>
            </a:r>
            <a:r>
              <a:rPr lang="en-US" sz="2800" b="1" dirty="0"/>
              <a:t>course documents, images and videos</a:t>
            </a:r>
          </a:p>
          <a:p>
            <a:endParaRPr lang="en-US" sz="2400" u="sng" dirty="0"/>
          </a:p>
          <a:p>
            <a:r>
              <a:rPr lang="en-US" sz="2400" b="1" dirty="0" smtClean="0"/>
              <a:t>VI</a:t>
            </a:r>
            <a:r>
              <a:rPr lang="en-US" sz="2400" b="1" dirty="0"/>
              <a:t>.  </a:t>
            </a:r>
            <a:r>
              <a:rPr lang="en-US" sz="2400" dirty="0"/>
              <a:t>Additionally, along these same lines, narrated PowerPoint Presentations should include a transcript for audio.  This could be added to the “Notes” section of PowerPoints.  </a:t>
            </a:r>
            <a:endParaRPr lang="en-US" sz="2400" dirty="0" smtClean="0"/>
          </a:p>
          <a:p>
            <a:pPr lvl="1"/>
            <a:r>
              <a:rPr lang="en-US" sz="2200" dirty="0" smtClean="0"/>
              <a:t>Utilize </a:t>
            </a:r>
            <a:r>
              <a:rPr lang="en-US" sz="2200" dirty="0"/>
              <a:t>Microsoft Office’s accessibility guide for PowerPoints, Word Documents, etc.  There is a built in accessibility checker.  Free digital audio recording and editing software that could be utilized is Audacity.</a:t>
            </a:r>
          </a:p>
          <a:p>
            <a:endParaRPr lang="en-US" sz="2400" dirty="0"/>
          </a:p>
        </p:txBody>
      </p:sp>
    </p:spTree>
    <p:extLst>
      <p:ext uri="{BB962C8B-B14F-4D97-AF65-F5344CB8AC3E}">
        <p14:creationId xmlns:p14="http://schemas.microsoft.com/office/powerpoint/2010/main" val="2682539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96412"/>
            <a:ext cx="7315200" cy="737420"/>
          </a:xfrm>
        </p:spPr>
        <p:txBody>
          <a:bodyPr>
            <a:normAutofit/>
          </a:bodyPr>
          <a:lstStyle/>
          <a:p>
            <a:r>
              <a:rPr lang="en-US" b="1" dirty="0" smtClean="0"/>
              <a:t>TIP VII</a:t>
            </a:r>
            <a:endParaRPr lang="en-US" dirty="0"/>
          </a:p>
        </p:txBody>
      </p:sp>
      <p:sp>
        <p:nvSpPr>
          <p:cNvPr id="3" name="Content Placeholder 2"/>
          <p:cNvSpPr>
            <a:spLocks noGrp="1"/>
          </p:cNvSpPr>
          <p:nvPr>
            <p:ph idx="1"/>
          </p:nvPr>
        </p:nvSpPr>
        <p:spPr>
          <a:xfrm>
            <a:off x="914400" y="2310581"/>
            <a:ext cx="7315200" cy="3998779"/>
          </a:xfrm>
        </p:spPr>
        <p:txBody>
          <a:bodyPr>
            <a:normAutofit fontScale="85000" lnSpcReduction="20000"/>
          </a:bodyPr>
          <a:lstStyle/>
          <a:p>
            <a:pPr marL="45720" indent="0">
              <a:buNone/>
            </a:pPr>
            <a:r>
              <a:rPr lang="en-US" sz="2600" u="sng" dirty="0"/>
              <a:t>UDL = MULTIPLE MEANS OF REPRESENTATION &amp; </a:t>
            </a:r>
            <a:r>
              <a:rPr lang="en-US" sz="2600" u="sng" dirty="0" smtClean="0"/>
              <a:t>ENGAGEMENT</a:t>
            </a:r>
          </a:p>
          <a:p>
            <a:pPr marL="45720" indent="0">
              <a:buNone/>
            </a:pPr>
            <a:r>
              <a:rPr lang="en-US" sz="3000" b="1" dirty="0" smtClean="0"/>
              <a:t>For </a:t>
            </a:r>
            <a:r>
              <a:rPr lang="en-US" sz="3000" b="1" dirty="0"/>
              <a:t>Instructional Methods</a:t>
            </a:r>
          </a:p>
          <a:p>
            <a:endParaRPr lang="en-US" sz="2800" dirty="0"/>
          </a:p>
          <a:p>
            <a:r>
              <a:rPr lang="en-US" sz="2900" b="1" dirty="0"/>
              <a:t>VII.  </a:t>
            </a:r>
            <a:r>
              <a:rPr lang="en-US" sz="2400" dirty="0"/>
              <a:t>Present Content in many ways </a:t>
            </a:r>
            <a:r>
              <a:rPr lang="mr-IN" sz="2400" dirty="0"/>
              <a:t>–</a:t>
            </a:r>
            <a:r>
              <a:rPr lang="en-US" sz="2400" dirty="0"/>
              <a:t> video, audio, text/print, image, etc.   </a:t>
            </a:r>
            <a:endParaRPr lang="en-US" sz="2400" dirty="0" smtClean="0"/>
          </a:p>
          <a:p>
            <a:pPr lvl="1"/>
            <a:r>
              <a:rPr lang="en-US" sz="2200" dirty="0" smtClean="0"/>
              <a:t>With </a:t>
            </a:r>
            <a:r>
              <a:rPr lang="en-US" sz="2200" dirty="0"/>
              <a:t>this offer learning “scaffolds” and additional tools to help students learn. According to the Pittsburg School of Education 2016, “Scaffolding entails cognitively supporting learners as they progress toward a goal.”  Some examples of scaffolding techniques are to</a:t>
            </a:r>
            <a:r>
              <a:rPr lang="en-US" sz="2200" dirty="0" smtClean="0"/>
              <a:t>:</a:t>
            </a:r>
          </a:p>
          <a:p>
            <a:endParaRPr lang="en-US" sz="2400" dirty="0"/>
          </a:p>
          <a:p>
            <a:pPr marL="0" indent="0">
              <a:buNone/>
            </a:pPr>
            <a:endParaRPr lang="en-US" dirty="0"/>
          </a:p>
          <a:p>
            <a:pPr marL="285750" indent="-285750">
              <a:buFont typeface="Arial"/>
              <a:buChar char="•"/>
            </a:pPr>
            <a:endParaRPr lang="en-US" dirty="0"/>
          </a:p>
          <a:p>
            <a:pPr marL="45720" indent="0">
              <a:buNone/>
            </a:pPr>
            <a:endParaRPr lang="en-US" dirty="0"/>
          </a:p>
        </p:txBody>
      </p:sp>
    </p:spTree>
    <p:extLst>
      <p:ext uri="{BB962C8B-B14F-4D97-AF65-F5344CB8AC3E}">
        <p14:creationId xmlns:p14="http://schemas.microsoft.com/office/powerpoint/2010/main" val="3767584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7922"/>
            <a:ext cx="7315200" cy="776749"/>
          </a:xfrm>
        </p:spPr>
        <p:txBody>
          <a:bodyPr>
            <a:normAutofit/>
          </a:bodyPr>
          <a:lstStyle/>
          <a:p>
            <a:r>
              <a:rPr lang="en-US" b="1" dirty="0" smtClean="0"/>
              <a:t>TIP VII-continued </a:t>
            </a:r>
            <a:endParaRPr lang="en-US" dirty="0"/>
          </a:p>
        </p:txBody>
      </p:sp>
      <p:sp>
        <p:nvSpPr>
          <p:cNvPr id="3" name="Content Placeholder 2"/>
          <p:cNvSpPr>
            <a:spLocks noGrp="1"/>
          </p:cNvSpPr>
          <p:nvPr>
            <p:ph idx="1"/>
          </p:nvPr>
        </p:nvSpPr>
        <p:spPr>
          <a:xfrm>
            <a:off x="914400" y="2379406"/>
            <a:ext cx="7315200" cy="3929954"/>
          </a:xfrm>
        </p:spPr>
        <p:txBody>
          <a:bodyPr>
            <a:normAutofit fontScale="70000" lnSpcReduction="20000"/>
          </a:bodyPr>
          <a:lstStyle/>
          <a:p>
            <a:pPr marL="45720" indent="0">
              <a:buNone/>
            </a:pPr>
            <a:r>
              <a:rPr lang="en-US" sz="2800" u="sng" dirty="0"/>
              <a:t>UDL = MULTIPLE MEANS OF REPRESENTATION &amp; </a:t>
            </a:r>
            <a:r>
              <a:rPr lang="en-US" sz="2800" u="sng" dirty="0" smtClean="0"/>
              <a:t>ENGAGEMENT</a:t>
            </a:r>
          </a:p>
          <a:p>
            <a:pPr marL="45720" indent="0">
              <a:buNone/>
            </a:pPr>
            <a:r>
              <a:rPr lang="en-US" sz="3300" b="1" dirty="0" smtClean="0"/>
              <a:t>For </a:t>
            </a:r>
            <a:r>
              <a:rPr lang="en-US" sz="3300" b="1" dirty="0"/>
              <a:t>Instructional </a:t>
            </a:r>
            <a:r>
              <a:rPr lang="en-US" sz="3300" b="1" dirty="0" smtClean="0"/>
              <a:t>Methods-continued</a:t>
            </a:r>
            <a:endParaRPr lang="en-US" sz="3300" b="1" dirty="0"/>
          </a:p>
          <a:p>
            <a:endParaRPr lang="en-US" sz="2800" dirty="0"/>
          </a:p>
          <a:p>
            <a:pPr marL="285750" indent="-285750">
              <a:buFont typeface="Arial"/>
              <a:buChar char="•"/>
            </a:pPr>
            <a:r>
              <a:rPr lang="en-US" sz="2400" dirty="0" smtClean="0"/>
              <a:t>Use </a:t>
            </a:r>
            <a:r>
              <a:rPr lang="en-US" sz="2400" dirty="0"/>
              <a:t>visuals and graphic organizers to help clarify the instructions and expectations</a:t>
            </a:r>
          </a:p>
          <a:p>
            <a:pPr marL="285750" indent="-285750">
              <a:buFont typeface="Arial"/>
              <a:buChar char="•"/>
            </a:pPr>
            <a:r>
              <a:rPr lang="en-US" sz="2400" dirty="0"/>
              <a:t>Use mnemonic devices to help students remember key concepts</a:t>
            </a:r>
          </a:p>
          <a:p>
            <a:pPr marL="285750" indent="-285750">
              <a:buFont typeface="Arial"/>
              <a:buChar char="•"/>
            </a:pPr>
            <a:r>
              <a:rPr lang="en-US" sz="2400" dirty="0"/>
              <a:t>Provide examples of completed tasks to clarify expectations and steps needed</a:t>
            </a:r>
          </a:p>
          <a:p>
            <a:pPr marL="285750" indent="-285750">
              <a:buFont typeface="Arial"/>
              <a:buChar char="•"/>
            </a:pPr>
            <a:r>
              <a:rPr lang="en-US" sz="2400" dirty="0"/>
              <a:t>Provide Outlines/Fact Sheets</a:t>
            </a:r>
          </a:p>
          <a:p>
            <a:pPr marL="285750" indent="-285750">
              <a:buFont typeface="Arial"/>
              <a:buChar char="•"/>
            </a:pPr>
            <a:r>
              <a:rPr lang="en-US" sz="2400" dirty="0"/>
              <a:t>Provide learners a timeframe on how long assignments should take to complete</a:t>
            </a:r>
          </a:p>
          <a:p>
            <a:pPr marL="0" indent="0">
              <a:buNone/>
            </a:pPr>
            <a:endParaRPr lang="en-US" dirty="0"/>
          </a:p>
          <a:p>
            <a:pPr marL="285750" indent="-285750">
              <a:buFont typeface="Arial"/>
              <a:buChar char="•"/>
            </a:pPr>
            <a:endParaRPr lang="en-US" dirty="0"/>
          </a:p>
          <a:p>
            <a:pPr marL="45720" indent="0">
              <a:buNone/>
            </a:pPr>
            <a:endParaRPr lang="en-US" dirty="0"/>
          </a:p>
        </p:txBody>
      </p:sp>
    </p:spTree>
    <p:extLst>
      <p:ext uri="{BB962C8B-B14F-4D97-AF65-F5344CB8AC3E}">
        <p14:creationId xmlns:p14="http://schemas.microsoft.com/office/powerpoint/2010/main" val="2489197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8257"/>
            <a:ext cx="7315200" cy="875071"/>
          </a:xfrm>
        </p:spPr>
        <p:txBody>
          <a:bodyPr>
            <a:normAutofit/>
          </a:bodyPr>
          <a:lstStyle/>
          <a:p>
            <a:r>
              <a:rPr lang="en-US" b="1" dirty="0" smtClean="0"/>
              <a:t>TIP VIII</a:t>
            </a:r>
            <a:endParaRPr lang="en-US" dirty="0"/>
          </a:p>
        </p:txBody>
      </p:sp>
      <p:sp>
        <p:nvSpPr>
          <p:cNvPr id="3" name="Content Placeholder 2"/>
          <p:cNvSpPr>
            <a:spLocks noGrp="1"/>
          </p:cNvSpPr>
          <p:nvPr>
            <p:ph idx="1"/>
          </p:nvPr>
        </p:nvSpPr>
        <p:spPr>
          <a:xfrm>
            <a:off x="914400" y="2310581"/>
            <a:ext cx="7315200" cy="3998779"/>
          </a:xfrm>
        </p:spPr>
        <p:txBody>
          <a:bodyPr>
            <a:normAutofit fontScale="92500" lnSpcReduction="20000"/>
          </a:bodyPr>
          <a:lstStyle/>
          <a:p>
            <a:pPr marL="45720" indent="0">
              <a:buNone/>
            </a:pPr>
            <a:r>
              <a:rPr lang="en-US" sz="2400" u="sng" dirty="0"/>
              <a:t>UDL = MULTIPLE MEANS OF ACTION AND </a:t>
            </a:r>
            <a:r>
              <a:rPr lang="en-US" sz="2400" u="sng" dirty="0" smtClean="0"/>
              <a:t>EXPRESSION</a:t>
            </a:r>
          </a:p>
          <a:p>
            <a:pPr marL="45720" indent="0">
              <a:buNone/>
            </a:pPr>
            <a:r>
              <a:rPr lang="en-US" sz="3000" b="1" dirty="0" smtClean="0"/>
              <a:t>For </a:t>
            </a:r>
            <a:r>
              <a:rPr lang="en-US" sz="3000" b="1" dirty="0"/>
              <a:t>Instructional Methods</a:t>
            </a:r>
          </a:p>
          <a:p>
            <a:endParaRPr lang="en-US" dirty="0"/>
          </a:p>
          <a:p>
            <a:r>
              <a:rPr lang="en-US" sz="2400" b="1" dirty="0"/>
              <a:t>VIII.  </a:t>
            </a:r>
            <a:r>
              <a:rPr lang="en-US" sz="2400" dirty="0"/>
              <a:t>Provide options for demonstrating learning.  </a:t>
            </a:r>
            <a:endParaRPr lang="en-US" sz="2400" dirty="0" smtClean="0"/>
          </a:p>
          <a:p>
            <a:pPr lvl="1"/>
            <a:r>
              <a:rPr lang="en-US" sz="2200" dirty="0" smtClean="0"/>
              <a:t>For </a:t>
            </a:r>
            <a:r>
              <a:rPr lang="en-US" sz="2200" dirty="0"/>
              <a:t>example if a learner struggles with a written assignment, is it possible for them to provide a portfolio, deliver a presentation, participate in a discussion, etc. that also meets the objectives of the assignment.  If writing being assessed then in this instance other options may not be provided.  Overall, providing  options for learners beyond a “one size fit’s all” method is key. </a:t>
            </a:r>
          </a:p>
          <a:p>
            <a:endParaRPr lang="en-US" dirty="0"/>
          </a:p>
        </p:txBody>
      </p:sp>
    </p:spTree>
    <p:extLst>
      <p:ext uri="{BB962C8B-B14F-4D97-AF65-F5344CB8AC3E}">
        <p14:creationId xmlns:p14="http://schemas.microsoft.com/office/powerpoint/2010/main" val="1129766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8257"/>
            <a:ext cx="7315200" cy="806245"/>
          </a:xfrm>
        </p:spPr>
        <p:txBody>
          <a:bodyPr>
            <a:normAutofit/>
          </a:bodyPr>
          <a:lstStyle/>
          <a:p>
            <a:r>
              <a:rPr lang="en-US" b="1" dirty="0" smtClean="0"/>
              <a:t>TIP IX </a:t>
            </a:r>
            <a:endParaRPr lang="en-US" dirty="0"/>
          </a:p>
        </p:txBody>
      </p:sp>
      <p:sp>
        <p:nvSpPr>
          <p:cNvPr id="3" name="Content Placeholder 2"/>
          <p:cNvSpPr>
            <a:spLocks noGrp="1"/>
          </p:cNvSpPr>
          <p:nvPr>
            <p:ph idx="1"/>
          </p:nvPr>
        </p:nvSpPr>
        <p:spPr>
          <a:xfrm>
            <a:off x="914400" y="2290916"/>
            <a:ext cx="7315200" cy="4018444"/>
          </a:xfrm>
        </p:spPr>
        <p:txBody>
          <a:bodyPr>
            <a:normAutofit/>
          </a:bodyPr>
          <a:lstStyle/>
          <a:p>
            <a:pPr marL="45720" indent="0">
              <a:buNone/>
            </a:pPr>
            <a:r>
              <a:rPr lang="en-US" sz="2400" u="sng" dirty="0"/>
              <a:t>UDL = MULTIPLE MEANS OF ACTION AND </a:t>
            </a:r>
            <a:r>
              <a:rPr lang="en-US" sz="2400" u="sng" dirty="0" smtClean="0"/>
              <a:t>EXPRESSION</a:t>
            </a:r>
          </a:p>
          <a:p>
            <a:pPr marL="45720" indent="0">
              <a:buNone/>
            </a:pPr>
            <a:r>
              <a:rPr lang="en-US" sz="2800" b="1" dirty="0" smtClean="0"/>
              <a:t>For </a:t>
            </a:r>
            <a:r>
              <a:rPr lang="en-US" sz="2800" b="1" dirty="0"/>
              <a:t>Instructional Methods</a:t>
            </a:r>
          </a:p>
          <a:p>
            <a:endParaRPr lang="en-US" dirty="0"/>
          </a:p>
          <a:p>
            <a:r>
              <a:rPr lang="en-US" sz="2400" b="1" dirty="0" smtClean="0"/>
              <a:t>IX</a:t>
            </a:r>
            <a:r>
              <a:rPr lang="en-US" sz="2400" b="1" dirty="0"/>
              <a:t>.  </a:t>
            </a:r>
            <a:r>
              <a:rPr lang="en-US" sz="2400" dirty="0"/>
              <a:t>If possible provide learners with feedback throughout the phases or parts of a project or assignment and offer corrective opportunities</a:t>
            </a:r>
          </a:p>
        </p:txBody>
      </p:sp>
    </p:spTree>
    <p:extLst>
      <p:ext uri="{BB962C8B-B14F-4D97-AF65-F5344CB8AC3E}">
        <p14:creationId xmlns:p14="http://schemas.microsoft.com/office/powerpoint/2010/main" val="964257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8089"/>
            <a:ext cx="7315200" cy="875071"/>
          </a:xfrm>
        </p:spPr>
        <p:txBody>
          <a:bodyPr>
            <a:normAutofit/>
          </a:bodyPr>
          <a:lstStyle/>
          <a:p>
            <a:r>
              <a:rPr lang="en-US" b="1" dirty="0" smtClean="0"/>
              <a:t>TIP X </a:t>
            </a:r>
            <a:endParaRPr lang="en-US" dirty="0"/>
          </a:p>
        </p:txBody>
      </p:sp>
      <p:sp>
        <p:nvSpPr>
          <p:cNvPr id="3" name="Content Placeholder 2"/>
          <p:cNvSpPr>
            <a:spLocks noGrp="1"/>
          </p:cNvSpPr>
          <p:nvPr>
            <p:ph idx="1"/>
          </p:nvPr>
        </p:nvSpPr>
        <p:spPr>
          <a:xfrm>
            <a:off x="914400" y="2369574"/>
            <a:ext cx="7315200" cy="3939786"/>
          </a:xfrm>
        </p:spPr>
        <p:txBody>
          <a:bodyPr>
            <a:normAutofit fontScale="85000" lnSpcReduction="20000"/>
          </a:bodyPr>
          <a:lstStyle/>
          <a:p>
            <a:pPr marL="45720" indent="0">
              <a:buNone/>
            </a:pPr>
            <a:r>
              <a:rPr lang="en-US" sz="2600" u="sng" dirty="0"/>
              <a:t>UDL = MULTIPLE MEANS OF ACTION AND EXPRESSION</a:t>
            </a:r>
            <a:endParaRPr lang="en-US" sz="2600" dirty="0"/>
          </a:p>
          <a:p>
            <a:pPr marL="45720" indent="0">
              <a:buNone/>
            </a:pPr>
            <a:r>
              <a:rPr lang="en-US" sz="3000" b="1" dirty="0" smtClean="0"/>
              <a:t>For </a:t>
            </a:r>
            <a:r>
              <a:rPr lang="en-US" sz="3000" b="1" dirty="0"/>
              <a:t>Instructional Methods</a:t>
            </a:r>
          </a:p>
          <a:p>
            <a:endParaRPr lang="en-US" dirty="0"/>
          </a:p>
          <a:p>
            <a:r>
              <a:rPr lang="en-US" sz="2400" b="1" dirty="0" smtClean="0"/>
              <a:t>X</a:t>
            </a:r>
            <a:r>
              <a:rPr lang="en-US" sz="2400" b="1" dirty="0"/>
              <a:t>.  </a:t>
            </a:r>
            <a:r>
              <a:rPr lang="en-US" sz="2400" dirty="0"/>
              <a:t>Be flexible!  </a:t>
            </a:r>
            <a:endParaRPr lang="en-US" sz="2400" dirty="0" smtClean="0"/>
          </a:p>
          <a:p>
            <a:pPr lvl="1"/>
            <a:r>
              <a:rPr lang="en-US" sz="2200" dirty="0" smtClean="0"/>
              <a:t>Though </a:t>
            </a:r>
            <a:r>
              <a:rPr lang="en-US" sz="2200" dirty="0"/>
              <a:t>easier said than done, being able to allow for changes from one term to another, changes from one learner to another throughout a course, and so on,  helps keep the learner focused and feel successful in their effort.  According to </a:t>
            </a:r>
            <a:r>
              <a:rPr lang="en-US" sz="2200" dirty="0" err="1"/>
              <a:t>Roscorla</a:t>
            </a:r>
            <a:r>
              <a:rPr lang="en-US" sz="2200" dirty="0"/>
              <a:t> (2016), the UDL Framework, “helps instructors create a flexible curriculum that can be adapted to any learner.”  If we are able to adapt to our learners more versus them adapting to “us,” we are providing learners the opportunity of persistence and ultimately success.  </a:t>
            </a:r>
          </a:p>
          <a:p>
            <a:pPr marL="45720" indent="0">
              <a:buNone/>
            </a:pPr>
            <a:endParaRPr lang="en-US" dirty="0"/>
          </a:p>
        </p:txBody>
      </p:sp>
    </p:spTree>
    <p:extLst>
      <p:ext uri="{BB962C8B-B14F-4D97-AF65-F5344CB8AC3E}">
        <p14:creationId xmlns:p14="http://schemas.microsoft.com/office/powerpoint/2010/main" val="3656111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5574"/>
            <a:ext cx="7315200" cy="757084"/>
          </a:xfrm>
        </p:spPr>
        <p:txBody>
          <a:bodyPr>
            <a:normAutofit/>
          </a:bodyPr>
          <a:lstStyle/>
          <a:p>
            <a:pPr algn="ctr"/>
            <a:r>
              <a:rPr lang="en-US" b="1" dirty="0" smtClean="0"/>
              <a:t>WEBSITES</a:t>
            </a:r>
            <a:endParaRPr lang="en-US" dirty="0"/>
          </a:p>
        </p:txBody>
      </p:sp>
      <p:sp>
        <p:nvSpPr>
          <p:cNvPr id="3" name="Content Placeholder 2"/>
          <p:cNvSpPr>
            <a:spLocks noGrp="1"/>
          </p:cNvSpPr>
          <p:nvPr>
            <p:ph idx="1"/>
          </p:nvPr>
        </p:nvSpPr>
        <p:spPr>
          <a:xfrm>
            <a:off x="914400" y="2290916"/>
            <a:ext cx="7315200" cy="4018444"/>
          </a:xfrm>
        </p:spPr>
        <p:txBody>
          <a:bodyPr>
            <a:normAutofit fontScale="77500" lnSpcReduction="20000"/>
          </a:bodyPr>
          <a:lstStyle/>
          <a:p>
            <a:r>
              <a:rPr lang="en-US" dirty="0"/>
              <a:t>Association on Higher Education and Disability (AHEAD) </a:t>
            </a:r>
            <a:r>
              <a:rPr lang="mr-IN" dirty="0"/>
              <a:t>–</a:t>
            </a:r>
            <a:r>
              <a:rPr lang="en-US" dirty="0"/>
              <a:t> </a:t>
            </a:r>
          </a:p>
          <a:p>
            <a:pPr marL="45720" indent="0">
              <a:buNone/>
            </a:pPr>
            <a:r>
              <a:rPr lang="en-US" dirty="0">
                <a:hlinkClick r:id="rId2"/>
              </a:rPr>
              <a:t>http://www.AHEAD.org</a:t>
            </a:r>
            <a:endParaRPr lang="en-US" dirty="0"/>
          </a:p>
          <a:p>
            <a:endParaRPr lang="en-US" dirty="0"/>
          </a:p>
          <a:p>
            <a:r>
              <a:rPr lang="en-US" dirty="0"/>
              <a:t>Center for Applied Special Technology (CAST) </a:t>
            </a:r>
            <a:r>
              <a:rPr lang="mr-IN" dirty="0"/>
              <a:t>–</a:t>
            </a:r>
            <a:r>
              <a:rPr lang="en-US" dirty="0"/>
              <a:t> </a:t>
            </a:r>
          </a:p>
          <a:p>
            <a:pPr marL="45720" indent="0">
              <a:buNone/>
            </a:pPr>
            <a:r>
              <a:rPr lang="en-US" dirty="0">
                <a:hlinkClick r:id="rId3"/>
              </a:rPr>
              <a:t>http://www.CAST.org</a:t>
            </a:r>
            <a:endParaRPr lang="en-US" dirty="0"/>
          </a:p>
          <a:p>
            <a:endParaRPr lang="en-US" dirty="0"/>
          </a:p>
          <a:p>
            <a:r>
              <a:rPr lang="en-US" dirty="0"/>
              <a:t>Disabilities, Opportunities, Internetworking, and Technology DO-IT </a:t>
            </a:r>
            <a:r>
              <a:rPr lang="en-US" dirty="0" smtClean="0">
                <a:hlinkClick r:id="rId4"/>
              </a:rPr>
              <a:t>http</a:t>
            </a:r>
            <a:r>
              <a:rPr lang="en-US" dirty="0">
                <a:hlinkClick r:id="rId4"/>
              </a:rPr>
              <a:t>://www.washington.edu/doit/</a:t>
            </a:r>
            <a:endParaRPr lang="en-US" dirty="0"/>
          </a:p>
          <a:p>
            <a:endParaRPr lang="en-US" dirty="0"/>
          </a:p>
          <a:p>
            <a:r>
              <a:rPr lang="en-US" dirty="0"/>
              <a:t>National Center on Disability and Access to Education </a:t>
            </a:r>
            <a:r>
              <a:rPr lang="mr-IN" dirty="0"/>
              <a:t>–</a:t>
            </a:r>
            <a:r>
              <a:rPr lang="en-US" dirty="0"/>
              <a:t> </a:t>
            </a:r>
          </a:p>
          <a:p>
            <a:pPr marL="45720" indent="0">
              <a:buNone/>
            </a:pPr>
            <a:r>
              <a:rPr lang="en-US" dirty="0" smtClean="0">
                <a:hlinkClick r:id="rId5"/>
              </a:rPr>
              <a:t>http</a:t>
            </a:r>
            <a:r>
              <a:rPr lang="en-US" dirty="0">
                <a:hlinkClick r:id="rId5"/>
              </a:rPr>
              <a:t>://ncdae.org/</a:t>
            </a:r>
            <a:endParaRPr lang="en-US" dirty="0"/>
          </a:p>
          <a:p>
            <a:endParaRPr lang="en-US" dirty="0"/>
          </a:p>
          <a:p>
            <a:r>
              <a:rPr lang="en-US" dirty="0"/>
              <a:t>National Center on Universal Design for Learning </a:t>
            </a:r>
            <a:r>
              <a:rPr lang="mr-IN" dirty="0"/>
              <a:t>–</a:t>
            </a:r>
            <a:r>
              <a:rPr lang="en-US" dirty="0"/>
              <a:t> </a:t>
            </a:r>
          </a:p>
          <a:p>
            <a:pPr marL="45720" indent="0">
              <a:buNone/>
            </a:pPr>
            <a:r>
              <a:rPr lang="en-US" dirty="0">
                <a:hlinkClick r:id="rId6"/>
              </a:rPr>
              <a:t>http://www.udlcenter.org/</a:t>
            </a:r>
            <a:endParaRPr lang="en-US" dirty="0"/>
          </a:p>
          <a:p>
            <a:pPr marL="45720" indent="0">
              <a:buNone/>
            </a:pPr>
            <a:endParaRPr lang="en-US" dirty="0"/>
          </a:p>
        </p:txBody>
      </p:sp>
    </p:spTree>
    <p:extLst>
      <p:ext uri="{BB962C8B-B14F-4D97-AF65-F5344CB8AC3E}">
        <p14:creationId xmlns:p14="http://schemas.microsoft.com/office/powerpoint/2010/main" val="1400514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01"/>
            <a:ext cx="7315200" cy="1117599"/>
          </a:xfrm>
        </p:spPr>
        <p:txBody>
          <a:bodyPr>
            <a:normAutofit/>
          </a:bodyPr>
          <a:lstStyle/>
          <a:p>
            <a:r>
              <a:rPr lang="en-US" b="1" dirty="0" smtClean="0"/>
              <a:t>COMBINED BACKGROUND</a:t>
            </a:r>
            <a:r>
              <a:rPr lang="mr-IN" b="1" dirty="0" smtClean="0"/>
              <a:t>…</a:t>
            </a:r>
            <a:endParaRPr lang="en-US" b="1" dirty="0"/>
          </a:p>
        </p:txBody>
      </p:sp>
      <p:sp>
        <p:nvSpPr>
          <p:cNvPr id="7" name="Content Placeholder 6"/>
          <p:cNvSpPr>
            <a:spLocks noGrp="1"/>
          </p:cNvSpPr>
          <p:nvPr>
            <p:ph idx="1"/>
          </p:nvPr>
        </p:nvSpPr>
        <p:spPr>
          <a:xfrm>
            <a:off x="718457" y="2222089"/>
            <a:ext cx="7707086" cy="3802135"/>
          </a:xfrm>
        </p:spPr>
        <p:txBody>
          <a:bodyPr>
            <a:noAutofit/>
          </a:bodyPr>
          <a:lstStyle/>
          <a:p>
            <a:pPr marL="0" indent="0">
              <a:buNone/>
            </a:pPr>
            <a:r>
              <a:rPr lang="en-US" sz="2000" dirty="0"/>
              <a:t>Ongoing need to look at meeting learner needs:</a:t>
            </a:r>
          </a:p>
          <a:p>
            <a:r>
              <a:rPr lang="en-US" sz="2000" dirty="0"/>
              <a:t>Teaching </a:t>
            </a:r>
            <a:r>
              <a:rPr lang="en-US" sz="2000" dirty="0" smtClean="0"/>
              <a:t>Experience Jenessa -15 </a:t>
            </a:r>
            <a:r>
              <a:rPr lang="en-US" sz="2000" dirty="0" err="1" smtClean="0"/>
              <a:t>yrs</a:t>
            </a:r>
            <a:r>
              <a:rPr lang="en-US" sz="2000" dirty="0" smtClean="0"/>
              <a:t>, Karen – 28 </a:t>
            </a:r>
            <a:r>
              <a:rPr lang="en-US" sz="2000" dirty="0" err="1" smtClean="0"/>
              <a:t>yrs</a:t>
            </a:r>
            <a:endParaRPr lang="en-US" sz="2000" dirty="0"/>
          </a:p>
          <a:p>
            <a:r>
              <a:rPr lang="en-US" sz="2000" dirty="0" smtClean="0"/>
              <a:t>QM  (60 course reviews combined/ </a:t>
            </a:r>
            <a:r>
              <a:rPr lang="en-US" sz="2000" dirty="0"/>
              <a:t>2 personal courses QM </a:t>
            </a:r>
            <a:r>
              <a:rPr lang="en-US" sz="2000" dirty="0" smtClean="0"/>
              <a:t>Certified / 15 courses combined as Master Reviewers) </a:t>
            </a:r>
            <a:r>
              <a:rPr lang="en-US" sz="2000" dirty="0"/>
              <a:t>– What </a:t>
            </a:r>
            <a:r>
              <a:rPr lang="en-US" sz="2000" dirty="0" smtClean="0"/>
              <a:t>was learned</a:t>
            </a:r>
            <a:r>
              <a:rPr lang="is-IS" sz="2000" dirty="0"/>
              <a:t>…</a:t>
            </a:r>
          </a:p>
          <a:p>
            <a:r>
              <a:rPr lang="is-IS" sz="2000" dirty="0" smtClean="0"/>
              <a:t>Minnesota State </a:t>
            </a:r>
            <a:r>
              <a:rPr lang="is-IS" sz="2000" dirty="0"/>
              <a:t>Closed </a:t>
            </a:r>
            <a:r>
              <a:rPr lang="is-IS" sz="2000" dirty="0" smtClean="0"/>
              <a:t>Captioning Work Group</a:t>
            </a:r>
            <a:endParaRPr lang="is-IS" sz="2000" dirty="0"/>
          </a:p>
          <a:p>
            <a:r>
              <a:rPr lang="is-IS" sz="2000" dirty="0" smtClean="0"/>
              <a:t>Interests </a:t>
            </a:r>
            <a:r>
              <a:rPr lang="is-IS" sz="2000" dirty="0"/>
              <a:t>in Universal Design For Learning (UDL)/Universal Design for Higher Education (UDHE)</a:t>
            </a:r>
            <a:r>
              <a:rPr lang="en-US" sz="2000" dirty="0"/>
              <a:t> </a:t>
            </a:r>
            <a:r>
              <a:rPr lang="mr-IN" sz="2000" dirty="0" smtClean="0"/>
              <a:t>–</a:t>
            </a:r>
            <a:r>
              <a:rPr lang="en-US" sz="2000" dirty="0" smtClean="0"/>
              <a:t> Summer 2016 course through CAST.org </a:t>
            </a:r>
          </a:p>
          <a:p>
            <a:r>
              <a:rPr lang="en-US" sz="2000" dirty="0" smtClean="0"/>
              <a:t>Working to develop college recommendations for UDL implementation at HTC Sabbatical Spring 2017.</a:t>
            </a:r>
            <a:endParaRPr lang="en-US" sz="2000" dirty="0"/>
          </a:p>
          <a:p>
            <a:pPr marL="45720" indent="0">
              <a:buNone/>
            </a:pPr>
            <a:endParaRPr lang="en-US" sz="2400" dirty="0"/>
          </a:p>
        </p:txBody>
      </p:sp>
    </p:spTree>
    <p:extLst>
      <p:ext uri="{BB962C8B-B14F-4D97-AF65-F5344CB8AC3E}">
        <p14:creationId xmlns:p14="http://schemas.microsoft.com/office/powerpoint/2010/main" val="2008623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5407"/>
            <a:ext cx="7315200" cy="845574"/>
          </a:xfrm>
        </p:spPr>
        <p:txBody>
          <a:bodyPr>
            <a:normAutofit/>
          </a:bodyPr>
          <a:lstStyle/>
          <a:p>
            <a:pPr algn="ctr"/>
            <a:r>
              <a:rPr lang="en-US" b="1" dirty="0" smtClean="0"/>
              <a:t>SOFTWARE/ RESOURCES</a:t>
            </a:r>
            <a:endParaRPr lang="en-US" b="1" dirty="0"/>
          </a:p>
        </p:txBody>
      </p:sp>
      <p:sp>
        <p:nvSpPr>
          <p:cNvPr id="3" name="Content Placeholder 2"/>
          <p:cNvSpPr>
            <a:spLocks noGrp="1"/>
          </p:cNvSpPr>
          <p:nvPr>
            <p:ph idx="1"/>
          </p:nvPr>
        </p:nvSpPr>
        <p:spPr>
          <a:xfrm>
            <a:off x="914400" y="1956619"/>
            <a:ext cx="7315200" cy="4352741"/>
          </a:xfrm>
        </p:spPr>
        <p:txBody>
          <a:bodyPr>
            <a:normAutofit/>
          </a:bodyPr>
          <a:lstStyle/>
          <a:p>
            <a:endParaRPr lang="en-US" sz="2400" dirty="0" smtClean="0"/>
          </a:p>
          <a:p>
            <a:r>
              <a:rPr lang="en-US" sz="2400" dirty="0" smtClean="0"/>
              <a:t>*** UDL TECH TOOL KIT </a:t>
            </a:r>
            <a:r>
              <a:rPr lang="mr-IN" sz="2400" dirty="0" smtClean="0"/>
              <a:t>–</a:t>
            </a:r>
            <a:r>
              <a:rPr lang="en-US" sz="2400" dirty="0" smtClean="0"/>
              <a:t> Wiki that has a HUGE amount of information an links including Free text to speech software, Graphic organizers, multimedia and digital storytelling tools, research tools, study skills tools, math tools, helpful apps, etc.   ALSO this site offers more UDL information and also links to </a:t>
            </a:r>
            <a:r>
              <a:rPr lang="en-US" sz="2400" dirty="0" err="1" smtClean="0"/>
              <a:t>CAST.org’s</a:t>
            </a:r>
            <a:r>
              <a:rPr lang="en-US" sz="2400" dirty="0" smtClean="0"/>
              <a:t> lesson plan builder. </a:t>
            </a:r>
          </a:p>
          <a:p>
            <a:pPr marL="45720" indent="0">
              <a:buNone/>
            </a:pPr>
            <a:r>
              <a:rPr lang="en-US" sz="2400" dirty="0" smtClean="0"/>
              <a:t> </a:t>
            </a:r>
            <a:r>
              <a:rPr lang="en-US" sz="2400" dirty="0">
                <a:hlinkClick r:id="rId2"/>
              </a:rPr>
              <a:t>http://udltechtoolkit.wikispaces.com/</a:t>
            </a:r>
            <a:endParaRPr lang="en-US" sz="2400" dirty="0"/>
          </a:p>
          <a:p>
            <a:pPr marL="45720" indent="0">
              <a:buNone/>
            </a:pPr>
            <a:endParaRPr lang="en-US" dirty="0"/>
          </a:p>
          <a:p>
            <a:endParaRPr lang="en-US" dirty="0"/>
          </a:p>
          <a:p>
            <a:endParaRPr lang="en-US" dirty="0"/>
          </a:p>
          <a:p>
            <a:pPr marL="45720" indent="0">
              <a:buNone/>
            </a:pPr>
            <a:endParaRPr lang="en-US" dirty="0"/>
          </a:p>
        </p:txBody>
      </p:sp>
    </p:spTree>
    <p:extLst>
      <p:ext uri="{BB962C8B-B14F-4D97-AF65-F5344CB8AC3E}">
        <p14:creationId xmlns:p14="http://schemas.microsoft.com/office/powerpoint/2010/main" val="4274241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3728"/>
            <a:ext cx="7315200" cy="540775"/>
          </a:xfrm>
        </p:spPr>
        <p:txBody>
          <a:bodyPr>
            <a:normAutofit fontScale="90000"/>
          </a:bodyPr>
          <a:lstStyle/>
          <a:p>
            <a:pPr algn="ctr"/>
            <a:r>
              <a:rPr lang="en-US" b="1" dirty="0" smtClean="0"/>
              <a:t>SOFTWARE/ RESOURCES</a:t>
            </a:r>
            <a:endParaRPr lang="en-US" b="1" dirty="0"/>
          </a:p>
        </p:txBody>
      </p:sp>
      <p:sp>
        <p:nvSpPr>
          <p:cNvPr id="3" name="Content Placeholder 2"/>
          <p:cNvSpPr>
            <a:spLocks noGrp="1"/>
          </p:cNvSpPr>
          <p:nvPr>
            <p:ph idx="1"/>
          </p:nvPr>
        </p:nvSpPr>
        <p:spPr>
          <a:xfrm>
            <a:off x="914400" y="2104103"/>
            <a:ext cx="7536264" cy="4205257"/>
          </a:xfrm>
        </p:spPr>
        <p:txBody>
          <a:bodyPr>
            <a:normAutofit/>
          </a:bodyPr>
          <a:lstStyle/>
          <a:p>
            <a:endParaRPr lang="en-US" dirty="0"/>
          </a:p>
          <a:p>
            <a:r>
              <a:rPr lang="en-US" sz="2400" dirty="0"/>
              <a:t>Camtasia </a:t>
            </a:r>
            <a:r>
              <a:rPr lang="mr-IN" sz="2400" dirty="0"/>
              <a:t>–</a:t>
            </a:r>
            <a:r>
              <a:rPr lang="en-US" sz="2400" dirty="0"/>
              <a:t> </a:t>
            </a:r>
            <a:r>
              <a:rPr lang="en-US" sz="2400" dirty="0">
                <a:hlinkClick r:id="rId2"/>
              </a:rPr>
              <a:t>https://techsmith.com</a:t>
            </a:r>
            <a:endParaRPr lang="en-US" sz="2400" dirty="0"/>
          </a:p>
          <a:p>
            <a:r>
              <a:rPr lang="en-US" sz="2400" dirty="0"/>
              <a:t>Audacity - </a:t>
            </a:r>
            <a:r>
              <a:rPr lang="en-US" sz="2400" dirty="0">
                <a:hlinkClick r:id="rId3"/>
              </a:rPr>
              <a:t>http://www.audacityteam.org/</a:t>
            </a:r>
            <a:endParaRPr lang="en-US" sz="2400" dirty="0"/>
          </a:p>
          <a:p>
            <a:r>
              <a:rPr lang="en-US" sz="2400" dirty="0" err="1"/>
              <a:t>SoftChalk</a:t>
            </a:r>
            <a:r>
              <a:rPr lang="en-US" sz="2400" dirty="0"/>
              <a:t> - </a:t>
            </a:r>
            <a:r>
              <a:rPr lang="en-US" sz="2400" dirty="0">
                <a:hlinkClick r:id="rId4"/>
              </a:rPr>
              <a:t>http://softchalk.com/</a:t>
            </a:r>
            <a:endParaRPr lang="en-US" sz="2400" dirty="0"/>
          </a:p>
          <a:p>
            <a:r>
              <a:rPr lang="en-US" sz="2400" dirty="0" err="1"/>
              <a:t>Voki</a:t>
            </a:r>
            <a:r>
              <a:rPr lang="en-US" sz="2400" dirty="0"/>
              <a:t> </a:t>
            </a:r>
            <a:r>
              <a:rPr lang="mr-IN" sz="2400" dirty="0"/>
              <a:t>–</a:t>
            </a:r>
            <a:r>
              <a:rPr lang="en-US" sz="2400" dirty="0"/>
              <a:t> </a:t>
            </a:r>
            <a:r>
              <a:rPr lang="en-US" sz="2400" dirty="0">
                <a:hlinkClick r:id="rId5"/>
              </a:rPr>
              <a:t>http://voki.com</a:t>
            </a:r>
            <a:endParaRPr lang="en-US" sz="2400" dirty="0"/>
          </a:p>
          <a:p>
            <a:r>
              <a:rPr lang="en-US" sz="2400" dirty="0"/>
              <a:t>Captioning YouTube Video Tutorial - </a:t>
            </a:r>
            <a:r>
              <a:rPr lang="en-US" sz="2400" dirty="0">
                <a:hlinkClick r:id="rId6"/>
              </a:rPr>
              <a:t>http://ncdae.org/resources/cheatsheets/youtube.php</a:t>
            </a:r>
            <a:endParaRPr lang="en-US" sz="2400" dirty="0"/>
          </a:p>
          <a:p>
            <a:endParaRPr lang="en-US" dirty="0"/>
          </a:p>
          <a:p>
            <a:endParaRPr lang="en-US" dirty="0"/>
          </a:p>
          <a:p>
            <a:endParaRPr lang="en-US" dirty="0"/>
          </a:p>
          <a:p>
            <a:pPr marL="45720" indent="0">
              <a:buNone/>
            </a:pPr>
            <a:endParaRPr lang="en-US" dirty="0"/>
          </a:p>
        </p:txBody>
      </p:sp>
    </p:spTree>
    <p:extLst>
      <p:ext uri="{BB962C8B-B14F-4D97-AF65-F5344CB8AC3E}">
        <p14:creationId xmlns:p14="http://schemas.microsoft.com/office/powerpoint/2010/main" val="254987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6076"/>
            <a:ext cx="7315200" cy="688259"/>
          </a:xfrm>
        </p:spPr>
        <p:txBody>
          <a:bodyPr>
            <a:normAutofit/>
          </a:bodyPr>
          <a:lstStyle/>
          <a:p>
            <a:r>
              <a:rPr lang="en-US" b="1" dirty="0" smtClean="0"/>
              <a:t>IN SUMMARY…</a:t>
            </a:r>
            <a:endParaRPr lang="en-US" b="1" dirty="0"/>
          </a:p>
        </p:txBody>
      </p:sp>
      <p:sp>
        <p:nvSpPr>
          <p:cNvPr id="3" name="Content Placeholder 2"/>
          <p:cNvSpPr>
            <a:spLocks noGrp="1"/>
          </p:cNvSpPr>
          <p:nvPr>
            <p:ph idx="1"/>
          </p:nvPr>
        </p:nvSpPr>
        <p:spPr>
          <a:xfrm>
            <a:off x="914400" y="1877960"/>
            <a:ext cx="7637172" cy="4793295"/>
          </a:xfrm>
        </p:spPr>
        <p:txBody>
          <a:bodyPr>
            <a:normAutofit fontScale="85000" lnSpcReduction="10000"/>
          </a:bodyPr>
          <a:lstStyle/>
          <a:p>
            <a:pPr marL="45720" indent="0">
              <a:buNone/>
            </a:pPr>
            <a:endParaRPr lang="en-US" dirty="0"/>
          </a:p>
          <a:p>
            <a:r>
              <a:rPr lang="en-US" sz="2400" dirty="0" smtClean="0"/>
              <a:t>Online </a:t>
            </a:r>
            <a:r>
              <a:rPr lang="en-US" sz="2400" dirty="0"/>
              <a:t>learners are not the only ones who benefit from accessible eLearning; there are great advantages for you </a:t>
            </a:r>
            <a:r>
              <a:rPr lang="en-US" sz="2400" dirty="0" smtClean="0"/>
              <a:t>whether </a:t>
            </a:r>
            <a:r>
              <a:rPr lang="en-US" sz="2400" dirty="0"/>
              <a:t>you are an eLearning professionals, an Instructional Designer, or an online instructor:</a:t>
            </a:r>
          </a:p>
          <a:p>
            <a:pPr lvl="0"/>
            <a:r>
              <a:rPr lang="en-US" sz="2400" b="1" dirty="0" smtClean="0"/>
              <a:t>Reaches </a:t>
            </a:r>
            <a:r>
              <a:rPr lang="en-US" sz="2400" b="1" dirty="0"/>
              <a:t>more people.</a:t>
            </a:r>
            <a:br>
              <a:rPr lang="en-US" sz="2400" b="1" dirty="0"/>
            </a:br>
            <a:r>
              <a:rPr lang="en-US" sz="2400" dirty="0"/>
              <a:t>This goes without saying: The </a:t>
            </a:r>
            <a:r>
              <a:rPr lang="en-US" sz="2400" dirty="0" smtClean="0"/>
              <a:t>easier </a:t>
            </a:r>
            <a:r>
              <a:rPr lang="en-US" sz="2400" dirty="0"/>
              <a:t>the access to your eLearning courses, the </a:t>
            </a:r>
            <a:r>
              <a:rPr lang="en-US" sz="2400" dirty="0" smtClean="0"/>
              <a:t>wider </a:t>
            </a:r>
            <a:r>
              <a:rPr lang="en-US" sz="2400" dirty="0"/>
              <a:t>the </a:t>
            </a:r>
            <a:r>
              <a:rPr lang="en-US" sz="2400" dirty="0">
                <a:hlinkClick r:id="rId2" tooltip="eLearning courses that appeal to a wider audience"/>
              </a:rPr>
              <a:t>audience</a:t>
            </a:r>
            <a:r>
              <a:rPr lang="en-US" sz="2400" dirty="0"/>
              <a:t> you can reach.</a:t>
            </a:r>
          </a:p>
          <a:p>
            <a:pPr lvl="0"/>
            <a:r>
              <a:rPr lang="en-US" sz="2400" b="1" dirty="0" smtClean="0"/>
              <a:t>Increases </a:t>
            </a:r>
            <a:r>
              <a:rPr lang="en-US" sz="2400" b="1" dirty="0"/>
              <a:t>the effectiveness of your eLearning course.</a:t>
            </a:r>
            <a:br>
              <a:rPr lang="en-US" sz="2400" b="1" dirty="0"/>
            </a:br>
            <a:r>
              <a:rPr lang="en-US" sz="2400" dirty="0"/>
              <a:t>To ensure accessible eLearning standards you need to address a variety of learning needs, which means that your eLearning courses meet more learning preferences. This significantly improves your eLearning content as you provide your audience with alternative ways to facilitate the learning process.</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2443435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8425"/>
            <a:ext cx="7315200" cy="816077"/>
          </a:xfrm>
        </p:spPr>
        <p:txBody>
          <a:bodyPr>
            <a:normAutofit/>
          </a:bodyPr>
          <a:lstStyle/>
          <a:p>
            <a:r>
              <a:rPr lang="en-US" b="1" dirty="0" smtClean="0"/>
              <a:t>CLOSING THOUGHTS</a:t>
            </a:r>
            <a:endParaRPr lang="en-US" b="1" dirty="0"/>
          </a:p>
        </p:txBody>
      </p:sp>
      <p:sp>
        <p:nvSpPr>
          <p:cNvPr id="3" name="Content Placeholder 2"/>
          <p:cNvSpPr>
            <a:spLocks noGrp="1"/>
          </p:cNvSpPr>
          <p:nvPr>
            <p:ph idx="1"/>
          </p:nvPr>
        </p:nvSpPr>
        <p:spPr>
          <a:xfrm>
            <a:off x="914400" y="1956619"/>
            <a:ext cx="7315200" cy="4352741"/>
          </a:xfrm>
        </p:spPr>
        <p:txBody>
          <a:bodyPr>
            <a:normAutofit fontScale="92500" lnSpcReduction="10000"/>
          </a:bodyPr>
          <a:lstStyle/>
          <a:p>
            <a:pPr marL="45720" indent="0">
              <a:buNone/>
            </a:pPr>
            <a:endParaRPr lang="en-US" dirty="0"/>
          </a:p>
          <a:p>
            <a:pPr marL="285750" indent="-285750">
              <a:buFont typeface="Arial"/>
              <a:buChar char="•"/>
            </a:pPr>
            <a:r>
              <a:rPr lang="en-US" sz="2400" dirty="0"/>
              <a:t>Instead of disability consider learner variability.  None of us learns the same way!</a:t>
            </a:r>
          </a:p>
          <a:p>
            <a:pPr marL="285750" indent="-285750">
              <a:buFont typeface="Arial"/>
              <a:buChar char="•"/>
            </a:pPr>
            <a:endParaRPr lang="en-US" sz="2400" dirty="0"/>
          </a:p>
          <a:p>
            <a:pPr marL="285750" indent="-285750">
              <a:buFont typeface="Arial"/>
              <a:buChar char="•"/>
            </a:pPr>
            <a:r>
              <a:rPr lang="en-US" sz="2400" dirty="0"/>
              <a:t>Don’t be overwhelmed.  Adopting UDL principles takes time!</a:t>
            </a:r>
            <a:r>
              <a:rPr lang="en-US" sz="2400" b="1" dirty="0"/>
              <a:t>  </a:t>
            </a:r>
            <a:r>
              <a:rPr lang="en-US" sz="2400" b="1" u="sng" dirty="0"/>
              <a:t>Small steps </a:t>
            </a:r>
            <a:r>
              <a:rPr lang="en-US" sz="2400" dirty="0"/>
              <a:t>lead to great success.   One suggestion would be to take one lesson plan at a time and work on modifying it to meet UDL principles.  </a:t>
            </a:r>
          </a:p>
          <a:p>
            <a:pPr marL="285750" indent="-285750">
              <a:buFont typeface="Arial"/>
              <a:buChar char="•"/>
            </a:pPr>
            <a:endParaRPr lang="en-US" sz="2400" dirty="0"/>
          </a:p>
          <a:p>
            <a:pPr marL="285750" indent="-285750">
              <a:buFont typeface="Arial"/>
              <a:buChar char="•"/>
            </a:pPr>
            <a:r>
              <a:rPr lang="en-US" sz="2400" dirty="0"/>
              <a:t>Enjoy the journey on being </a:t>
            </a:r>
            <a:r>
              <a:rPr lang="en-US" sz="2400" b="1" u="sng" dirty="0"/>
              <a:t>proactive</a:t>
            </a:r>
            <a:r>
              <a:rPr lang="en-US" sz="2400" dirty="0"/>
              <a:t> versus </a:t>
            </a:r>
            <a:r>
              <a:rPr lang="en-US" sz="2400" b="1" u="sng" dirty="0"/>
              <a:t>reactive</a:t>
            </a:r>
            <a:r>
              <a:rPr lang="en-US" sz="2400" b="1" dirty="0"/>
              <a:t> </a:t>
            </a:r>
            <a:r>
              <a:rPr lang="en-US" sz="2400" dirty="0"/>
              <a:t>in your instruction!</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3235562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CHECKLISTS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000" dirty="0" smtClean="0"/>
              <a:t>2017 D2L Fusion Conference, Las Vegas, NV</a:t>
            </a:r>
            <a:endParaRPr lang="en-US" sz="2000" dirty="0" smtClean="0"/>
          </a:p>
          <a:p>
            <a:r>
              <a:rPr lang="en-US" sz="2000" dirty="0" smtClean="0"/>
              <a:t>Attended session by Ginger </a:t>
            </a:r>
            <a:r>
              <a:rPr lang="en-US" sz="2000" dirty="0" smtClean="0"/>
              <a:t>Dewey, Department Manager of Distance Learning at York Technical College in South Carolina.</a:t>
            </a:r>
          </a:p>
          <a:p>
            <a:r>
              <a:rPr lang="en-US" sz="2000" dirty="0" smtClean="0"/>
              <a:t>Permission to use Accessibility Checklists - Please give credit if using these.</a:t>
            </a:r>
          </a:p>
          <a:p>
            <a:pPr marL="0" indent="0">
              <a:buNone/>
            </a:pPr>
            <a:endParaRPr lang="en-US" sz="2000" dirty="0" smtClean="0"/>
          </a:p>
        </p:txBody>
      </p:sp>
    </p:spTree>
    <p:extLst>
      <p:ext uri="{BB962C8B-B14F-4D97-AF65-F5344CB8AC3E}">
        <p14:creationId xmlns:p14="http://schemas.microsoft.com/office/powerpoint/2010/main" val="374794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YORK TECHNICAL COLLEGE CHECKLISTS</a:t>
            </a:r>
            <a:endParaRPr lang="en-US" sz="2400"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3458" y="2271252"/>
            <a:ext cx="7708490" cy="3932903"/>
          </a:xfrm>
        </p:spPr>
      </p:pic>
    </p:spTree>
    <p:extLst>
      <p:ext uri="{BB962C8B-B14F-4D97-AF65-F5344CB8AC3E}">
        <p14:creationId xmlns:p14="http://schemas.microsoft.com/office/powerpoint/2010/main" val="95132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6105"/>
            <a:ext cx="73152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87" y="0"/>
            <a:ext cx="8927690" cy="6858000"/>
          </a:xfrm>
        </p:spPr>
      </p:pic>
    </p:spTree>
    <p:extLst>
      <p:ext uri="{BB962C8B-B14F-4D97-AF65-F5344CB8AC3E}">
        <p14:creationId xmlns:p14="http://schemas.microsoft.com/office/powerpoint/2010/main" val="253676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5742"/>
            <a:ext cx="7315200" cy="806246"/>
          </a:xfrm>
        </p:spPr>
        <p:txBody>
          <a:bodyPr>
            <a:normAutofit/>
          </a:bodyPr>
          <a:lstStyle/>
          <a:p>
            <a:r>
              <a:rPr lang="en-US" b="1" dirty="0" smtClean="0"/>
              <a:t>CONTACT INFORMATION</a:t>
            </a:r>
            <a:endParaRPr lang="en-US" b="1" dirty="0"/>
          </a:p>
        </p:txBody>
      </p:sp>
      <p:sp>
        <p:nvSpPr>
          <p:cNvPr id="3" name="Content Placeholder 2"/>
          <p:cNvSpPr>
            <a:spLocks noGrp="1"/>
          </p:cNvSpPr>
          <p:nvPr>
            <p:ph idx="1"/>
          </p:nvPr>
        </p:nvSpPr>
        <p:spPr>
          <a:xfrm>
            <a:off x="914400" y="2146853"/>
            <a:ext cx="7315200" cy="4162508"/>
          </a:xfrm>
        </p:spPr>
        <p:txBody>
          <a:bodyPr>
            <a:normAutofit fontScale="92500" lnSpcReduction="10000"/>
          </a:bodyPr>
          <a:lstStyle/>
          <a:p>
            <a:pPr marL="45720" indent="0">
              <a:buNone/>
            </a:pPr>
            <a:endParaRPr lang="en-US" dirty="0"/>
          </a:p>
          <a:p>
            <a:pPr marL="45720" indent="0">
              <a:buNone/>
            </a:pPr>
            <a:r>
              <a:rPr lang="en-US" sz="3200" dirty="0" smtClean="0"/>
              <a:t>Jenessa Gerling</a:t>
            </a:r>
          </a:p>
          <a:p>
            <a:pPr marL="45720" indent="0">
              <a:buNone/>
            </a:pPr>
            <a:r>
              <a:rPr lang="en-US" sz="3200" dirty="0" smtClean="0">
                <a:hlinkClick r:id="rId2"/>
              </a:rPr>
              <a:t>Jgerling@hennepintech.edu</a:t>
            </a:r>
            <a:endParaRPr lang="en-US" sz="3200" dirty="0" smtClean="0"/>
          </a:p>
          <a:p>
            <a:pPr marL="45720" indent="0">
              <a:buNone/>
            </a:pPr>
            <a:r>
              <a:rPr lang="en-US" sz="3200" dirty="0" smtClean="0"/>
              <a:t>(952)220-5370</a:t>
            </a:r>
          </a:p>
          <a:p>
            <a:pPr marL="45720" indent="0">
              <a:buNone/>
            </a:pPr>
            <a:endParaRPr lang="en-US" sz="3200" dirty="0"/>
          </a:p>
          <a:p>
            <a:pPr marL="45720" indent="0">
              <a:buNone/>
            </a:pPr>
            <a:r>
              <a:rPr lang="en-US" sz="3200" dirty="0" smtClean="0"/>
              <a:t>Karen </a:t>
            </a:r>
            <a:r>
              <a:rPr lang="en-US" sz="3200" dirty="0" err="1" smtClean="0"/>
              <a:t>LaPlant</a:t>
            </a:r>
            <a:endParaRPr lang="en-US" sz="3200" dirty="0" smtClean="0"/>
          </a:p>
          <a:p>
            <a:pPr marL="45720" indent="0">
              <a:buNone/>
            </a:pPr>
            <a:r>
              <a:rPr lang="en-US" sz="3200" dirty="0" smtClean="0">
                <a:hlinkClick r:id="rId3"/>
              </a:rPr>
              <a:t>Karenplaplant@gmail.com</a:t>
            </a:r>
            <a:endParaRPr lang="en-US" sz="3200" dirty="0" smtClean="0"/>
          </a:p>
          <a:p>
            <a:pPr marL="45720" indent="0">
              <a:buNone/>
            </a:pPr>
            <a:r>
              <a:rPr lang="en-US" sz="3200" dirty="0" smtClean="0"/>
              <a:t>(612)735-9205</a:t>
            </a:r>
            <a:endParaRPr lang="en-US" sz="3200" dirty="0"/>
          </a:p>
        </p:txBody>
      </p:sp>
    </p:spTree>
    <p:extLst>
      <p:ext uri="{BB962C8B-B14F-4D97-AF65-F5344CB8AC3E}">
        <p14:creationId xmlns:p14="http://schemas.microsoft.com/office/powerpoint/2010/main" val="2470361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7667"/>
            <a:ext cx="7315200" cy="693986"/>
          </a:xfrm>
        </p:spPr>
        <p:txBody>
          <a:bodyPr/>
          <a:lstStyle/>
          <a:p>
            <a:r>
              <a:rPr lang="en-US" b="1" dirty="0" smtClean="0"/>
              <a:t>QUESTIONS?</a:t>
            </a:r>
            <a:endParaRPr lang="en-US" b="1" dirty="0"/>
          </a:p>
        </p:txBody>
      </p:sp>
      <p:sp>
        <p:nvSpPr>
          <p:cNvPr id="3" name="Content Placeholder 2"/>
          <p:cNvSpPr>
            <a:spLocks noGrp="1"/>
          </p:cNvSpPr>
          <p:nvPr>
            <p:ph idx="1"/>
          </p:nvPr>
        </p:nvSpPr>
        <p:spPr>
          <a:xfrm>
            <a:off x="914400" y="2266123"/>
            <a:ext cx="7315200" cy="4043238"/>
          </a:xfrm>
        </p:spPr>
        <p:txBody>
          <a:bodyPr/>
          <a:lstStyle/>
          <a:p>
            <a:endParaRPr lang="en-US" dirty="0" smtClean="0"/>
          </a:p>
          <a:p>
            <a:pPr marL="45720" indent="0">
              <a:buNone/>
            </a:pPr>
            <a:endParaRPr lang="en-US" sz="2400" dirty="0" smtClean="0"/>
          </a:p>
          <a:p>
            <a:pPr marL="45720" indent="0">
              <a:buNone/>
            </a:pPr>
            <a:endParaRPr lang="en-US" sz="2400" b="1" u="sng" dirty="0" smtClean="0"/>
          </a:p>
          <a:p>
            <a:pPr marL="45720" indent="0">
              <a:buNone/>
            </a:pPr>
            <a:endParaRPr lang="en-US" sz="2400" b="1" u="sng" dirty="0"/>
          </a:p>
          <a:p>
            <a:pPr marL="45720" indent="0">
              <a:buNone/>
            </a:pPr>
            <a:endParaRPr lang="en-US" sz="2400" b="1" u="sng" dirty="0" smtClean="0"/>
          </a:p>
          <a:p>
            <a:pPr marL="45720" indent="0">
              <a:buNone/>
            </a:pPr>
            <a:endParaRPr lang="en-US" sz="2400" b="1" u="sng" dirty="0"/>
          </a:p>
          <a:p>
            <a:pPr marL="45720" indent="0">
              <a:buNone/>
            </a:pPr>
            <a:r>
              <a:rPr lang="en-US" sz="2400" b="1" u="sng" dirty="0" smtClean="0"/>
              <a:t>THANK YOU</a:t>
            </a:r>
            <a:r>
              <a:rPr lang="en-US" sz="2400" b="1" dirty="0" smtClean="0"/>
              <a:t> for attending this session!!</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595562"/>
            <a:ext cx="2743200" cy="1666875"/>
          </a:xfrm>
          <a:prstGeom prst="rect">
            <a:avLst/>
          </a:prstGeom>
        </p:spPr>
      </p:pic>
    </p:spTree>
    <p:extLst>
      <p:ext uri="{BB962C8B-B14F-4D97-AF65-F5344CB8AC3E}">
        <p14:creationId xmlns:p14="http://schemas.microsoft.com/office/powerpoint/2010/main" val="56937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45574"/>
            <a:ext cx="7315200" cy="806245"/>
          </a:xfrm>
        </p:spPr>
        <p:txBody>
          <a:bodyPr>
            <a:normAutofit/>
          </a:bodyPr>
          <a:lstStyle/>
          <a:p>
            <a:r>
              <a:rPr lang="en-US" b="1" dirty="0" smtClean="0"/>
              <a:t>  OUTLINE</a:t>
            </a:r>
            <a:endParaRPr lang="en-US" b="1" dirty="0"/>
          </a:p>
        </p:txBody>
      </p:sp>
      <p:sp>
        <p:nvSpPr>
          <p:cNvPr id="3" name="Content Placeholder 2"/>
          <p:cNvSpPr>
            <a:spLocks noGrp="1"/>
          </p:cNvSpPr>
          <p:nvPr>
            <p:ph idx="1"/>
          </p:nvPr>
        </p:nvSpPr>
        <p:spPr>
          <a:xfrm>
            <a:off x="914399" y="2477729"/>
            <a:ext cx="7787474" cy="3831631"/>
          </a:xfrm>
        </p:spPr>
        <p:txBody>
          <a:bodyPr>
            <a:normAutofit/>
          </a:bodyPr>
          <a:lstStyle/>
          <a:p>
            <a:pPr marL="742950" indent="-742950">
              <a:buFont typeface="+mj-lt"/>
              <a:buAutoNum type="arabicPeriod"/>
              <a:defRPr/>
            </a:pPr>
            <a:r>
              <a:rPr lang="en-US" sz="3200" dirty="0" smtClean="0"/>
              <a:t>Define </a:t>
            </a:r>
            <a:r>
              <a:rPr lang="en-US" sz="3200" dirty="0"/>
              <a:t>Universal </a:t>
            </a:r>
            <a:r>
              <a:rPr lang="en-US" sz="3200" dirty="0" smtClean="0"/>
              <a:t>Design</a:t>
            </a:r>
            <a:endParaRPr lang="en-US" sz="3200" dirty="0"/>
          </a:p>
          <a:p>
            <a:pPr marL="742950" indent="-742950">
              <a:buFont typeface="+mj-lt"/>
              <a:buAutoNum type="arabicPeriod"/>
              <a:defRPr/>
            </a:pPr>
            <a:r>
              <a:rPr lang="en-US" sz="3200" dirty="0"/>
              <a:t>Framework for Universal Design</a:t>
            </a:r>
          </a:p>
          <a:p>
            <a:pPr marL="742950" indent="-742950">
              <a:buFont typeface="+mj-lt"/>
              <a:buAutoNum type="arabicPeriod"/>
              <a:defRPr/>
            </a:pPr>
            <a:r>
              <a:rPr lang="en-US" sz="3200" dirty="0" smtClean="0"/>
              <a:t>Tips and Tricks for implementing UDL</a:t>
            </a:r>
          </a:p>
          <a:p>
            <a:pPr marL="742950" indent="-742950">
              <a:buFont typeface="+mj-lt"/>
              <a:buAutoNum type="arabicPeriod"/>
              <a:defRPr/>
            </a:pPr>
            <a:r>
              <a:rPr lang="en-US" sz="3200" dirty="0" smtClean="0"/>
              <a:t>Resources</a:t>
            </a:r>
          </a:p>
          <a:p>
            <a:pPr marL="742950" indent="-742950">
              <a:buFont typeface="+mj-lt"/>
              <a:buAutoNum type="arabicPeriod"/>
              <a:defRPr/>
            </a:pPr>
            <a:r>
              <a:rPr lang="en-US" sz="3200" dirty="0" smtClean="0"/>
              <a:t>Questions</a:t>
            </a:r>
            <a:endParaRPr lang="en-US" sz="3200" dirty="0"/>
          </a:p>
        </p:txBody>
      </p:sp>
    </p:spTree>
    <p:extLst>
      <p:ext uri="{BB962C8B-B14F-4D97-AF65-F5344CB8AC3E}">
        <p14:creationId xmlns:p14="http://schemas.microsoft.com/office/powerpoint/2010/main" val="251426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6581"/>
            <a:ext cx="7315200" cy="883193"/>
          </a:xfrm>
        </p:spPr>
        <p:txBody>
          <a:bodyPr/>
          <a:lstStyle/>
          <a:p>
            <a:r>
              <a:rPr lang="en-US" b="1" dirty="0" smtClean="0"/>
              <a:t>BARRIERS TO ACCESS</a:t>
            </a:r>
            <a:endParaRPr lang="en-US" b="1" dirty="0"/>
          </a:p>
        </p:txBody>
      </p:sp>
      <p:sp>
        <p:nvSpPr>
          <p:cNvPr id="3" name="Content Placeholder 2"/>
          <p:cNvSpPr>
            <a:spLocks noGrp="1"/>
          </p:cNvSpPr>
          <p:nvPr>
            <p:ph idx="1"/>
          </p:nvPr>
        </p:nvSpPr>
        <p:spPr>
          <a:xfrm>
            <a:off x="914400" y="2222089"/>
            <a:ext cx="7315200" cy="4087271"/>
          </a:xfrm>
        </p:spPr>
        <p:txBody>
          <a:bodyPr>
            <a:normAutofit fontScale="92500" lnSpcReduction="10000"/>
          </a:bodyPr>
          <a:lstStyle/>
          <a:p>
            <a:pPr marL="457200" indent="-457200">
              <a:buFont typeface="+mj-lt"/>
              <a:buAutoNum type="arabicPeriod"/>
            </a:pPr>
            <a:r>
              <a:rPr lang="en-US" sz="2200" dirty="0"/>
              <a:t>Mental Illness/Depression</a:t>
            </a:r>
          </a:p>
          <a:p>
            <a:pPr marL="457200" indent="-457200">
              <a:buFont typeface="+mj-lt"/>
              <a:buAutoNum type="arabicPeriod"/>
            </a:pPr>
            <a:r>
              <a:rPr lang="en-US" sz="2200" dirty="0"/>
              <a:t>Attention Deficit Disorder (ADD)</a:t>
            </a:r>
          </a:p>
          <a:p>
            <a:pPr marL="457200" indent="-457200">
              <a:buFont typeface="+mj-lt"/>
              <a:buAutoNum type="arabicPeriod"/>
            </a:pPr>
            <a:r>
              <a:rPr lang="en-US" sz="2200" dirty="0"/>
              <a:t>Orthopedic or Mobility Impairment</a:t>
            </a:r>
          </a:p>
          <a:p>
            <a:pPr marL="457200" indent="-457200">
              <a:buFont typeface="+mj-lt"/>
              <a:buAutoNum type="arabicPeriod"/>
            </a:pPr>
            <a:r>
              <a:rPr lang="en-US" sz="2200" dirty="0"/>
              <a:t>Hearing Impairment</a:t>
            </a:r>
          </a:p>
          <a:p>
            <a:pPr marL="457200" indent="-457200">
              <a:buFont typeface="+mj-lt"/>
              <a:buAutoNum type="arabicPeriod"/>
            </a:pPr>
            <a:r>
              <a:rPr lang="en-US" sz="2200" dirty="0"/>
              <a:t>Specific Learning Disability or Dyslexia</a:t>
            </a:r>
          </a:p>
          <a:p>
            <a:pPr marL="457200" indent="-457200">
              <a:buFont typeface="+mj-lt"/>
              <a:buAutoNum type="arabicPeriod"/>
            </a:pPr>
            <a:r>
              <a:rPr lang="en-US" sz="2200" dirty="0"/>
              <a:t>Blindness or Visual Impairment</a:t>
            </a:r>
          </a:p>
          <a:p>
            <a:pPr marL="457200" indent="-457200">
              <a:buFont typeface="+mj-lt"/>
              <a:buAutoNum type="arabicPeriod"/>
            </a:pPr>
            <a:r>
              <a:rPr lang="en-US" sz="2200" dirty="0"/>
              <a:t>Health Impairment or Problem</a:t>
            </a:r>
          </a:p>
          <a:p>
            <a:pPr marL="457200" indent="-457200">
              <a:buFont typeface="+mj-lt"/>
              <a:buAutoNum type="arabicPeriod"/>
            </a:pPr>
            <a:r>
              <a:rPr lang="en-US" sz="2200" dirty="0"/>
              <a:t>Brain Injury or PTSD</a:t>
            </a:r>
          </a:p>
          <a:p>
            <a:pPr marL="457200" indent="-457200">
              <a:buFont typeface="+mj-lt"/>
              <a:buAutoNum type="arabicPeriod"/>
            </a:pPr>
            <a:r>
              <a:rPr lang="en-US" sz="2200" dirty="0"/>
              <a:t>Developmental Disability </a:t>
            </a:r>
          </a:p>
          <a:p>
            <a:pPr marL="457200" indent="-457200">
              <a:buFont typeface="+mj-lt"/>
              <a:buAutoNum type="arabicPeriod"/>
            </a:pPr>
            <a:r>
              <a:rPr lang="en-US" sz="2200" dirty="0" smtClean="0"/>
              <a:t>Speech </a:t>
            </a:r>
            <a:endParaRPr lang="en-US" sz="2200" dirty="0"/>
          </a:p>
          <a:p>
            <a:pPr marL="45720" indent="0">
              <a:buNone/>
            </a:pPr>
            <a:endParaRPr lang="en-US" dirty="0"/>
          </a:p>
        </p:txBody>
      </p:sp>
    </p:spTree>
    <p:extLst>
      <p:ext uri="{BB962C8B-B14F-4D97-AF65-F5344CB8AC3E}">
        <p14:creationId xmlns:p14="http://schemas.microsoft.com/office/powerpoint/2010/main" val="252230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94735"/>
            <a:ext cx="7315200" cy="668595"/>
          </a:xfrm>
        </p:spPr>
        <p:txBody>
          <a:bodyPr>
            <a:normAutofit/>
          </a:bodyPr>
          <a:lstStyle/>
          <a:p>
            <a:r>
              <a:rPr lang="en-US" b="1" dirty="0" smtClean="0"/>
              <a:t>WHAT IS UNIVERSAL DESIGN?</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400" dirty="0"/>
              <a:t> Universal Design describes the process “as the design of products and environments to be usable by all people, to the greatest extent possible, without the need for adaptation or specialized design.”</a:t>
            </a:r>
          </a:p>
          <a:p>
            <a:pPr marL="0" indent="0" algn="ctr">
              <a:buNone/>
            </a:pPr>
            <a:r>
              <a:rPr lang="en-US" sz="2400" dirty="0"/>
              <a:t>Ron Mace</a:t>
            </a:r>
          </a:p>
          <a:p>
            <a:pPr marL="0" indent="0" algn="ctr">
              <a:buNone/>
            </a:pPr>
            <a:r>
              <a:rPr lang="en-US" sz="2400" dirty="0"/>
              <a:t>North Carolina State University</a:t>
            </a:r>
          </a:p>
          <a:p>
            <a:pPr marL="45720" indent="0">
              <a:buNone/>
            </a:pPr>
            <a:endParaRPr lang="en-US" sz="2400" dirty="0"/>
          </a:p>
        </p:txBody>
      </p:sp>
    </p:spTree>
    <p:extLst>
      <p:ext uri="{BB962C8B-B14F-4D97-AF65-F5344CB8AC3E}">
        <p14:creationId xmlns:p14="http://schemas.microsoft.com/office/powerpoint/2010/main" val="107329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1"/>
            <a:ext cx="7315200" cy="990599"/>
          </a:xfrm>
        </p:spPr>
        <p:txBody>
          <a:bodyPr>
            <a:normAutofit/>
          </a:bodyPr>
          <a:lstStyle/>
          <a:p>
            <a:pPr algn="ctr"/>
            <a:r>
              <a:rPr lang="en-US" b="1" dirty="0" smtClean="0"/>
              <a:t>INTENT OF UNIVERSAL DESIGN</a:t>
            </a:r>
            <a:endParaRPr lang="en-US" b="1" dirty="0"/>
          </a:p>
        </p:txBody>
      </p:sp>
      <p:sp>
        <p:nvSpPr>
          <p:cNvPr id="3" name="Content Placeholder 2"/>
          <p:cNvSpPr>
            <a:spLocks noGrp="1"/>
          </p:cNvSpPr>
          <p:nvPr>
            <p:ph idx="1"/>
          </p:nvPr>
        </p:nvSpPr>
        <p:spPr>
          <a:xfrm>
            <a:off x="914400" y="2044701"/>
            <a:ext cx="7315200" cy="4264660"/>
          </a:xfrm>
        </p:spPr>
        <p:txBody>
          <a:bodyPr>
            <a:normAutofit/>
          </a:bodyPr>
          <a:lstStyle/>
          <a:p>
            <a:pPr marL="0" indent="0">
              <a:buNone/>
            </a:pPr>
            <a:endParaRPr lang="en-US" sz="2400" dirty="0" smtClean="0"/>
          </a:p>
          <a:p>
            <a:pPr marL="0" indent="0">
              <a:buNone/>
            </a:pPr>
            <a:r>
              <a:rPr lang="en-US" sz="2400" dirty="0" smtClean="0"/>
              <a:t>“</a:t>
            </a:r>
            <a:r>
              <a:rPr lang="en-US" sz="2400" dirty="0"/>
              <a:t>The intent of universal design is to simplify life for everyone by making products, communications, and the built environment more usable by as many people as possible at little or no extra cost. Universal design benefits people of all ages and abilities.”</a:t>
            </a:r>
          </a:p>
          <a:p>
            <a:pPr marL="0" indent="0">
              <a:buNone/>
            </a:pPr>
            <a:r>
              <a:rPr lang="en-US" sz="2400" dirty="0"/>
              <a:t>		- The Center for Universal </a:t>
            </a:r>
            <a:r>
              <a:rPr lang="en-US" sz="2400" dirty="0" smtClean="0"/>
              <a:t>Design</a:t>
            </a:r>
          </a:p>
          <a:p>
            <a:pPr marL="0" indent="0">
              <a:buNone/>
            </a:pPr>
            <a:endParaRPr lang="en-US" dirty="0"/>
          </a:p>
          <a:p>
            <a:pPr marL="0" indent="0">
              <a:buNone/>
            </a:pPr>
            <a:endParaRPr lang="en-US" dirty="0"/>
          </a:p>
          <a:p>
            <a:pPr marL="45720" indent="0" algn="ctr">
              <a:buNone/>
            </a:pPr>
            <a:endParaRPr lang="en-US" dirty="0"/>
          </a:p>
        </p:txBody>
      </p:sp>
    </p:spTree>
    <p:extLst>
      <p:ext uri="{BB962C8B-B14F-4D97-AF65-F5344CB8AC3E}">
        <p14:creationId xmlns:p14="http://schemas.microsoft.com/office/powerpoint/2010/main" val="759744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1"/>
            <a:ext cx="7315200" cy="990599"/>
          </a:xfrm>
        </p:spPr>
        <p:txBody>
          <a:bodyPr>
            <a:normAutofit/>
          </a:bodyPr>
          <a:lstStyle/>
          <a:p>
            <a:pPr algn="ctr"/>
            <a:r>
              <a:rPr lang="en-US" b="1" dirty="0"/>
              <a:t>INTENT OF UNIVERSAL DESIGN</a:t>
            </a:r>
          </a:p>
        </p:txBody>
      </p:sp>
      <p:sp>
        <p:nvSpPr>
          <p:cNvPr id="3" name="Content Placeholder 2"/>
          <p:cNvSpPr>
            <a:spLocks noGrp="1"/>
          </p:cNvSpPr>
          <p:nvPr>
            <p:ph idx="1"/>
          </p:nvPr>
        </p:nvSpPr>
        <p:spPr>
          <a:xfrm>
            <a:off x="914400" y="2320413"/>
            <a:ext cx="7315200" cy="3988948"/>
          </a:xfrm>
        </p:spPr>
        <p:txBody>
          <a:bodyPr>
            <a:normAutofit/>
          </a:bodyPr>
          <a:lstStyle/>
          <a:p>
            <a:pPr marL="0" indent="0">
              <a:buNone/>
            </a:pPr>
            <a:r>
              <a:rPr lang="en-US" sz="2400" b="1" u="sng" dirty="0" smtClean="0">
                <a:solidFill>
                  <a:schemeClr val="tx2"/>
                </a:solidFill>
              </a:rPr>
              <a:t>For Educators:</a:t>
            </a:r>
            <a:endParaRPr lang="en-US" sz="2400" b="1" u="sng" dirty="0">
              <a:solidFill>
                <a:schemeClr val="tx2"/>
              </a:solidFill>
            </a:endParaRPr>
          </a:p>
          <a:p>
            <a:pPr marL="342900" indent="-342900"/>
            <a:r>
              <a:rPr lang="en-US" sz="2400" dirty="0" smtClean="0"/>
              <a:t>Education has adopted this intent to focus on the seven principles of UDL </a:t>
            </a:r>
          </a:p>
          <a:p>
            <a:pPr marL="342900" indent="-342900"/>
            <a:r>
              <a:rPr lang="en-US" sz="2400" dirty="0" smtClean="0"/>
              <a:t>Flexibility in adaptation is key</a:t>
            </a:r>
          </a:p>
          <a:p>
            <a:pPr marL="342900" indent="-342900"/>
            <a:r>
              <a:rPr lang="en-US" sz="2400" dirty="0" smtClean="0"/>
              <a:t>Method of delivery changes how UDL is used (i.e. Classroom, Distance/Online Learning, etc.)</a:t>
            </a:r>
          </a:p>
          <a:p>
            <a:pPr marL="342900" indent="-342900"/>
            <a:r>
              <a:rPr lang="en-US" sz="2400" dirty="0" smtClean="0"/>
              <a:t>Not about ability but variability and equal access to all</a:t>
            </a:r>
          </a:p>
          <a:p>
            <a:pPr marL="0" indent="0">
              <a:buNone/>
            </a:pPr>
            <a:endParaRPr lang="en-US" dirty="0"/>
          </a:p>
          <a:p>
            <a:pPr marL="45720" indent="0" algn="ctr">
              <a:buNone/>
            </a:pPr>
            <a:endParaRPr lang="en-US" dirty="0"/>
          </a:p>
        </p:txBody>
      </p:sp>
    </p:spTree>
    <p:extLst>
      <p:ext uri="{BB962C8B-B14F-4D97-AF65-F5344CB8AC3E}">
        <p14:creationId xmlns:p14="http://schemas.microsoft.com/office/powerpoint/2010/main" val="139038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5575"/>
            <a:ext cx="7315200" cy="816078"/>
          </a:xfrm>
        </p:spPr>
        <p:txBody>
          <a:bodyPr>
            <a:normAutofit/>
          </a:bodyPr>
          <a:lstStyle/>
          <a:p>
            <a:pPr algn="ctr"/>
            <a:r>
              <a:rPr lang="en-US" b="1" dirty="0"/>
              <a:t>INTENT OF UNIVERSAL DESIGN</a:t>
            </a:r>
          </a:p>
        </p:txBody>
      </p:sp>
      <p:sp>
        <p:nvSpPr>
          <p:cNvPr id="3" name="Content Placeholder 2"/>
          <p:cNvSpPr>
            <a:spLocks noGrp="1"/>
          </p:cNvSpPr>
          <p:nvPr>
            <p:ph idx="1"/>
          </p:nvPr>
        </p:nvSpPr>
        <p:spPr>
          <a:xfrm>
            <a:off x="914400" y="2044701"/>
            <a:ext cx="7315200" cy="4264660"/>
          </a:xfrm>
        </p:spPr>
        <p:txBody>
          <a:bodyPr>
            <a:normAutofit/>
          </a:bodyPr>
          <a:lstStyle/>
          <a:p>
            <a:pPr marL="0" indent="0">
              <a:buNone/>
            </a:pPr>
            <a:endParaRPr lang="en-US" dirty="0"/>
          </a:p>
          <a:p>
            <a:pPr marL="45720" indent="0" algn="ctr">
              <a:buNone/>
            </a:pPr>
            <a:endParaRPr lang="en-US" dirty="0"/>
          </a:p>
        </p:txBody>
      </p:sp>
      <p:pic>
        <p:nvPicPr>
          <p:cNvPr id="4" name="Picture 3" descr="UD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797" y="2412823"/>
            <a:ext cx="3429000" cy="3692770"/>
          </a:xfrm>
          <a:prstGeom prst="rect">
            <a:avLst/>
          </a:prstGeom>
        </p:spPr>
      </p:pic>
      <p:sp>
        <p:nvSpPr>
          <p:cNvPr id="5" name="TextBox 4"/>
          <p:cNvSpPr txBox="1"/>
          <p:nvPr/>
        </p:nvSpPr>
        <p:spPr>
          <a:xfrm>
            <a:off x="5338354" y="2412274"/>
            <a:ext cx="3352800" cy="3785652"/>
          </a:xfrm>
          <a:prstGeom prst="rect">
            <a:avLst/>
          </a:prstGeom>
          <a:noFill/>
        </p:spPr>
        <p:txBody>
          <a:bodyPr wrap="square" rtlCol="0">
            <a:spAutoFit/>
          </a:bodyPr>
          <a:lstStyle/>
          <a:p>
            <a:pPr>
              <a:buSzPct val="25000"/>
            </a:pPr>
            <a:r>
              <a:rPr lang="en-US" sz="2000" b="1" dirty="0">
                <a:latin typeface="Calibri"/>
                <a:ea typeface="Calibri"/>
                <a:cs typeface="Calibri"/>
                <a:sym typeface="Calibri"/>
              </a:rPr>
              <a:t>WHAT</a:t>
            </a:r>
            <a:r>
              <a:rPr lang="en-US" sz="2000" dirty="0">
                <a:latin typeface="Calibri"/>
                <a:ea typeface="Calibri"/>
                <a:cs typeface="Calibri"/>
                <a:sym typeface="Calibri"/>
              </a:rPr>
              <a:t>    For resourceful, knowledgeable learners, present information and content in different ways.</a:t>
            </a:r>
          </a:p>
          <a:p>
            <a:pPr>
              <a:buSzPct val="25000"/>
            </a:pPr>
            <a:r>
              <a:rPr lang="en-US" sz="2000" b="1" dirty="0" smtClean="0">
                <a:latin typeface="Calibri"/>
                <a:ea typeface="Calibri"/>
                <a:cs typeface="Calibri"/>
                <a:sym typeface="Calibri"/>
              </a:rPr>
              <a:t>HOW  </a:t>
            </a:r>
            <a:r>
              <a:rPr lang="en-US" sz="2000" dirty="0">
                <a:latin typeface="Calibri"/>
                <a:ea typeface="Calibri"/>
                <a:cs typeface="Calibri"/>
                <a:sym typeface="Calibri"/>
              </a:rPr>
              <a:t>For strategic, goal-directed learners, differentiate the ways that students can express what they know.</a:t>
            </a:r>
          </a:p>
          <a:p>
            <a:pPr>
              <a:buSzPct val="25000"/>
            </a:pPr>
            <a:r>
              <a:rPr lang="en-US" sz="2000" b="1" dirty="0" smtClean="0">
                <a:latin typeface="Calibri"/>
                <a:ea typeface="Calibri"/>
                <a:cs typeface="Calibri"/>
                <a:sym typeface="Calibri"/>
              </a:rPr>
              <a:t>WHY  </a:t>
            </a:r>
            <a:r>
              <a:rPr lang="en-US" sz="2000" dirty="0">
                <a:latin typeface="Calibri"/>
                <a:ea typeface="Calibri"/>
                <a:cs typeface="Calibri"/>
                <a:sym typeface="Calibri"/>
              </a:rPr>
              <a:t>For purposeful, motivated learners, stimulate interest and motivation for learning</a:t>
            </a:r>
          </a:p>
        </p:txBody>
      </p:sp>
    </p:spTree>
    <p:extLst>
      <p:ext uri="{BB962C8B-B14F-4D97-AF65-F5344CB8AC3E}">
        <p14:creationId xmlns:p14="http://schemas.microsoft.com/office/powerpoint/2010/main" val="664059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TotalTime>
  <Words>1746</Words>
  <Application>Microsoft Office PowerPoint</Application>
  <PresentationFormat>On-screen Show (4:3)</PresentationFormat>
  <Paragraphs>210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Mangal</vt:lpstr>
      <vt:lpstr>Wingdings 3</vt:lpstr>
      <vt:lpstr>Ion Boardroom</vt:lpstr>
      <vt:lpstr>BEYOND CAPTIONING: TIPS FOR MORE ACCESSIBLE COURSE DESIGN</vt:lpstr>
      <vt:lpstr>BEFORE WE BEGIN…</vt:lpstr>
      <vt:lpstr>COMBINED BACKGROUND…</vt:lpstr>
      <vt:lpstr>  OUTLINE</vt:lpstr>
      <vt:lpstr>BARRIERS TO ACCESS</vt:lpstr>
      <vt:lpstr>WHAT IS UNIVERSAL DESIGN?</vt:lpstr>
      <vt:lpstr>INTENT OF UNIVERSAL DESIGN</vt:lpstr>
      <vt:lpstr>INTENT OF UNIVERSAL DESIGN</vt:lpstr>
      <vt:lpstr>INTENT OF UNIVERSAL DESIGN</vt:lpstr>
      <vt:lpstr>SEVEN PRINCIPLES OF UDL </vt:lpstr>
      <vt:lpstr>PRINCIPLES CONTINUED…</vt:lpstr>
      <vt:lpstr>WORK TO AVOID…</vt:lpstr>
      <vt:lpstr>ACCESSIBLE ELEARNING </vt:lpstr>
      <vt:lpstr>PowerPoint Presentation</vt:lpstr>
      <vt:lpstr>TIP I </vt:lpstr>
      <vt:lpstr>TIP II </vt:lpstr>
      <vt:lpstr>TIP III </vt:lpstr>
      <vt:lpstr>TIP IV </vt:lpstr>
      <vt:lpstr>COLOR CONTRAST EXAMPLES</vt:lpstr>
      <vt:lpstr>GRAPH/CHART CONTRAST</vt:lpstr>
      <vt:lpstr>FINAL EXAMPLE</vt:lpstr>
      <vt:lpstr>TIP V </vt:lpstr>
      <vt:lpstr>TIP VI </vt:lpstr>
      <vt:lpstr>TIP VII</vt:lpstr>
      <vt:lpstr>TIP VII-continued </vt:lpstr>
      <vt:lpstr>TIP VIII</vt:lpstr>
      <vt:lpstr>TIP IX </vt:lpstr>
      <vt:lpstr>TIP X </vt:lpstr>
      <vt:lpstr>WEBSITES</vt:lpstr>
      <vt:lpstr>SOFTWARE/ RESOURCES</vt:lpstr>
      <vt:lpstr>SOFTWARE/ RESOURCES</vt:lpstr>
      <vt:lpstr>IN SUMMARY…</vt:lpstr>
      <vt:lpstr>CLOSING THOUGHTS</vt:lpstr>
      <vt:lpstr>CHECKLISTS </vt:lpstr>
      <vt:lpstr>YORK TECHNICAL COLLEGE CHECKLISTS</vt:lpstr>
      <vt:lpstr>PowerPoint Presentation</vt:lpstr>
      <vt:lpstr>CONTACT INFORMATION</vt:lpstr>
      <vt:lpstr>QUESTIONS?</vt:lpstr>
    </vt:vector>
  </TitlesOfParts>
  <Company>Hennepin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CAPTIONING: 10 TIPS AND TRICKS FOR MORE ACCESSIBLE COURSE DESIGN</dc:title>
  <dc:creator>Jenessa</dc:creator>
  <cp:lastModifiedBy>Jenessa Gerling</cp:lastModifiedBy>
  <cp:revision>106</cp:revision>
  <cp:lastPrinted>2017-07-30T20:18:33Z</cp:lastPrinted>
  <dcterms:created xsi:type="dcterms:W3CDTF">2016-10-26T20:06:27Z</dcterms:created>
  <dcterms:modified xsi:type="dcterms:W3CDTF">2017-08-02T19:23:45Z</dcterms:modified>
</cp:coreProperties>
</file>