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76" r:id="rId5"/>
    <p:sldId id="262" r:id="rId6"/>
    <p:sldId id="263" r:id="rId7"/>
    <p:sldId id="268" r:id="rId8"/>
    <p:sldId id="270" r:id="rId9"/>
    <p:sldId id="269" r:id="rId10"/>
    <p:sldId id="271" r:id="rId11"/>
    <p:sldId id="261" r:id="rId12"/>
    <p:sldId id="272" r:id="rId13"/>
    <p:sldId id="273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5247" autoAdjust="0"/>
  </p:normalViewPr>
  <p:slideViewPr>
    <p:cSldViewPr>
      <p:cViewPr>
        <p:scale>
          <a:sx n="70" d="100"/>
          <a:sy n="70" d="100"/>
        </p:scale>
        <p:origin x="-1104" y="-8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9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CD4C69-673A-4FB9-AE93-6912B27D885E}" type="doc">
      <dgm:prSet loTypeId="urn:microsoft.com/office/officeart/2005/8/layout/vProcess5" loCatId="process" qsTypeId="urn:microsoft.com/office/officeart/2005/8/quickstyle/simple1" qsCatId="simple" csTypeId="urn:microsoft.com/office/officeart/2005/8/colors/accent0_3" csCatId="mainScheme" phldr="1"/>
      <dgm:spPr/>
    </dgm:pt>
    <dgm:pt modelId="{29D1EE80-5443-43FA-BC68-4B446A57B29A}">
      <dgm:prSet phldrT="[Text]"/>
      <dgm:spPr>
        <a:solidFill>
          <a:srgbClr val="FFFF99"/>
        </a:solidFill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Survey of faculty &amp; staff</a:t>
          </a:r>
          <a:endParaRPr lang="en-US" dirty="0">
            <a:solidFill>
              <a:schemeClr val="tx1"/>
            </a:solidFill>
          </a:endParaRPr>
        </a:p>
      </dgm:t>
    </dgm:pt>
    <dgm:pt modelId="{6AAAF30D-331E-4470-8924-CE2CFFCFD951}" type="parTrans" cxnId="{4E8E7983-854F-4371-84AD-5F1C8855205F}">
      <dgm:prSet/>
      <dgm:spPr/>
      <dgm:t>
        <a:bodyPr/>
        <a:lstStyle/>
        <a:p>
          <a:endParaRPr lang="en-US"/>
        </a:p>
      </dgm:t>
    </dgm:pt>
    <dgm:pt modelId="{7D30B183-74A8-40ED-B457-45E827389B66}" type="sibTrans" cxnId="{4E8E7983-854F-4371-84AD-5F1C8855205F}">
      <dgm:prSet/>
      <dgm:spPr>
        <a:ln>
          <a:solidFill>
            <a:schemeClr val="accent1">
              <a:lumMod val="50000"/>
              <a:alpha val="90000"/>
            </a:schemeClr>
          </a:solidFill>
        </a:ln>
      </dgm:spPr>
      <dgm:t>
        <a:bodyPr/>
        <a:lstStyle/>
        <a:p>
          <a:endParaRPr lang="en-US"/>
        </a:p>
      </dgm:t>
    </dgm:pt>
    <dgm:pt modelId="{50C72ADE-3AF9-4503-923F-2BF21673470B}">
      <dgm:prSet phldrT="[Text]"/>
      <dgm:spPr>
        <a:solidFill>
          <a:srgbClr val="FFFF99"/>
        </a:solidFill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Prototype</a:t>
          </a:r>
          <a:endParaRPr lang="en-US" dirty="0">
            <a:solidFill>
              <a:schemeClr val="tx1"/>
            </a:solidFill>
          </a:endParaRPr>
        </a:p>
      </dgm:t>
    </dgm:pt>
    <dgm:pt modelId="{E79178F5-C401-41DC-9430-0062C738A0F6}" type="parTrans" cxnId="{E8A57388-BF8B-48A6-91FD-FDA09CE0A400}">
      <dgm:prSet/>
      <dgm:spPr/>
      <dgm:t>
        <a:bodyPr/>
        <a:lstStyle/>
        <a:p>
          <a:endParaRPr lang="en-US"/>
        </a:p>
      </dgm:t>
    </dgm:pt>
    <dgm:pt modelId="{5BCC144B-8E9C-42F1-9A07-66C7B0291B59}" type="sibTrans" cxnId="{E8A57388-BF8B-48A6-91FD-FDA09CE0A400}">
      <dgm:prSet/>
      <dgm:spPr>
        <a:ln>
          <a:solidFill>
            <a:schemeClr val="accent1">
              <a:lumMod val="50000"/>
              <a:alpha val="90000"/>
            </a:schemeClr>
          </a:solidFill>
        </a:ln>
      </dgm:spPr>
      <dgm:t>
        <a:bodyPr/>
        <a:lstStyle/>
        <a:p>
          <a:endParaRPr lang="en-US"/>
        </a:p>
      </dgm:t>
    </dgm:pt>
    <dgm:pt modelId="{254571C7-13E8-4AF8-9D4C-4A97E0148B30}">
      <dgm:prSet phldrT="[Text]"/>
      <dgm:spPr>
        <a:solidFill>
          <a:srgbClr val="FFFF99"/>
        </a:solidFill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Feedback &amp; improvements</a:t>
          </a:r>
          <a:endParaRPr lang="en-US" dirty="0">
            <a:solidFill>
              <a:schemeClr val="tx1"/>
            </a:solidFill>
          </a:endParaRPr>
        </a:p>
      </dgm:t>
    </dgm:pt>
    <dgm:pt modelId="{519A5196-5891-49DD-9A2B-7251D315A0FA}" type="parTrans" cxnId="{EBF25688-9D31-471D-8CBB-A535CD250466}">
      <dgm:prSet/>
      <dgm:spPr/>
      <dgm:t>
        <a:bodyPr/>
        <a:lstStyle/>
        <a:p>
          <a:endParaRPr lang="en-US"/>
        </a:p>
      </dgm:t>
    </dgm:pt>
    <dgm:pt modelId="{E97A2AE7-8D07-4E10-9472-91208F5D2B9F}" type="sibTrans" cxnId="{EBF25688-9D31-471D-8CBB-A535CD250466}">
      <dgm:prSet/>
      <dgm:spPr/>
      <dgm:t>
        <a:bodyPr/>
        <a:lstStyle/>
        <a:p>
          <a:endParaRPr lang="en-US"/>
        </a:p>
      </dgm:t>
    </dgm:pt>
    <dgm:pt modelId="{B1CA0039-70B7-4CB6-BE1C-B240F8D8BADC}" type="pres">
      <dgm:prSet presAssocID="{B9CD4C69-673A-4FB9-AE93-6912B27D885E}" presName="outerComposite" presStyleCnt="0">
        <dgm:presLayoutVars>
          <dgm:chMax val="5"/>
          <dgm:dir/>
          <dgm:resizeHandles val="exact"/>
        </dgm:presLayoutVars>
      </dgm:prSet>
      <dgm:spPr/>
    </dgm:pt>
    <dgm:pt modelId="{8418BC01-E3E0-42FA-8503-D6FB8E9E4E80}" type="pres">
      <dgm:prSet presAssocID="{B9CD4C69-673A-4FB9-AE93-6912B27D885E}" presName="dummyMaxCanvas" presStyleCnt="0">
        <dgm:presLayoutVars/>
      </dgm:prSet>
      <dgm:spPr/>
    </dgm:pt>
    <dgm:pt modelId="{43402319-3B93-4D57-A76D-7ACB30AF1C9B}" type="pres">
      <dgm:prSet presAssocID="{B9CD4C69-673A-4FB9-AE93-6912B27D885E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B5934F-AE7F-485C-94A1-B93937070132}" type="pres">
      <dgm:prSet presAssocID="{B9CD4C69-673A-4FB9-AE93-6912B27D885E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05772B-474A-49BB-A890-1FDA60C8219F}" type="pres">
      <dgm:prSet presAssocID="{B9CD4C69-673A-4FB9-AE93-6912B27D885E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1EBC65-43AD-4A5F-AC9D-1B7F88AACBFC}" type="pres">
      <dgm:prSet presAssocID="{B9CD4C69-673A-4FB9-AE93-6912B27D885E}" presName="ThreeConn_1-2" presStyleLbl="fgAccFollowNode1" presStyleIdx="0" presStyleCnt="2" custScaleY="1088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9756E8-0651-4E33-997A-4F43B5CE37E8}" type="pres">
      <dgm:prSet presAssocID="{B9CD4C69-673A-4FB9-AE93-6912B27D885E}" presName="ThreeConn_2-3" presStyleLbl="fgAccFollowNode1" presStyleIdx="1" presStyleCnt="2" custAng="16200000" custFlipVert="1" custScaleX="155871" custScaleY="105488">
        <dgm:presLayoutVars>
          <dgm:bulletEnabled val="1"/>
        </dgm:presLayoutVars>
      </dgm:prSet>
      <dgm:spPr>
        <a:prstGeom prst="leftRightArrow">
          <a:avLst/>
        </a:prstGeom>
      </dgm:spPr>
      <dgm:t>
        <a:bodyPr/>
        <a:lstStyle/>
        <a:p>
          <a:endParaRPr lang="en-US"/>
        </a:p>
      </dgm:t>
    </dgm:pt>
    <dgm:pt modelId="{9945B687-3447-4499-BA8D-886B356A7956}" type="pres">
      <dgm:prSet presAssocID="{B9CD4C69-673A-4FB9-AE93-6912B27D885E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7F6CD6-5390-49E5-BF02-44EC9B385D5B}" type="pres">
      <dgm:prSet presAssocID="{B9CD4C69-673A-4FB9-AE93-6912B27D885E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596952-93F2-4D7E-9C0D-022ACB74D9AB}" type="pres">
      <dgm:prSet presAssocID="{B9CD4C69-673A-4FB9-AE93-6912B27D885E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8A57388-BF8B-48A6-91FD-FDA09CE0A400}" srcId="{B9CD4C69-673A-4FB9-AE93-6912B27D885E}" destId="{50C72ADE-3AF9-4503-923F-2BF21673470B}" srcOrd="1" destOrd="0" parTransId="{E79178F5-C401-41DC-9430-0062C738A0F6}" sibTransId="{5BCC144B-8E9C-42F1-9A07-66C7B0291B59}"/>
    <dgm:cxn modelId="{4E8E7983-854F-4371-84AD-5F1C8855205F}" srcId="{B9CD4C69-673A-4FB9-AE93-6912B27D885E}" destId="{29D1EE80-5443-43FA-BC68-4B446A57B29A}" srcOrd="0" destOrd="0" parTransId="{6AAAF30D-331E-4470-8924-CE2CFFCFD951}" sibTransId="{7D30B183-74A8-40ED-B457-45E827389B66}"/>
    <dgm:cxn modelId="{B1980B6E-9C6A-4819-BD4D-35B067D92C58}" type="presOf" srcId="{B9CD4C69-673A-4FB9-AE93-6912B27D885E}" destId="{B1CA0039-70B7-4CB6-BE1C-B240F8D8BADC}" srcOrd="0" destOrd="0" presId="urn:microsoft.com/office/officeart/2005/8/layout/vProcess5"/>
    <dgm:cxn modelId="{DC1285CA-5A7C-48CC-9F3A-8CE1CD409853}" type="presOf" srcId="{7D30B183-74A8-40ED-B457-45E827389B66}" destId="{5D1EBC65-43AD-4A5F-AC9D-1B7F88AACBFC}" srcOrd="0" destOrd="0" presId="urn:microsoft.com/office/officeart/2005/8/layout/vProcess5"/>
    <dgm:cxn modelId="{9872AE06-951B-417C-B617-E3FA09907E7A}" type="presOf" srcId="{254571C7-13E8-4AF8-9D4C-4A97E0148B30}" destId="{0305772B-474A-49BB-A890-1FDA60C8219F}" srcOrd="0" destOrd="0" presId="urn:microsoft.com/office/officeart/2005/8/layout/vProcess5"/>
    <dgm:cxn modelId="{874824EE-1668-4894-B4D7-7D69820AD496}" type="presOf" srcId="{29D1EE80-5443-43FA-BC68-4B446A57B29A}" destId="{43402319-3B93-4D57-A76D-7ACB30AF1C9B}" srcOrd="0" destOrd="0" presId="urn:microsoft.com/office/officeart/2005/8/layout/vProcess5"/>
    <dgm:cxn modelId="{436C3187-301F-4644-B974-57C9489734DE}" type="presOf" srcId="{50C72ADE-3AF9-4503-923F-2BF21673470B}" destId="{A37F6CD6-5390-49E5-BF02-44EC9B385D5B}" srcOrd="1" destOrd="0" presId="urn:microsoft.com/office/officeart/2005/8/layout/vProcess5"/>
    <dgm:cxn modelId="{9B799229-6497-4907-997F-22E2591A93E6}" type="presOf" srcId="{29D1EE80-5443-43FA-BC68-4B446A57B29A}" destId="{9945B687-3447-4499-BA8D-886B356A7956}" srcOrd="1" destOrd="0" presId="urn:microsoft.com/office/officeart/2005/8/layout/vProcess5"/>
    <dgm:cxn modelId="{7D146F68-47CB-44CE-ADE9-3DD8E16D9009}" type="presOf" srcId="{254571C7-13E8-4AF8-9D4C-4A97E0148B30}" destId="{72596952-93F2-4D7E-9C0D-022ACB74D9AB}" srcOrd="1" destOrd="0" presId="urn:microsoft.com/office/officeart/2005/8/layout/vProcess5"/>
    <dgm:cxn modelId="{E37DB2F9-B14E-4F4E-A217-2541881F607D}" type="presOf" srcId="{50C72ADE-3AF9-4503-923F-2BF21673470B}" destId="{DFB5934F-AE7F-485C-94A1-B93937070132}" srcOrd="0" destOrd="0" presId="urn:microsoft.com/office/officeart/2005/8/layout/vProcess5"/>
    <dgm:cxn modelId="{0FF31503-BC60-47E6-8F4C-5163A5F6BF9A}" type="presOf" srcId="{5BCC144B-8E9C-42F1-9A07-66C7B0291B59}" destId="{FD9756E8-0651-4E33-997A-4F43B5CE37E8}" srcOrd="0" destOrd="0" presId="urn:microsoft.com/office/officeart/2005/8/layout/vProcess5"/>
    <dgm:cxn modelId="{EBF25688-9D31-471D-8CBB-A535CD250466}" srcId="{B9CD4C69-673A-4FB9-AE93-6912B27D885E}" destId="{254571C7-13E8-4AF8-9D4C-4A97E0148B30}" srcOrd="2" destOrd="0" parTransId="{519A5196-5891-49DD-9A2B-7251D315A0FA}" sibTransId="{E97A2AE7-8D07-4E10-9472-91208F5D2B9F}"/>
    <dgm:cxn modelId="{2FE76FDC-B603-4CFE-BB79-E1416D38D0BB}" type="presParOf" srcId="{B1CA0039-70B7-4CB6-BE1C-B240F8D8BADC}" destId="{8418BC01-E3E0-42FA-8503-D6FB8E9E4E80}" srcOrd="0" destOrd="0" presId="urn:microsoft.com/office/officeart/2005/8/layout/vProcess5"/>
    <dgm:cxn modelId="{CDA5AF63-1F45-4540-B4BD-34D424E58642}" type="presParOf" srcId="{B1CA0039-70B7-4CB6-BE1C-B240F8D8BADC}" destId="{43402319-3B93-4D57-A76D-7ACB30AF1C9B}" srcOrd="1" destOrd="0" presId="urn:microsoft.com/office/officeart/2005/8/layout/vProcess5"/>
    <dgm:cxn modelId="{C4C40B3E-FAB1-4493-AA58-47597BD7E0C2}" type="presParOf" srcId="{B1CA0039-70B7-4CB6-BE1C-B240F8D8BADC}" destId="{DFB5934F-AE7F-485C-94A1-B93937070132}" srcOrd="2" destOrd="0" presId="urn:microsoft.com/office/officeart/2005/8/layout/vProcess5"/>
    <dgm:cxn modelId="{B184ABA4-A8BB-4A49-97F6-7CC41B5FA9DD}" type="presParOf" srcId="{B1CA0039-70B7-4CB6-BE1C-B240F8D8BADC}" destId="{0305772B-474A-49BB-A890-1FDA60C8219F}" srcOrd="3" destOrd="0" presId="urn:microsoft.com/office/officeart/2005/8/layout/vProcess5"/>
    <dgm:cxn modelId="{6257E4FD-A045-4F69-9368-C8F25991CC7E}" type="presParOf" srcId="{B1CA0039-70B7-4CB6-BE1C-B240F8D8BADC}" destId="{5D1EBC65-43AD-4A5F-AC9D-1B7F88AACBFC}" srcOrd="4" destOrd="0" presId="urn:microsoft.com/office/officeart/2005/8/layout/vProcess5"/>
    <dgm:cxn modelId="{DAEF6884-2161-442A-AC7F-6191DE6346B2}" type="presParOf" srcId="{B1CA0039-70B7-4CB6-BE1C-B240F8D8BADC}" destId="{FD9756E8-0651-4E33-997A-4F43B5CE37E8}" srcOrd="5" destOrd="0" presId="urn:microsoft.com/office/officeart/2005/8/layout/vProcess5"/>
    <dgm:cxn modelId="{F0EC1DAE-E42B-4DA9-B5A4-8282A8008CCD}" type="presParOf" srcId="{B1CA0039-70B7-4CB6-BE1C-B240F8D8BADC}" destId="{9945B687-3447-4499-BA8D-886B356A7956}" srcOrd="6" destOrd="0" presId="urn:microsoft.com/office/officeart/2005/8/layout/vProcess5"/>
    <dgm:cxn modelId="{3FD68525-72A9-4F0B-8411-F495E623A555}" type="presParOf" srcId="{B1CA0039-70B7-4CB6-BE1C-B240F8D8BADC}" destId="{A37F6CD6-5390-49E5-BF02-44EC9B385D5B}" srcOrd="7" destOrd="0" presId="urn:microsoft.com/office/officeart/2005/8/layout/vProcess5"/>
    <dgm:cxn modelId="{B923B334-D08C-4BE8-B163-94FFEFA7DD10}" type="presParOf" srcId="{B1CA0039-70B7-4CB6-BE1C-B240F8D8BADC}" destId="{72596952-93F2-4D7E-9C0D-022ACB74D9AB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402319-3B93-4D57-A76D-7ACB30AF1C9B}">
      <dsp:nvSpPr>
        <dsp:cNvPr id="0" name=""/>
        <dsp:cNvSpPr/>
      </dsp:nvSpPr>
      <dsp:spPr>
        <a:xfrm>
          <a:off x="0" y="0"/>
          <a:ext cx="6995160" cy="1357788"/>
        </a:xfrm>
        <a:prstGeom prst="roundRect">
          <a:avLst>
            <a:gd name="adj" fmla="val 10000"/>
          </a:avLst>
        </a:prstGeom>
        <a:solidFill>
          <a:srgbClr val="FFFF99"/>
        </a:solidFill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>
              <a:solidFill>
                <a:schemeClr val="tx1"/>
              </a:solidFill>
            </a:rPr>
            <a:t>Survey of faculty &amp; staff</a:t>
          </a:r>
          <a:endParaRPr lang="en-US" sz="3700" kern="1200" dirty="0">
            <a:solidFill>
              <a:schemeClr val="tx1"/>
            </a:solidFill>
          </a:endParaRPr>
        </a:p>
      </dsp:txBody>
      <dsp:txXfrm>
        <a:off x="39768" y="39768"/>
        <a:ext cx="5530000" cy="1278252"/>
      </dsp:txXfrm>
    </dsp:sp>
    <dsp:sp modelId="{DFB5934F-AE7F-485C-94A1-B93937070132}">
      <dsp:nvSpPr>
        <dsp:cNvPr id="0" name=""/>
        <dsp:cNvSpPr/>
      </dsp:nvSpPr>
      <dsp:spPr>
        <a:xfrm>
          <a:off x="617219" y="1584087"/>
          <a:ext cx="6995160" cy="1357788"/>
        </a:xfrm>
        <a:prstGeom prst="roundRect">
          <a:avLst>
            <a:gd name="adj" fmla="val 10000"/>
          </a:avLst>
        </a:prstGeom>
        <a:solidFill>
          <a:srgbClr val="FFFF99"/>
        </a:solidFill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>
              <a:solidFill>
                <a:schemeClr val="tx1"/>
              </a:solidFill>
            </a:rPr>
            <a:t>Prototype</a:t>
          </a:r>
          <a:endParaRPr lang="en-US" sz="3700" kern="1200" dirty="0">
            <a:solidFill>
              <a:schemeClr val="tx1"/>
            </a:solidFill>
          </a:endParaRPr>
        </a:p>
      </dsp:txBody>
      <dsp:txXfrm>
        <a:off x="656987" y="1623855"/>
        <a:ext cx="5415841" cy="1278252"/>
      </dsp:txXfrm>
    </dsp:sp>
    <dsp:sp modelId="{0305772B-474A-49BB-A890-1FDA60C8219F}">
      <dsp:nvSpPr>
        <dsp:cNvPr id="0" name=""/>
        <dsp:cNvSpPr/>
      </dsp:nvSpPr>
      <dsp:spPr>
        <a:xfrm>
          <a:off x="1234439" y="3168174"/>
          <a:ext cx="6995160" cy="1357788"/>
        </a:xfrm>
        <a:prstGeom prst="roundRect">
          <a:avLst>
            <a:gd name="adj" fmla="val 10000"/>
          </a:avLst>
        </a:prstGeom>
        <a:solidFill>
          <a:srgbClr val="FFFF99"/>
        </a:solidFill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>
              <a:solidFill>
                <a:schemeClr val="tx1"/>
              </a:solidFill>
            </a:rPr>
            <a:t>Feedback &amp; improvements</a:t>
          </a:r>
          <a:endParaRPr lang="en-US" sz="3700" kern="1200" dirty="0">
            <a:solidFill>
              <a:schemeClr val="tx1"/>
            </a:solidFill>
          </a:endParaRPr>
        </a:p>
      </dsp:txBody>
      <dsp:txXfrm>
        <a:off x="1274207" y="3207942"/>
        <a:ext cx="5415841" cy="1278252"/>
      </dsp:txXfrm>
    </dsp:sp>
    <dsp:sp modelId="{5D1EBC65-43AD-4A5F-AC9D-1B7F88AACBFC}">
      <dsp:nvSpPr>
        <dsp:cNvPr id="0" name=""/>
        <dsp:cNvSpPr/>
      </dsp:nvSpPr>
      <dsp:spPr>
        <a:xfrm>
          <a:off x="6112597" y="990603"/>
          <a:ext cx="882562" cy="960669"/>
        </a:xfrm>
        <a:prstGeom prst="downArrow">
          <a:avLst>
            <a:gd name="adj1" fmla="val 55000"/>
            <a:gd name="adj2" fmla="val 45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6311173" y="990603"/>
        <a:ext cx="485410" cy="742235"/>
      </dsp:txXfrm>
    </dsp:sp>
    <dsp:sp modelId="{FD9756E8-0651-4E33-997A-4F43B5CE37E8}">
      <dsp:nvSpPr>
        <dsp:cNvPr id="0" name=""/>
        <dsp:cNvSpPr/>
      </dsp:nvSpPr>
      <dsp:spPr>
        <a:xfrm rot="5400000" flipV="1">
          <a:off x="6483268" y="2580474"/>
          <a:ext cx="1375659" cy="930997"/>
        </a:xfrm>
        <a:prstGeom prst="leftRightArrow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5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 rot="10800000">
        <a:off x="6716017" y="2813223"/>
        <a:ext cx="910161" cy="4654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D25CB6F-481B-4B4B-AFD5-2011908567E5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EDF8255-E4C7-4262-B650-8022E9232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989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FE3F259-8BA0-49C2-91D6-F72BC996349F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61354D4-3E49-478F-8591-1D8FC422B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591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1354D4-3E49-478F-8591-1D8FC422B03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4685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Research</a:t>
            </a:r>
            <a:r>
              <a:rPr lang="en-US" baseline="0" dirty="0" smtClean="0"/>
              <a:t> evidence on benefits and we talk about student resistance (research shows sometimes the projects suck)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1354D4-3E49-478F-8591-1D8FC422B03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959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0EC7-C248-469F-AE6B-6BA7E09F5F8B}" type="datetime1">
              <a:rPr lang="en-US" smtClean="0"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facultyguidetoteamwork.umn.edu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362F-B63D-4898-89FB-A9C2C3749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010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27FDA-09FE-4898-8D80-A0854E8AA16A}" type="datetime1">
              <a:rPr lang="en-US" smtClean="0"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facultyguidetoteamwork.umn.edu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362F-B63D-4898-89FB-A9C2C3749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40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79709-7CE8-4D15-B0CA-35D93A190F6C}" type="datetime1">
              <a:rPr lang="en-US" smtClean="0"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facultyguidetoteamwork.umn.edu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362F-B63D-4898-89FB-A9C2C3749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5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cept 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28599" y="0"/>
            <a:ext cx="8689975" cy="917575"/>
          </a:xfrm>
        </p:spPr>
        <p:txBody>
          <a:bodyPr anchor="b"/>
          <a:lstStyle>
            <a:lvl1pPr>
              <a:defRPr sz="3200">
                <a:solidFill>
                  <a:srgbClr val="525252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228601" y="6534346"/>
            <a:ext cx="8731737" cy="211549"/>
          </a:xfrm>
        </p:spPr>
        <p:txBody>
          <a:bodyPr anchor="b"/>
          <a:lstStyle>
            <a:lvl1pPr marL="0" indent="0" algn="r">
              <a:buNone/>
              <a:defRPr sz="1100" baseline="0">
                <a:solidFill>
                  <a:srgbClr val="9B9B9B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2338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BE94F-E158-4C1D-8393-2120C658CFAD}" type="datetime1">
              <a:rPr lang="en-US" smtClean="0"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facultyguidetoteamwork.umn.edu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362F-B63D-4898-89FB-A9C2C3749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571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BF874-5311-4CC4-8381-6B05BE5999ED}" type="datetime1">
              <a:rPr lang="en-US" smtClean="0"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facultyguidetoteamwork.umn.edu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362F-B63D-4898-89FB-A9C2C3749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596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2192-1CE1-4F0E-A948-419D49EA11A4}" type="datetime1">
              <a:rPr lang="en-US" smtClean="0"/>
              <a:t>8/1/2017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facultyguidetoteamwork.umn.edu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362F-B63D-4898-89FB-A9C2C3749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656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BCA9-DEE7-4FA8-A34B-D54B7CE863CE}" type="datetime1">
              <a:rPr lang="en-US" smtClean="0"/>
              <a:t>8/1/2017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facultyguidetoteamwork.umn.edu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362F-B63D-4898-89FB-A9C2C3749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80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2204-C1A0-46D8-8CF9-136BEE48B610}" type="datetime1">
              <a:rPr lang="en-US" smtClean="0"/>
              <a:t>8/1/2017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facultyguidetoteamwork.umn.edu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362F-B63D-4898-89FB-A9C2C3749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734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5BAA-3595-4566-BEDB-44AF004E7A53}" type="datetime1">
              <a:rPr lang="en-US" smtClean="0"/>
              <a:t>8/1/2017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facultyguidetoteamwork.umn.edu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362F-B63D-4898-89FB-A9C2C3749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557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21D40-5A14-412F-97C1-70A42184229B}" type="datetime1">
              <a:rPr lang="en-US" smtClean="0"/>
              <a:t>8/1/2017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facultyguidetoteamwork.umn.edu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362F-B63D-4898-89FB-A9C2C3749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553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9860D-853D-463E-B2E3-B1F2CC5F0308}" type="datetime1">
              <a:rPr lang="en-US" smtClean="0"/>
              <a:t>8/1/2017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facultyguidetoteamwork.umn.edu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5362F-B63D-4898-89FB-A9C2C3749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41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38421-C5AF-439F-9587-59DA5244077E}" type="datetime1">
              <a:rPr lang="en-US" smtClean="0"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facultyguidetoteamwork.umn.edu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5362F-B63D-4898-89FB-A9C2C3749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09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file/d/0Bz7jKdmuqIIwcWd2RWg5M2FOdDQ/view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noFill/>
          <a:ln w="38100">
            <a:noFill/>
          </a:ln>
        </p:spPr>
        <p:txBody>
          <a:bodyPr/>
          <a:lstStyle/>
          <a:p>
            <a:pPr algn="l"/>
            <a:r>
              <a:rPr lang="en-US" dirty="0" smtClean="0"/>
              <a:t>A website to support faculty with teamwork projects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5294787"/>
            <a:ext cx="6400800" cy="1371600"/>
          </a:xfrm>
        </p:spPr>
        <p:txBody>
          <a:bodyPr>
            <a:normAutofit/>
          </a:bodyPr>
          <a:lstStyle/>
          <a:p>
            <a:pPr algn="l"/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Christina Petersen, PhD</a:t>
            </a:r>
          </a:p>
          <a:p>
            <a:pPr algn="l"/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Mary </a:t>
            </a:r>
            <a:r>
              <a:rPr lang="en-US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Jetter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MA</a:t>
            </a:r>
          </a:p>
          <a:p>
            <a:pPr algn="l"/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Center for Educational Innovation, UMN</a:t>
            </a: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638800"/>
            <a:ext cx="130492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C:\Users\pete6647\Downloads\faculty bann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3999" cy="1180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768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/>
              <a:t>How do I </a:t>
            </a:r>
            <a:r>
              <a:rPr lang="en-US" b="1" dirty="0" smtClean="0"/>
              <a:t>assess team </a:t>
            </a:r>
            <a:r>
              <a:rPr lang="en-US" b="1" dirty="0"/>
              <a:t>projects?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/>
              <a:t>Effective </a:t>
            </a:r>
            <a:r>
              <a:rPr lang="en-US" i="1" dirty="0"/>
              <a:t>practice: </a:t>
            </a:r>
            <a:r>
              <a:rPr lang="en-US" i="1" dirty="0" smtClean="0"/>
              <a:t>Assess team output and individual student contributions and understanding</a:t>
            </a:r>
          </a:p>
          <a:p>
            <a:r>
              <a:rPr lang="en-US" dirty="0" smtClean="0"/>
              <a:t>Team quizzes, </a:t>
            </a:r>
            <a:r>
              <a:rPr lang="en-US" dirty="0" smtClean="0">
                <a:hlinkClick r:id="rId2"/>
              </a:rPr>
              <a:t>exams</a:t>
            </a:r>
            <a:r>
              <a:rPr lang="en-US" dirty="0" smtClean="0"/>
              <a:t> and project </a:t>
            </a:r>
            <a:endParaRPr lang="en-US" dirty="0" smtClean="0"/>
          </a:p>
          <a:p>
            <a:r>
              <a:rPr lang="en-US" dirty="0" smtClean="0"/>
              <a:t>Peer </a:t>
            </a:r>
            <a:r>
              <a:rPr lang="en-US" dirty="0" smtClean="0"/>
              <a:t>review</a:t>
            </a:r>
          </a:p>
          <a:p>
            <a:r>
              <a:rPr lang="en-US" dirty="0" smtClean="0"/>
              <a:t>Individual quizzes, exams, and report</a:t>
            </a:r>
            <a:r>
              <a:rPr lang="en-US" dirty="0"/>
              <a:t>	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facultyguidetoteamwork.umn.edu</a:t>
            </a:r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8115300" y="5486400"/>
            <a:ext cx="685800" cy="1143000"/>
          </a:xfrm>
          <a:prstGeom prst="roundRect">
            <a:avLst/>
          </a:prstGeom>
          <a:solidFill>
            <a:srgbClr val="FFFF9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b="1" dirty="0" smtClean="0">
                <a:solidFill>
                  <a:schemeClr val="tx1"/>
                </a:solidFill>
              </a:rPr>
              <a:t>5</a:t>
            </a:r>
            <a:endParaRPr lang="en-US" sz="6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658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/>
              <a:t>How do I support students with their team projects?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/>
              <a:t>Effective </a:t>
            </a:r>
            <a:r>
              <a:rPr lang="en-US" i="1" dirty="0"/>
              <a:t>practice: Provide structure</a:t>
            </a:r>
            <a:r>
              <a:rPr lang="en-US" i="1" dirty="0" smtClean="0"/>
              <a:t>, time</a:t>
            </a:r>
            <a:r>
              <a:rPr lang="en-US" i="1" dirty="0"/>
              <a:t>, and skill development training to your students.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facultyguidetoteamwork.umn.edu</a:t>
            </a: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96" y="2971800"/>
            <a:ext cx="9045092" cy="2948485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115300" y="5486400"/>
            <a:ext cx="685800" cy="1143000"/>
          </a:xfrm>
          <a:prstGeom prst="roundRect">
            <a:avLst/>
          </a:prstGeom>
          <a:solidFill>
            <a:srgbClr val="FFFF9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b="1" dirty="0" smtClean="0">
                <a:solidFill>
                  <a:schemeClr val="tx1"/>
                </a:solidFill>
              </a:rPr>
              <a:t>6</a:t>
            </a:r>
            <a:endParaRPr lang="en-US" sz="6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414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/>
              <a:t>How do I </a:t>
            </a:r>
            <a:r>
              <a:rPr lang="en-US" b="1" dirty="0" smtClean="0"/>
              <a:t>wrap up a team project?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/>
              <a:t>Effective </a:t>
            </a:r>
            <a:r>
              <a:rPr lang="en-US" i="1" dirty="0"/>
              <a:t>practice: </a:t>
            </a:r>
            <a:r>
              <a:rPr lang="en-US" i="1" dirty="0" smtClean="0"/>
              <a:t>Share final team projects with the class and reflect on the outcomes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facultyguidetoteamwork.umn.edu</a:t>
            </a:r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8115300" y="5486400"/>
            <a:ext cx="685800" cy="1143000"/>
          </a:xfrm>
          <a:prstGeom prst="roundRect">
            <a:avLst/>
          </a:prstGeom>
          <a:solidFill>
            <a:srgbClr val="FFFF9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b="1" dirty="0" smtClean="0">
                <a:solidFill>
                  <a:schemeClr val="tx1"/>
                </a:solidFill>
              </a:rPr>
              <a:t>7</a:t>
            </a:r>
            <a:endParaRPr lang="en-US" sz="6000" b="1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1" y="2667000"/>
            <a:ext cx="6172200" cy="3736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867401" y="6473840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Image: S</a:t>
            </a:r>
            <a:r>
              <a:rPr lang="en-US" sz="1200" i="1" dirty="0" smtClean="0"/>
              <a:t>cience</a:t>
            </a:r>
            <a:r>
              <a:rPr lang="en-US" sz="1200" dirty="0" smtClean="0"/>
              <a:t>, 2013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862516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1981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What questions or suggestions do you have?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facultyguidetoteamwork.umn.edu</a:t>
            </a:r>
            <a:endParaRPr 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715000"/>
            <a:ext cx="130492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2" descr="C:\Users\pete6647\Downloads\faculty bann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3999" cy="1180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274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38100">
            <a:solidFill>
              <a:schemeClr val="bg1">
                <a:lumMod val="65000"/>
              </a:schemeClr>
            </a:solidFill>
          </a:ln>
        </p:spPr>
        <p:txBody>
          <a:bodyPr/>
          <a:lstStyle/>
          <a:p>
            <a:pPr algn="l"/>
            <a:r>
              <a:rPr lang="en-US" dirty="0" smtClean="0"/>
              <a:t> Why is a website needed?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H="1">
            <a:off x="7282834" y="8077200"/>
            <a:ext cx="565766" cy="1320587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facultyguidetoteamwork.umn.edu</a:t>
            </a:r>
            <a:endParaRPr lang="en-US" dirty="0"/>
          </a:p>
        </p:txBody>
      </p:sp>
      <p:pic>
        <p:nvPicPr>
          <p:cNvPr id="1026" name="Picture 2" descr="worldcaf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895600"/>
            <a:ext cx="6704854" cy="2414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Callout 5"/>
          <p:cNvSpPr/>
          <p:nvPr/>
        </p:nvSpPr>
        <p:spPr>
          <a:xfrm>
            <a:off x="2438400" y="1905000"/>
            <a:ext cx="1447800" cy="990600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How do I grade team projects?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4953000" y="1828800"/>
            <a:ext cx="1600200" cy="914400"/>
          </a:xfrm>
          <a:prstGeom prst="wedgeEllipseCallout">
            <a:avLst>
              <a:gd name="adj1" fmla="val -27942"/>
              <a:gd name="adj2" fmla="val 8355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How do I structure a team project?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6934200" y="1752600"/>
            <a:ext cx="1981200" cy="1144094"/>
          </a:xfrm>
          <a:prstGeom prst="wedgeEllipseCallout">
            <a:avLst>
              <a:gd name="adj1" fmla="val -50908"/>
              <a:gd name="adj2" fmla="val 75624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My students hate team projects. They just aren’t worth the time.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Oval Callout 8"/>
          <p:cNvSpPr/>
          <p:nvPr/>
        </p:nvSpPr>
        <p:spPr>
          <a:xfrm>
            <a:off x="152400" y="2057400"/>
            <a:ext cx="1447800" cy="1257300"/>
          </a:xfrm>
          <a:prstGeom prst="wedgeEllipseCallout">
            <a:avLst>
              <a:gd name="adj1" fmla="val 62421"/>
              <a:gd name="adj2" fmla="val 7607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What do I do about teams that don’t get along?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" name="Oval Callout 9"/>
          <p:cNvSpPr/>
          <p:nvPr/>
        </p:nvSpPr>
        <p:spPr>
          <a:xfrm>
            <a:off x="7230331" y="4392223"/>
            <a:ext cx="1905000" cy="1522906"/>
          </a:xfrm>
          <a:prstGeom prst="wedgeEllipseCallout">
            <a:avLst>
              <a:gd name="adj1" fmla="val -79303"/>
              <a:gd name="adj2" fmla="val -2737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My students did an amazing job on their projects.  Let me show you.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01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Our process for constructing the site</a:t>
            </a:r>
            <a:endParaRPr lang="en-US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671878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facultyguidetoteamwork.umn.edu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3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9975" cy="917575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Essential qualities of the site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28600" y="6534150"/>
            <a:ext cx="8731250" cy="211138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NSP-0964-2DA-5N</a:t>
            </a:r>
          </a:p>
        </p:txBody>
      </p:sp>
      <p:sp>
        <p:nvSpPr>
          <p:cNvPr id="13318" name="Freeform 6"/>
          <p:cNvSpPr>
            <a:spLocks/>
          </p:cNvSpPr>
          <p:nvPr/>
        </p:nvSpPr>
        <p:spPr bwMode="auto">
          <a:xfrm>
            <a:off x="2678113" y="1728788"/>
            <a:ext cx="3787775" cy="3581400"/>
          </a:xfrm>
          <a:custGeom>
            <a:avLst/>
            <a:gdLst/>
            <a:ahLst/>
            <a:cxnLst>
              <a:cxn ang="0">
                <a:pos x="425" y="2199"/>
              </a:cxn>
              <a:cxn ang="0">
                <a:pos x="501" y="2256"/>
              </a:cxn>
              <a:cxn ang="0">
                <a:pos x="1193" y="1306"/>
              </a:cxn>
              <a:cxn ang="0">
                <a:pos x="1885" y="2256"/>
              </a:cxn>
              <a:cxn ang="0">
                <a:pos x="1961" y="2199"/>
              </a:cxn>
              <a:cxn ang="0">
                <a:pos x="1271" y="1250"/>
              </a:cxn>
              <a:cxn ang="0">
                <a:pos x="2386" y="888"/>
              </a:cxn>
              <a:cxn ang="0">
                <a:pos x="2358" y="799"/>
              </a:cxn>
              <a:cxn ang="0">
                <a:pos x="1240" y="1160"/>
              </a:cxn>
              <a:cxn ang="0">
                <a:pos x="1240" y="0"/>
              </a:cxn>
              <a:cxn ang="0">
                <a:pos x="1146" y="0"/>
              </a:cxn>
              <a:cxn ang="0">
                <a:pos x="1146" y="1160"/>
              </a:cxn>
              <a:cxn ang="0">
                <a:pos x="31" y="799"/>
              </a:cxn>
              <a:cxn ang="0">
                <a:pos x="0" y="888"/>
              </a:cxn>
              <a:cxn ang="0">
                <a:pos x="1117" y="1250"/>
              </a:cxn>
              <a:cxn ang="0">
                <a:pos x="425" y="2199"/>
              </a:cxn>
            </a:cxnLst>
            <a:rect l="0" t="0" r="r" b="b"/>
            <a:pathLst>
              <a:path w="2386" h="2256">
                <a:moveTo>
                  <a:pt x="425" y="2199"/>
                </a:moveTo>
                <a:lnTo>
                  <a:pt x="501" y="2256"/>
                </a:lnTo>
                <a:lnTo>
                  <a:pt x="1193" y="1306"/>
                </a:lnTo>
                <a:lnTo>
                  <a:pt x="1885" y="2256"/>
                </a:lnTo>
                <a:lnTo>
                  <a:pt x="1961" y="2199"/>
                </a:lnTo>
                <a:lnTo>
                  <a:pt x="1271" y="1250"/>
                </a:lnTo>
                <a:lnTo>
                  <a:pt x="2386" y="888"/>
                </a:lnTo>
                <a:lnTo>
                  <a:pt x="2358" y="799"/>
                </a:lnTo>
                <a:lnTo>
                  <a:pt x="1240" y="1160"/>
                </a:lnTo>
                <a:lnTo>
                  <a:pt x="1240" y="0"/>
                </a:lnTo>
                <a:lnTo>
                  <a:pt x="1146" y="0"/>
                </a:lnTo>
                <a:lnTo>
                  <a:pt x="1146" y="1160"/>
                </a:lnTo>
                <a:lnTo>
                  <a:pt x="31" y="799"/>
                </a:lnTo>
                <a:lnTo>
                  <a:pt x="0" y="888"/>
                </a:lnTo>
                <a:lnTo>
                  <a:pt x="1117" y="1250"/>
                </a:lnTo>
                <a:lnTo>
                  <a:pt x="425" y="2199"/>
                </a:lnTo>
                <a:close/>
              </a:path>
            </a:pathLst>
          </a:custGeom>
          <a:solidFill>
            <a:srgbClr val="777777"/>
          </a:solidFill>
          <a:ln w="9525" cap="flat" cmpd="sng" algn="ctr">
            <a:solidFill>
              <a:srgbClr val="60606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25400" dir="5400000" algn="ctr" rotWithShape="0">
              <a:schemeClr val="tx2">
                <a:alpha val="27000"/>
              </a:schemeClr>
            </a:outerShdw>
          </a:effectLst>
        </p:spPr>
        <p:txBody>
          <a:bodyPr lIns="82124" tIns="41061" rIns="82124" bIns="41061" anchor="ctr"/>
          <a:lstStyle/>
          <a:p>
            <a:pPr algn="ctr" defTabSz="814388">
              <a:lnSpc>
                <a:spcPct val="90000"/>
              </a:lnSpc>
              <a:defRPr/>
            </a:pPr>
            <a:endParaRPr lang="en-US">
              <a:latin typeface="+mn-lt"/>
              <a:cs typeface="+mn-cs"/>
            </a:endParaRPr>
          </a:p>
        </p:txBody>
      </p:sp>
      <p:grpSp>
        <p:nvGrpSpPr>
          <p:cNvPr id="4101" name="Group 47"/>
          <p:cNvGrpSpPr>
            <a:grpSpLocks/>
          </p:cNvGrpSpPr>
          <p:nvPr/>
        </p:nvGrpSpPr>
        <p:grpSpPr bwMode="auto">
          <a:xfrm>
            <a:off x="1271588" y="2673350"/>
            <a:ext cx="2268537" cy="1287463"/>
            <a:chOff x="1568450" y="2711284"/>
            <a:chExt cx="2268591" cy="1287538"/>
          </a:xfrm>
        </p:grpSpPr>
        <p:sp>
          <p:nvSpPr>
            <p:cNvPr id="13323" name="Rectangle 11"/>
            <p:cNvSpPr>
              <a:spLocks noChangeArrowheads="1"/>
            </p:cNvSpPr>
            <p:nvPr/>
          </p:nvSpPr>
          <p:spPr bwMode="auto">
            <a:xfrm>
              <a:off x="1568450" y="2711284"/>
              <a:ext cx="2268591" cy="1282775"/>
            </a:xfrm>
            <a:prstGeom prst="rect">
              <a:avLst/>
            </a:prstGeom>
            <a:solidFill>
              <a:srgbClr val="0199A1"/>
            </a:solidFill>
            <a:ln w="9525" cap="flat" cmpd="sng" algn="ctr">
              <a:solidFill>
                <a:srgbClr val="048C8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25400" dist="25400" dir="5400000" algn="t" rotWithShape="0">
                <a:prstClr val="black">
                  <a:alpha val="13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>
                <a:latin typeface="Arial" charset="0"/>
                <a:cs typeface="+mn-cs"/>
              </a:endParaRPr>
            </a:p>
          </p:txBody>
        </p:sp>
        <p:sp>
          <p:nvSpPr>
            <p:cNvPr id="4120" name="Freeform 12"/>
            <p:cNvSpPr>
              <a:spLocks/>
            </p:cNvSpPr>
            <p:nvPr/>
          </p:nvSpPr>
          <p:spPr bwMode="auto">
            <a:xfrm>
              <a:off x="1571678" y="2716122"/>
              <a:ext cx="2265363" cy="1282700"/>
            </a:xfrm>
            <a:custGeom>
              <a:avLst/>
              <a:gdLst>
                <a:gd name="T0" fmla="*/ 0 w 1427"/>
                <a:gd name="T1" fmla="*/ 808 h 808"/>
                <a:gd name="T2" fmla="*/ 1427 w 1427"/>
                <a:gd name="T3" fmla="*/ 0 h 808"/>
                <a:gd name="T4" fmla="*/ 1427 w 1427"/>
                <a:gd name="T5" fmla="*/ 808 h 808"/>
                <a:gd name="T6" fmla="*/ 0 w 1427"/>
                <a:gd name="T7" fmla="*/ 808 h 80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427" h="808">
                  <a:moveTo>
                    <a:pt x="0" y="808"/>
                  </a:moveTo>
                  <a:lnTo>
                    <a:pt x="1427" y="0"/>
                  </a:lnTo>
                  <a:lnTo>
                    <a:pt x="1427" y="808"/>
                  </a:lnTo>
                  <a:lnTo>
                    <a:pt x="0" y="808"/>
                  </a:lnTo>
                  <a:close/>
                </a:path>
              </a:pathLst>
            </a:custGeom>
            <a:gradFill rotWithShape="1">
              <a:gsLst>
                <a:gs pos="0">
                  <a:srgbClr val="01315D">
                    <a:alpha val="28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02" name="Group 44"/>
          <p:cNvGrpSpPr>
            <a:grpSpLocks/>
          </p:cNvGrpSpPr>
          <p:nvPr/>
        </p:nvGrpSpPr>
        <p:grpSpPr bwMode="auto">
          <a:xfrm>
            <a:off x="5580063" y="2673350"/>
            <a:ext cx="2270125" cy="1285875"/>
            <a:chOff x="5307013" y="2711284"/>
            <a:chExt cx="2270778" cy="1286808"/>
          </a:xfrm>
        </p:grpSpPr>
        <p:sp>
          <p:nvSpPr>
            <p:cNvPr id="13320" name="Rectangle 8"/>
            <p:cNvSpPr>
              <a:spLocks noChangeArrowheads="1"/>
            </p:cNvSpPr>
            <p:nvPr/>
          </p:nvSpPr>
          <p:spPr bwMode="auto">
            <a:xfrm>
              <a:off x="5307013" y="2711284"/>
              <a:ext cx="2269190" cy="1282043"/>
            </a:xfrm>
            <a:prstGeom prst="rect">
              <a:avLst/>
            </a:prstGeom>
            <a:solidFill>
              <a:srgbClr val="0560B3"/>
            </a:solidFill>
            <a:ln w="9525" cap="flat" cmpd="sng" algn="ctr">
              <a:solidFill>
                <a:srgbClr val="01568F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>
                <a:latin typeface="Arial" charset="0"/>
                <a:cs typeface="+mn-cs"/>
              </a:endParaRPr>
            </a:p>
          </p:txBody>
        </p:sp>
        <p:sp>
          <p:nvSpPr>
            <p:cNvPr id="4118" name="Freeform 16"/>
            <p:cNvSpPr>
              <a:spLocks/>
            </p:cNvSpPr>
            <p:nvPr/>
          </p:nvSpPr>
          <p:spPr bwMode="auto">
            <a:xfrm>
              <a:off x="5309253" y="2718567"/>
              <a:ext cx="2268538" cy="1279525"/>
            </a:xfrm>
            <a:custGeom>
              <a:avLst/>
              <a:gdLst>
                <a:gd name="T0" fmla="*/ 0 w 1429"/>
                <a:gd name="T1" fmla="*/ 806 h 806"/>
                <a:gd name="T2" fmla="*/ 1429 w 1429"/>
                <a:gd name="T3" fmla="*/ 0 h 806"/>
                <a:gd name="T4" fmla="*/ 1429 w 1429"/>
                <a:gd name="T5" fmla="*/ 806 h 806"/>
                <a:gd name="T6" fmla="*/ 0 w 1429"/>
                <a:gd name="T7" fmla="*/ 806 h 80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429" h="806">
                  <a:moveTo>
                    <a:pt x="0" y="806"/>
                  </a:moveTo>
                  <a:lnTo>
                    <a:pt x="1429" y="0"/>
                  </a:lnTo>
                  <a:lnTo>
                    <a:pt x="1429" y="806"/>
                  </a:lnTo>
                  <a:lnTo>
                    <a:pt x="0" y="806"/>
                  </a:lnTo>
                  <a:close/>
                </a:path>
              </a:pathLst>
            </a:custGeom>
            <a:gradFill rotWithShape="1">
              <a:gsLst>
                <a:gs pos="0">
                  <a:srgbClr val="01315D">
                    <a:alpha val="28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03" name="Group 45"/>
          <p:cNvGrpSpPr>
            <a:grpSpLocks/>
          </p:cNvGrpSpPr>
          <p:nvPr/>
        </p:nvGrpSpPr>
        <p:grpSpPr bwMode="auto">
          <a:xfrm>
            <a:off x="4964113" y="4610100"/>
            <a:ext cx="2268537" cy="1282700"/>
            <a:chOff x="4962524" y="4624221"/>
            <a:chExt cx="2268539" cy="1282700"/>
          </a:xfrm>
        </p:grpSpPr>
        <p:sp>
          <p:nvSpPr>
            <p:cNvPr id="13321" name="Rectangle 9"/>
            <p:cNvSpPr>
              <a:spLocks noChangeArrowheads="1"/>
            </p:cNvSpPr>
            <p:nvPr/>
          </p:nvSpPr>
          <p:spPr bwMode="auto">
            <a:xfrm>
              <a:off x="4962524" y="4624221"/>
              <a:ext cx="2268539" cy="1282700"/>
            </a:xfrm>
            <a:prstGeom prst="rect">
              <a:avLst/>
            </a:prstGeom>
            <a:solidFill>
              <a:srgbClr val="093667"/>
            </a:solidFill>
            <a:ln w="9525" cap="flat" cmpd="sng" algn="ctr">
              <a:solidFill>
                <a:srgbClr val="013253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>
                <a:latin typeface="Arial" charset="0"/>
                <a:cs typeface="+mn-cs"/>
              </a:endParaRPr>
            </a:p>
          </p:txBody>
        </p:sp>
        <p:sp>
          <p:nvSpPr>
            <p:cNvPr id="4116" name="Freeform 18"/>
            <p:cNvSpPr>
              <a:spLocks/>
            </p:cNvSpPr>
            <p:nvPr/>
          </p:nvSpPr>
          <p:spPr bwMode="auto">
            <a:xfrm>
              <a:off x="4962524" y="4624221"/>
              <a:ext cx="2268538" cy="1282700"/>
            </a:xfrm>
            <a:custGeom>
              <a:avLst/>
              <a:gdLst>
                <a:gd name="T0" fmla="*/ 0 w 1429"/>
                <a:gd name="T1" fmla="*/ 808 h 808"/>
                <a:gd name="T2" fmla="*/ 1429 w 1429"/>
                <a:gd name="T3" fmla="*/ 0 h 808"/>
                <a:gd name="T4" fmla="*/ 1429 w 1429"/>
                <a:gd name="T5" fmla="*/ 808 h 808"/>
                <a:gd name="T6" fmla="*/ 0 w 1429"/>
                <a:gd name="T7" fmla="*/ 808 h 80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429" h="808">
                  <a:moveTo>
                    <a:pt x="0" y="808"/>
                  </a:moveTo>
                  <a:lnTo>
                    <a:pt x="1429" y="0"/>
                  </a:lnTo>
                  <a:lnTo>
                    <a:pt x="1429" y="808"/>
                  </a:lnTo>
                  <a:lnTo>
                    <a:pt x="0" y="808"/>
                  </a:lnTo>
                  <a:close/>
                </a:path>
              </a:pathLst>
            </a:custGeom>
            <a:gradFill rotWithShape="1">
              <a:gsLst>
                <a:gs pos="0">
                  <a:srgbClr val="000C16">
                    <a:alpha val="34901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04" name="Group 46"/>
          <p:cNvGrpSpPr>
            <a:grpSpLocks/>
          </p:cNvGrpSpPr>
          <p:nvPr/>
        </p:nvGrpSpPr>
        <p:grpSpPr bwMode="auto">
          <a:xfrm>
            <a:off x="1911350" y="4610100"/>
            <a:ext cx="2273300" cy="1282700"/>
            <a:chOff x="1912938" y="4624221"/>
            <a:chExt cx="2273375" cy="1282700"/>
          </a:xfrm>
        </p:grpSpPr>
        <p:sp>
          <p:nvSpPr>
            <p:cNvPr id="13322" name="Rectangle 10"/>
            <p:cNvSpPr>
              <a:spLocks noChangeArrowheads="1"/>
            </p:cNvSpPr>
            <p:nvPr/>
          </p:nvSpPr>
          <p:spPr bwMode="auto">
            <a:xfrm>
              <a:off x="1912938" y="4624221"/>
              <a:ext cx="2268613" cy="1282700"/>
            </a:xfrm>
            <a:prstGeom prst="rect">
              <a:avLst/>
            </a:prstGeom>
            <a:solidFill>
              <a:srgbClr val="025663"/>
            </a:solidFill>
            <a:ln w="9525" cap="flat" cmpd="sng" algn="ctr">
              <a:solidFill>
                <a:srgbClr val="034543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>
                <a:latin typeface="Arial" charset="0"/>
                <a:cs typeface="+mn-cs"/>
              </a:endParaRPr>
            </a:p>
          </p:txBody>
        </p:sp>
        <p:sp>
          <p:nvSpPr>
            <p:cNvPr id="4114" name="Freeform 20"/>
            <p:cNvSpPr>
              <a:spLocks/>
            </p:cNvSpPr>
            <p:nvPr/>
          </p:nvSpPr>
          <p:spPr bwMode="auto">
            <a:xfrm>
              <a:off x="1917775" y="4624221"/>
              <a:ext cx="2268538" cy="1282700"/>
            </a:xfrm>
            <a:custGeom>
              <a:avLst/>
              <a:gdLst>
                <a:gd name="T0" fmla="*/ 0 w 1429"/>
                <a:gd name="T1" fmla="*/ 808 h 808"/>
                <a:gd name="T2" fmla="*/ 1429 w 1429"/>
                <a:gd name="T3" fmla="*/ 0 h 808"/>
                <a:gd name="T4" fmla="*/ 1429 w 1429"/>
                <a:gd name="T5" fmla="*/ 808 h 808"/>
                <a:gd name="T6" fmla="*/ 0 w 1429"/>
                <a:gd name="T7" fmla="*/ 808 h 80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429" h="808">
                  <a:moveTo>
                    <a:pt x="0" y="808"/>
                  </a:moveTo>
                  <a:lnTo>
                    <a:pt x="1429" y="0"/>
                  </a:lnTo>
                  <a:lnTo>
                    <a:pt x="1429" y="808"/>
                  </a:lnTo>
                  <a:lnTo>
                    <a:pt x="0" y="808"/>
                  </a:lnTo>
                  <a:close/>
                </a:path>
              </a:pathLst>
            </a:custGeom>
            <a:gradFill rotWithShape="1">
              <a:gsLst>
                <a:gs pos="0">
                  <a:srgbClr val="01315D">
                    <a:alpha val="28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1273175" y="3132138"/>
            <a:ext cx="2266950" cy="36988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lIns="0" tIns="0" rIns="0" bIns="0" anchor="ctr">
            <a:spAutoFit/>
          </a:bodyPr>
          <a:lstStyle>
            <a:defPPr>
              <a:defRPr lang="en-US"/>
            </a:defPPr>
            <a:lvl1pPr lvl="0" algn="ctr" defTabSz="814388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en-US" sz="2400" dirty="0" smtClean="0">
                <a:cs typeface="+mn-cs"/>
              </a:rPr>
              <a:t>Evolving</a:t>
            </a:r>
            <a:endParaRPr lang="en-US" sz="2400" dirty="0">
              <a:cs typeface="+mn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581650" y="3132138"/>
            <a:ext cx="2268538" cy="36988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lIns="0" tIns="0" rIns="0" bIns="0" anchor="ctr">
            <a:spAutoFit/>
          </a:bodyPr>
          <a:lstStyle>
            <a:defPPr>
              <a:defRPr lang="en-US"/>
            </a:defPPr>
            <a:lvl1pPr lvl="0" algn="ctr" defTabSz="814388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en-US" sz="2400" dirty="0" smtClean="0">
                <a:cs typeface="+mn-cs"/>
              </a:rPr>
              <a:t>Stand alone</a:t>
            </a:r>
            <a:endParaRPr lang="en-US" sz="2400" dirty="0">
              <a:cs typeface="+mn-c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906588" y="4881325"/>
            <a:ext cx="2266950" cy="73866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lIns="0" tIns="0" rIns="0" bIns="0" anchor="ctr">
            <a:spAutoFit/>
          </a:bodyPr>
          <a:lstStyle>
            <a:defPPr>
              <a:defRPr lang="en-US"/>
            </a:defPPr>
            <a:lvl1pPr lvl="0" algn="ctr" defTabSz="814388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en-US" sz="2400" dirty="0" smtClean="0">
                <a:cs typeface="+mn-cs"/>
              </a:rPr>
              <a:t>Concrete</a:t>
            </a:r>
          </a:p>
          <a:p>
            <a:pPr>
              <a:lnSpc>
                <a:spcPct val="100000"/>
              </a:lnSpc>
              <a:defRPr/>
            </a:pPr>
            <a:r>
              <a:rPr lang="en-US" sz="2400" dirty="0" smtClean="0"/>
              <a:t>Examples</a:t>
            </a:r>
            <a:endParaRPr lang="en-US" sz="2400" dirty="0">
              <a:cs typeface="+mn-c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964113" y="4881325"/>
            <a:ext cx="2268537" cy="73866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lIns="0" tIns="0" rIns="0" bIns="0" anchor="ctr">
            <a:spAutoFit/>
          </a:bodyPr>
          <a:lstStyle>
            <a:defPPr>
              <a:defRPr lang="en-US"/>
            </a:defPPr>
            <a:lvl1pPr lvl="0" algn="ctr" defTabSz="814388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en-US" sz="2400" dirty="0" smtClean="0">
                <a:cs typeface="+mn-cs"/>
              </a:rPr>
              <a:t>Not</a:t>
            </a:r>
          </a:p>
          <a:p>
            <a:pPr>
              <a:lnSpc>
                <a:spcPct val="100000"/>
              </a:lnSpc>
              <a:defRPr/>
            </a:pPr>
            <a:r>
              <a:rPr lang="en-US" sz="2400" dirty="0" smtClean="0"/>
              <a:t>Overwhelming</a:t>
            </a:r>
            <a:endParaRPr lang="en-US" sz="2400" dirty="0">
              <a:cs typeface="+mn-cs"/>
            </a:endParaRPr>
          </a:p>
        </p:txBody>
      </p:sp>
      <p:grpSp>
        <p:nvGrpSpPr>
          <p:cNvPr id="4109" name="Group 29"/>
          <p:cNvGrpSpPr>
            <a:grpSpLocks/>
          </p:cNvGrpSpPr>
          <p:nvPr/>
        </p:nvGrpSpPr>
        <p:grpSpPr bwMode="auto">
          <a:xfrm>
            <a:off x="3438525" y="1085850"/>
            <a:ext cx="2271713" cy="1282700"/>
            <a:chOff x="3438525" y="1086366"/>
            <a:chExt cx="2271122" cy="1281906"/>
          </a:xfrm>
        </p:grpSpPr>
        <p:sp>
          <p:nvSpPr>
            <p:cNvPr id="31" name="Rectangle 9"/>
            <p:cNvSpPr>
              <a:spLocks noChangeArrowheads="1"/>
            </p:cNvSpPr>
            <p:nvPr/>
          </p:nvSpPr>
          <p:spPr bwMode="auto">
            <a:xfrm>
              <a:off x="3438525" y="1086366"/>
              <a:ext cx="2267948" cy="1278733"/>
            </a:xfrm>
            <a:prstGeom prst="rect">
              <a:avLst/>
            </a:prstGeom>
            <a:solidFill>
              <a:srgbClr val="08A7EE"/>
            </a:solidFill>
            <a:ln w="9525" cap="flat" cmpd="sng" algn="ctr">
              <a:solidFill>
                <a:srgbClr val="0195F9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5400" dir="5400000" algn="t" rotWithShape="0">
                <a:prstClr val="black">
                  <a:alpha val="27000"/>
                </a:prstClr>
              </a:outerShdw>
            </a:effectLst>
          </p:spPr>
          <p:txBody>
            <a:bodyPr lIns="82124" tIns="41061" rIns="82124" bIns="41061" anchor="ctr"/>
            <a:lstStyle/>
            <a:p>
              <a:pPr algn="ctr" defTabSz="814388">
                <a:lnSpc>
                  <a:spcPct val="90000"/>
                </a:lnSpc>
                <a:defRPr/>
              </a:pPr>
              <a:endParaRPr lang="en-US" sz="2400">
                <a:latin typeface="Arial" charset="0"/>
                <a:cs typeface="+mn-cs"/>
              </a:endParaRPr>
            </a:p>
          </p:txBody>
        </p:sp>
        <p:sp>
          <p:nvSpPr>
            <p:cNvPr id="4112" name="Freeform 13"/>
            <p:cNvSpPr>
              <a:spLocks/>
            </p:cNvSpPr>
            <p:nvPr/>
          </p:nvSpPr>
          <p:spPr bwMode="auto">
            <a:xfrm>
              <a:off x="3441109" y="1088747"/>
              <a:ext cx="2268538" cy="1279525"/>
            </a:xfrm>
            <a:custGeom>
              <a:avLst/>
              <a:gdLst>
                <a:gd name="T0" fmla="*/ 0 w 1429"/>
                <a:gd name="T1" fmla="*/ 806 h 806"/>
                <a:gd name="T2" fmla="*/ 1429 w 1429"/>
                <a:gd name="T3" fmla="*/ 0 h 806"/>
                <a:gd name="T4" fmla="*/ 1429 w 1429"/>
                <a:gd name="T5" fmla="*/ 806 h 806"/>
                <a:gd name="T6" fmla="*/ 0 w 1429"/>
                <a:gd name="T7" fmla="*/ 806 h 80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429" h="806">
                  <a:moveTo>
                    <a:pt x="0" y="806"/>
                  </a:moveTo>
                  <a:lnTo>
                    <a:pt x="1429" y="0"/>
                  </a:lnTo>
                  <a:lnTo>
                    <a:pt x="1429" y="806"/>
                  </a:lnTo>
                  <a:lnTo>
                    <a:pt x="0" y="806"/>
                  </a:lnTo>
                  <a:close/>
                </a:path>
              </a:pathLst>
            </a:custGeom>
            <a:gradFill rotWithShape="1">
              <a:gsLst>
                <a:gs pos="0">
                  <a:srgbClr val="01315D">
                    <a:alpha val="28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3405453" y="1480463"/>
            <a:ext cx="2268538" cy="3683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38100" dist="25400" dir="5400000" algn="t" rotWithShape="0">
              <a:prstClr val="black">
                <a:alpha val="27000"/>
              </a:prstClr>
            </a:outerShdw>
          </a:effectLst>
        </p:spPr>
        <p:txBody>
          <a:bodyPr lIns="0" tIns="0" rIns="0" bIns="0" anchor="ctr">
            <a:spAutoFit/>
          </a:bodyPr>
          <a:lstStyle>
            <a:defPPr>
              <a:defRPr lang="en-US"/>
            </a:defPPr>
            <a:lvl1pPr lvl="0" algn="ctr" defTabSz="814388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en-US" sz="2400" dirty="0" smtClean="0">
                <a:cs typeface="+mn-cs"/>
              </a:rPr>
              <a:t>Evidence-Based</a:t>
            </a:r>
            <a:endParaRPr lang="en-US" sz="240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380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Let’s have a tour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facultyguidetoteamwork.umn.edu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86000" y="2438400"/>
            <a:ext cx="632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full banner here</a:t>
            </a:r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828800"/>
            <a:ext cx="8777861" cy="2372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3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1143000"/>
          </a:xfrm>
        </p:spPr>
        <p:txBody>
          <a:bodyPr>
            <a:normAutofit/>
          </a:bodyPr>
          <a:lstStyle/>
          <a:p>
            <a:pPr algn="l"/>
            <a:r>
              <a:rPr lang="en-US" sz="3800" b="1" dirty="0" smtClean="0"/>
              <a:t>Why use team projects in my teaching?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/>
              <a:t>Effective </a:t>
            </a:r>
            <a:r>
              <a:rPr lang="en-US" i="1" dirty="0"/>
              <a:t>practice</a:t>
            </a:r>
            <a:r>
              <a:rPr lang="en-US" i="1" dirty="0" smtClean="0"/>
              <a:t>: Create team project to help students learn better, develop useful skills, and engage in more authentic work.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facultyguidetoteamwork.umn.edu</a:t>
            </a:r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8115300" y="5486400"/>
            <a:ext cx="685800" cy="1143000"/>
          </a:xfrm>
          <a:prstGeom prst="roundRect">
            <a:avLst/>
          </a:prstGeom>
          <a:solidFill>
            <a:srgbClr val="FFFF9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1500" y="3505200"/>
            <a:ext cx="7543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Benefits for students: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Higher-level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Spend more time on task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Persist longer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11028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/>
              <a:t>What are the characteristics of a successful team project?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/>
              <a:t>Effective </a:t>
            </a:r>
            <a:r>
              <a:rPr lang="en-US" i="1" dirty="0"/>
              <a:t>practice</a:t>
            </a:r>
            <a:r>
              <a:rPr lang="en-US" i="1" dirty="0" smtClean="0"/>
              <a:t>: Design </a:t>
            </a:r>
            <a:r>
              <a:rPr lang="en-US" i="1" dirty="0"/>
              <a:t>an authentic task that requires both collaboration as well as distinct contributions</a:t>
            </a:r>
            <a:r>
              <a:rPr lang="en-US" i="1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Other factors to include:</a:t>
            </a:r>
            <a:endParaRPr lang="en-US" dirty="0"/>
          </a:p>
          <a:p>
            <a:r>
              <a:rPr lang="en-US" dirty="0" smtClean="0"/>
              <a:t>Well-defined &amp; relevant </a:t>
            </a:r>
          </a:p>
          <a:p>
            <a:r>
              <a:rPr lang="en-US" dirty="0" smtClean="0"/>
              <a:t>Individual accountability</a:t>
            </a:r>
          </a:p>
          <a:p>
            <a:r>
              <a:rPr lang="en-US" dirty="0" smtClean="0"/>
              <a:t>Team accountability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facultyguidetoteamwork.umn.edu</a:t>
            </a:r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8115300" y="5486400"/>
            <a:ext cx="685800" cy="1143000"/>
          </a:xfrm>
          <a:prstGeom prst="roundRect">
            <a:avLst/>
          </a:prstGeom>
          <a:solidFill>
            <a:srgbClr val="FFFF9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b="1" dirty="0" smtClean="0">
                <a:solidFill>
                  <a:schemeClr val="tx1"/>
                </a:solidFill>
              </a:rPr>
              <a:t>2</a:t>
            </a:r>
            <a:endParaRPr lang="en-US" sz="6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873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/>
              <a:t>How do I </a:t>
            </a:r>
            <a:r>
              <a:rPr lang="en-US" b="1" dirty="0" smtClean="0"/>
              <a:t>introduce the project to get student buy-in?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/>
              <a:t>Effective </a:t>
            </a:r>
            <a:r>
              <a:rPr lang="en-US" i="1" dirty="0"/>
              <a:t>practice: </a:t>
            </a:r>
            <a:r>
              <a:rPr lang="en-US" i="1" dirty="0" smtClean="0"/>
              <a:t>Share with students the purpose and benefits of their team project</a:t>
            </a:r>
            <a:endParaRPr lang="en-US" dirty="0"/>
          </a:p>
          <a:p>
            <a:r>
              <a:rPr lang="en-US" dirty="0" smtClean="0"/>
              <a:t>Manage student expectations</a:t>
            </a:r>
          </a:p>
          <a:p>
            <a:r>
              <a:rPr lang="en-US" dirty="0" smtClean="0"/>
              <a:t>Tell them why they are doing this</a:t>
            </a:r>
          </a:p>
          <a:p>
            <a:r>
              <a:rPr lang="en-US" dirty="0" smtClean="0"/>
              <a:t>Generate excitement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facultyguidetoteamwork.umn.edu</a:t>
            </a:r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8115300" y="5486400"/>
            <a:ext cx="685800" cy="1143000"/>
          </a:xfrm>
          <a:prstGeom prst="roundRect">
            <a:avLst/>
          </a:prstGeom>
          <a:solidFill>
            <a:srgbClr val="FFFF9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b="1" dirty="0" smtClean="0">
                <a:solidFill>
                  <a:schemeClr val="tx1"/>
                </a:solidFill>
              </a:rPr>
              <a:t>3</a:t>
            </a:r>
            <a:endParaRPr lang="en-US" sz="6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263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How do I form successful teams?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/>
              <a:t>Effective </a:t>
            </a:r>
            <a:r>
              <a:rPr lang="en-US" i="1" dirty="0"/>
              <a:t>practice: </a:t>
            </a:r>
            <a:r>
              <a:rPr lang="en-US" i="1" dirty="0" smtClean="0"/>
              <a:t>Create teams that are heterogeneous with respect to knowledge, skills and perspectives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Ways to do this:</a:t>
            </a:r>
          </a:p>
          <a:p>
            <a:r>
              <a:rPr lang="en-US" dirty="0" smtClean="0"/>
              <a:t>Assign randomly</a:t>
            </a:r>
          </a:p>
          <a:p>
            <a:r>
              <a:rPr lang="en-US" dirty="0" smtClean="0"/>
              <a:t>Assign based on relevant strengths</a:t>
            </a:r>
          </a:p>
          <a:p>
            <a:r>
              <a:rPr lang="en-US" dirty="0" smtClean="0"/>
              <a:t>Allow student choice</a:t>
            </a:r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facultyguidetoteamwork.umn.edu</a:t>
            </a:r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8115300" y="5486400"/>
            <a:ext cx="685800" cy="1143000"/>
          </a:xfrm>
          <a:prstGeom prst="roundRect">
            <a:avLst/>
          </a:prstGeom>
          <a:solidFill>
            <a:srgbClr val="FFFF9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b="1" dirty="0" smtClean="0">
                <a:solidFill>
                  <a:schemeClr val="tx1"/>
                </a:solidFill>
              </a:rPr>
              <a:t>4</a:t>
            </a:r>
            <a:endParaRPr lang="en-US" sz="6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455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414</Words>
  <Application>Microsoft Office PowerPoint</Application>
  <PresentationFormat>On-screen Show (4:3)</PresentationFormat>
  <Paragraphs>80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A website to support faculty with teamwork projects</vt:lpstr>
      <vt:lpstr> Why is a website needed?</vt:lpstr>
      <vt:lpstr>Our process for constructing the site</vt:lpstr>
      <vt:lpstr>Essential qualities of the site</vt:lpstr>
      <vt:lpstr>Let’s have a tour</vt:lpstr>
      <vt:lpstr>Why use team projects in my teaching?</vt:lpstr>
      <vt:lpstr>What are the characteristics of a successful team project?</vt:lpstr>
      <vt:lpstr>How do I introduce the project to get student buy-in?</vt:lpstr>
      <vt:lpstr>How do I form successful teams? </vt:lpstr>
      <vt:lpstr>How do I assess team projects? </vt:lpstr>
      <vt:lpstr>How do I support students with their team projects? </vt:lpstr>
      <vt:lpstr>How do I wrap up a team project? </vt:lpstr>
      <vt:lpstr>PowerPoint Presentation</vt:lpstr>
    </vt:vector>
  </TitlesOfParts>
  <Company>University of Minnesota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Faculty teamwork website</dc:title>
  <dc:creator>Christina I Petersen</dc:creator>
  <cp:lastModifiedBy>Christina I Petersen</cp:lastModifiedBy>
  <cp:revision>33</cp:revision>
  <cp:lastPrinted>2017-07-31T20:16:15Z</cp:lastPrinted>
  <dcterms:created xsi:type="dcterms:W3CDTF">2017-07-24T21:24:18Z</dcterms:created>
  <dcterms:modified xsi:type="dcterms:W3CDTF">2017-08-01T19:36:18Z</dcterms:modified>
</cp:coreProperties>
</file>