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2"/>
  </p:handoutMasterIdLst>
  <p:sldIdLst>
    <p:sldId id="275" r:id="rId2"/>
    <p:sldId id="283" r:id="rId3"/>
    <p:sldId id="286" r:id="rId4"/>
    <p:sldId id="287" r:id="rId5"/>
    <p:sldId id="288" r:id="rId6"/>
    <p:sldId id="289" r:id="rId7"/>
    <p:sldId id="291" r:id="rId8"/>
    <p:sldId id="292" r:id="rId9"/>
    <p:sldId id="290" r:id="rId10"/>
    <p:sldId id="274" r:id="rId11"/>
  </p:sldIdLst>
  <p:sldSz cx="9144000" cy="514826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C8102E"/>
    <a:srgbClr val="DA1A32"/>
    <a:srgbClr val="B10F20"/>
    <a:srgbClr val="666666"/>
    <a:srgbClr val="999999"/>
    <a:srgbClr val="808080"/>
    <a:srgbClr val="BA1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80" y="80"/>
      </p:cViewPr>
      <p:guideLst>
        <p:guide orient="horz" pos="162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0F63CAB-76FD-43AF-8FBB-688A6035405C}" type="datetimeFigureOut">
              <a:rPr lang="en-US" altLang="en-US"/>
              <a:pPr>
                <a:defRPr/>
              </a:pPr>
              <a:t>8/3/2017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400DB4F-4A59-408A-A719-8E379372D6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ergra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template 090214 - Images only 1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3092450" y="3786188"/>
            <a:ext cx="58229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fld id="{DB3FA2F9-5535-4ED7-B1F5-2BD00462067A}" type="datetime4">
              <a:rPr lang="en-US" altLang="en-US" sz="1200" b="1" smtClean="0">
                <a:latin typeface="Trebuchet MS" panose="020B0603020202020204" pitchFamily="34" charset="0"/>
              </a:rPr>
              <a:pPr eaLnBrk="1" hangingPunct="1">
                <a:defRPr/>
              </a:pPr>
              <a:t>August 3, 2017</a:t>
            </a:fld>
            <a:endParaRPr lang="en-US" altLang="en-US" sz="1200" b="1" smtClean="0">
              <a:latin typeface="Trebuchet MS" panose="020B0603020202020204" pitchFamily="34" charset="0"/>
            </a:endParaRP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092998" y="1562933"/>
            <a:ext cx="5822296" cy="5538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600" b="1" i="0" u="none" cap="all" baseline="0">
                <a:solidFill>
                  <a:srgbClr val="C8102E"/>
                </a:solidFill>
                <a:latin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3092450" y="2202903"/>
            <a:ext cx="5822950" cy="3804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rgbClr val="C8102E"/>
                </a:solidFill>
                <a:latin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3092450" y="3006478"/>
            <a:ext cx="5822950" cy="21548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aseline="0">
                <a:solidFill>
                  <a:srgbClr val="C8102E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534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Powerpoint template 082514 - Images only 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7578725" y="4810125"/>
            <a:ext cx="1441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8A9A6385-9FF5-4D14-B142-73C5EF943D5C}" type="datetime4">
              <a:rPr lang="en-US" altLang="en-US" sz="800" b="1" smtClean="0">
                <a:latin typeface="Trebuchet MS" panose="020B0603020202020204" pitchFamily="34" charset="0"/>
              </a:rPr>
              <a:pPr algn="r" eaLnBrk="1" hangingPunct="1">
                <a:defRPr/>
              </a:pPr>
              <a:t>August 3, 2017</a:t>
            </a:fld>
            <a:r>
              <a:rPr lang="en-US" altLang="en-US" sz="800" b="1" smtClean="0">
                <a:latin typeface="Trebuchet MS" panose="020B0603020202020204" pitchFamily="34" charset="0"/>
              </a:rPr>
              <a:t>  </a:t>
            </a:r>
            <a:r>
              <a:rPr lang="en-US" altLang="en-US" sz="800" b="1" smtClean="0">
                <a:solidFill>
                  <a:srgbClr val="DA1A32"/>
                </a:solidFill>
                <a:latin typeface="Trebuchet MS" panose="020B0603020202020204" pitchFamily="34" charset="0"/>
                <a:ea typeface="Wingdings" panose="05000000000000000000" pitchFamily="2" charset="2"/>
                <a:sym typeface="Wingdings" panose="05000000000000000000" pitchFamily="2" charset="2"/>
              </a:rPr>
              <a:t></a:t>
            </a:r>
            <a:r>
              <a:rPr lang="en-US" altLang="en-US" sz="800" b="1" smtClean="0">
                <a:solidFill>
                  <a:srgbClr val="BA0C28"/>
                </a:solidFill>
                <a:latin typeface="Trebuchet MS" panose="020B0603020202020204" pitchFamily="34" charset="0"/>
              </a:rPr>
              <a:t>  </a:t>
            </a:r>
            <a:fld id="{B269A6F6-8276-487A-B7CD-06261E2E4E52}" type="slidenum">
              <a:rPr lang="en-US" altLang="en-US" sz="800" b="1" smtClean="0">
                <a:latin typeface="Trebuchet MS" panose="020B0603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800" b="1" smtClean="0">
              <a:latin typeface="Trebuchet MS" panose="020B0603020202020204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513513" y="1605787"/>
            <a:ext cx="1824037" cy="1970823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85280" y="259998"/>
            <a:ext cx="7626350" cy="50894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 cap="all">
                <a:solidFill>
                  <a:srgbClr val="C8102E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676950" y="1088030"/>
            <a:ext cx="7634680" cy="3948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rgbClr val="636463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884302" y="1528027"/>
            <a:ext cx="5301827" cy="95160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150" b="0" i="0">
                <a:solidFill>
                  <a:schemeClr val="tx1"/>
                </a:solidFill>
                <a:latin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884238" y="2479675"/>
            <a:ext cx="5302250" cy="1693863"/>
          </a:xfrm>
        </p:spPr>
        <p:txBody>
          <a:bodyPr lIns="0" tIns="0" rIns="0" bIns="0" numCol="2" spcCol="274320">
            <a:noAutofit/>
          </a:bodyPr>
          <a:lstStyle>
            <a:lvl1pPr marL="171450" indent="-171450">
              <a:lnSpc>
                <a:spcPts val="2100"/>
              </a:lnSpc>
              <a:spcBef>
                <a:spcPts val="0"/>
              </a:spcBef>
              <a:buClr>
                <a:srgbClr val="C8102E"/>
              </a:buClr>
              <a:buSzPct val="90000"/>
              <a:buFont typeface="Wingdings" charset="2"/>
              <a:buChar char="§"/>
              <a:defRPr sz="1150" b="0" i="0">
                <a:latin typeface="Trebuchet MS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template 082514 - Images only 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7578725" y="4810125"/>
            <a:ext cx="1441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9ECB01C7-3FDD-47C6-9AE2-FDD6A8DDC3B0}" type="datetime4">
              <a:rPr lang="en-US" altLang="en-US" sz="800" b="1" smtClean="0">
                <a:latin typeface="Trebuchet MS" panose="020B0603020202020204" pitchFamily="34" charset="0"/>
              </a:rPr>
              <a:pPr algn="r" eaLnBrk="1" hangingPunct="1">
                <a:defRPr/>
              </a:pPr>
              <a:t>August 3, 2017</a:t>
            </a:fld>
            <a:r>
              <a:rPr lang="en-US" altLang="en-US" sz="800" b="1" smtClean="0">
                <a:latin typeface="Trebuchet MS" panose="020B0603020202020204" pitchFamily="34" charset="0"/>
              </a:rPr>
              <a:t>  </a:t>
            </a:r>
            <a:r>
              <a:rPr lang="en-US" altLang="en-US" sz="800" b="1" smtClean="0">
                <a:solidFill>
                  <a:srgbClr val="DA1A32"/>
                </a:solidFill>
                <a:latin typeface="Trebuchet MS" panose="020B0603020202020204" pitchFamily="34" charset="0"/>
                <a:ea typeface="Wingdings" panose="05000000000000000000" pitchFamily="2" charset="2"/>
                <a:sym typeface="Wingdings" panose="05000000000000000000" pitchFamily="2" charset="2"/>
              </a:rPr>
              <a:t></a:t>
            </a:r>
            <a:r>
              <a:rPr lang="en-US" altLang="en-US" sz="800" b="1" smtClean="0">
                <a:solidFill>
                  <a:srgbClr val="BA0C28"/>
                </a:solidFill>
                <a:latin typeface="Trebuchet MS" panose="020B0603020202020204" pitchFamily="34" charset="0"/>
              </a:rPr>
              <a:t>  </a:t>
            </a:r>
            <a:fld id="{E4D96FB0-A476-4841-8958-826AFD81DD72}" type="slidenum">
              <a:rPr lang="en-US" altLang="en-US" sz="800" b="1" smtClean="0">
                <a:latin typeface="Trebuchet MS" panose="020B0603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800" b="1" smtClean="0">
              <a:latin typeface="Trebuchet MS" panose="020B0603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85280" y="259998"/>
            <a:ext cx="7626350" cy="50894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 cap="all">
                <a:solidFill>
                  <a:srgbClr val="C8102E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676950" y="1088030"/>
            <a:ext cx="5509538" cy="3948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rgbClr val="636463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884302" y="1528027"/>
            <a:ext cx="5301827" cy="95160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150" b="0" i="0">
                <a:solidFill>
                  <a:schemeClr val="tx1"/>
                </a:solidFill>
                <a:latin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884238" y="2479675"/>
            <a:ext cx="5302250" cy="1693863"/>
          </a:xfrm>
        </p:spPr>
        <p:txBody>
          <a:bodyPr lIns="0" tIns="0" rIns="0" bIns="0" numCol="2" spcCol="274320">
            <a:noAutofit/>
          </a:bodyPr>
          <a:lstStyle>
            <a:lvl1pPr marL="171450" indent="-171450">
              <a:lnSpc>
                <a:spcPts val="2100"/>
              </a:lnSpc>
              <a:spcBef>
                <a:spcPts val="0"/>
              </a:spcBef>
              <a:buClr>
                <a:srgbClr val="C8102E"/>
              </a:buClr>
              <a:buSzPct val="90000"/>
              <a:buFont typeface="Wingdings" charset="2"/>
              <a:buChar char="§"/>
              <a:defRPr sz="1150" b="0" i="0">
                <a:latin typeface="Trebuchet MS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373813" y="833438"/>
            <a:ext cx="2784475" cy="3922712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265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template 082514 - Images only 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7578725" y="4810125"/>
            <a:ext cx="1441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3D96A7CD-545A-4C0D-92CA-C8BB61DDDE39}" type="datetime4">
              <a:rPr lang="en-US" altLang="en-US" sz="800" b="1" smtClean="0">
                <a:latin typeface="Trebuchet MS" panose="020B0603020202020204" pitchFamily="34" charset="0"/>
              </a:rPr>
              <a:pPr algn="r" eaLnBrk="1" hangingPunct="1">
                <a:defRPr/>
              </a:pPr>
              <a:t>August 3, 2017</a:t>
            </a:fld>
            <a:r>
              <a:rPr lang="en-US" altLang="en-US" sz="800" b="1" smtClean="0">
                <a:latin typeface="Trebuchet MS" panose="020B0603020202020204" pitchFamily="34" charset="0"/>
              </a:rPr>
              <a:t>  </a:t>
            </a:r>
            <a:r>
              <a:rPr lang="en-US" altLang="en-US" sz="800" b="1" smtClean="0">
                <a:solidFill>
                  <a:srgbClr val="DA1A32"/>
                </a:solidFill>
                <a:latin typeface="Trebuchet MS" panose="020B0603020202020204" pitchFamily="34" charset="0"/>
                <a:ea typeface="Wingdings" panose="05000000000000000000" pitchFamily="2" charset="2"/>
                <a:sym typeface="Wingdings" panose="05000000000000000000" pitchFamily="2" charset="2"/>
              </a:rPr>
              <a:t></a:t>
            </a:r>
            <a:r>
              <a:rPr lang="en-US" altLang="en-US" sz="800" b="1" smtClean="0">
                <a:solidFill>
                  <a:srgbClr val="BA0C28"/>
                </a:solidFill>
                <a:latin typeface="Trebuchet MS" panose="020B0603020202020204" pitchFamily="34" charset="0"/>
              </a:rPr>
              <a:t>  </a:t>
            </a:r>
            <a:fld id="{1B5165F2-FCF5-43FF-9F9B-596742B83BE7}" type="slidenum">
              <a:rPr lang="en-US" altLang="en-US" sz="800" b="1" smtClean="0">
                <a:latin typeface="Trebuchet MS" panose="020B0603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800" b="1" smtClean="0">
              <a:latin typeface="Trebuchet MS" panose="020B0603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85280" y="259998"/>
            <a:ext cx="7626350" cy="50894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 cap="all">
                <a:solidFill>
                  <a:srgbClr val="C8102E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676950" y="1088030"/>
            <a:ext cx="7634680" cy="3948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rgbClr val="636463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884302" y="1528027"/>
            <a:ext cx="3662299" cy="11121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150" b="0" i="0">
                <a:solidFill>
                  <a:schemeClr val="tx1"/>
                </a:solidFill>
                <a:latin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884238" y="2700291"/>
            <a:ext cx="3662363" cy="1473248"/>
          </a:xfrm>
        </p:spPr>
        <p:txBody>
          <a:bodyPr lIns="0" tIns="0" rIns="0" bIns="0" spcCol="274320">
            <a:noAutofit/>
          </a:bodyPr>
          <a:lstStyle>
            <a:lvl1pPr marL="171450" indent="-171450">
              <a:lnSpc>
                <a:spcPts val="2100"/>
              </a:lnSpc>
              <a:spcBef>
                <a:spcPts val="0"/>
              </a:spcBef>
              <a:buClr>
                <a:srgbClr val="C8102E"/>
              </a:buClr>
              <a:buSzPct val="90000"/>
              <a:buFont typeface="Wingdings" charset="2"/>
              <a:buChar char="§"/>
              <a:defRPr sz="1150" b="0" i="0">
                <a:latin typeface="Trebuchet MS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5173663" y="1581150"/>
            <a:ext cx="3994150" cy="266065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8989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owerpoint template 082514 - Images only 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7578725" y="4810125"/>
            <a:ext cx="1441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07022091-AF9C-4E20-AEDC-0E52BC808F35}" type="datetime4">
              <a:rPr lang="en-US" altLang="en-US" sz="800" b="1" smtClean="0">
                <a:latin typeface="Trebuchet MS" panose="020B0603020202020204" pitchFamily="34" charset="0"/>
              </a:rPr>
              <a:pPr algn="r" eaLnBrk="1" hangingPunct="1">
                <a:defRPr/>
              </a:pPr>
              <a:t>August 3, 2017</a:t>
            </a:fld>
            <a:r>
              <a:rPr lang="en-US" altLang="en-US" sz="800" b="1" smtClean="0">
                <a:latin typeface="Trebuchet MS" panose="020B0603020202020204" pitchFamily="34" charset="0"/>
              </a:rPr>
              <a:t>  </a:t>
            </a:r>
            <a:r>
              <a:rPr lang="en-US" altLang="en-US" sz="800" b="1" smtClean="0">
                <a:solidFill>
                  <a:srgbClr val="DA1A32"/>
                </a:solidFill>
                <a:latin typeface="Trebuchet MS" panose="020B0603020202020204" pitchFamily="34" charset="0"/>
                <a:ea typeface="Wingdings" panose="05000000000000000000" pitchFamily="2" charset="2"/>
                <a:sym typeface="Wingdings" panose="05000000000000000000" pitchFamily="2" charset="2"/>
              </a:rPr>
              <a:t></a:t>
            </a:r>
            <a:r>
              <a:rPr lang="en-US" altLang="en-US" sz="800" b="1" smtClean="0">
                <a:solidFill>
                  <a:srgbClr val="BA0C28"/>
                </a:solidFill>
                <a:latin typeface="Trebuchet MS" panose="020B0603020202020204" pitchFamily="34" charset="0"/>
              </a:rPr>
              <a:t>  </a:t>
            </a:r>
            <a:fld id="{058E1D85-625A-4204-AD27-C54536CF6955}" type="slidenum">
              <a:rPr lang="en-US" altLang="en-US" sz="800" b="1" smtClean="0">
                <a:latin typeface="Trebuchet MS" panose="020B0603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800" b="1" smtClean="0">
              <a:latin typeface="Trebuchet MS" panose="020B0603020202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88950" y="828675"/>
            <a:ext cx="8679434" cy="3924421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85280" y="259998"/>
            <a:ext cx="7626350" cy="50894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 cap="all">
                <a:solidFill>
                  <a:srgbClr val="C8102E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02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Chapel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owerpoint template 082514 - Images only 6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7578725" y="4810125"/>
            <a:ext cx="1441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F1051CDB-8DA1-46F9-8797-3672CCCF60E7}" type="datetime4">
              <a:rPr lang="en-US" altLang="en-US" sz="800" b="1" smtClean="0">
                <a:latin typeface="Trebuchet MS" panose="020B0603020202020204" pitchFamily="34" charset="0"/>
              </a:rPr>
              <a:pPr algn="r" eaLnBrk="1" hangingPunct="1">
                <a:defRPr/>
              </a:pPr>
              <a:t>August 3, 2017</a:t>
            </a:fld>
            <a:r>
              <a:rPr lang="en-US" altLang="en-US" sz="800" b="1" smtClean="0">
                <a:latin typeface="Trebuchet MS" panose="020B0603020202020204" pitchFamily="34" charset="0"/>
              </a:rPr>
              <a:t>  </a:t>
            </a:r>
            <a:r>
              <a:rPr lang="en-US" altLang="en-US" sz="800" b="1" smtClean="0">
                <a:solidFill>
                  <a:srgbClr val="DA1A32"/>
                </a:solidFill>
                <a:latin typeface="Trebuchet MS" panose="020B0603020202020204" pitchFamily="34" charset="0"/>
                <a:ea typeface="Wingdings" panose="05000000000000000000" pitchFamily="2" charset="2"/>
                <a:sym typeface="Wingdings" panose="05000000000000000000" pitchFamily="2" charset="2"/>
              </a:rPr>
              <a:t></a:t>
            </a:r>
            <a:r>
              <a:rPr lang="en-US" altLang="en-US" sz="800" b="1" smtClean="0">
                <a:solidFill>
                  <a:srgbClr val="BA0C28"/>
                </a:solidFill>
                <a:latin typeface="Trebuchet MS" panose="020B0603020202020204" pitchFamily="34" charset="0"/>
              </a:rPr>
              <a:t>  </a:t>
            </a:r>
            <a:fld id="{340946D2-DE39-4FDE-82E8-52375B498F23}" type="slidenum">
              <a:rPr lang="en-US" altLang="en-US" sz="800" b="1" smtClean="0">
                <a:latin typeface="Trebuchet MS" panose="020B0603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800" b="1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043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owerpoint template 082514 - Images only 7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7578725" y="4810125"/>
            <a:ext cx="1441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FE080952-3F54-4E85-8581-6E8D6DEE3639}" type="datetime4">
              <a:rPr lang="en-US" altLang="en-US" sz="800" b="1" smtClean="0">
                <a:latin typeface="Trebuchet MS" panose="020B0603020202020204" pitchFamily="34" charset="0"/>
              </a:rPr>
              <a:pPr algn="r" eaLnBrk="1" hangingPunct="1">
                <a:defRPr/>
              </a:pPr>
              <a:t>August 3, 2017</a:t>
            </a:fld>
            <a:r>
              <a:rPr lang="en-US" altLang="en-US" sz="800" b="1" smtClean="0">
                <a:latin typeface="Trebuchet MS" panose="020B0603020202020204" pitchFamily="34" charset="0"/>
              </a:rPr>
              <a:t>  </a:t>
            </a:r>
            <a:r>
              <a:rPr lang="en-US" altLang="en-US" sz="800" b="1" smtClean="0">
                <a:solidFill>
                  <a:srgbClr val="DA1A32"/>
                </a:solidFill>
                <a:latin typeface="Trebuchet MS" panose="020B0603020202020204" pitchFamily="34" charset="0"/>
                <a:ea typeface="Wingdings" panose="05000000000000000000" pitchFamily="2" charset="2"/>
                <a:sym typeface="Wingdings" panose="05000000000000000000" pitchFamily="2" charset="2"/>
              </a:rPr>
              <a:t></a:t>
            </a:r>
            <a:r>
              <a:rPr lang="en-US" altLang="en-US" sz="800" b="1" smtClean="0">
                <a:solidFill>
                  <a:srgbClr val="BA0C28"/>
                </a:solidFill>
                <a:latin typeface="Trebuchet MS" panose="020B0603020202020204" pitchFamily="34" charset="0"/>
              </a:rPr>
              <a:t>  </a:t>
            </a:r>
            <a:fld id="{AFE4318E-E82A-453F-9427-1B5B338E9D87}" type="slidenum">
              <a:rPr lang="en-US" altLang="en-US" sz="800" b="1" smtClean="0">
                <a:latin typeface="Trebuchet MS" panose="020B0603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800" b="1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305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mage Slide - Biology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owerpoint template 082514 - Images only 8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7578725" y="4810125"/>
            <a:ext cx="1441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174AE579-9518-4F0E-8018-416962754E20}" type="datetime4">
              <a:rPr lang="en-US" altLang="en-US" sz="800" b="1" smtClean="0">
                <a:latin typeface="Trebuchet MS" panose="020B0603020202020204" pitchFamily="34" charset="0"/>
              </a:rPr>
              <a:pPr algn="r" eaLnBrk="1" hangingPunct="1">
                <a:defRPr/>
              </a:pPr>
              <a:t>August 3, 2017</a:t>
            </a:fld>
            <a:r>
              <a:rPr lang="en-US" altLang="en-US" sz="800" b="1" smtClean="0">
                <a:latin typeface="Trebuchet MS" panose="020B0603020202020204" pitchFamily="34" charset="0"/>
              </a:rPr>
              <a:t>  </a:t>
            </a:r>
            <a:r>
              <a:rPr lang="en-US" altLang="en-US" sz="800" b="1" smtClean="0">
                <a:solidFill>
                  <a:srgbClr val="DA1A32"/>
                </a:solidFill>
                <a:latin typeface="Trebuchet MS" panose="020B0603020202020204" pitchFamily="34" charset="0"/>
                <a:ea typeface="Wingdings" panose="05000000000000000000" pitchFamily="2" charset="2"/>
                <a:sym typeface="Wingdings" panose="05000000000000000000" pitchFamily="2" charset="2"/>
              </a:rPr>
              <a:t></a:t>
            </a:r>
            <a:r>
              <a:rPr lang="en-US" altLang="en-US" sz="800" b="1" smtClean="0">
                <a:solidFill>
                  <a:srgbClr val="BA0C28"/>
                </a:solidFill>
                <a:latin typeface="Trebuchet MS" panose="020B0603020202020204" pitchFamily="34" charset="0"/>
              </a:rPr>
              <a:t>  </a:t>
            </a:r>
            <a:fld id="{6907F870-13C1-40B0-8D26-FE4FCF17FCB7}" type="slidenum">
              <a:rPr lang="en-US" altLang="en-US" sz="800" b="1" smtClean="0">
                <a:latin typeface="Trebuchet MS" panose="020B0603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800" b="1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79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owerpoint template 090214 - Images only 9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96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1738"/>
            <a:ext cx="822960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72025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1BD8C1E-2536-4481-950E-2C0715C5EA0C}" type="datetimeFigureOut">
              <a:rPr lang="en-US" altLang="en-US"/>
              <a:pPr>
                <a:defRPr/>
              </a:pPr>
              <a:t>8/3/2017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2025"/>
            <a:ext cx="2895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72025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4C22BBB-7282-478A-B199-1B7084DE86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92450" y="1563688"/>
            <a:ext cx="5822950" cy="55245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Writing a Math Textbook: Flipped Out!</a:t>
            </a:r>
            <a:endParaRPr lang="en-US" dirty="0">
              <a:ea typeface="+mn-ea"/>
            </a:endParaRPr>
          </a:p>
        </p:txBody>
      </p:sp>
      <p:sp>
        <p:nvSpPr>
          <p:cNvPr id="1229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92450" y="2981533"/>
            <a:ext cx="5822950" cy="3794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Minnesota eLearning Summit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800" y="260350"/>
            <a:ext cx="7626350" cy="508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Who are we?</a:t>
            </a:r>
            <a:endParaRPr lang="en-US" dirty="0">
              <a:ea typeface="+mn-e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78049" y="986021"/>
            <a:ext cx="5302250" cy="3580080"/>
          </a:xfrm>
        </p:spPr>
        <p:txBody>
          <a:bodyPr/>
          <a:lstStyle/>
          <a:p>
            <a:pPr eaLnBrk="1" hangingPunct="1">
              <a:lnSpc>
                <a:spcPts val="2000"/>
              </a:lnSpc>
              <a:defRPr/>
            </a:pPr>
            <a:r>
              <a:rPr lang="en-US" sz="2000" dirty="0"/>
              <a:t>Dr. Kevin Dennis</a:t>
            </a:r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/>
              <a:t>	</a:t>
            </a:r>
            <a:r>
              <a:rPr lang="en-US" sz="2000" dirty="0">
                <a:latin typeface="Sitka Display" panose="02000505000000020004" pitchFamily="2" charset="0"/>
              </a:rPr>
              <a:t>Writer</a:t>
            </a:r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>
                <a:latin typeface="Sitka Display" panose="02000505000000020004" pitchFamily="2" charset="0"/>
              </a:rPr>
              <a:t>	Analysis</a:t>
            </a:r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>
                <a:latin typeface="Sitka Display" panose="02000505000000020004" pitchFamily="2" charset="0"/>
              </a:rPr>
              <a:t>	Loose with the </a:t>
            </a:r>
            <a:r>
              <a:rPr lang="en-US" sz="2000" dirty="0" smtClean="0">
                <a:latin typeface="Sitka Display" panose="02000505000000020004" pitchFamily="2" charset="0"/>
              </a:rPr>
              <a:t>mathematics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/>
              <a:t>Dr. Kristen Sellke</a:t>
            </a:r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/>
              <a:t>	</a:t>
            </a:r>
            <a:r>
              <a:rPr lang="en-US" sz="2000" dirty="0">
                <a:latin typeface="Sitka Display" panose="02000505000000020004" pitchFamily="2" charset="0"/>
              </a:rPr>
              <a:t>Editor</a:t>
            </a:r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>
                <a:latin typeface="Sitka Display" panose="02000505000000020004" pitchFamily="2" charset="0"/>
              </a:rPr>
              <a:t>	Topology</a:t>
            </a:r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>
                <a:latin typeface="Sitka Display" panose="02000505000000020004" pitchFamily="2" charset="0"/>
              </a:rPr>
              <a:t>	</a:t>
            </a:r>
            <a:r>
              <a:rPr lang="en-US" sz="2000" dirty="0" smtClean="0">
                <a:latin typeface="Sitka Display" panose="02000505000000020004" pitchFamily="2" charset="0"/>
              </a:rPr>
              <a:t>Mediator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/>
              <a:t>Dr. Paul Weiner</a:t>
            </a:r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/>
              <a:t>	</a:t>
            </a:r>
            <a:r>
              <a:rPr lang="en-US" sz="2000" dirty="0">
                <a:latin typeface="Sitka Display" panose="02000505000000020004" pitchFamily="2" charset="0"/>
              </a:rPr>
              <a:t>Writer</a:t>
            </a:r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>
                <a:latin typeface="Sitka Display" panose="02000505000000020004" pitchFamily="2" charset="0"/>
              </a:rPr>
              <a:t>	Number Theory/Algebraist</a:t>
            </a:r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>
                <a:latin typeface="Sitka Display" panose="02000505000000020004" pitchFamily="2" charset="0"/>
              </a:rPr>
              <a:t>	Strict with the mathematics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800" y="260350"/>
            <a:ext cx="7626350" cy="508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Why </a:t>
            </a:r>
            <a:r>
              <a:rPr lang="en-US" sz="3200" dirty="0"/>
              <a:t>we wrote a </a:t>
            </a:r>
            <a:r>
              <a:rPr lang="en-US" sz="3200" dirty="0" smtClean="0"/>
              <a:t>textbook</a:t>
            </a:r>
            <a:endParaRPr lang="en-US" dirty="0">
              <a:ea typeface="+mn-e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84237" y="949796"/>
            <a:ext cx="6908811" cy="3598607"/>
          </a:xfrm>
        </p:spPr>
        <p:txBody>
          <a:bodyPr/>
          <a:lstStyle/>
          <a:p>
            <a:pPr eaLnBrk="1" hangingPunct="1">
              <a:lnSpc>
                <a:spcPts val="2000"/>
              </a:lnSpc>
              <a:defRPr/>
            </a:pPr>
            <a:r>
              <a:rPr lang="en-US" sz="2000" dirty="0"/>
              <a:t>Main reason:</a:t>
            </a:r>
          </a:p>
          <a:p>
            <a:pPr marL="342900" indent="-342900" eaLnBrk="1" hangingPunct="1">
              <a:lnSpc>
                <a:spcPts val="2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Cost of present textbook</a:t>
            </a:r>
            <a:endParaRPr lang="en-US" sz="2000" dirty="0">
              <a:latin typeface="Sitka Display" panose="02000505000000020004" pitchFamily="2" charset="0"/>
            </a:endParaRPr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>
                <a:latin typeface="Sitka Display" panose="02000505000000020004" pitchFamily="2" charset="0"/>
              </a:rPr>
              <a:t>		Custom edition of Smith’s </a:t>
            </a:r>
            <a:r>
              <a:rPr lang="en-US" sz="2000" i="1" dirty="0">
                <a:latin typeface="Sitka Display" panose="02000505000000020004" pitchFamily="2" charset="0"/>
              </a:rPr>
              <a:t>Nature of Mathematics</a:t>
            </a:r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>
                <a:latin typeface="Sitka Display" panose="02000505000000020004" pitchFamily="2" charset="0"/>
              </a:rPr>
              <a:t>			2003 - $40  </a:t>
            </a:r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>
                <a:latin typeface="Sitka Display" panose="02000505000000020004" pitchFamily="2" charset="0"/>
              </a:rPr>
              <a:t>			2015 - $</a:t>
            </a:r>
            <a:r>
              <a:rPr lang="en-US" sz="2000" dirty="0" smtClean="0">
                <a:latin typeface="Sitka Display" panose="02000505000000020004" pitchFamily="2" charset="0"/>
              </a:rPr>
              <a:t>120</a:t>
            </a:r>
          </a:p>
          <a:p>
            <a:pPr eaLnBrk="1" hangingPunct="1">
              <a:defRPr/>
            </a:pPr>
            <a:endParaRPr lang="en-US" sz="2000" dirty="0">
              <a:latin typeface="Sitka Display" panose="02000505000000020004" pitchFamily="2" charset="0"/>
            </a:endParaRPr>
          </a:p>
          <a:p>
            <a:pPr eaLnBrk="1" hangingPunct="1">
              <a:defRPr/>
            </a:pPr>
            <a:r>
              <a:rPr lang="en-US" sz="2000" dirty="0" smtClean="0"/>
              <a:t>Other problems:</a:t>
            </a:r>
            <a:endParaRPr lang="en-US" sz="2000" dirty="0"/>
          </a:p>
          <a:p>
            <a:pPr marL="342900" indent="-342900" eaLnBrk="1" hangingPunct="1">
              <a:lnSpc>
                <a:spcPts val="2000"/>
              </a:lnSpc>
              <a:buClr>
                <a:schemeClr val="bg1"/>
              </a:buClr>
              <a:buFont typeface="Sitka Display" panose="02000505000000020004" pitchFamily="2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Needed </a:t>
            </a:r>
            <a:r>
              <a:rPr lang="en-US" sz="2000" dirty="0">
                <a:latin typeface="Sitka Display" panose="02000505000000020004" pitchFamily="2" charset="0"/>
              </a:rPr>
              <a:t>to skip around sections to cover content in </a:t>
            </a:r>
            <a:r>
              <a:rPr lang="en-US" sz="2000" dirty="0" smtClean="0">
                <a:latin typeface="Sitka Display" panose="02000505000000020004" pitchFamily="2" charset="0"/>
              </a:rPr>
              <a:t>preferred course order</a:t>
            </a:r>
          </a:p>
          <a:p>
            <a:pPr marL="342900" indent="-342900" eaLnBrk="1" hangingPunct="1">
              <a:lnSpc>
                <a:spcPts val="2000"/>
              </a:lnSpc>
              <a:buClr>
                <a:schemeClr val="bg1"/>
              </a:buClr>
              <a:buFont typeface="Sitka Display" panose="02000505000000020004" pitchFamily="2" charset="0"/>
              <a:buChar char="•"/>
              <a:defRPr/>
            </a:pPr>
            <a:endParaRPr lang="en-US" sz="2000" dirty="0">
              <a:latin typeface="Sitka Display" panose="02000505000000020004" pitchFamily="2" charset="0"/>
            </a:endParaRPr>
          </a:p>
          <a:p>
            <a:pPr marL="342900" indent="-342900" eaLnBrk="1" hangingPunct="1">
              <a:lnSpc>
                <a:spcPts val="2000"/>
              </a:lnSpc>
              <a:buClr>
                <a:schemeClr val="bg1"/>
              </a:buClr>
              <a:buFont typeface="Sitka Display" panose="02000505000000020004" pitchFamily="2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Some sections </a:t>
            </a:r>
            <a:r>
              <a:rPr lang="en-US" sz="2000" dirty="0">
                <a:latin typeface="Sitka Display" panose="02000505000000020004" pitchFamily="2" charset="0"/>
              </a:rPr>
              <a:t>covered more material than needed for </a:t>
            </a:r>
            <a:r>
              <a:rPr lang="en-US" sz="2000" dirty="0" smtClean="0">
                <a:latin typeface="Sitka Display" panose="02000505000000020004" pitchFamily="2" charset="0"/>
              </a:rPr>
              <a:t>course, others didn’t cover enough</a:t>
            </a:r>
          </a:p>
          <a:p>
            <a:pPr marL="342900" indent="-342900" eaLnBrk="1" hangingPunct="1">
              <a:lnSpc>
                <a:spcPts val="2000"/>
              </a:lnSpc>
              <a:buClr>
                <a:schemeClr val="bg1"/>
              </a:buClr>
              <a:buFont typeface="Sitka Display" panose="02000505000000020004" pitchFamily="2" charset="0"/>
              <a:buChar char="•"/>
              <a:defRPr/>
            </a:pPr>
            <a:endParaRPr lang="en-US" sz="2000" dirty="0">
              <a:latin typeface="Sitka Display" panose="02000505000000020004" pitchFamily="2" charset="0"/>
            </a:endParaRPr>
          </a:p>
          <a:p>
            <a:pPr marL="342900" indent="-342900" eaLnBrk="1" hangingPunct="1">
              <a:lnSpc>
                <a:spcPts val="2000"/>
              </a:lnSpc>
              <a:buClr>
                <a:schemeClr val="bg1"/>
              </a:buClr>
              <a:buFont typeface="Sitka Display" panose="02000505000000020004" pitchFamily="2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Sections </a:t>
            </a:r>
            <a:r>
              <a:rPr lang="en-US" sz="2000" dirty="0">
                <a:latin typeface="Sitka Display" panose="02000505000000020004" pitchFamily="2" charset="0"/>
              </a:rPr>
              <a:t>and problem sets had different emphasis than our course objectives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800" y="260350"/>
            <a:ext cx="7626350" cy="508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Our flipped classroom model</a:t>
            </a:r>
            <a:endParaRPr lang="en-US" dirty="0">
              <a:ea typeface="+mn-ea"/>
            </a:endParaRPr>
          </a:p>
        </p:txBody>
      </p:sp>
      <p:sp>
        <p:nvSpPr>
          <p:cNvPr id="1536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76275" y="1087438"/>
            <a:ext cx="7635875" cy="395287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rebuchet MS" panose="020B0603020202020204" pitchFamily="34" charset="0"/>
              </a:rPr>
              <a:t>First Stage - Introduction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84237" y="1528763"/>
            <a:ext cx="6643339" cy="3031438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Mostly </a:t>
            </a:r>
            <a:r>
              <a:rPr lang="en-US" sz="2000" dirty="0">
                <a:latin typeface="Sitka Display" panose="02000505000000020004" pitchFamily="2" charset="0"/>
              </a:rPr>
              <a:t>instructor made </a:t>
            </a:r>
            <a:r>
              <a:rPr lang="en-US" sz="2000" dirty="0" smtClean="0">
                <a:latin typeface="Sitka Display" panose="02000505000000020004" pitchFamily="2" charset="0"/>
              </a:rPr>
              <a:t>videos</a:t>
            </a:r>
          </a:p>
          <a:p>
            <a:pPr eaLnBrk="1" hangingPunct="1">
              <a:defRPr/>
            </a:pPr>
            <a:endParaRPr lang="en-US" sz="2000" dirty="0">
              <a:latin typeface="Sitka Display" panose="02000505000000020004" pitchFamily="2" charset="0"/>
            </a:endParaRPr>
          </a:p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- introduce </a:t>
            </a:r>
            <a:r>
              <a:rPr lang="en-US" sz="2000" dirty="0">
                <a:latin typeface="Sitka Display" panose="02000505000000020004" pitchFamily="2" charset="0"/>
              </a:rPr>
              <a:t>concepts, terminology, and </a:t>
            </a:r>
            <a:r>
              <a:rPr lang="en-US" sz="2000" dirty="0" smtClean="0">
                <a:latin typeface="Sitka Display" panose="02000505000000020004" pitchFamily="2" charset="0"/>
              </a:rPr>
              <a:t>procedures</a:t>
            </a:r>
          </a:p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000" dirty="0" smtClean="0">
              <a:latin typeface="Sitka Display" panose="02000505000000020004" pitchFamily="2" charset="0"/>
            </a:endParaRPr>
          </a:p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- </a:t>
            </a:r>
            <a:r>
              <a:rPr lang="en-US" sz="2000" dirty="0">
                <a:latin typeface="Sitka Display" panose="02000505000000020004" pitchFamily="2" charset="0"/>
              </a:rPr>
              <a:t>typical length of video is 10 – 15 </a:t>
            </a:r>
            <a:r>
              <a:rPr lang="en-US" sz="2000" dirty="0" smtClean="0">
                <a:latin typeface="Sitka Display" panose="02000505000000020004" pitchFamily="2" charset="0"/>
              </a:rPr>
              <a:t>minutes</a:t>
            </a:r>
          </a:p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Sitka Display" panose="02000505000000020004" pitchFamily="2" charset="0"/>
            </a:endParaRPr>
          </a:p>
          <a:p>
            <a:pPr marL="342900" indent="-342900" eaLnBrk="1" hangingPunct="1">
              <a:lnSpc>
                <a:spcPts val="2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- use </a:t>
            </a:r>
            <a:r>
              <a:rPr lang="en-US" sz="2000" dirty="0">
                <a:latin typeface="Sitka Display" panose="02000505000000020004" pitchFamily="2" charset="0"/>
              </a:rPr>
              <a:t>embedded </a:t>
            </a:r>
            <a:r>
              <a:rPr lang="en-US" sz="2000" dirty="0" smtClean="0">
                <a:latin typeface="Sitka Display" panose="02000505000000020004" pitchFamily="2" charset="0"/>
              </a:rPr>
              <a:t>questions or “note-taking” </a:t>
            </a:r>
            <a:r>
              <a:rPr lang="en-US" sz="2000" dirty="0">
                <a:latin typeface="Sitka Display" panose="02000505000000020004" pitchFamily="2" charset="0"/>
              </a:rPr>
              <a:t>quiz to </a:t>
            </a:r>
            <a:r>
              <a:rPr lang="en-US" sz="2000" dirty="0" smtClean="0">
                <a:latin typeface="Sitka Display" panose="02000505000000020004" pitchFamily="2" charset="0"/>
              </a:rPr>
              <a:t>encourage   students in watching the video</a:t>
            </a:r>
            <a:endParaRPr lang="en-US" sz="2000" dirty="0">
              <a:latin typeface="Sitka Display" panose="02000505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800" y="260350"/>
            <a:ext cx="7626350" cy="508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/>
              <a:t>Our flipped classroom model</a:t>
            </a:r>
            <a:endParaRPr lang="en-US" dirty="0">
              <a:ea typeface="+mn-ea"/>
            </a:endParaRPr>
          </a:p>
        </p:txBody>
      </p:sp>
      <p:sp>
        <p:nvSpPr>
          <p:cNvPr id="1638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76275" y="1087438"/>
            <a:ext cx="7635875" cy="395287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rebuchet MS" panose="020B0603020202020204" pitchFamily="34" charset="0"/>
              </a:rPr>
              <a:t>Second Stage - Development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84237" y="1528763"/>
            <a:ext cx="6619741" cy="310813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In </a:t>
            </a:r>
            <a:r>
              <a:rPr lang="en-US" sz="2000" dirty="0">
                <a:latin typeface="Sitka Display" panose="02000505000000020004" pitchFamily="2" charset="0"/>
              </a:rPr>
              <a:t>class </a:t>
            </a:r>
            <a:r>
              <a:rPr lang="en-US" sz="2000" dirty="0" smtClean="0">
                <a:latin typeface="Sitka Display" panose="02000505000000020004" pitchFamily="2" charset="0"/>
              </a:rPr>
              <a:t>worksheets</a:t>
            </a:r>
          </a:p>
          <a:p>
            <a:pPr eaLnBrk="1" hangingPunct="1">
              <a:defRPr/>
            </a:pPr>
            <a:endParaRPr lang="en-US" sz="2000" dirty="0">
              <a:latin typeface="Sitka Display" panose="02000505000000020004" pitchFamily="2" charset="0"/>
            </a:endParaRPr>
          </a:p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- used to further develop concepts</a:t>
            </a:r>
          </a:p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Sitka Display" panose="02000505000000020004" pitchFamily="2" charset="0"/>
            </a:endParaRPr>
          </a:p>
          <a:p>
            <a:pPr marL="342900" indent="-342900" eaLnBrk="1" hangingPunct="1">
              <a:lnSpc>
                <a:spcPts val="2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- </a:t>
            </a:r>
            <a:r>
              <a:rPr lang="en-US" sz="2000" dirty="0">
                <a:latin typeface="Sitka Display" panose="02000505000000020004" pitchFamily="2" charset="0"/>
              </a:rPr>
              <a:t>start with </a:t>
            </a:r>
            <a:r>
              <a:rPr lang="en-US" sz="2000" dirty="0" smtClean="0">
                <a:latin typeface="Sitka Display" panose="02000505000000020004" pitchFamily="2" charset="0"/>
              </a:rPr>
              <a:t>routine problems </a:t>
            </a:r>
            <a:r>
              <a:rPr lang="en-US" sz="2000" dirty="0">
                <a:latin typeface="Sitka Display" panose="02000505000000020004" pitchFamily="2" charset="0"/>
              </a:rPr>
              <a:t>or step-by-step </a:t>
            </a:r>
            <a:r>
              <a:rPr lang="en-US" sz="2000" dirty="0" smtClean="0">
                <a:latin typeface="Sitka Display" panose="02000505000000020004" pitchFamily="2" charset="0"/>
              </a:rPr>
              <a:t>approaches </a:t>
            </a:r>
            <a:r>
              <a:rPr lang="en-US" sz="2000" dirty="0">
                <a:latin typeface="Sitka Display" panose="02000505000000020004" pitchFamily="2" charset="0"/>
              </a:rPr>
              <a:t>to multistep </a:t>
            </a:r>
            <a:r>
              <a:rPr lang="en-US" sz="2000" dirty="0" smtClean="0">
                <a:latin typeface="Sitka Display" panose="02000505000000020004" pitchFamily="2" charset="0"/>
              </a:rPr>
              <a:t>problems</a:t>
            </a:r>
          </a:p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Sitka Display" panose="02000505000000020004" pitchFamily="2" charset="0"/>
            </a:endParaRPr>
          </a:p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- </a:t>
            </a:r>
            <a:r>
              <a:rPr lang="en-US" sz="2000" dirty="0">
                <a:latin typeface="Sitka Display" panose="02000505000000020004" pitchFamily="2" charset="0"/>
              </a:rPr>
              <a:t>end with more difficult problems or unguided </a:t>
            </a:r>
            <a:r>
              <a:rPr lang="en-US" sz="2000" dirty="0" smtClean="0">
                <a:latin typeface="Sitka Display" panose="02000505000000020004" pitchFamily="2" charset="0"/>
              </a:rPr>
              <a:t>problems</a:t>
            </a:r>
          </a:p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Sitka Display" panose="02000505000000020004" pitchFamily="2" charset="0"/>
            </a:endParaRPr>
          </a:p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- </a:t>
            </a:r>
            <a:r>
              <a:rPr lang="en-US" sz="2000" dirty="0">
                <a:latin typeface="Sitka Display" panose="02000505000000020004" pitchFamily="2" charset="0"/>
              </a:rPr>
              <a:t>students work in </a:t>
            </a:r>
            <a:r>
              <a:rPr lang="en-US" sz="2000" dirty="0" smtClean="0">
                <a:latin typeface="Sitka Display" panose="02000505000000020004" pitchFamily="2" charset="0"/>
              </a:rPr>
              <a:t>groups</a:t>
            </a:r>
          </a:p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Sitka Display" panose="02000505000000020004" pitchFamily="2" charset="0"/>
            </a:endParaRPr>
          </a:p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- </a:t>
            </a:r>
            <a:r>
              <a:rPr lang="en-US" sz="2000" dirty="0">
                <a:latin typeface="Sitka Display" panose="02000505000000020004" pitchFamily="2" charset="0"/>
              </a:rPr>
              <a:t>some instructors collect worksheets for grade 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800" y="260350"/>
            <a:ext cx="7626350" cy="508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Our flipped classroom model</a:t>
            </a:r>
            <a:endParaRPr lang="en-US" dirty="0">
              <a:ea typeface="+mn-ea"/>
            </a:endParaRPr>
          </a:p>
        </p:txBody>
      </p:sp>
      <p:sp>
        <p:nvSpPr>
          <p:cNvPr id="174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76275" y="1087438"/>
            <a:ext cx="7635875" cy="395287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rebuchet MS" panose="020B0603020202020204" pitchFamily="34" charset="0"/>
              </a:rPr>
              <a:t>Final Stage - Mastery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84237" y="1528762"/>
            <a:ext cx="6436861" cy="3102231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Assigned </a:t>
            </a:r>
            <a:r>
              <a:rPr lang="en-US" sz="2000" dirty="0">
                <a:latin typeface="Sitka Display" panose="02000505000000020004" pitchFamily="2" charset="0"/>
              </a:rPr>
              <a:t>homework from the </a:t>
            </a:r>
            <a:r>
              <a:rPr lang="en-US" sz="2000" dirty="0" smtClean="0">
                <a:latin typeface="Sitka Display" panose="02000505000000020004" pitchFamily="2" charset="0"/>
              </a:rPr>
              <a:t>textbook</a:t>
            </a:r>
          </a:p>
          <a:p>
            <a:pPr eaLnBrk="1" hangingPunct="1">
              <a:defRPr/>
            </a:pPr>
            <a:endParaRPr lang="en-US" sz="2000" dirty="0">
              <a:latin typeface="Sitka Display" panose="02000505000000020004" pitchFamily="2" charset="0"/>
            </a:endParaRPr>
          </a:p>
          <a:p>
            <a:pPr eaLnBrk="1" hangingPunct="1"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	- typically under 10 problems assigned</a:t>
            </a:r>
            <a:r>
              <a:rPr lang="en-US" sz="2000" dirty="0">
                <a:latin typeface="Sitka Display" panose="02000505000000020004" pitchFamily="2" charset="0"/>
              </a:rPr>
              <a:t>	</a:t>
            </a:r>
            <a:endParaRPr lang="en-US" sz="2000" dirty="0" smtClean="0">
              <a:latin typeface="Sitka Display" panose="02000505000000020004" pitchFamily="2" charset="0"/>
            </a:endParaRPr>
          </a:p>
          <a:p>
            <a:pPr eaLnBrk="1" hangingPunct="1">
              <a:defRPr/>
            </a:pPr>
            <a:endParaRPr lang="en-US" sz="2000" dirty="0">
              <a:latin typeface="Sitka Display" panose="02000505000000020004" pitchFamily="2" charset="0"/>
            </a:endParaRPr>
          </a:p>
          <a:p>
            <a:pPr eaLnBrk="1" hangingPunct="1">
              <a:defRPr/>
            </a:pPr>
            <a:r>
              <a:rPr lang="en-US" sz="2000" dirty="0">
                <a:latin typeface="Sitka Display" panose="02000505000000020004" pitchFamily="2" charset="0"/>
              </a:rPr>
              <a:t>	- not collected for a grade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800" y="260350"/>
            <a:ext cx="7626350" cy="508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Our Textbook aim</a:t>
            </a:r>
            <a:endParaRPr lang="en-US" dirty="0">
              <a:ea typeface="+mn-ea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902000" y="1014782"/>
            <a:ext cx="5301827" cy="3026275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Keep things simple and focused</a:t>
            </a:r>
          </a:p>
          <a:p>
            <a:pPr eaLnBrk="1" hangingPunct="1"/>
            <a:r>
              <a:rPr lang="en-US" altLang="en-US" sz="2000" dirty="0"/>
              <a:t>	</a:t>
            </a:r>
            <a:endParaRPr lang="en-US" altLang="en-US" sz="2000" dirty="0" smtClean="0"/>
          </a:p>
          <a:p>
            <a:pPr eaLnBrk="1" hangingPunct="1"/>
            <a:r>
              <a:rPr lang="en-US" altLang="en-US" sz="2000" dirty="0">
                <a:latin typeface="Sitka Display" panose="02000505000000020004" pitchFamily="2" charset="0"/>
              </a:rPr>
              <a:t>	</a:t>
            </a:r>
            <a:r>
              <a:rPr lang="en-US" altLang="en-US" sz="2000" dirty="0" smtClean="0">
                <a:latin typeface="Sitka Display" panose="02000505000000020004" pitchFamily="2" charset="0"/>
              </a:rPr>
              <a:t>- Introduce </a:t>
            </a:r>
            <a:r>
              <a:rPr lang="en-US" altLang="en-US" sz="2000" dirty="0">
                <a:latin typeface="Sitka Display" panose="02000505000000020004" pitchFamily="2" charset="0"/>
              </a:rPr>
              <a:t>topic</a:t>
            </a:r>
          </a:p>
          <a:p>
            <a:pPr eaLnBrk="1" hangingPunct="1"/>
            <a:r>
              <a:rPr lang="en-US" altLang="en-US" sz="2000" dirty="0">
                <a:latin typeface="Sitka Display" panose="02000505000000020004" pitchFamily="2" charset="0"/>
              </a:rPr>
              <a:t>	</a:t>
            </a:r>
            <a:endParaRPr lang="en-US" altLang="en-US" sz="2000" dirty="0" smtClean="0">
              <a:latin typeface="Sitka Display" panose="02000505000000020004" pitchFamily="2" charset="0"/>
            </a:endParaRPr>
          </a:p>
          <a:p>
            <a:pPr eaLnBrk="1" hangingPunct="1"/>
            <a:r>
              <a:rPr lang="en-US" altLang="en-US" sz="2000" dirty="0">
                <a:latin typeface="Sitka Display" panose="02000505000000020004" pitchFamily="2" charset="0"/>
              </a:rPr>
              <a:t>	</a:t>
            </a:r>
            <a:r>
              <a:rPr lang="en-US" altLang="en-US" sz="2000" dirty="0" smtClean="0">
                <a:latin typeface="Sitka Display" panose="02000505000000020004" pitchFamily="2" charset="0"/>
              </a:rPr>
              <a:t>- Few </a:t>
            </a:r>
            <a:r>
              <a:rPr lang="en-US" altLang="en-US" sz="2000" dirty="0">
                <a:latin typeface="Sitka Display" panose="02000505000000020004" pitchFamily="2" charset="0"/>
              </a:rPr>
              <a:t>examples</a:t>
            </a:r>
          </a:p>
          <a:p>
            <a:pPr eaLnBrk="1" hangingPunct="1"/>
            <a:r>
              <a:rPr lang="en-US" altLang="en-US" sz="2000" dirty="0">
                <a:latin typeface="Sitka Display" panose="02000505000000020004" pitchFamily="2" charset="0"/>
              </a:rPr>
              <a:t>	</a:t>
            </a:r>
            <a:endParaRPr lang="en-US" altLang="en-US" sz="2000" dirty="0" smtClean="0">
              <a:latin typeface="Sitka Display" panose="02000505000000020004" pitchFamily="2" charset="0"/>
            </a:endParaRPr>
          </a:p>
          <a:p>
            <a:pPr eaLnBrk="1" hangingPunct="1"/>
            <a:r>
              <a:rPr lang="en-US" altLang="en-US" sz="2000" dirty="0">
                <a:latin typeface="Sitka Display" panose="02000505000000020004" pitchFamily="2" charset="0"/>
              </a:rPr>
              <a:t>	</a:t>
            </a:r>
            <a:r>
              <a:rPr lang="en-US" altLang="en-US" sz="2000" dirty="0" smtClean="0">
                <a:latin typeface="Sitka Display" panose="02000505000000020004" pitchFamily="2" charset="0"/>
              </a:rPr>
              <a:t>- Few </a:t>
            </a:r>
            <a:r>
              <a:rPr lang="en-US" altLang="en-US" sz="2000" dirty="0">
                <a:latin typeface="Sitka Display" panose="02000505000000020004" pitchFamily="2" charset="0"/>
              </a:rPr>
              <a:t>remarks about concepts and </a:t>
            </a:r>
            <a:r>
              <a:rPr lang="en-US" altLang="en-US" sz="2000" dirty="0" smtClean="0">
                <a:latin typeface="Sitka Display" panose="02000505000000020004" pitchFamily="2" charset="0"/>
              </a:rPr>
              <a:t>procedures</a:t>
            </a:r>
          </a:p>
          <a:p>
            <a:pPr eaLnBrk="1" hangingPunct="1"/>
            <a:endParaRPr lang="en-US" altLang="en-US" sz="2000" dirty="0">
              <a:latin typeface="Sitka Display" panose="02000505000000020004" pitchFamily="2" charset="0"/>
            </a:endParaRPr>
          </a:p>
          <a:p>
            <a:pPr eaLnBrk="1" hangingPunct="1"/>
            <a:r>
              <a:rPr lang="en-US" altLang="en-US" sz="2000" dirty="0" smtClean="0">
                <a:latin typeface="Sitka Display" panose="02000505000000020004" pitchFamily="2" charset="0"/>
              </a:rPr>
              <a:t>	- A small set of homework problems</a:t>
            </a:r>
            <a:endParaRPr lang="en-US" altLang="en-US" sz="2000" dirty="0">
              <a:latin typeface="Sitka Display" panose="02000505000000020004" pitchFamily="2" charset="0"/>
            </a:endParaRP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800" y="260350"/>
            <a:ext cx="7626350" cy="508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How we wrote the textbook</a:t>
            </a:r>
            <a:endParaRPr lang="en-US" dirty="0">
              <a:ea typeface="+mn-ea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902000" y="1014782"/>
            <a:ext cx="5301827" cy="3026275"/>
          </a:xfrm>
        </p:spPr>
        <p:txBody>
          <a:bodyPr/>
          <a:lstStyle/>
          <a:p>
            <a:pPr eaLnBrk="1" hangingPunct="1"/>
            <a:r>
              <a:rPr lang="en-US" altLang="en-US" sz="2000" b="1" dirty="0" smtClean="0"/>
              <a:t>www.overleaf.com</a:t>
            </a:r>
            <a:endParaRPr lang="en-US" altLang="en-US" sz="2000" dirty="0">
              <a:latin typeface="Sitka Display" panose="02000505000000020004" pitchFamily="2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31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800" y="260350"/>
            <a:ext cx="7626350" cy="508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Lessons </a:t>
            </a:r>
            <a:r>
              <a:rPr lang="en-US" sz="3200" dirty="0" smtClean="0"/>
              <a:t>Learned </a:t>
            </a:r>
            <a:endParaRPr lang="en-US" dirty="0">
              <a:ea typeface="+mn-ea"/>
            </a:endParaRPr>
          </a:p>
        </p:txBody>
      </p:sp>
      <p:sp>
        <p:nvSpPr>
          <p:cNvPr id="1945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76275" y="1087438"/>
            <a:ext cx="7635875" cy="395287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rebuchet MS" panose="020B0603020202020204" pitchFamily="34" charset="0"/>
              </a:rPr>
              <a:t>Through 2 semesters of use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84237" y="1528762"/>
            <a:ext cx="6407365" cy="3114029"/>
          </a:xfrm>
        </p:spPr>
        <p:txBody>
          <a:bodyPr/>
          <a:lstStyle/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000" dirty="0" smtClean="0">
              <a:latin typeface="Sitka Display" panose="02000505000000020004" pitchFamily="2" charset="0"/>
            </a:endParaRPr>
          </a:p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Students </a:t>
            </a:r>
            <a:r>
              <a:rPr lang="en-US" sz="2000" dirty="0">
                <a:latin typeface="Sitka Display" panose="02000505000000020004" pitchFamily="2" charset="0"/>
              </a:rPr>
              <a:t>began course using textbook for </a:t>
            </a:r>
            <a:r>
              <a:rPr lang="en-US" sz="2000" dirty="0" smtClean="0">
                <a:latin typeface="Sitka Display" panose="02000505000000020004" pitchFamily="2" charset="0"/>
              </a:rPr>
              <a:t>homework</a:t>
            </a:r>
          </a:p>
          <a:p>
            <a:pPr marL="342900" indent="-34290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000" dirty="0" smtClean="0">
              <a:latin typeface="Sitka Display" panose="02000505000000020004" pitchFamily="2" charset="0"/>
            </a:endParaRPr>
          </a:p>
          <a:p>
            <a:pPr marL="342900" indent="-342900" eaLnBrk="1" hangingPunct="1">
              <a:lnSpc>
                <a:spcPts val="2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Stopped when they </a:t>
            </a:r>
            <a:r>
              <a:rPr lang="en-US" sz="2000" dirty="0">
                <a:latin typeface="Sitka Display" panose="02000505000000020004" pitchFamily="2" charset="0"/>
              </a:rPr>
              <a:t>discovered no answer key was </a:t>
            </a:r>
            <a:r>
              <a:rPr lang="en-US" sz="2000" dirty="0" smtClean="0">
                <a:latin typeface="Sitka Display" panose="02000505000000020004" pitchFamily="2" charset="0"/>
              </a:rPr>
              <a:t>available and </a:t>
            </a:r>
            <a:r>
              <a:rPr lang="en-US" sz="2000" dirty="0">
                <a:latin typeface="Sitka Display" panose="02000505000000020004" pitchFamily="2" charset="0"/>
              </a:rPr>
              <a:t>instructor was not collecting </a:t>
            </a:r>
            <a:r>
              <a:rPr lang="en-US" sz="2000" dirty="0" smtClean="0">
                <a:latin typeface="Sitka Display" panose="02000505000000020004" pitchFamily="2" charset="0"/>
              </a:rPr>
              <a:t>homework</a:t>
            </a:r>
            <a:endParaRPr lang="en-US" sz="2000" dirty="0">
              <a:latin typeface="Sitka Display" panose="02000505000000020004" pitchFamily="2" charset="0"/>
            </a:endParaRPr>
          </a:p>
          <a:p>
            <a:pPr marL="342900" indent="-342900" eaLnBrk="1" hangingPunct="1">
              <a:lnSpc>
                <a:spcPts val="2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000" dirty="0" smtClean="0">
              <a:latin typeface="Sitka Display" panose="02000505000000020004" pitchFamily="2" charset="0"/>
            </a:endParaRPr>
          </a:p>
          <a:p>
            <a:pPr marL="342900" indent="-342900" eaLnBrk="1" hangingPunct="1">
              <a:lnSpc>
                <a:spcPts val="2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Sitka Display" panose="02000505000000020004" pitchFamily="2" charset="0"/>
              </a:rPr>
              <a:t>Used </a:t>
            </a:r>
            <a:r>
              <a:rPr lang="en-US" sz="2000" dirty="0">
                <a:latin typeface="Sitka Display" panose="02000505000000020004" pitchFamily="2" charset="0"/>
              </a:rPr>
              <a:t>textbook problems as study material for </a:t>
            </a:r>
            <a:r>
              <a:rPr lang="en-US" sz="2000" dirty="0" smtClean="0">
                <a:latin typeface="Sitka Display" panose="02000505000000020004" pitchFamily="2" charset="0"/>
              </a:rPr>
              <a:t>exams</a:t>
            </a:r>
          </a:p>
          <a:p>
            <a:pPr eaLnBrk="1" hangingPunct="1">
              <a:lnSpc>
                <a:spcPts val="2000"/>
              </a:lnSpc>
              <a:defRPr/>
            </a:pPr>
            <a:r>
              <a:rPr lang="en-US" sz="2000" dirty="0">
                <a:latin typeface="Sitka Display" panose="02000505000000020004" pitchFamily="2" charset="0"/>
              </a:rPr>
              <a:t>	</a:t>
            </a:r>
            <a:r>
              <a:rPr lang="en-US" sz="2000" dirty="0" smtClean="0">
                <a:latin typeface="Sitka Display" panose="02000505000000020004" pitchFamily="2" charset="0"/>
              </a:rPr>
              <a:t>- not mastery</a:t>
            </a:r>
            <a:endParaRPr lang="en-US" sz="2000" dirty="0">
              <a:latin typeface="Sitka Display" panose="02000505000000020004" pitchFamily="2" charset="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190</Words>
  <Application>Microsoft Office PowerPoint</Application>
  <PresentationFormat>Custom</PresentationFormat>
  <Paragraphs>80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MS PGothic</vt:lpstr>
      <vt:lpstr>Arial</vt:lpstr>
      <vt:lpstr>Calibri</vt:lpstr>
      <vt:lpstr>Sitka Display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Neuger Communications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Neuger</dc:creator>
  <cp:lastModifiedBy>Windows User</cp:lastModifiedBy>
  <cp:revision>90</cp:revision>
  <dcterms:created xsi:type="dcterms:W3CDTF">2014-08-11T14:07:22Z</dcterms:created>
  <dcterms:modified xsi:type="dcterms:W3CDTF">2017-08-03T15:41:19Z</dcterms:modified>
</cp:coreProperties>
</file>