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2"/>
  </p:notesMasterIdLst>
  <p:sldIdLst>
    <p:sldId id="311" r:id="rId2"/>
    <p:sldId id="316" r:id="rId3"/>
    <p:sldId id="270" r:id="rId4"/>
    <p:sldId id="267" r:id="rId5"/>
    <p:sldId id="287" r:id="rId6"/>
    <p:sldId id="306" r:id="rId7"/>
    <p:sldId id="271" r:id="rId8"/>
    <p:sldId id="272" r:id="rId9"/>
    <p:sldId id="274" r:id="rId10"/>
    <p:sldId id="275" r:id="rId11"/>
    <p:sldId id="280" r:id="rId12"/>
    <p:sldId id="307" r:id="rId13"/>
    <p:sldId id="309" r:id="rId14"/>
    <p:sldId id="312" r:id="rId15"/>
    <p:sldId id="317" r:id="rId16"/>
    <p:sldId id="318" r:id="rId17"/>
    <p:sldId id="281" r:id="rId18"/>
    <p:sldId id="305" r:id="rId19"/>
    <p:sldId id="315" r:id="rId20"/>
    <p:sldId id="266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1192E"/>
    <a:srgbClr val="FFCD31"/>
    <a:srgbClr val="FF9900"/>
    <a:srgbClr val="0099FF"/>
    <a:srgbClr val="FF66FF"/>
    <a:srgbClr val="FFFF00"/>
    <a:srgbClr val="630817"/>
    <a:srgbClr val="FDC435"/>
    <a:srgbClr val="A11A37"/>
    <a:srgbClr val="FDC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 autoAdjust="0"/>
    <p:restoredTop sz="80746" autoAdjust="0"/>
  </p:normalViewPr>
  <p:slideViewPr>
    <p:cSldViewPr snapToGrid="0" snapToObjects="1">
      <p:cViewPr varScale="1">
        <p:scale>
          <a:sx n="125" d="100"/>
          <a:sy n="125" d="100"/>
        </p:scale>
        <p:origin x="-226" y="-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14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F3E5BB-F4BF-4D19-8F34-870A2FA40B1A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8B4AB81-2805-41F5-B336-3803647DF55E}">
      <dgm:prSet phldrT="[Text]"/>
      <dgm:spPr/>
      <dgm:t>
        <a:bodyPr/>
        <a:lstStyle/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Module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23C842-D069-4CFD-80E7-89A4F4BEC0FC}" type="parTrans" cxnId="{95ABB611-80C5-4EA2-B5C0-7285069FB214}">
      <dgm:prSet/>
      <dgm:spPr/>
      <dgm:t>
        <a:bodyPr/>
        <a:lstStyle/>
        <a:p>
          <a:endParaRPr lang="en-US"/>
        </a:p>
      </dgm:t>
    </dgm:pt>
    <dgm:pt modelId="{F0681A7D-F66D-49AC-9ED4-82FA96ED3597}" type="sibTrans" cxnId="{95ABB611-80C5-4EA2-B5C0-7285069FB214}">
      <dgm:prSet/>
      <dgm:spPr/>
      <dgm:t>
        <a:bodyPr/>
        <a:lstStyle/>
        <a:p>
          <a:endParaRPr lang="en-US"/>
        </a:p>
      </dgm:t>
    </dgm:pt>
    <dgm:pt modelId="{946E503D-3FB1-455F-927E-F472259EE715}">
      <dgm:prSet phldrT="[Text]"/>
      <dgm:spPr/>
      <dgm:t>
        <a:bodyPr/>
        <a:lstStyle/>
        <a:p>
          <a:endParaRPr lang="en-US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Digital Story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B44677-A347-4B52-A5BB-D63570AEBF97}" type="parTrans" cxnId="{6ACFC86C-8D10-4DEB-A948-49FB3B395C76}">
      <dgm:prSet/>
      <dgm:spPr/>
      <dgm:t>
        <a:bodyPr/>
        <a:lstStyle/>
        <a:p>
          <a:endParaRPr lang="en-US"/>
        </a:p>
      </dgm:t>
    </dgm:pt>
    <dgm:pt modelId="{C6C73FF7-3F8C-4B11-94BD-6217EA0B2A76}" type="sibTrans" cxnId="{6ACFC86C-8D10-4DEB-A948-49FB3B395C76}">
      <dgm:prSet/>
      <dgm:spPr/>
      <dgm:t>
        <a:bodyPr/>
        <a:lstStyle/>
        <a:p>
          <a:endParaRPr lang="en-US"/>
        </a:p>
      </dgm:t>
    </dgm:pt>
    <dgm:pt modelId="{513024CF-E3E8-4557-B70D-4361E8E080DA}">
      <dgm:prSet phldrT="[Text]" custT="1"/>
      <dgm:spPr/>
      <dgm:t>
        <a:bodyPr/>
        <a:lstStyle/>
        <a:p>
          <a:r>
            <a:rPr lang="en-U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Assessments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F881A0-FC40-4FD7-A9E4-7FDEF5C77844}" type="parTrans" cxnId="{DF08E024-ACD5-4DC0-86FB-68FA6C982BB9}">
      <dgm:prSet/>
      <dgm:spPr/>
      <dgm:t>
        <a:bodyPr/>
        <a:lstStyle/>
        <a:p>
          <a:endParaRPr lang="en-US"/>
        </a:p>
      </dgm:t>
    </dgm:pt>
    <dgm:pt modelId="{33193307-FB8D-4EFE-B526-25369AA6E76D}" type="sibTrans" cxnId="{DF08E024-ACD5-4DC0-86FB-68FA6C982BB9}">
      <dgm:prSet/>
      <dgm:spPr/>
      <dgm:t>
        <a:bodyPr/>
        <a:lstStyle/>
        <a:p>
          <a:endParaRPr lang="en-US"/>
        </a:p>
      </dgm:t>
    </dgm:pt>
    <dgm:pt modelId="{FA77FF29-1437-4063-A2C6-D8B2E6837B37}">
      <dgm:prSet phldrT="[Text]"/>
      <dgm:spPr/>
      <dgm:t>
        <a:bodyPr/>
        <a:lstStyle/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News Articles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61FAE6-2FB4-4AA2-A406-C90D0ED99C34}" type="parTrans" cxnId="{943D76AC-1C86-4B3A-A9A5-1EF496433309}">
      <dgm:prSet/>
      <dgm:spPr/>
      <dgm:t>
        <a:bodyPr/>
        <a:lstStyle/>
        <a:p>
          <a:endParaRPr lang="en-US"/>
        </a:p>
      </dgm:t>
    </dgm:pt>
    <dgm:pt modelId="{B47AB294-E0B8-4164-9BFF-1BDB40290583}" type="sibTrans" cxnId="{943D76AC-1C86-4B3A-A9A5-1EF496433309}">
      <dgm:prSet/>
      <dgm:spPr/>
      <dgm:t>
        <a:bodyPr/>
        <a:lstStyle/>
        <a:p>
          <a:endParaRPr lang="en-US"/>
        </a:p>
      </dgm:t>
    </dgm:pt>
    <dgm:pt modelId="{02447F7F-BE62-4483-9B60-D8861F05E7BA}">
      <dgm:prSet phldrT="[Text]"/>
      <dgm:spPr/>
      <dgm:t>
        <a:bodyPr/>
        <a:lstStyle/>
        <a:p>
          <a:endParaRPr lang="en-US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Media Clips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CB4D8-508E-4C18-A65F-6D91C0D4A640}" type="parTrans" cxnId="{5E7CF8A2-0F85-44FF-8DC2-F369B0586501}">
      <dgm:prSet/>
      <dgm:spPr/>
      <dgm:t>
        <a:bodyPr/>
        <a:lstStyle/>
        <a:p>
          <a:endParaRPr lang="en-US"/>
        </a:p>
      </dgm:t>
    </dgm:pt>
    <dgm:pt modelId="{FBC911CC-36E1-4D4D-AD90-51B27B78ABD4}" type="sibTrans" cxnId="{5E7CF8A2-0F85-44FF-8DC2-F369B0586501}">
      <dgm:prSet/>
      <dgm:spPr/>
      <dgm:t>
        <a:bodyPr/>
        <a:lstStyle/>
        <a:p>
          <a:endParaRPr lang="en-US"/>
        </a:p>
      </dgm:t>
    </dgm:pt>
    <dgm:pt modelId="{101CAE4C-99CA-4151-9A8E-5366D45698F7}" type="pres">
      <dgm:prSet presAssocID="{6CF3E5BB-F4BF-4D19-8F34-870A2FA40B1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8EC9FC-D93A-4A82-9700-53FC724B416A}" type="pres">
      <dgm:prSet presAssocID="{6CF3E5BB-F4BF-4D19-8F34-870A2FA40B1A}" presName="matrix" presStyleCnt="0"/>
      <dgm:spPr/>
    </dgm:pt>
    <dgm:pt modelId="{04EAF8C8-EE10-438B-AEAE-0D532BAD6A68}" type="pres">
      <dgm:prSet presAssocID="{6CF3E5BB-F4BF-4D19-8F34-870A2FA40B1A}" presName="tile1" presStyleLbl="node1" presStyleIdx="0" presStyleCnt="4" custLinFactX="-7876" custLinFactNeighborX="-100000" custLinFactNeighborY="-31127"/>
      <dgm:spPr/>
      <dgm:t>
        <a:bodyPr/>
        <a:lstStyle/>
        <a:p>
          <a:endParaRPr lang="en-US"/>
        </a:p>
      </dgm:t>
    </dgm:pt>
    <dgm:pt modelId="{F7178803-F364-464A-8364-4E96442921AD}" type="pres">
      <dgm:prSet presAssocID="{6CF3E5BB-F4BF-4D19-8F34-870A2FA40B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DDD72E-9F80-4544-A0ED-4DD795892939}" type="pres">
      <dgm:prSet presAssocID="{6CF3E5BB-F4BF-4D19-8F34-870A2FA40B1A}" presName="tile2" presStyleLbl="node1" presStyleIdx="1" presStyleCnt="4" custLinFactNeighborX="0" custLinFactNeighborY="-3426"/>
      <dgm:spPr/>
      <dgm:t>
        <a:bodyPr/>
        <a:lstStyle/>
        <a:p>
          <a:endParaRPr lang="en-US"/>
        </a:p>
      </dgm:t>
    </dgm:pt>
    <dgm:pt modelId="{584C69C3-5ECD-4B59-97FB-3A26C016A30B}" type="pres">
      <dgm:prSet presAssocID="{6CF3E5BB-F4BF-4D19-8F34-870A2FA40B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ACB9E-79AD-4024-A46E-9D62F2419E71}" type="pres">
      <dgm:prSet presAssocID="{6CF3E5BB-F4BF-4D19-8F34-870A2FA40B1A}" presName="tile3" presStyleLbl="node1" presStyleIdx="2" presStyleCnt="4"/>
      <dgm:spPr/>
      <dgm:t>
        <a:bodyPr/>
        <a:lstStyle/>
        <a:p>
          <a:endParaRPr lang="en-US"/>
        </a:p>
      </dgm:t>
    </dgm:pt>
    <dgm:pt modelId="{5D63E529-4EA6-428D-8FC8-030BB801CC3E}" type="pres">
      <dgm:prSet presAssocID="{6CF3E5BB-F4BF-4D19-8F34-870A2FA40B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9771C4-1FA0-4681-83F2-4A9A4CE2FB4C}" type="pres">
      <dgm:prSet presAssocID="{6CF3E5BB-F4BF-4D19-8F34-870A2FA40B1A}" presName="tile4" presStyleLbl="node1" presStyleIdx="3" presStyleCnt="4" custLinFactNeighborX="0" custLinFactNeighborY="0"/>
      <dgm:spPr/>
      <dgm:t>
        <a:bodyPr/>
        <a:lstStyle/>
        <a:p>
          <a:endParaRPr lang="en-US"/>
        </a:p>
      </dgm:t>
    </dgm:pt>
    <dgm:pt modelId="{711C59D0-6E5C-4C26-9419-C9CDDD5AACD3}" type="pres">
      <dgm:prSet presAssocID="{6CF3E5BB-F4BF-4D19-8F34-870A2FA40B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668D2-3159-4782-A603-70BDEF4F25AE}" type="pres">
      <dgm:prSet presAssocID="{6CF3E5BB-F4BF-4D19-8F34-870A2FA40B1A}" presName="centerTile" presStyleLbl="fgShp" presStyleIdx="0" presStyleCnt="1" custLinFactNeighborX="-41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7B2D41A4-DC99-4BCB-A0C3-80850C77BE19}" type="presOf" srcId="{513024CF-E3E8-4557-B70D-4361E8E080DA}" destId="{1A9771C4-1FA0-4681-83F2-4A9A4CE2FB4C}" srcOrd="0" destOrd="0" presId="urn:microsoft.com/office/officeart/2005/8/layout/matrix1"/>
    <dgm:cxn modelId="{95ABB611-80C5-4EA2-B5C0-7285069FB214}" srcId="{6CF3E5BB-F4BF-4D19-8F34-870A2FA40B1A}" destId="{68B4AB81-2805-41F5-B336-3803647DF55E}" srcOrd="0" destOrd="0" parTransId="{E323C842-D069-4CFD-80E7-89A4F4BEC0FC}" sibTransId="{F0681A7D-F66D-49AC-9ED4-82FA96ED3597}"/>
    <dgm:cxn modelId="{6A05C1C1-F4D4-4AF9-AE23-13069EA33DBF}" type="presOf" srcId="{02447F7F-BE62-4483-9B60-D8861F05E7BA}" destId="{FEDDD72E-9F80-4544-A0ED-4DD795892939}" srcOrd="0" destOrd="0" presId="urn:microsoft.com/office/officeart/2005/8/layout/matrix1"/>
    <dgm:cxn modelId="{5E7CF8A2-0F85-44FF-8DC2-F369B0586501}" srcId="{68B4AB81-2805-41F5-B336-3803647DF55E}" destId="{02447F7F-BE62-4483-9B60-D8861F05E7BA}" srcOrd="1" destOrd="0" parTransId="{6C3CB4D8-508E-4C18-A65F-6D91C0D4A640}" sibTransId="{FBC911CC-36E1-4D4D-AD90-51B27B78ABD4}"/>
    <dgm:cxn modelId="{74DA1543-A020-41DC-BBE9-F70C41A2ECB9}" type="presOf" srcId="{6CF3E5BB-F4BF-4D19-8F34-870A2FA40B1A}" destId="{101CAE4C-99CA-4151-9A8E-5366D45698F7}" srcOrd="0" destOrd="0" presId="urn:microsoft.com/office/officeart/2005/8/layout/matrix1"/>
    <dgm:cxn modelId="{9A955687-210A-48A5-A404-3861D5BE95C5}" type="presOf" srcId="{FA77FF29-1437-4063-A2C6-D8B2E6837B37}" destId="{DBBACB9E-79AD-4024-A46E-9D62F2419E71}" srcOrd="0" destOrd="0" presId="urn:microsoft.com/office/officeart/2005/8/layout/matrix1"/>
    <dgm:cxn modelId="{BA544694-E6A2-49A3-B2A4-D3C2E28345CE}" type="presOf" srcId="{513024CF-E3E8-4557-B70D-4361E8E080DA}" destId="{711C59D0-6E5C-4C26-9419-C9CDDD5AACD3}" srcOrd="1" destOrd="0" presId="urn:microsoft.com/office/officeart/2005/8/layout/matrix1"/>
    <dgm:cxn modelId="{8F2C5731-CBD5-40C0-98A0-3A713F9C654D}" type="presOf" srcId="{68B4AB81-2805-41F5-B336-3803647DF55E}" destId="{41D668D2-3159-4782-A603-70BDEF4F25AE}" srcOrd="0" destOrd="0" presId="urn:microsoft.com/office/officeart/2005/8/layout/matrix1"/>
    <dgm:cxn modelId="{E8594950-BC12-46BE-A891-6F62D8891995}" type="presOf" srcId="{02447F7F-BE62-4483-9B60-D8861F05E7BA}" destId="{584C69C3-5ECD-4B59-97FB-3A26C016A30B}" srcOrd="1" destOrd="0" presId="urn:microsoft.com/office/officeart/2005/8/layout/matrix1"/>
    <dgm:cxn modelId="{943D76AC-1C86-4B3A-A9A5-1EF496433309}" srcId="{68B4AB81-2805-41F5-B336-3803647DF55E}" destId="{FA77FF29-1437-4063-A2C6-D8B2E6837B37}" srcOrd="2" destOrd="0" parTransId="{E561FAE6-2FB4-4AA2-A406-C90D0ED99C34}" sibTransId="{B47AB294-E0B8-4164-9BFF-1BDB40290583}"/>
    <dgm:cxn modelId="{3D13C8C3-52F3-4ACB-9683-E47556994256}" type="presOf" srcId="{FA77FF29-1437-4063-A2C6-D8B2E6837B37}" destId="{5D63E529-4EA6-428D-8FC8-030BB801CC3E}" srcOrd="1" destOrd="0" presId="urn:microsoft.com/office/officeart/2005/8/layout/matrix1"/>
    <dgm:cxn modelId="{37334998-A769-4439-BC22-163D3B63B3C2}" type="presOf" srcId="{946E503D-3FB1-455F-927E-F472259EE715}" destId="{04EAF8C8-EE10-438B-AEAE-0D532BAD6A68}" srcOrd="0" destOrd="0" presId="urn:microsoft.com/office/officeart/2005/8/layout/matrix1"/>
    <dgm:cxn modelId="{DF08E024-ACD5-4DC0-86FB-68FA6C982BB9}" srcId="{68B4AB81-2805-41F5-B336-3803647DF55E}" destId="{513024CF-E3E8-4557-B70D-4361E8E080DA}" srcOrd="3" destOrd="0" parTransId="{68F881A0-FC40-4FD7-A9E4-7FDEF5C77844}" sibTransId="{33193307-FB8D-4EFE-B526-25369AA6E76D}"/>
    <dgm:cxn modelId="{F0163956-42DB-424D-A90F-A1993E2540A4}" type="presOf" srcId="{946E503D-3FB1-455F-927E-F472259EE715}" destId="{F7178803-F364-464A-8364-4E96442921AD}" srcOrd="1" destOrd="0" presId="urn:microsoft.com/office/officeart/2005/8/layout/matrix1"/>
    <dgm:cxn modelId="{6ACFC86C-8D10-4DEB-A948-49FB3B395C76}" srcId="{68B4AB81-2805-41F5-B336-3803647DF55E}" destId="{946E503D-3FB1-455F-927E-F472259EE715}" srcOrd="0" destOrd="0" parTransId="{ABB44677-A347-4B52-A5BB-D63570AEBF97}" sibTransId="{C6C73FF7-3F8C-4B11-94BD-6217EA0B2A76}"/>
    <dgm:cxn modelId="{86B564E2-3C6D-4172-B711-C6FC983B72B6}" type="presParOf" srcId="{101CAE4C-99CA-4151-9A8E-5366D45698F7}" destId="{E68EC9FC-D93A-4A82-9700-53FC724B416A}" srcOrd="0" destOrd="0" presId="urn:microsoft.com/office/officeart/2005/8/layout/matrix1"/>
    <dgm:cxn modelId="{DEF5B0EF-F06D-4B94-A293-2EB61E522687}" type="presParOf" srcId="{E68EC9FC-D93A-4A82-9700-53FC724B416A}" destId="{04EAF8C8-EE10-438B-AEAE-0D532BAD6A68}" srcOrd="0" destOrd="0" presId="urn:microsoft.com/office/officeart/2005/8/layout/matrix1"/>
    <dgm:cxn modelId="{203AFDB1-E1D5-40B8-A03E-CB7EAA601A24}" type="presParOf" srcId="{E68EC9FC-D93A-4A82-9700-53FC724B416A}" destId="{F7178803-F364-464A-8364-4E96442921AD}" srcOrd="1" destOrd="0" presId="urn:microsoft.com/office/officeart/2005/8/layout/matrix1"/>
    <dgm:cxn modelId="{338108FE-1869-4CE3-B459-881E1DD011AA}" type="presParOf" srcId="{E68EC9FC-D93A-4A82-9700-53FC724B416A}" destId="{FEDDD72E-9F80-4544-A0ED-4DD795892939}" srcOrd="2" destOrd="0" presId="urn:microsoft.com/office/officeart/2005/8/layout/matrix1"/>
    <dgm:cxn modelId="{2F4747CA-3667-4E7E-BF1C-CC5ED8C1E0EC}" type="presParOf" srcId="{E68EC9FC-D93A-4A82-9700-53FC724B416A}" destId="{584C69C3-5ECD-4B59-97FB-3A26C016A30B}" srcOrd="3" destOrd="0" presId="urn:microsoft.com/office/officeart/2005/8/layout/matrix1"/>
    <dgm:cxn modelId="{FDA281C5-B6DD-4761-B17A-8F053CAC604A}" type="presParOf" srcId="{E68EC9FC-D93A-4A82-9700-53FC724B416A}" destId="{DBBACB9E-79AD-4024-A46E-9D62F2419E71}" srcOrd="4" destOrd="0" presId="urn:microsoft.com/office/officeart/2005/8/layout/matrix1"/>
    <dgm:cxn modelId="{04217B7B-72A4-4174-B884-237A493051C2}" type="presParOf" srcId="{E68EC9FC-D93A-4A82-9700-53FC724B416A}" destId="{5D63E529-4EA6-428D-8FC8-030BB801CC3E}" srcOrd="5" destOrd="0" presId="urn:microsoft.com/office/officeart/2005/8/layout/matrix1"/>
    <dgm:cxn modelId="{64E0BA4E-56F1-4AFD-A035-528115F19FCC}" type="presParOf" srcId="{E68EC9FC-D93A-4A82-9700-53FC724B416A}" destId="{1A9771C4-1FA0-4681-83F2-4A9A4CE2FB4C}" srcOrd="6" destOrd="0" presId="urn:microsoft.com/office/officeart/2005/8/layout/matrix1"/>
    <dgm:cxn modelId="{D95B1FCC-31D0-4780-8E52-664A1E57C69D}" type="presParOf" srcId="{E68EC9FC-D93A-4A82-9700-53FC724B416A}" destId="{711C59D0-6E5C-4C26-9419-C9CDDD5AACD3}" srcOrd="7" destOrd="0" presId="urn:microsoft.com/office/officeart/2005/8/layout/matrix1"/>
    <dgm:cxn modelId="{A6757528-27D1-40BA-8AFA-0FABD7063F46}" type="presParOf" srcId="{101CAE4C-99CA-4151-9A8E-5366D45698F7}" destId="{41D668D2-3159-4782-A603-70BDEF4F25A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AF8C8-EE10-438B-AEAE-0D532BAD6A68}">
      <dsp:nvSpPr>
        <dsp:cNvPr id="0" name=""/>
        <dsp:cNvSpPr/>
      </dsp:nvSpPr>
      <dsp:spPr>
        <a:xfrm rot="16200000">
          <a:off x="538074" y="-538074"/>
          <a:ext cx="1472608" cy="2548758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Digital Story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-1" y="1"/>
        <a:ext cx="2548758" cy="1104456"/>
      </dsp:txXfrm>
    </dsp:sp>
    <dsp:sp modelId="{FEDDD72E-9F80-4544-A0ED-4DD795892939}">
      <dsp:nvSpPr>
        <dsp:cNvPr id="0" name=""/>
        <dsp:cNvSpPr/>
      </dsp:nvSpPr>
      <dsp:spPr>
        <a:xfrm>
          <a:off x="2548758" y="0"/>
          <a:ext cx="2548758" cy="1472608"/>
        </a:xfrm>
        <a:prstGeom prst="round1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Media Clips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48758" y="0"/>
        <a:ext cx="2548758" cy="1104456"/>
      </dsp:txXfrm>
    </dsp:sp>
    <dsp:sp modelId="{DBBACB9E-79AD-4024-A46E-9D62F2419E71}">
      <dsp:nvSpPr>
        <dsp:cNvPr id="0" name=""/>
        <dsp:cNvSpPr/>
      </dsp:nvSpPr>
      <dsp:spPr>
        <a:xfrm rot="10800000">
          <a:off x="0" y="1472608"/>
          <a:ext cx="2548758" cy="1472608"/>
        </a:xfrm>
        <a:prstGeom prst="round1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News Articles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1840761"/>
        <a:ext cx="2548758" cy="1104456"/>
      </dsp:txXfrm>
    </dsp:sp>
    <dsp:sp modelId="{1A9771C4-1FA0-4681-83F2-4A9A4CE2FB4C}">
      <dsp:nvSpPr>
        <dsp:cNvPr id="0" name=""/>
        <dsp:cNvSpPr/>
      </dsp:nvSpPr>
      <dsp:spPr>
        <a:xfrm rot="5400000">
          <a:off x="3086833" y="934534"/>
          <a:ext cx="1472608" cy="2548758"/>
        </a:xfrm>
        <a:prstGeom prst="round1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Assessments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548758" y="1840761"/>
        <a:ext cx="2548758" cy="1104456"/>
      </dsp:txXfrm>
    </dsp:sp>
    <dsp:sp modelId="{41D668D2-3159-4782-A603-70BDEF4F25AE}">
      <dsp:nvSpPr>
        <dsp:cNvPr id="0" name=""/>
        <dsp:cNvSpPr/>
      </dsp:nvSpPr>
      <dsp:spPr>
        <a:xfrm>
          <a:off x="1777830" y="1104456"/>
          <a:ext cx="1529255" cy="736304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Module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13773" y="1140399"/>
        <a:ext cx="1457369" cy="664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D4C34-827E-4C69-AF55-6B8A722B4A60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B6AB3-7B93-4BFF-AB29-967170AF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6AB3-7B93-4BFF-AB29-967170AF2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97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6AB3-7B93-4BFF-AB29-967170AF2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5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6AB3-7B93-4BFF-AB29-967170AF2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21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6AB3-7B93-4BFF-AB29-967170AF2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11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6AB3-7B93-4BFF-AB29-967170AF2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4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6AB3-7B93-4BFF-AB29-967170AF2A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9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CBB1-BAF9-4BDB-A512-D7EDCEA93367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5" y="4602082"/>
            <a:ext cx="1515806" cy="40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80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1110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S credits">
    <p:bg>
      <p:bgPr>
        <a:solidFill>
          <a:srgbClr val="FFC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8467" y="4324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81192E"/>
                </a:solidFill>
                <a:latin typeface="Helvetica"/>
                <a:cs typeface="Helvetica"/>
              </a:rPr>
              <a:t>© </a:t>
            </a:r>
            <a:r>
              <a:rPr lang="en-US" sz="900" dirty="0" smtClean="0">
                <a:solidFill>
                  <a:srgbClr val="81192E"/>
                </a:solidFill>
                <a:latin typeface="Helvetica"/>
                <a:cs typeface="Helvetica"/>
              </a:rPr>
              <a:t>2017 </a:t>
            </a:r>
            <a:r>
              <a:rPr lang="en-US" sz="900" dirty="0">
                <a:solidFill>
                  <a:srgbClr val="81192E"/>
                </a:solidFill>
                <a:latin typeface="Helvetica"/>
                <a:cs typeface="Helvetica"/>
              </a:rPr>
              <a:t>Regents of the University of Minnesota. All rights reserved.</a:t>
            </a:r>
          </a:p>
          <a:p>
            <a:pPr algn="ctr"/>
            <a:r>
              <a:rPr lang="en-US" sz="900" dirty="0">
                <a:solidFill>
                  <a:srgbClr val="81192E"/>
                </a:solidFill>
                <a:latin typeface="Helvetica"/>
                <a:cs typeface="Helvetica"/>
              </a:rPr>
              <a:t>The University of Minnesota is an equal opportunity educator and employer.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9733" y="3856990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81192E"/>
                </a:solidFill>
              </a:rPr>
              <a:t>sexualhealth.umn.edu</a:t>
            </a:r>
            <a:endParaRPr lang="en-US" dirty="0">
              <a:solidFill>
                <a:srgbClr val="81192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36988"/>
            <a:ext cx="6858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92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93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968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945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2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</p:spTree>
    <p:extLst>
      <p:ext uri="{BB962C8B-B14F-4D97-AF65-F5344CB8AC3E}">
        <p14:creationId xmlns:p14="http://schemas.microsoft.com/office/powerpoint/2010/main" val="185345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8/1/2017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2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OpNa2tai1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khFkhrDjPQ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010"/>
            <a:ext cx="9144000" cy="1922726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4019" y="3665089"/>
            <a:ext cx="6400800" cy="1314450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Rebecca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Graetz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EdD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Program in Human Sexuality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Family Medicine and Community Health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University of Minnesota Medical School</a:t>
            </a:r>
          </a:p>
          <a:p>
            <a:pPr algn="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rlgraetz@umn.edu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6401" y="1543765"/>
            <a:ext cx="42878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mean to be Transgender or 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Non-Conforming?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MOOC on Diversity and Inclusion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7" y="171450"/>
            <a:ext cx="8948507" cy="74295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Module 4: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History and Culture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0057" y="1546992"/>
            <a:ext cx="4997638" cy="3113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Historical Role Models and Events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Artistry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Media and Pop Culture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021" y="2229471"/>
            <a:ext cx="1732101" cy="243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955" y="2229472"/>
            <a:ext cx="1824093" cy="24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Module 5: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Society and Public Policy in the United States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648" y="1200150"/>
            <a:ext cx="8153400" cy="3724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Transgender Rights Overview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Legal Issues and Discrimination in America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Intersectional Identities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Homelessness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Anti-Transgender Violence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Incarceration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Health Care Disparities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Personnel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28" y="231959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Module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Creating Inclusive Spaces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0850" y="1196926"/>
            <a:ext cx="8153400" cy="33718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Become an Actionable Ally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Gender Diversity in the Workplace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Gender Affirming Environments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do we go from here?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49" y="2721069"/>
            <a:ext cx="3714439" cy="20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3564"/>
            <a:ext cx="9144000" cy="10028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9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Content and Cost of MOOC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980" y="1292772"/>
            <a:ext cx="79458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Email blasts from Program in Human Sexuality (PHS) by Research Intern who is a 3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year medical student at UMN. This included funders, authors, artists and anyone who has a connection with PHS.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Original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video content was recorded with iPad and edited in Movie Maker and Camtasia Studio 9.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Releases were signed for PHS and Coursera.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Some honorariums where paid to organizations who submitted content.  Funds were donated to PHS.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7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23564"/>
            <a:ext cx="9144000" cy="1002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9239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407238"/>
            <a:ext cx="8494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 of July 31,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Visitors: 1961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Enrolled in Course: 592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Countries represented: 60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for Social Impact Campaign launches August 1, 2017 and course starts again on August 7, 2017.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6" y="1407238"/>
            <a:ext cx="8133588" cy="2775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73" y="1330617"/>
            <a:ext cx="4680053" cy="305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3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latin typeface="+mn-lt"/>
              </a:rPr>
              <a:t>Pre-assessment Data in </a:t>
            </a:r>
            <a:r>
              <a:rPr lang="en-US" sz="2400" b="1" dirty="0" err="1" smtClean="0">
                <a:latin typeface="+mn-lt"/>
              </a:rPr>
              <a:t>REDCap</a:t>
            </a:r>
            <a:endParaRPr lang="en-US" sz="2400" b="1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3950"/>
            <a:ext cx="4724400" cy="363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23564"/>
            <a:ext cx="9144000" cy="1002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Assessment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REDCap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07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88801"/>
            <a:ext cx="5051607" cy="38490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680936" y="0"/>
            <a:ext cx="9824936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Post-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Assessment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REDCap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5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Advisory Board</a:t>
            </a:r>
            <a:endParaRPr lang="en-US" sz="2400" b="1" dirty="0"/>
          </a:p>
        </p:txBody>
      </p:sp>
      <p:pic>
        <p:nvPicPr>
          <p:cNvPr id="9222" name="Picture 6" descr="N:\MEDIA\PHS logos\PHSlogo_colo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08" y="1300654"/>
            <a:ext cx="2932387" cy="78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345" y="2398221"/>
            <a:ext cx="4839497" cy="17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International HETL Poster Award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9" y="1122506"/>
            <a:ext cx="9093156" cy="40209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Western Scotland - Paisley Campus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28-30, 2017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Inclusion and Diversity in Higher Education</a:t>
            </a:r>
          </a:p>
          <a:p>
            <a:pPr marL="0" indent="0" algn="ctr">
              <a:buNone/>
            </a:pPr>
            <a:r>
              <a:rPr lang="en-US" sz="1600" b="1" i="1" dirty="0">
                <a:solidFill>
                  <a:schemeClr val="accent4">
                    <a:lumMod val="50000"/>
                  </a:schemeClr>
                </a:solidFill>
              </a:rPr>
              <a:t>Journal of Applied Research in Higher Education</a:t>
            </a:r>
          </a:p>
          <a:p>
            <a:pPr marL="0" indent="0" algn="ctr">
              <a:buNone/>
            </a:pPr>
            <a:endParaRPr lang="en-US" sz="1600" b="1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16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021" y="972193"/>
            <a:ext cx="2057959" cy="640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45" y="2955351"/>
            <a:ext cx="2697511" cy="179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6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23564"/>
            <a:ext cx="9144000" cy="1002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9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63" y="1218231"/>
            <a:ext cx="2036240" cy="203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38" y="1218231"/>
            <a:ext cx="1718664" cy="206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3404825"/>
            <a:ext cx="433551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Dr. Rebecca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Graetz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Instructional Designer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Program in Human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Sexuality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Medicine and Community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Minnesota Medical School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rlgraetz@umn.edu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8392" y="3411659"/>
            <a:ext cx="3030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Christina Warner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UMN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Year Medical Student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warne015@umn.edu</a:t>
            </a:r>
          </a:p>
        </p:txBody>
      </p:sp>
    </p:spTree>
    <p:extLst>
      <p:ext uri="{BB962C8B-B14F-4D97-AF65-F5344CB8AC3E}">
        <p14:creationId xmlns:p14="http://schemas.microsoft.com/office/powerpoint/2010/main" val="355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a </a:t>
            </a:r>
            <a:r>
              <a:rPr lang="en-US" sz="24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MOOC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96438" y="1119984"/>
            <a:ext cx="8947561" cy="36745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assive </a:t>
            </a:r>
            <a:r>
              <a:rPr lang="en-US" sz="24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 </a:t>
            </a:r>
            <a:r>
              <a:rPr lang="en-US" sz="24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nline </a:t>
            </a:r>
            <a:r>
              <a:rPr lang="en-US" sz="24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ourse 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800" b="0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 MOOC 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an open-access online course that allows for unlimited participation.</a:t>
            </a:r>
          </a:p>
          <a:p>
            <a:pPr marL="0" marR="0" lvl="0" indent="0" algn="l" rtl="0">
              <a:spcBef>
                <a:spcPts val="18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0037" y="2174028"/>
            <a:ext cx="1968810" cy="1106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/>
          <p:nvPr/>
        </p:nvSpPr>
        <p:spPr>
          <a:xfrm>
            <a:off x="64008" y="4241819"/>
            <a:ext cx="894756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Coursera provides universal access to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of the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world’s best education, partnering with top universities and organizations to offer courses online.</a:t>
            </a:r>
          </a:p>
        </p:txBody>
      </p:sp>
      <p:sp>
        <p:nvSpPr>
          <p:cNvPr id="107" name="Shape 107"/>
          <p:cNvSpPr/>
          <p:nvPr/>
        </p:nvSpPr>
        <p:spPr>
          <a:xfrm>
            <a:off x="119818" y="3599301"/>
            <a:ext cx="862689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en-US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February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2017, Coursera offers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2,000+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courses from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149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university partners with over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180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specializations and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Masters Degrees. </a:t>
            </a:r>
          </a:p>
        </p:txBody>
      </p:sp>
      <p:pic>
        <p:nvPicPr>
          <p:cNvPr id="108" name="Shape 108" descr="https://encrypted-tbn1.gstatic.com/images?q=tbn:ANd9GcROVL0aPJm_-512Vb2NYiFqIHiFRISwgnKa_sXaNhH7-krUycQB6M1EwKv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243" y="2171723"/>
            <a:ext cx="1885545" cy="1178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0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7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Education for Social Impact Campaign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86" y="1261240"/>
            <a:ext cx="8929589" cy="3695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Education for Social Impact Campaign is an opportunity for Coursera Partners to connect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learners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high-quality, socially conscious content that equips them with the skills they need to be drivers of social change.</a:t>
            </a: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0" y="2424013"/>
            <a:ext cx="7943761" cy="22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2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632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989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for Approval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436" y="1403576"/>
            <a:ext cx="6147128" cy="312123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Subject idea was brought to Dr. Bob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Rubinyi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Senior Analyst for Online Learning,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UMN by Rebecca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Graetz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 This was approved by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Center for Education Innovation to move forward.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Submission to Coursera in December 2016 and approved as part of Coursera’s Education in Social Impact Campaign. A “sandbox” was provided for development to instructional designer to start working in platform.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Split revenues between Coursera,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Minnesota Foundation.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Coursera provides marketing, enrollment, professional web auditing and digital analytics to PHS.</a:t>
            </a:r>
          </a:p>
        </p:txBody>
      </p:sp>
    </p:spTree>
    <p:extLst>
      <p:ext uri="{BB962C8B-B14F-4D97-AF65-F5344CB8AC3E}">
        <p14:creationId xmlns:p14="http://schemas.microsoft.com/office/powerpoint/2010/main" val="23523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Audience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68" y="1063229"/>
            <a:ext cx="4540063" cy="34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219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What’s in a module in Coursera?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00128907"/>
              </p:ext>
            </p:extLst>
          </p:nvPr>
        </p:nvGraphicFramePr>
        <p:xfrm>
          <a:off x="2017986" y="1406284"/>
          <a:ext cx="5097517" cy="2945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44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D668D2-3159-4782-A603-70BDEF4F2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4EAF8C8-EE10-438B-AEAE-0D532BAD6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DDD72E-9F80-4544-A0ED-4DD795892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BACB9E-79AD-4024-A46E-9D62F2419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9771C4-1FA0-4681-83F2-4A9A4CE2F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Module 1: Introduction to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Gender Identity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648" y="1483929"/>
            <a:ext cx="8153400" cy="2747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Gender 101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it mean to Identify as transgender or Gender Non-Conforming?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Pronouns and Importance of Language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 and Theory of Gender Development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Dysphoria and Mental Health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898" y="3208429"/>
            <a:ext cx="1369469" cy="13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Module 2: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Digital Stories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648" y="1559604"/>
            <a:ext cx="8153400" cy="33718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 Stories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Parenting and Family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Dating and Relationships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03050"/>
            <a:ext cx="3852813" cy="18300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44716" y="3622024"/>
            <a:ext cx="250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Digital Stories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Module 3: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the Process of Gender Affirmation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648" y="1458704"/>
            <a:ext cx="8153400" cy="33718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Gender Affirmation: Children and Youth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Gender Affirmation: Adults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Coming Out</a:t>
            </a:r>
          </a:p>
          <a:p>
            <a:endParaRPr lang="en-US" dirty="0"/>
          </a:p>
        </p:txBody>
      </p:sp>
      <p:pic>
        <p:nvPicPr>
          <p:cNvPr id="1026" name="Picture 2" descr="Image result for gender affirma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83" y="2875629"/>
            <a:ext cx="2573664" cy="1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9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hat does it mean to identify as Transgender:&amp;quot;&quot;/&gt;&lt;property id=&quot;20307&quot; value=&quot;258&quot;/&gt;&lt;/object&gt;&lt;object type=&quot;3&quot; unique_id=&quot;10004&quot;&gt;&lt;property id=&quot;20148&quot; value=&quot;5&quot;/&gt;&lt;property id=&quot;20300&quot; value=&quot;Slide 2 - &amp;quot;What is a MOOC?&amp;quot;&quot;/&gt;&lt;property id=&quot;20307&quot; value=&quot;257&quot;/&gt;&lt;/object&gt;&lt;object type=&quot;3&quot; unique_id=&quot;10005&quot;&gt;&lt;property id=&quot;20148&quot; value=&quot;5&quot;/&gt;&lt;property id=&quot;20300&quot; value=&quot;Slide 3 - &amp;quot;Why Make a MOOC?&amp;quot;&quot;/&gt;&lt;property id=&quot;20307&quot; value=&quot;291&quot;/&gt;&lt;/object&gt;&lt;object type=&quot;3&quot; unique_id=&quot;10006&quot;&gt;&lt;property id=&quot;20148&quot; value=&quot;5&quot;/&gt;&lt;property id=&quot;20300&quot; value=&quot;Slide 4 - &amp;quot;People Have Questions&amp;quot;&quot;/&gt;&lt;property id=&quot;20307&quot; value=&quot;290&quot;/&gt;&lt;/object&gt;&lt;object type=&quot;3&quot; unique_id=&quot;10007&quot;&gt;&lt;property id=&quot;20148&quot; value=&quot;5&quot;/&gt;&lt;property id=&quot;20300&quot; value=&quot;Slide 5 - &amp;quot;Coursera&amp;quot;&quot;/&gt;&lt;property id=&quot;20307&quot; value=&quot;268&quot;/&gt;&lt;/object&gt;&lt;object type=&quot;3&quot; unique_id=&quot;10008&quot;&gt;&lt;property id=&quot;20148&quot; value=&quot;5&quot;/&gt;&lt;property id=&quot;20300&quot; value=&quot;Slide 6 - &amp;quot;Education for Social Impact Campaign&amp;quot;&quot;/&gt;&lt;property id=&quot;20307&quot; value=&quot;270&quot;/&gt;&lt;/object&gt;&lt;object type=&quot;3&quot; unique_id=&quot;10009&quot;&gt;&lt;property id=&quot;20148&quot; value=&quot;5&quot;/&gt;&lt;property id=&quot;20300&quot; value=&quot;Slide 7 - &amp;quot;Process for Approval&amp;quot;&quot;/&gt;&lt;property id=&quot;20307&quot; value=&quot;267&quot;/&gt;&lt;/object&gt;&lt;object type=&quot;3&quot; unique_id=&quot;10010&quot;&gt;&lt;property id=&quot;20148&quot; value=&quot;5&quot;/&gt;&lt;property id=&quot;20300&quot; value=&quot;Slide 8 - &amp;quot;Audience&amp;quot;&quot;/&gt;&lt;property id=&quot;20307&quot; value=&quot;287&quot;/&gt;&lt;/object&gt;&lt;object type=&quot;3&quot; unique_id=&quot;10011&quot;&gt;&lt;property id=&quot;20148&quot; value=&quot;5&quot;/&gt;&lt;property id=&quot;20300&quot; value=&quot;Slide 9 - &amp;quot;What’s in a module in Coursera?&amp;quot;&quot;/&gt;&lt;property id=&quot;20307&quot; value=&quot;306&quot;/&gt;&lt;/object&gt;&lt;object type=&quot;3&quot; unique_id=&quot;10012&quot;&gt;&lt;property id=&quot;20148&quot; value=&quot;5&quot;/&gt;&lt;property id=&quot;20300&quot; value=&quot;Slide 10 - &amp;quot;Sample Video Interview&amp;quot;&quot;/&gt;&lt;property id=&quot;20307&quot; value=&quot;282&quot;/&gt;&lt;/object&gt;&lt;object type=&quot;3&quot; unique_id=&quot;10013&quot;&gt;&lt;property id=&quot;20148&quot; value=&quot;5&quot;/&gt;&lt;property id=&quot;20300&quot; value=&quot;Slide 11 - &amp;quot;Original Video Content&amp;quot;&quot;/&gt;&lt;property id=&quot;20307&quot; value=&quot;276&quot;/&gt;&lt;/object&gt;&lt;object type=&quot;3&quot; unique_id=&quot;10014&quot;&gt;&lt;property id=&quot;20148&quot; value=&quot;5&quot;/&gt;&lt;property id=&quot;20300&quot; value=&quot;Slide 13 - &amp;quot;Module 1: Introduction to Gender&amp;quot;&quot;/&gt;&lt;property id=&quot;20307&quot; value=&quot;271&quot;/&gt;&lt;/object&gt;&lt;object type=&quot;3&quot; unique_id=&quot;10015&quot;&gt;&lt;property id=&quot;20148&quot; value=&quot;5&quot;/&gt;&lt;property id=&quot;20300&quot; value=&quot;Slide 14 - &amp;quot;Module 2:  Gender Affirmation &amp;quot;&quot;/&gt;&lt;property id=&quot;20307&quot; value=&quot;272&quot;/&gt;&lt;/object&gt;&lt;object type=&quot;3&quot; unique_id=&quot;10016&quot;&gt;&lt;property id=&quot;20148&quot; value=&quot;5&quot;/&gt;&lt;property id=&quot;20300&quot; value=&quot;Slide 15 - &amp;quot;Module 3: TGNC Lives&amp;quot;&quot;/&gt;&lt;property id=&quot;20307&quot; value=&quot;274&quot;/&gt;&lt;/object&gt;&lt;object type=&quot;3&quot; unique_id=&quot;10017&quot;&gt;&lt;property id=&quot;20148&quot; value=&quot;5&quot;/&gt;&lt;property id=&quot;20300&quot; value=&quot;Slide 16 - &amp;quot;Module 4: Society and Public Policy&amp;quot;&quot;/&gt;&lt;property id=&quot;20307&quot; value=&quot;275&quot;/&gt;&lt;/object&gt;&lt;object type=&quot;3&quot; unique_id=&quot;10018&quot;&gt;&lt;property id=&quot;20148&quot; value=&quot;5&quot;/&gt;&lt;property id=&quot;20300&quot; value=&quot;Slide 17 - &amp;quot;Module 5: Creating Inclusive Spaces&amp;quot;&quot;/&gt;&lt;property id=&quot;20307&quot; value=&quot;280&quot;/&gt;&lt;/object&gt;&lt;object type=&quot;3&quot; unique_id=&quot;10019&quot;&gt;&lt;property id=&quot;20148&quot; value=&quot;5&quot;/&gt;&lt;property id=&quot;20300&quot; value=&quot;Slide 18 - &amp;quot;Community Advisory Board&amp;quot;&quot;/&gt;&lt;property id=&quot;20307&quot; value=&quot;281&quot;/&gt;&lt;/object&gt;&lt;object type=&quot;3&quot; unique_id=&quot;10020&quot;&gt;&lt;property id=&quot;20148&quot; value=&quot;5&quot;/&gt;&lt;property id=&quot;20300&quot; value=&quot;Slide 19 - &amp;quot;HETL Poster Session &amp;quot;&quot;/&gt;&lt;property id=&quot;20307&quot; value=&quot;305&quot;/&gt;&lt;/object&gt;&lt;object type=&quot;3&quot; unique_id=&quot;10021&quot;&gt;&lt;property id=&quot;20148&quot; value=&quot;5&quot;/&gt;&lt;property id=&quot;20300&quot; value=&quot;Slide 20 - &amp;quot;PHS Faculty Contributors&amp;quot;&quot;/&gt;&lt;property id=&quot;20307&quot; value=&quot;297&quot;/&gt;&lt;/object&gt;&lt;object type=&quot;3&quot; unique_id=&quot;10022&quot;&gt;&lt;property id=&quot;20148&quot; value=&quot;5&quot;/&gt;&lt;property id=&quot;20300&quot; value=&quot;Slide 21 - &amp;quot;Questions and Answers&amp;quot;&quot;/&gt;&lt;property id=&quot;20307&quot; value=&quot;278&quot;/&gt;&lt;/object&gt;&lt;object type=&quot;3&quot; unique_id=&quot;10023&quot;&gt;&lt;property id=&quot;20148&quot; value=&quot;5&quot;/&gt;&lt;property id=&quot;20300&quot; value=&quot;Slide 22 - &amp;quot;Contact Information &amp;quot;&quot;/&gt;&lt;property id=&quot;20307&quot; value=&quot;277&quot;/&gt;&lt;/object&gt;&lt;object type=&quot;3&quot; unique_id=&quot;10024&quot;&gt;&lt;property id=&quot;20148&quot; value=&quot;5&quot;/&gt;&lt;property id=&quot;20300&quot; value=&quot;Slide 23 - &amp;quot;References&amp;quot;&quot;/&gt;&lt;property id=&quot;20307&quot; value=&quot;279&quot;/&gt;&lt;/object&gt;&lt;object type=&quot;3&quot; unique_id=&quot;10025&quot;&gt;&lt;property id=&quot;20148&quot; value=&quot;5&quot;/&gt;&lt;property id=&quot;20300&quot; value=&quot;Slide 24&quot;/&gt;&lt;property id=&quot;20307&quot; value=&quot;266&quot;/&gt;&lt;/object&gt;&lt;object type=&quot;3&quot; unique_id=&quot;10026&quot;&gt;&lt;property id=&quot;20148&quot; value=&quot;5&quot;/&gt;&lt;property id=&quot;20300&quot; value=&quot;Slide 25 - &amp;quot;Opportunity to Reduce Stigma&amp;quot;&quot;/&gt;&lt;property id=&quot;20307&quot; value=&quot;298&quot;/&gt;&lt;/object&gt;&lt;object type=&quot;3&quot; unique_id=&quot;10027&quot;&gt;&lt;property id=&quot;20148&quot; value=&quot;5&quot;/&gt;&lt;property id=&quot;20300&quot; value=&quot;Slide 26 - &amp;quot;What’s in a module?&amp;quot;&quot;/&gt;&lt;property id=&quot;20307&quot; value=&quot;299&quot;/&gt;&lt;/object&gt;&lt;object type=&quot;3&quot; unique_id=&quot;10028&quot;&gt;&lt;property id=&quot;20148&quot; value=&quot;5&quot;/&gt;&lt;property id=&quot;20300&quot; value=&quot;Slide 27 - &amp;quot;Who are we interviewing?&amp;quot;&quot;/&gt;&lt;property id=&quot;20307&quot; value=&quot;300&quot;/&gt;&lt;/object&gt;&lt;object type=&quot;3&quot; unique_id=&quot;10029&quot;&gt;&lt;property id=&quot;20148&quot; value=&quot;5&quot;/&gt;&lt;property id=&quot;20300&quot; value=&quot;Slide 28 - &amp;quot;Goals&amp;quot;&quot;/&gt;&lt;property id=&quot;20307&quot; value=&quot;301&quot;/&gt;&lt;/object&gt;&lt;object type=&quot;3&quot; unique_id=&quot;10030&quot;&gt;&lt;property id=&quot;20148&quot; value=&quot;5&quot;/&gt;&lt;property id=&quot;20300&quot; value=&quot;Slide 29 - &amp;quot;Content Development&amp;quot;&quot;/&gt;&lt;property id=&quot;20307&quot; value=&quot;302&quot;/&gt;&lt;/object&gt;&lt;object type=&quot;3&quot; unique_id=&quot;10031&quot;&gt;&lt;property id=&quot;20148&quot; value=&quot;5&quot;/&gt;&lt;property id=&quot;20300&quot; value=&quot;Slide 30 - &amp;quot;Module Content&amp;quot;&quot;/&gt;&lt;property id=&quot;20307&quot; value=&quot;303&quot;/&gt;&lt;/object&gt;&lt;object type=&quot;3&quot; unique_id=&quot;10032&quot;&gt;&lt;property id=&quot;20148&quot; value=&quot;5&quot;/&gt;&lt;property id=&quot;20300&quot; value=&quot;Slide 31 - &amp;quot;Structure of MOOC&amp;quot;&quot;/&gt;&lt;property id=&quot;20307&quot; value=&quot;304&quot;/&gt;&lt;/object&gt;&lt;object type=&quot;3&quot; unique_id=&quot;10609&quot;&gt;&lt;property id=&quot;20148&quot; value=&quot;5&quot;/&gt;&lt;property id=&quot;20300&quot; value=&quot;Slide 12 - &amp;quot;Grant Information &amp;quot;&quot;/&gt;&lt;property id=&quot;20307&quot; value=&quot;307&quot;/&gt;&lt;/object&gt;&lt;/object&gt;&lt;object type=&quot;8&quot; unique_id=&quot;1006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3108</TotalTime>
  <Words>616</Words>
  <Application>Microsoft Office PowerPoint</Application>
  <PresentationFormat>On-screen Show (16:9)</PresentationFormat>
  <Paragraphs>107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What is a MOOC?</vt:lpstr>
      <vt:lpstr>Education for Social Impact Campaign</vt:lpstr>
      <vt:lpstr>Process for Approval</vt:lpstr>
      <vt:lpstr>Audience</vt:lpstr>
      <vt:lpstr>What’s in a module in Coursera?</vt:lpstr>
      <vt:lpstr>Module 1: Introduction to Gender Identity</vt:lpstr>
      <vt:lpstr>Module 2:  Digital Stories</vt:lpstr>
      <vt:lpstr>Module 3: Understanding the Process of Gender Affirmation</vt:lpstr>
      <vt:lpstr>Module 4: History and Culture</vt:lpstr>
      <vt:lpstr>Module 5: Society and Public Policy in the United States</vt:lpstr>
      <vt:lpstr>Module 6: Creating Inclusive Spaces</vt:lpstr>
      <vt:lpstr>Collecting Content and Cost of MOOC</vt:lpstr>
      <vt:lpstr>Analytics </vt:lpstr>
      <vt:lpstr>Pre-assessment Data in REDCap</vt:lpstr>
      <vt:lpstr>            Post-Assessment in REDCap </vt:lpstr>
      <vt:lpstr>Community Advisory Board</vt:lpstr>
      <vt:lpstr>2017 International HETL Poster Award</vt:lpstr>
      <vt:lpstr>Contact Information 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Turcotte</dc:creator>
  <cp:lastModifiedBy>Rebecca Graetz</cp:lastModifiedBy>
  <cp:revision>184</cp:revision>
  <cp:lastPrinted>2017-08-01T00:16:13Z</cp:lastPrinted>
  <dcterms:created xsi:type="dcterms:W3CDTF">2015-02-24T20:03:33Z</dcterms:created>
  <dcterms:modified xsi:type="dcterms:W3CDTF">2017-08-01T17:06:10Z</dcterms:modified>
</cp:coreProperties>
</file>