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4"/>
    <p:sldMasterId id="2147483711" r:id="rId5"/>
    <p:sldMasterId id="2147483714" r:id="rId6"/>
    <p:sldMasterId id="2147483717" r:id="rId7"/>
    <p:sldMasterId id="2147483786" r:id="rId8"/>
    <p:sldMasterId id="2147483879" r:id="rId9"/>
    <p:sldMasterId id="2147483894" r:id="rId10"/>
    <p:sldMasterId id="2147483899" r:id="rId11"/>
    <p:sldMasterId id="2147483802" r:id="rId12"/>
    <p:sldMasterId id="2147483848" r:id="rId13"/>
    <p:sldMasterId id="2147483813" r:id="rId14"/>
    <p:sldMasterId id="2147483816" r:id="rId15"/>
    <p:sldMasterId id="2147483819" r:id="rId16"/>
    <p:sldMasterId id="2147483822" r:id="rId17"/>
  </p:sldMasterIdLst>
  <p:notesMasterIdLst>
    <p:notesMasterId r:id="rId60"/>
  </p:notesMasterIdLst>
  <p:handoutMasterIdLst>
    <p:handoutMasterId r:id="rId61"/>
  </p:handoutMasterIdLst>
  <p:sldIdLst>
    <p:sldId id="266" r:id="rId18"/>
    <p:sldId id="325" r:id="rId19"/>
    <p:sldId id="350" r:id="rId20"/>
    <p:sldId id="349" r:id="rId21"/>
    <p:sldId id="354" r:id="rId22"/>
    <p:sldId id="353" r:id="rId23"/>
    <p:sldId id="324" r:id="rId24"/>
    <p:sldId id="286" r:id="rId25"/>
    <p:sldId id="290" r:id="rId26"/>
    <p:sldId id="292" r:id="rId27"/>
    <p:sldId id="291" r:id="rId28"/>
    <p:sldId id="313" r:id="rId29"/>
    <p:sldId id="330" r:id="rId30"/>
    <p:sldId id="333" r:id="rId31"/>
    <p:sldId id="334" r:id="rId32"/>
    <p:sldId id="338" r:id="rId33"/>
    <p:sldId id="300" r:id="rId34"/>
    <p:sldId id="329" r:id="rId35"/>
    <p:sldId id="331" r:id="rId36"/>
    <p:sldId id="332" r:id="rId37"/>
    <p:sldId id="341" r:id="rId38"/>
    <p:sldId id="342" r:id="rId39"/>
    <p:sldId id="343" r:id="rId40"/>
    <p:sldId id="287" r:id="rId41"/>
    <p:sldId id="327" r:id="rId42"/>
    <p:sldId id="340" r:id="rId43"/>
    <p:sldId id="344" r:id="rId44"/>
    <p:sldId id="328" r:id="rId45"/>
    <p:sldId id="335" r:id="rId46"/>
    <p:sldId id="319" r:id="rId47"/>
    <p:sldId id="289" r:id="rId48"/>
    <p:sldId id="322" r:id="rId49"/>
    <p:sldId id="321" r:id="rId50"/>
    <p:sldId id="352" r:id="rId51"/>
    <p:sldId id="323" r:id="rId52"/>
    <p:sldId id="309" r:id="rId53"/>
    <p:sldId id="346" r:id="rId54"/>
    <p:sldId id="347" r:id="rId55"/>
    <p:sldId id="348" r:id="rId56"/>
    <p:sldId id="345" r:id="rId57"/>
    <p:sldId id="293" r:id="rId58"/>
    <p:sldId id="301" r:id="rId59"/>
  </p:sldIdLst>
  <p:sldSz cx="18288000" cy="13716000"/>
  <p:notesSz cx="7102475" cy="9388475"/>
  <p:defaultTextStyle>
    <a:defPPr>
      <a:defRPr lang="en-US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2958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511"/>
    <a:srgbClr val="4B4B4B"/>
    <a:srgbClr val="FE5EEB"/>
    <a:srgbClr val="FF2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76" autoAdjust="0"/>
  </p:normalViewPr>
  <p:slideViewPr>
    <p:cSldViewPr>
      <p:cViewPr varScale="1">
        <p:scale>
          <a:sx n="42" d="100"/>
          <a:sy n="42" d="100"/>
        </p:scale>
        <p:origin x="306" y="84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806"/>
    </p:cViewPr>
  </p:sorterViewPr>
  <p:notesViewPr>
    <p:cSldViewPr>
      <p:cViewPr varScale="1">
        <p:scale>
          <a:sx n="99" d="100"/>
          <a:sy n="99" d="100"/>
        </p:scale>
        <p:origin x="-3492" y="-108"/>
      </p:cViewPr>
      <p:guideLst>
        <p:guide orient="horz" pos="2961"/>
        <p:guide pos="2241"/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469424"/>
          </a:xfrm>
          <a:prstGeom prst="rect">
            <a:avLst/>
          </a:prstGeom>
        </p:spPr>
        <p:txBody>
          <a:bodyPr vert="horz" lIns="94197" tIns="47096" rIns="94197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0"/>
            <a:ext cx="3077739" cy="469424"/>
          </a:xfrm>
          <a:prstGeom prst="rect">
            <a:avLst/>
          </a:prstGeom>
        </p:spPr>
        <p:txBody>
          <a:bodyPr vert="horz" lIns="94197" tIns="47096" rIns="94197" bIns="47096" rtlCol="0"/>
          <a:lstStyle>
            <a:lvl1pPr algn="r">
              <a:defRPr sz="1200"/>
            </a:lvl1pPr>
          </a:lstStyle>
          <a:p>
            <a:fld id="{E06D00A9-E41D-4101-9A54-6C5775C658E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2"/>
            <a:ext cx="3077739" cy="469424"/>
          </a:xfrm>
          <a:prstGeom prst="rect">
            <a:avLst/>
          </a:prstGeom>
        </p:spPr>
        <p:txBody>
          <a:bodyPr vert="horz" lIns="94197" tIns="47096" rIns="94197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2"/>
            <a:ext cx="3077739" cy="469424"/>
          </a:xfrm>
          <a:prstGeom prst="rect">
            <a:avLst/>
          </a:prstGeom>
        </p:spPr>
        <p:txBody>
          <a:bodyPr vert="horz" lIns="94197" tIns="47096" rIns="94197" bIns="47096" rtlCol="0" anchor="b"/>
          <a:lstStyle>
            <a:lvl1pPr algn="r">
              <a:defRPr sz="1200"/>
            </a:lvl1pPr>
          </a:lstStyle>
          <a:p>
            <a:fld id="{9F1F94E7-1BC0-4E08-AE45-C0F193F4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7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469424"/>
          </a:xfrm>
          <a:prstGeom prst="rect">
            <a:avLst/>
          </a:prstGeom>
        </p:spPr>
        <p:txBody>
          <a:bodyPr vert="horz" lIns="94197" tIns="47096" rIns="94197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0"/>
            <a:ext cx="3077739" cy="469424"/>
          </a:xfrm>
          <a:prstGeom prst="rect">
            <a:avLst/>
          </a:prstGeom>
        </p:spPr>
        <p:txBody>
          <a:bodyPr vert="horz" lIns="94197" tIns="47096" rIns="94197" bIns="47096" rtlCol="0"/>
          <a:lstStyle>
            <a:lvl1pPr algn="r">
              <a:defRPr sz="1200"/>
            </a:lvl1pPr>
          </a:lstStyle>
          <a:p>
            <a:fld id="{B11BBA9E-6585-4E8E-A92A-3FFE0F4FC46F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7" tIns="47096" rIns="94197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197" tIns="47096" rIns="94197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2"/>
            <a:ext cx="3077739" cy="469424"/>
          </a:xfrm>
          <a:prstGeom prst="rect">
            <a:avLst/>
          </a:prstGeom>
        </p:spPr>
        <p:txBody>
          <a:bodyPr vert="horz" lIns="94197" tIns="47096" rIns="94197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2"/>
            <a:ext cx="3077739" cy="469424"/>
          </a:xfrm>
          <a:prstGeom prst="rect">
            <a:avLst/>
          </a:prstGeom>
        </p:spPr>
        <p:txBody>
          <a:bodyPr vert="horz" lIns="94197" tIns="47096" rIns="94197" bIns="47096" rtlCol="0" anchor="b"/>
          <a:lstStyle>
            <a:lvl1pPr algn="r">
              <a:defRPr sz="1200"/>
            </a:lvl1pPr>
          </a:lstStyle>
          <a:p>
            <a:fld id="{C7105F5B-F359-4E93-AD81-B641B4C3A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Atomic</a:t>
            </a:r>
            <a:r>
              <a:rPr lang="en-US" baseline="0" dirty="0"/>
              <a:t> Learning for things like Accessibility, Technical training, writing skills, career skills and much more. Use Easy Links or use HTML and embed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05F5B-F359-4E93-AD81-B641B4C3A5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9802" lvl="4" indent="-235534">
              <a:spcBef>
                <a:spcPct val="0"/>
              </a:spcBef>
              <a:buFont typeface="Wingdings" charset="0"/>
              <a:buChar char="ü"/>
            </a:pPr>
            <a:endParaRPr lang="en-US" sz="2000">
              <a:latin typeface="Calibri" charset="0"/>
              <a:ea typeface="MS PGothic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65483" indent="-294417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77667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48735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9802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90867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61935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33002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4069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EECECA6-AE4C-BA41-85C3-BAD4AD9E0DED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b/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ab/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ab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1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Orange Tab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0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Orange Tab/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24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white Tab/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4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white Tab/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3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img_Orange tab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-28755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0" y="2819400"/>
            <a:ext cx="7467600" cy="2324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>
                <a:solidFill>
                  <a:srgbClr val="E8751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906000" y="5334000"/>
            <a:ext cx="7467600" cy="5867400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3668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8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aseline="0"/>
            </a:lvl1pPr>
          </a:lstStyle>
          <a:p>
            <a:r>
              <a:rPr lang="en-US" dirty="0"/>
              <a:t>Use the pre-formatted table is possible.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0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4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1508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40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4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3691468"/>
            <a:ext cx="15087600" cy="8046720"/>
          </a:xfrm>
          <a:prstGeom prst="rect">
            <a:avLst/>
          </a:prstGeom>
        </p:spPr>
        <p:txBody>
          <a:bodyPr lIns="153619" tIns="76810" rIns="153619" bIns="768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1" y="12919571"/>
            <a:ext cx="3708407" cy="730250"/>
          </a:xfrm>
          <a:prstGeom prst="rect">
            <a:avLst/>
          </a:prstGeom>
        </p:spPr>
        <p:txBody>
          <a:bodyPr lIns="153619" tIns="76810" rIns="153619" bIns="76810"/>
          <a:lstStyle/>
          <a:p>
            <a:fld id="{12DE42F4-6EEF-4EF7-8ED4-2208F0F89A08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9278" y="12919571"/>
            <a:ext cx="7234206" cy="730250"/>
          </a:xfrm>
          <a:prstGeom prst="rect">
            <a:avLst/>
          </a:prstGeom>
        </p:spPr>
        <p:txBody>
          <a:bodyPr lIns="153619" tIns="76810" rIns="153619" bIns="7681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50688" y="12919571"/>
            <a:ext cx="1968038" cy="730250"/>
          </a:xfrm>
          <a:prstGeom prst="rect">
            <a:avLst/>
          </a:prstGeom>
        </p:spPr>
        <p:txBody>
          <a:bodyPr lIns="153619" tIns="76810" rIns="153619" bIns="7681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94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Content">
    <p:bg>
      <p:bgPr>
        <a:gradFill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827" y="0"/>
            <a:ext cx="3051174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1" y="629629"/>
            <a:ext cx="11177574" cy="2650294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9335" y="4035437"/>
            <a:ext cx="13425142" cy="852805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0142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b/webs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04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b/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97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ab/orang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ab/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8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Orange Tab/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67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Orange Tab/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05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white Tab/orang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40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white Tab/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4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img_Orange tab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-28755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0" y="2819400"/>
            <a:ext cx="7467600" cy="2324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>
                <a:solidFill>
                  <a:srgbClr val="E8751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906000" y="5334000"/>
            <a:ext cx="7467600" cy="5867400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5483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609667"/>
            <a:ext cx="18288000" cy="1134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2590800"/>
            <a:ext cx="18288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500">
                <a:noFill/>
              </a:defRPr>
            </a:lvl1pPr>
            <a:lvl2pPr marL="1219261" indent="0">
              <a:buNone/>
              <a:defRPr sz="7500"/>
            </a:lvl2pPr>
            <a:lvl3pPr marL="2438522" indent="0">
              <a:buNone/>
              <a:defRPr sz="6400"/>
            </a:lvl3pPr>
            <a:lvl4pPr marL="3657783" indent="0">
              <a:buNone/>
              <a:defRPr sz="5300"/>
            </a:lvl4pPr>
            <a:lvl5pPr marL="4877044" indent="0">
              <a:buNone/>
              <a:defRPr sz="5300"/>
            </a:lvl5pPr>
            <a:lvl6pPr marL="6096305" indent="0">
              <a:buNone/>
              <a:defRPr sz="5300"/>
            </a:lvl6pPr>
            <a:lvl7pPr marL="7315566" indent="0">
              <a:buNone/>
              <a:defRPr sz="5300"/>
            </a:lvl7pPr>
            <a:lvl8pPr marL="8534827" indent="0">
              <a:buNone/>
              <a:defRPr sz="5300"/>
            </a:lvl8pPr>
            <a:lvl9pPr marL="9754088" indent="0">
              <a:buNone/>
              <a:defRPr sz="5300"/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820400"/>
            <a:ext cx="10972800" cy="1608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00"/>
            </a:lvl1pPr>
            <a:lvl2pPr marL="1219261" indent="0">
              <a:buNone/>
              <a:defRPr sz="3200"/>
            </a:lvl2pPr>
            <a:lvl3pPr marL="2438522" indent="0">
              <a:buNone/>
              <a:defRPr sz="2700"/>
            </a:lvl3pPr>
            <a:lvl4pPr marL="3657783" indent="0">
              <a:buNone/>
              <a:defRPr sz="2400"/>
            </a:lvl4pPr>
            <a:lvl5pPr marL="4877044" indent="0">
              <a:buNone/>
              <a:defRPr sz="24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406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074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aseline="0"/>
            </a:lvl1pPr>
          </a:lstStyle>
          <a:p>
            <a:r>
              <a:rPr lang="en-US" dirty="0"/>
              <a:t>Use the pre-formatted table is possible.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14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172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21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9540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665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45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395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78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168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9540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354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06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84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880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9540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898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382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825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14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41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9540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948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663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646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375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1425178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1338520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4224298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3471244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3088514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426538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383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666284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34178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790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81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b/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17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9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0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4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17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3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</p:sldLayoutIdLst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2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7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6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6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69" r:id="rId10"/>
    <p:sldLayoutId id="2147483770" r:id="rId11"/>
    <p:sldLayoutId id="2147483774" r:id="rId12"/>
    <p:sldLayoutId id="2147483775" r:id="rId13"/>
    <p:sldLayoutId id="2147483904" r:id="rId14"/>
    <p:sldLayoutId id="2147483906" r:id="rId15"/>
  </p:sldLayoutIdLst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2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</p:sldLayoutIdLst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348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</p:sldLayoutIdLst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21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" TargetMode="External"/><Relationship Id="rId2" Type="http://schemas.openxmlformats.org/officeDocument/2006/relationships/hyperlink" Target="https://d2l.custhelp.com/app/answers/detail/a_id/1674" TargetMode="Externa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heri.hutchinson@minneapolis" TargetMode="External"/><Relationship Id="rId2" Type="http://schemas.openxmlformats.org/officeDocument/2006/relationships/hyperlink" Target="mailto:karen.laplant@hennepintech.ed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895600"/>
            <a:ext cx="16367759" cy="594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Six Pack to the Rescue: </a:t>
            </a:r>
            <a:br>
              <a:rPr lang="en-US" b="1" dirty="0"/>
            </a:b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Party Integrations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2000" y="6019800"/>
            <a:ext cx="20650200" cy="64008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8522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7783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7044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96305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15566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34827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54088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5400" dirty="0"/>
              <a:t>Karen </a:t>
            </a:r>
            <a:r>
              <a:rPr lang="en-US" sz="5400" dirty="0" err="1"/>
              <a:t>LaPlant</a:t>
            </a:r>
            <a:r>
              <a:rPr lang="en-US" sz="5400" dirty="0"/>
              <a:t>, Hennepin Technical College</a:t>
            </a:r>
          </a:p>
          <a:p>
            <a:pPr>
              <a:spcBef>
                <a:spcPts val="0"/>
              </a:spcBef>
            </a:pPr>
            <a:r>
              <a:rPr lang="en-US" sz="5400" dirty="0"/>
              <a:t>Dr. Sheri Hutchinson, Minneapolis Community </a:t>
            </a:r>
          </a:p>
          <a:p>
            <a:pPr>
              <a:spcBef>
                <a:spcPts val="0"/>
              </a:spcBef>
            </a:pPr>
            <a:r>
              <a:rPr lang="en-US" sz="5400" dirty="0"/>
              <a:t>                                        and Technical College</a:t>
            </a:r>
          </a:p>
          <a:p>
            <a:pPr>
              <a:spcBef>
                <a:spcPts val="0"/>
              </a:spcBef>
            </a:pPr>
            <a:r>
              <a:rPr lang="en-US" sz="5400" dirty="0">
                <a:ea typeface="Calibri"/>
                <a:cs typeface="Calibri"/>
                <a:sym typeface="Calibri"/>
              </a:rPr>
              <a:t>               </a:t>
            </a:r>
            <a:r>
              <a:rPr lang="en" dirty="0">
                <a:ea typeface="Calibri"/>
                <a:cs typeface="Calibri"/>
                <a:sym typeface="Calibri"/>
              </a:rPr>
              <a:t>MN eLearning Summit</a:t>
            </a:r>
          </a:p>
          <a:p>
            <a:pPr>
              <a:spcBef>
                <a:spcPts val="0"/>
              </a:spcBef>
            </a:pPr>
            <a:r>
              <a:rPr lang="en" sz="5400" dirty="0">
                <a:ea typeface="Calibri"/>
                <a:cs typeface="Calibri"/>
                <a:sym typeface="Calibri"/>
              </a:rPr>
              <a:t>                     August 2-3, 2017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dirty="0">
                <a:solidFill>
                  <a:schemeClr val="bg2"/>
                </a:solidFill>
              </a:rPr>
              <a:t>Who is Using LTI? 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905000"/>
            <a:ext cx="16459200" cy="1059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5800" b="1" dirty="0"/>
              <a:t>Many learning management systems, including the most widely used in education across the world, already support LTI</a:t>
            </a:r>
          </a:p>
          <a:p>
            <a:r>
              <a:rPr lang="en-US" sz="5800" b="1" dirty="0"/>
              <a:t>Growing list of application and content vendors </a:t>
            </a:r>
          </a:p>
          <a:p>
            <a:r>
              <a:rPr lang="en-US" sz="5800" b="1" dirty="0"/>
              <a:t>Systems and applications that have achieved official conformance are listed on the IMS website </a:t>
            </a:r>
            <a:br>
              <a:rPr lang="en-US" sz="58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89273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2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dirty="0">
                <a:solidFill>
                  <a:schemeClr val="bg2"/>
                </a:solidFill>
              </a:rPr>
              <a:t>What is LTI Certification?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16459200" cy="97916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5800" b="1" dirty="0"/>
              <a:t>A commitment by a supplier to the IMS community for ongoing support for achieving "plug and play" integration</a:t>
            </a:r>
          </a:p>
          <a:p>
            <a:r>
              <a:rPr lang="en-US" sz="5800" b="1" dirty="0"/>
              <a:t>It implies ongoing commitment to resolve problems, revise implementations and retest as need</a:t>
            </a:r>
          </a:p>
          <a:p>
            <a:r>
              <a:rPr lang="en-US" sz="5800" b="1" dirty="0"/>
              <a:t> LTI, as a standard from IMS Global Learning Consortium, allows users to access external learning tools from courses without logging into the tool </a:t>
            </a:r>
            <a:br>
              <a:rPr lang="en-US" sz="5800" b="1" dirty="0"/>
            </a:br>
            <a:endParaRPr lang="en-US" sz="5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40635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3792200" cy="1219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Web Conferencing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895600"/>
            <a:ext cx="16459200" cy="8877299"/>
          </a:xfrm>
        </p:spPr>
        <p:txBody>
          <a:bodyPr>
            <a:normAutofit fontScale="92500" lnSpcReduction="20000"/>
          </a:bodyPr>
          <a:lstStyle/>
          <a:p>
            <a:r>
              <a:rPr lang="en-US" sz="6300" b="1" dirty="0"/>
              <a:t>Online Office Hours</a:t>
            </a:r>
          </a:p>
          <a:p>
            <a:r>
              <a:rPr lang="en-US" sz="6300" b="1" dirty="0"/>
              <a:t>Online Orientation</a:t>
            </a:r>
          </a:p>
          <a:p>
            <a:r>
              <a:rPr lang="en-US" sz="6300" b="1" dirty="0"/>
              <a:t>Help Sessions</a:t>
            </a:r>
          </a:p>
          <a:p>
            <a:r>
              <a:rPr lang="en-US" sz="6300" b="1" dirty="0"/>
              <a:t>Record and Review Later</a:t>
            </a:r>
          </a:p>
          <a:p>
            <a:r>
              <a:rPr lang="en-US" sz="6300" b="1" dirty="0"/>
              <a:t>Conduct Remote Classes</a:t>
            </a:r>
          </a:p>
          <a:p>
            <a:r>
              <a:rPr lang="en-US" sz="6300" b="1" dirty="0"/>
              <a:t>Easy to Use</a:t>
            </a:r>
          </a:p>
          <a:p>
            <a:r>
              <a:rPr lang="en-US" sz="6300" b="1" dirty="0"/>
              <a:t>Free Demo License to Try-Out</a:t>
            </a:r>
          </a:p>
          <a:p>
            <a:r>
              <a:rPr lang="en-US" sz="6300" b="1" dirty="0"/>
              <a:t>Share screens quickly</a:t>
            </a:r>
          </a:p>
          <a:p>
            <a:r>
              <a:rPr lang="en-US" sz="6300" b="1" dirty="0"/>
              <a:t>No Downloads Required—Just a simple, fast plug-in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2" descr="http://resovate.com/wp-content/uploads/2014/03/woman-on-computer-i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00" y="2667000"/>
            <a:ext cx="8216201" cy="556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1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29629"/>
            <a:ext cx="10661375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ZOOM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798" y="2438400"/>
            <a:ext cx="17221202" cy="8109442"/>
          </a:xfrm>
        </p:spPr>
        <p:txBody>
          <a:bodyPr/>
          <a:lstStyle/>
          <a:p>
            <a:r>
              <a:rPr lang="en-US" sz="4800" b="1" dirty="0"/>
              <a:t>This LTI link may be shared to all courses.  This allows instructors to use it, but does not automatically place the link within the course.  </a:t>
            </a:r>
          </a:p>
          <a:p>
            <a:r>
              <a:rPr lang="en-US" sz="4800" b="1" dirty="0"/>
              <a:t>For basic instructions on how to use the D2L integration, please refer to the </a:t>
            </a:r>
            <a:r>
              <a:rPr lang="en-US" sz="4800" b="1" dirty="0" err="1"/>
              <a:t>Minn</a:t>
            </a:r>
            <a:r>
              <a:rPr lang="en-US" sz="4800" b="1" dirty="0"/>
              <a:t> State support page about ZOOM LTI Integration as of 3-14-2016: </a:t>
            </a:r>
          </a:p>
          <a:p>
            <a:r>
              <a:rPr lang="en-US" sz="4800" b="1" dirty="0"/>
              <a:t>https://d2l.custhelp.com/app/answers/detail/a_id/1674  </a:t>
            </a:r>
          </a:p>
          <a:p>
            <a:endParaRPr lang="en-US" sz="4800" b="1" dirty="0">
              <a:hlinkClick r:id="rId2"/>
            </a:endParaRPr>
          </a:p>
          <a:p>
            <a:r>
              <a:rPr lang="en-US" sz="5400" b="1" dirty="0"/>
              <a:t>Additional Support</a:t>
            </a:r>
          </a:p>
          <a:p>
            <a:r>
              <a:rPr lang="en-US" sz="4800" b="1" dirty="0"/>
              <a:t>Additional support resources for Zoom can be found at: https://support.zoom.us/ </a:t>
            </a:r>
            <a:r>
              <a:rPr lang="en-US" sz="4800" b="1" u="sng" dirty="0">
                <a:hlinkClick r:id="rId3"/>
              </a:rPr>
              <a:t>https://support.zoom.us</a:t>
            </a:r>
            <a:r>
              <a:rPr lang="en-US" sz="4800" dirty="0"/>
              <a:t>.  </a:t>
            </a:r>
          </a:p>
          <a:p>
            <a:r>
              <a:rPr lang="en-US" sz="4800" dirty="0">
                <a:hlinkClick r:id="rId2"/>
              </a:rPr>
              <a:t>https://d2l.custhelp.com/app/answers/detail/a_id/1674  </a:t>
            </a:r>
            <a:endParaRPr lang="en-US" sz="4800" dirty="0"/>
          </a:p>
          <a:p>
            <a:r>
              <a:rPr lang="en-US" sz="4800" dirty="0"/>
              <a:t> </a:t>
            </a:r>
            <a:r>
              <a:rPr lang="en-US" sz="4000" dirty="0">
                <a:solidFill>
                  <a:schemeClr val="accent4"/>
                </a:solidFill>
                <a:hlinkClick r:id="rId2"/>
              </a:rPr>
              <a:t>https://d2l.custhelp.com/app/answers/detail/a_id/1674  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ZOOM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16916400" cy="101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ZOOM Inside D2L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590800"/>
            <a:ext cx="16519465" cy="99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3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ZOOM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6" y="2590800"/>
            <a:ext cx="16040774" cy="99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970547"/>
            <a:ext cx="5440293" cy="1843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dirty="0">
                <a:solidFill>
                  <a:schemeClr val="bg2"/>
                </a:solidFill>
              </a:rPr>
              <a:t>Atomic Learning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16916400" cy="103632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lvl="2"/>
            <a:r>
              <a:rPr lang="en-US" sz="6300" b="1" dirty="0"/>
              <a:t>Develop Self-Efficacy Skills</a:t>
            </a:r>
            <a:endParaRPr lang="en-US" sz="4000" b="1" dirty="0"/>
          </a:p>
          <a:p>
            <a:pPr lvl="2"/>
            <a:r>
              <a:rPr lang="en-US" sz="6300" b="1" dirty="0"/>
              <a:t>Via deep links that seamlessly open content directly into LMS-whether tutorials or assessments</a:t>
            </a:r>
          </a:p>
          <a:p>
            <a:pPr lvl="2"/>
            <a:r>
              <a:rPr lang="en-US" sz="6300" b="1" dirty="0"/>
              <a:t>With a subscription to Atomic Learning students automatically open specific Technology Training video content that the instructor has chosen and progress can be tracked unlike external resources</a:t>
            </a:r>
          </a:p>
          <a:p>
            <a:pPr lvl="2"/>
            <a:r>
              <a:rPr lang="en-US" sz="6300" b="1" dirty="0"/>
              <a:t>Self-Help Training and Self-Assessments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634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0" y="629629"/>
            <a:ext cx="12479599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Atomic Learning Inside D2L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396852"/>
            <a:ext cx="16671865" cy="101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0" y="629629"/>
            <a:ext cx="12479599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Atomic Learning Inside D2L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339458"/>
            <a:ext cx="17069228" cy="102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9629"/>
            <a:ext cx="11277599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Session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2819400"/>
            <a:ext cx="15544800" cy="8756650"/>
          </a:xfrm>
        </p:spPr>
        <p:txBody>
          <a:bodyPr/>
          <a:lstStyle/>
          <a:p>
            <a:r>
              <a:rPr lang="en-US" sz="6600" b="1" dirty="0">
                <a:latin typeface="+mj-lt"/>
              </a:rPr>
              <a:t>Want to get your online classes ready to show off a marvelous six-pack? </a:t>
            </a:r>
          </a:p>
          <a:p>
            <a:r>
              <a:rPr lang="en-US" sz="6600" b="1" dirty="0">
                <a:latin typeface="+mj-lt"/>
              </a:rPr>
              <a:t>Exercise your choice by joining us to hear how two faculty members have been successful with the implementation of this six-pack of 3</a:t>
            </a:r>
            <a:r>
              <a:rPr lang="en-US" sz="6600" b="1" baseline="30000" dirty="0">
                <a:latin typeface="+mj-lt"/>
              </a:rPr>
              <a:t>rd</a:t>
            </a:r>
            <a:r>
              <a:rPr lang="en-US" sz="6600" b="1" dirty="0">
                <a:latin typeface="+mj-lt"/>
              </a:rPr>
              <a:t> party LMS Integrations. </a:t>
            </a:r>
          </a:p>
        </p:txBody>
      </p:sp>
    </p:spTree>
    <p:extLst>
      <p:ext uri="{BB962C8B-B14F-4D97-AF65-F5344CB8AC3E}">
        <p14:creationId xmlns:p14="http://schemas.microsoft.com/office/powerpoint/2010/main" val="232717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0" y="629629"/>
            <a:ext cx="12479599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Atomic Learning Inside D2L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590800"/>
            <a:ext cx="17020555" cy="99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5773400" cy="1219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Inside D2L </a:t>
            </a:r>
            <a:r>
              <a:rPr lang="en-US" b="1" dirty="0" err="1">
                <a:solidFill>
                  <a:schemeClr val="bg2"/>
                </a:solidFill>
              </a:rPr>
              <a:t>Brightspace</a:t>
            </a:r>
            <a:r>
              <a:rPr lang="en-US" b="1" dirty="0">
                <a:solidFill>
                  <a:schemeClr val="bg2"/>
                </a:solidFill>
              </a:rPr>
              <a:t>: Atomic Learning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47800" y="3505200"/>
            <a:ext cx="15621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Easy Links and Easy HTML</a:t>
            </a:r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819400"/>
            <a:ext cx="9247619" cy="47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2514600"/>
            <a:ext cx="11200000" cy="34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8002" y="3885876"/>
            <a:ext cx="6619048" cy="167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653" y="5943066"/>
            <a:ext cx="6838095" cy="4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9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3792200" cy="1219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Atomic Learning Assessments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590800"/>
            <a:ext cx="7104667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38" y="2095500"/>
            <a:ext cx="9809524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Advantages of Publishers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133600"/>
            <a:ext cx="16459200" cy="103632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6800" b="1" dirty="0"/>
              <a:t>Without LTI:</a:t>
            </a:r>
          </a:p>
          <a:p>
            <a:pPr lvl="1"/>
            <a:r>
              <a:rPr lang="en-US" sz="6800" b="1" dirty="0"/>
              <a:t> Student must log into eLab or any learning tool separate from their LMS to access resources and assessments</a:t>
            </a:r>
          </a:p>
          <a:p>
            <a:pPr lvl="1"/>
            <a:r>
              <a:rPr lang="en-US" sz="6800" b="1" dirty="0"/>
              <a:t>Instructors must manually transfer scores via Excel or other methods to their LMS</a:t>
            </a:r>
          </a:p>
          <a:p>
            <a:pPr marL="0" indent="0">
              <a:buNone/>
            </a:pPr>
            <a:r>
              <a:rPr lang="en-US" sz="6800" b="1" dirty="0"/>
              <a:t>Utilizing the LTI App, students can now access all course content:</a:t>
            </a:r>
          </a:p>
          <a:p>
            <a:pPr lvl="1"/>
            <a:r>
              <a:rPr lang="en-US" sz="6800" b="1" dirty="0"/>
              <a:t>Including videos, assignments, and tests from links within their course in LMS </a:t>
            </a:r>
            <a:r>
              <a:rPr lang="en-US" sz="6800" dirty="0"/>
              <a:t/>
            </a:r>
            <a:br>
              <a:rPr lang="en-US" sz="68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396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n-lt"/>
              </a:rPr>
              <a:t>Cengage </a:t>
            </a:r>
            <a:r>
              <a:rPr lang="en-US" sz="8000" dirty="0" err="1">
                <a:latin typeface="+mn-lt"/>
              </a:rPr>
              <a:t>MindTap</a:t>
            </a:r>
            <a:endParaRPr lang="en-US" sz="8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" y="2362200"/>
            <a:ext cx="16519464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7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n-lt"/>
              </a:rPr>
              <a:t>Cengage </a:t>
            </a:r>
            <a:r>
              <a:rPr lang="en-US" sz="8000" dirty="0" err="1">
                <a:latin typeface="+mn-lt"/>
              </a:rPr>
              <a:t>MindTap</a:t>
            </a:r>
            <a:endParaRPr lang="en-US" sz="8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438401"/>
            <a:ext cx="16367065" cy="102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08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n-lt"/>
              </a:rPr>
              <a:t>Cengage </a:t>
            </a:r>
            <a:r>
              <a:rPr lang="en-US" sz="8000" dirty="0" err="1">
                <a:latin typeface="+mn-lt"/>
              </a:rPr>
              <a:t>MindTap</a:t>
            </a:r>
            <a:endParaRPr lang="en-US" sz="8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" y="2895601"/>
            <a:ext cx="16671864" cy="98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Pearson </a:t>
            </a:r>
            <a:r>
              <a:rPr lang="en-US" sz="8000" dirty="0" err="1">
                <a:latin typeface="+mj-lt"/>
              </a:rPr>
              <a:t>MyIT</a:t>
            </a:r>
            <a:r>
              <a:rPr lang="en-US" sz="8000" dirty="0">
                <a:latin typeface="+mj-lt"/>
              </a:rPr>
              <a:t> Lab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667000"/>
            <a:ext cx="16214665" cy="98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1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Pearson </a:t>
            </a:r>
            <a:r>
              <a:rPr lang="en-US" sz="8000" dirty="0" err="1">
                <a:latin typeface="+mj-lt"/>
              </a:rPr>
              <a:t>MyIT</a:t>
            </a:r>
            <a:r>
              <a:rPr lang="en-US" sz="8000" dirty="0">
                <a:latin typeface="+mj-lt"/>
              </a:rPr>
              <a:t> Lab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8" y="2514600"/>
            <a:ext cx="16352952" cy="100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6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9629"/>
            <a:ext cx="13106400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Session Description-continued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2819400"/>
            <a:ext cx="14782800" cy="9829800"/>
          </a:xfrm>
        </p:spPr>
        <p:txBody>
          <a:bodyPr/>
          <a:lstStyle/>
          <a:p>
            <a:r>
              <a:rPr lang="en-US" sz="6000" b="1" dirty="0">
                <a:latin typeface="+mj-lt"/>
              </a:rPr>
              <a:t>Improve your student engagement and success rates by one or more of the following 3</a:t>
            </a:r>
            <a:r>
              <a:rPr lang="en-US" sz="6000" b="1" baseline="30000" dirty="0">
                <a:latin typeface="+mj-lt"/>
              </a:rPr>
              <a:t>rd</a:t>
            </a:r>
            <a:r>
              <a:rPr lang="en-US" sz="6000" b="1" dirty="0">
                <a:latin typeface="+mj-lt"/>
              </a:rPr>
              <a:t> party tools to be presented:  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>
                <a:latin typeface="+mj-lt"/>
              </a:rPr>
              <a:t>Zoom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>
                <a:latin typeface="+mj-lt"/>
              </a:rPr>
              <a:t>Atomic Learning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 err="1">
                <a:latin typeface="+mj-lt"/>
              </a:rPr>
              <a:t>ReadSpeaker</a:t>
            </a:r>
            <a:endParaRPr lang="en-US" sz="6000" b="1" dirty="0">
              <a:latin typeface="+mj-lt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>
                <a:latin typeface="+mj-lt"/>
              </a:rPr>
              <a:t>Cengage (</a:t>
            </a:r>
            <a:r>
              <a:rPr lang="en-US" sz="6000" b="1" dirty="0" err="1">
                <a:latin typeface="+mj-lt"/>
              </a:rPr>
              <a:t>Mindtap</a:t>
            </a:r>
            <a:r>
              <a:rPr lang="en-US" sz="6000" b="1" dirty="0">
                <a:latin typeface="+mj-lt"/>
              </a:rPr>
              <a:t>)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>
                <a:latin typeface="+mj-lt"/>
              </a:rPr>
              <a:t>Pearson (</a:t>
            </a:r>
            <a:r>
              <a:rPr lang="en-US" sz="6000" b="1" dirty="0" err="1">
                <a:latin typeface="+mj-lt"/>
              </a:rPr>
              <a:t>MyIT</a:t>
            </a:r>
            <a:r>
              <a:rPr lang="en-US" sz="6000" b="1" dirty="0">
                <a:latin typeface="+mj-lt"/>
              </a:rPr>
              <a:t> Lab)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>
                <a:latin typeface="+mj-lt"/>
              </a:rPr>
              <a:t>Office365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9630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eBook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691468"/>
            <a:ext cx="16002000" cy="804672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5800" b="1" dirty="0"/>
              <a:t>Interactive Capabilities</a:t>
            </a:r>
          </a:p>
          <a:p>
            <a:pPr marL="571500" indent="-571500">
              <a:buFont typeface="Arial"/>
              <a:buChar char="•"/>
            </a:pPr>
            <a:r>
              <a:rPr lang="en-US" sz="5800" b="1" dirty="0"/>
              <a:t>Bookmark</a:t>
            </a:r>
          </a:p>
          <a:p>
            <a:pPr marL="571500" indent="-571500">
              <a:buFont typeface="Arial"/>
              <a:buChar char="•"/>
            </a:pPr>
            <a:r>
              <a:rPr lang="en-US" sz="5800" b="1" dirty="0"/>
              <a:t>Highlight</a:t>
            </a:r>
          </a:p>
          <a:p>
            <a:pPr marL="571500" indent="-571500">
              <a:buFont typeface="Arial"/>
              <a:buChar char="•"/>
            </a:pPr>
            <a:r>
              <a:rPr lang="en-US" sz="5800" b="1" dirty="0"/>
              <a:t>Read Aloud</a:t>
            </a:r>
          </a:p>
          <a:p>
            <a:pPr marL="571500" indent="-571500">
              <a:buFont typeface="Arial"/>
              <a:buChar char="•"/>
            </a:pPr>
            <a:r>
              <a:rPr lang="en-US" sz="5800" b="1" dirty="0"/>
              <a:t>Notes</a:t>
            </a:r>
          </a:p>
          <a:p>
            <a:pPr marL="571500" indent="-571500">
              <a:buFont typeface="Arial"/>
              <a:buChar char="•"/>
            </a:pPr>
            <a:r>
              <a:rPr lang="en-US" sz="5800" b="1" dirty="0"/>
              <a:t>Video</a:t>
            </a:r>
          </a:p>
          <a:p>
            <a:pPr marL="571500" indent="-571500">
              <a:buFont typeface="Arial"/>
              <a:buChar char="•"/>
            </a:pPr>
            <a:r>
              <a:rPr lang="en-US" sz="5800" b="1" dirty="0"/>
              <a:t>Practice Quizzes</a:t>
            </a:r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/>
          </a:p>
        </p:txBody>
      </p:sp>
      <p:pic>
        <p:nvPicPr>
          <p:cNvPr id="4" name="Picture 2" descr="https://media.licdn.com/mpr/mpr/p/5/005/083/081/30871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962400"/>
            <a:ext cx="7239000" cy="678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87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Benefits of Publishers LTI 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362200"/>
            <a:ext cx="16764000" cy="10591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/>
              <a:t>LTI 1.1 app makes it easy for instructors to integrate into D2L</a:t>
            </a:r>
          </a:p>
          <a:p>
            <a:pPr lvl="1"/>
            <a:r>
              <a:rPr lang="en-US" sz="4400" b="1" dirty="0"/>
              <a:t>Allows you to use publisher content that can’t be uploaded into LMS by seamlessly integrating eLab into LMS and tracking user progress in LMS</a:t>
            </a:r>
          </a:p>
          <a:p>
            <a:pPr lvl="1"/>
            <a:r>
              <a:rPr lang="en-US" sz="4400" b="1" dirty="0"/>
              <a:t>Student can work within LMS familiar platform</a:t>
            </a:r>
          </a:p>
          <a:p>
            <a:pPr lvl="1"/>
            <a:r>
              <a:rPr lang="en-US" sz="4400" b="1" dirty="0"/>
              <a:t>Student can access publisher content without logging in to another platform</a:t>
            </a:r>
          </a:p>
          <a:p>
            <a:pPr lvl="1"/>
            <a:r>
              <a:rPr lang="en-US" sz="4400" b="1" dirty="0"/>
              <a:t>Allows instructor to manage their grades from within LMS without having to import from external platform</a:t>
            </a:r>
          </a:p>
          <a:p>
            <a:pPr lvl="1"/>
            <a:r>
              <a:rPr lang="en-US" sz="4400" b="1" dirty="0"/>
              <a:t>Flexibility around where instructors can add the content for their course.</a:t>
            </a:r>
          </a:p>
          <a:p>
            <a:pPr lvl="2"/>
            <a:r>
              <a:rPr lang="en-US" sz="4000" b="1" dirty="0"/>
              <a:t>For example, course is split into 16 weeks – you can put in access to the videos for that week – the information for what makes sense for your course organization and students.</a:t>
            </a:r>
          </a:p>
          <a:p>
            <a:pPr lvl="2"/>
            <a:r>
              <a:rPr lang="en-US" sz="4000" b="1" dirty="0"/>
              <a:t>Add tests / assignments where you want it or need it by week or by lesson</a:t>
            </a:r>
          </a:p>
          <a:p>
            <a:pPr lvl="2"/>
            <a:endParaRPr lang="en-US" dirty="0"/>
          </a:p>
          <a:p>
            <a:pPr marL="3413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05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762001"/>
            <a:ext cx="13947773" cy="198755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+mj-lt"/>
                <a:ea typeface="MS PGothic" charset="0"/>
                <a:cs typeface="Arial" charset="0"/>
              </a:rPr>
              <a:t>Human Voices with </a:t>
            </a:r>
            <a:r>
              <a:rPr lang="en-US" sz="8000" dirty="0" err="1">
                <a:latin typeface="+mj-lt"/>
                <a:ea typeface="MS PGothic" charset="0"/>
                <a:cs typeface="Arial" charset="0"/>
              </a:rPr>
              <a:t>ReadSpeaker</a:t>
            </a:r>
            <a:r>
              <a:rPr lang="en-US" sz="8000" dirty="0">
                <a:latin typeface="+mj-lt"/>
                <a:ea typeface="MS PGothic" charset="0"/>
                <a:cs typeface="Arial" charset="0"/>
              </a:rPr>
              <a:t/>
            </a:r>
            <a:br>
              <a:rPr lang="en-US" sz="8000" dirty="0">
                <a:latin typeface="+mj-lt"/>
                <a:ea typeface="MS PGothic" charset="0"/>
                <a:cs typeface="Arial" charset="0"/>
              </a:rPr>
            </a:br>
            <a:r>
              <a:rPr lang="en-US" sz="8000" dirty="0">
                <a:latin typeface="+mj-lt"/>
                <a:ea typeface="MS PGothic" charset="0"/>
                <a:cs typeface="Arial" charset="0"/>
              </a:rPr>
              <a:t>Improve Student Outcomes and Meet Universal Design Needs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6642"/>
            <a:ext cx="7150100" cy="696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7700" y="4838701"/>
            <a:ext cx="13423900" cy="8528050"/>
          </a:xfrm>
        </p:spPr>
        <p:txBody>
          <a:bodyPr/>
          <a:lstStyle/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Mobile Friendly</a:t>
            </a:r>
          </a:p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Easy to Use</a:t>
            </a:r>
          </a:p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Cost Effective</a:t>
            </a:r>
          </a:p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High Quality Voices</a:t>
            </a:r>
          </a:p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Customizable</a:t>
            </a:r>
          </a:p>
          <a:p>
            <a:endParaRPr lang="en-US" dirty="0">
              <a:latin typeface="Arial" charset="0"/>
              <a:ea typeface="MS PGothic" charset="0"/>
              <a:cs typeface="Arial" charset="0"/>
            </a:endParaRPr>
          </a:p>
          <a:p>
            <a:endParaRPr lang="en-US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7" y="4838701"/>
            <a:ext cx="3559174" cy="46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06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3868400" cy="121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Text to Speech: </a:t>
            </a:r>
            <a:r>
              <a:rPr lang="en-US" b="1" dirty="0" err="1">
                <a:solidFill>
                  <a:schemeClr val="bg2"/>
                </a:solidFill>
              </a:rPr>
              <a:t>ReadSpeaker</a:t>
            </a:r>
            <a:r>
              <a:rPr lang="en-US" b="1" dirty="0">
                <a:solidFill>
                  <a:schemeClr val="bg2"/>
                </a:solidFill>
              </a:rPr>
              <a:t> LTI</a:t>
            </a:r>
          </a:p>
        </p:txBody>
      </p:sp>
      <p:sp>
        <p:nvSpPr>
          <p:cNvPr id="4" name="TextBox 5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9372600" y="2209800"/>
            <a:ext cx="7696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Change Highlighting and text font colors</a:t>
            </a:r>
          </a:p>
          <a:p>
            <a:pPr>
              <a:buFont typeface="Arial" charset="0"/>
              <a:buChar char="•"/>
            </a:pPr>
            <a:r>
              <a:rPr lang="en-US" dirty="0"/>
              <a:t>Speed up or Slow Down Reading</a:t>
            </a:r>
          </a:p>
          <a:p>
            <a:pPr>
              <a:buFont typeface="Arial" charset="0"/>
              <a:buChar char="•"/>
            </a:pPr>
            <a:r>
              <a:rPr lang="en-US" dirty="0"/>
              <a:t>Increase text visibility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7"/>
          <a:stretch>
            <a:fillRect/>
          </a:stretch>
        </p:blipFill>
        <p:spPr bwMode="auto">
          <a:xfrm>
            <a:off x="533400" y="5334000"/>
            <a:ext cx="17068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05800"/>
            <a:ext cx="5638800" cy="174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0"/>
            <a:ext cx="1646664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60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Read Quizzes with LTI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ReadSpeaker</a:t>
            </a:r>
            <a:r>
              <a:rPr lang="en-US" b="1" dirty="0"/>
              <a:t> LTI Example</a:t>
            </a:r>
          </a:p>
          <a:p>
            <a:endParaRPr lang="en-US" b="1" dirty="0"/>
          </a:p>
          <a:p>
            <a:r>
              <a:rPr lang="en-US" b="1" dirty="0"/>
              <a:t>Sign up for Free </a:t>
            </a:r>
            <a:r>
              <a:rPr lang="en-US" b="1" dirty="0" err="1"/>
              <a:t>Textaid</a:t>
            </a:r>
            <a:r>
              <a:rPr lang="en-US" b="1" dirty="0"/>
              <a:t> Account—but must be LTI to read Discussions and Quizzes!</a:t>
            </a:r>
          </a:p>
        </p:txBody>
      </p:sp>
    </p:spTree>
    <p:extLst>
      <p:ext uri="{BB962C8B-B14F-4D97-AF65-F5344CB8AC3E}">
        <p14:creationId xmlns:p14="http://schemas.microsoft.com/office/powerpoint/2010/main" val="1844716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14782800" cy="1219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Who Benefits from Text to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0" y="3581400"/>
            <a:ext cx="16459200" cy="7670800"/>
          </a:xfrm>
        </p:spPr>
        <p:txBody>
          <a:bodyPr>
            <a:normAutofit/>
          </a:bodyPr>
          <a:lstStyle/>
          <a:p>
            <a:pPr defTabSz="228600">
              <a:lnSpc>
                <a:spcPct val="80000"/>
              </a:lnSpc>
            </a:pPr>
            <a:r>
              <a:rPr lang="en-US" sz="4800" b="1" dirty="0">
                <a:solidFill>
                  <a:srgbClr val="55595B"/>
                </a:solidFill>
              </a:rPr>
              <a:t>Low Illiteracy</a:t>
            </a:r>
          </a:p>
          <a:p>
            <a:pPr defTabSz="228600">
              <a:lnSpc>
                <a:spcPct val="80000"/>
              </a:lnSpc>
            </a:pPr>
            <a:r>
              <a:rPr lang="en-US" sz="4800" b="1" dirty="0">
                <a:solidFill>
                  <a:srgbClr val="55595B"/>
                </a:solidFill>
              </a:rPr>
              <a:t>Dyslexia</a:t>
            </a:r>
          </a:p>
          <a:p>
            <a:pPr defTabSz="228600">
              <a:lnSpc>
                <a:spcPct val="80000"/>
              </a:lnSpc>
            </a:pPr>
            <a:r>
              <a:rPr lang="en-US" sz="4800" b="1" dirty="0">
                <a:solidFill>
                  <a:srgbClr val="55595B"/>
                </a:solidFill>
              </a:rPr>
              <a:t>Low Vision or No Vision</a:t>
            </a:r>
          </a:p>
          <a:p>
            <a:r>
              <a:rPr lang="en-US" sz="4800" b="1" dirty="0"/>
              <a:t>Multi-taskers</a:t>
            </a:r>
          </a:p>
          <a:p>
            <a:r>
              <a:rPr lang="en-US" sz="4800" b="1" dirty="0"/>
              <a:t>Returning Adults</a:t>
            </a:r>
          </a:p>
          <a:p>
            <a:r>
              <a:rPr lang="en-US" sz="4800" b="1" dirty="0"/>
              <a:t>Mobile Users</a:t>
            </a:r>
          </a:p>
          <a:p>
            <a:pPr defTabSz="228600">
              <a:lnSpc>
                <a:spcPct val="80000"/>
              </a:lnSpc>
            </a:pPr>
            <a:r>
              <a:rPr lang="en-US" sz="4800" b="1" dirty="0">
                <a:solidFill>
                  <a:srgbClr val="55595B"/>
                </a:solidFill>
              </a:rPr>
              <a:t>Cognitive or other Disabilities</a:t>
            </a:r>
            <a:endParaRPr lang="en-US" sz="4800" b="1" dirty="0"/>
          </a:p>
          <a:p>
            <a:r>
              <a:rPr lang="en-US" sz="4800" b="1" dirty="0">
                <a:solidFill>
                  <a:srgbClr val="55595B"/>
                </a:solidFill>
              </a:rPr>
              <a:t>ELL-English Language Learners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Novelty Shop Discount Postcard (13).pdf"/>
          <p:cNvPicPr>
            <a:picLocks noChangeAspect="1"/>
          </p:cNvPicPr>
          <p:nvPr/>
        </p:nvPicPr>
        <p:blipFill>
          <a:blip r:embed="rId2"/>
          <a:srcRect l="-35649" r="-35649"/>
          <a:stretch>
            <a:fillRect/>
          </a:stretch>
        </p:blipFill>
        <p:spPr>
          <a:xfrm>
            <a:off x="4343400" y="3733800"/>
            <a:ext cx="15458813" cy="52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914400"/>
            <a:ext cx="16459200" cy="777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b="1" dirty="0"/>
              <a:t>      </a:t>
            </a:r>
            <a:r>
              <a:rPr lang="en-US" sz="16600" b="1" dirty="0">
                <a:solidFill>
                  <a:schemeClr val="bg2"/>
                </a:solidFill>
              </a:rPr>
              <a:t>Office 365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15704695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5350" y="895350"/>
            <a:ext cx="16459200" cy="1083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b="1" dirty="0"/>
              <a:t>      </a:t>
            </a:r>
            <a:r>
              <a:rPr lang="en-US" sz="16600" b="1" dirty="0">
                <a:solidFill>
                  <a:schemeClr val="bg2"/>
                </a:solidFill>
              </a:rPr>
              <a:t>Office 365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8" y="3810000"/>
            <a:ext cx="17063238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4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914400"/>
            <a:ext cx="16459200" cy="777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b="1" dirty="0">
                <a:solidFill>
                  <a:schemeClr val="bg2"/>
                </a:solidFill>
              </a:rPr>
              <a:t>      Office 365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5" y="3962400"/>
            <a:ext cx="17307815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8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914400"/>
            <a:ext cx="16459200" cy="777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b="1" dirty="0"/>
              <a:t>      </a:t>
            </a:r>
            <a:r>
              <a:rPr lang="en-US" sz="16600" b="1" dirty="0">
                <a:solidFill>
                  <a:schemeClr val="bg2"/>
                </a:solidFill>
              </a:rPr>
              <a:t>Office 365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16418186" cy="86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2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9629"/>
            <a:ext cx="13563599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Session Description-continued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3279922"/>
            <a:ext cx="13563599" cy="8296127"/>
          </a:xfrm>
        </p:spPr>
        <p:txBody>
          <a:bodyPr/>
          <a:lstStyle/>
          <a:p>
            <a:r>
              <a:rPr lang="en-US" sz="6600" b="1" dirty="0">
                <a:latin typeface="+mj-lt"/>
              </a:rPr>
              <a:t>We will demonstrate how we use these products in a variety of blended and online courses at both of our institutions with the result of engaging students with access to rich learning applications.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9190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914400"/>
            <a:ext cx="16459200" cy="777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b="1" dirty="0"/>
              <a:t>   </a:t>
            </a:r>
            <a:r>
              <a:rPr lang="en-US" sz="9600" b="1" dirty="0">
                <a:solidFill>
                  <a:schemeClr val="bg2"/>
                </a:solidFill>
              </a:rPr>
              <a:t>Questions &amp; Answers ???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65069"/>
            <a:ext cx="7757163" cy="5540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525000"/>
            <a:ext cx="1798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List of </a:t>
            </a:r>
            <a:r>
              <a:rPr lang="en-US" b="1" dirty="0" err="1"/>
              <a:t>MinnState</a:t>
            </a:r>
            <a:r>
              <a:rPr lang="en-US" b="1" dirty="0"/>
              <a:t> 3</a:t>
            </a:r>
            <a:r>
              <a:rPr lang="en-US" b="1" baseline="30000" dirty="0"/>
              <a:t>rd</a:t>
            </a:r>
            <a:r>
              <a:rPr lang="en-US" b="1" dirty="0"/>
              <a:t> party integrations within D2L </a:t>
            </a:r>
            <a:r>
              <a:rPr lang="en-US" b="1" dirty="0" err="1"/>
              <a:t>Brightspace</a:t>
            </a:r>
            <a:r>
              <a:rPr lang="en-US" b="1" dirty="0"/>
              <a:t>:</a:t>
            </a:r>
          </a:p>
          <a:p>
            <a:r>
              <a:rPr lang="en-US" sz="4600" u="sng" dirty="0">
                <a:solidFill>
                  <a:schemeClr val="accent4"/>
                </a:solidFill>
              </a:rPr>
              <a:t>https://d2l.custhelp.com/app/answers/detail/a_id/1519/kw/lti%20list</a:t>
            </a:r>
          </a:p>
          <a:p>
            <a:r>
              <a:rPr lang="en-US" sz="4600" u="sng" dirty="0">
                <a:solidFill>
                  <a:schemeClr val="accent4"/>
                </a:solidFill>
              </a:rPr>
              <a:t>https://mnscu.sharepoint.com/sites/d2lintegrations/SitePages/Home.aspx</a:t>
            </a:r>
          </a:p>
        </p:txBody>
      </p:sp>
    </p:spTree>
    <p:extLst>
      <p:ext uri="{BB962C8B-B14F-4D97-AF65-F5344CB8AC3E}">
        <p14:creationId xmlns:p14="http://schemas.microsoft.com/office/powerpoint/2010/main" val="1041614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dirty="0">
                <a:solidFill>
                  <a:schemeClr val="bg2"/>
                </a:solidFill>
              </a:rPr>
              <a:t>LTI Benefit Summary</a:t>
            </a:r>
            <a:endParaRPr lang="en-US" sz="89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819400"/>
            <a:ext cx="16459200" cy="8953499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b="1" dirty="0"/>
              <a:t>Single </a:t>
            </a:r>
            <a:r>
              <a:rPr lang="en-US" sz="14500" b="1" dirty="0" err="1"/>
              <a:t>signon</a:t>
            </a:r>
            <a:r>
              <a:rPr lang="en-US" sz="14500" b="1" dirty="0"/>
              <a:t> (students stay within course)</a:t>
            </a:r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b="1" dirty="0" err="1"/>
              <a:t>Gradebook</a:t>
            </a:r>
            <a:r>
              <a:rPr lang="en-US" sz="14500" b="1" dirty="0"/>
              <a:t> Synch with Publishers</a:t>
            </a:r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b="1" dirty="0"/>
              <a:t>Straightforward integrations with third party tools, or tools you build in-house</a:t>
            </a:r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b="1" dirty="0"/>
              <a:t>Employs a standards based approach to allow for a more user friendly process</a:t>
            </a:r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b="1" dirty="0"/>
              <a:t>Compatible with a continually growing, large list of teaching and learning tools in the market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396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16596359" cy="6858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attending!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/>
              <a:t>Karen LaPlant, Faculty</a:t>
            </a:r>
            <a:br>
              <a:rPr lang="en-US" sz="6600" dirty="0"/>
            </a:br>
            <a:r>
              <a:rPr lang="en-US" sz="6600" dirty="0"/>
              <a:t>Hennepin Technical College</a:t>
            </a:r>
            <a:br>
              <a:rPr lang="en-US" sz="6600" dirty="0"/>
            </a:br>
            <a:r>
              <a:rPr lang="en-US" sz="6600" dirty="0">
                <a:hlinkClick r:id="rId2"/>
              </a:rPr>
              <a:t>karen.laplant@hennepintech.edu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/>
              <a:t>Dr. Sheri Hutchinson, Minneapolis Community                                                                   and Technical College</a:t>
            </a:r>
            <a:br>
              <a:rPr lang="en-US" sz="6600" dirty="0"/>
            </a:br>
            <a:r>
              <a:rPr lang="en-US" sz="6600" u="sng" dirty="0">
                <a:hlinkClick r:id="rId3"/>
              </a:rPr>
              <a:t>sheri.hutchinson@minneapolis</a:t>
            </a:r>
            <a:r>
              <a:rPr lang="en-US" sz="6600" u="sng" dirty="0"/>
              <a:t>.edu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4799" y="9220200"/>
            <a:ext cx="14097001" cy="12954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8522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7783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7044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96305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15566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34827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54088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70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+mn-lt"/>
              </a:rPr>
              <a:t>Before We Begin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334" y="3279924"/>
            <a:ext cx="15224065" cy="9283564"/>
          </a:xfrm>
        </p:spPr>
        <p:txBody>
          <a:bodyPr/>
          <a:lstStyle/>
          <a:p>
            <a:r>
              <a:rPr lang="en-US" sz="6000" b="1" dirty="0">
                <a:latin typeface="+mn-lt"/>
              </a:rPr>
              <a:t>Just to gauge our demographics, please take a moment to raise your hand</a:t>
            </a:r>
          </a:p>
          <a:p>
            <a:r>
              <a:rPr lang="en-US" sz="6600" b="1" u="sng" dirty="0">
                <a:latin typeface="+mn-lt"/>
              </a:rPr>
              <a:t>What is your role at your institution:</a:t>
            </a:r>
            <a:r>
              <a:rPr lang="en-US" sz="6600" b="1" dirty="0">
                <a:latin typeface="+mn-lt"/>
              </a:rPr>
              <a:t> </a:t>
            </a:r>
          </a:p>
          <a:p>
            <a:r>
              <a:rPr lang="en-US" sz="6000" b="1" dirty="0">
                <a:latin typeface="+mn-lt"/>
              </a:rPr>
              <a:t>Faculty?</a:t>
            </a:r>
          </a:p>
          <a:p>
            <a:r>
              <a:rPr lang="en-US" sz="6000" b="1" dirty="0">
                <a:latin typeface="+mn-lt"/>
              </a:rPr>
              <a:t>LMS Site Administrator? </a:t>
            </a:r>
          </a:p>
          <a:p>
            <a:r>
              <a:rPr lang="en-US" sz="6000" b="1" dirty="0">
                <a:latin typeface="+mn-lt"/>
              </a:rPr>
              <a:t>LMS Trainer?</a:t>
            </a:r>
          </a:p>
          <a:p>
            <a:r>
              <a:rPr lang="en-US" sz="6000" b="1" dirty="0">
                <a:latin typeface="+mn-lt"/>
              </a:rPr>
              <a:t>Instructional Technologist?</a:t>
            </a:r>
          </a:p>
          <a:p>
            <a:r>
              <a:rPr lang="en-US" sz="6000" b="1" dirty="0">
                <a:latin typeface="+mn-lt"/>
              </a:rPr>
              <a:t>Instructional Designer?</a:t>
            </a:r>
          </a:p>
          <a:p>
            <a:r>
              <a:rPr lang="en-US" sz="6000" b="1" dirty="0">
                <a:latin typeface="+mn-lt"/>
              </a:rPr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0124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0" y="629629"/>
            <a:ext cx="13470199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n-lt"/>
              </a:rPr>
              <a:t>Before We Begin-continued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334" y="3279924"/>
            <a:ext cx="15224065" cy="9283564"/>
          </a:xfrm>
        </p:spPr>
        <p:txBody>
          <a:bodyPr/>
          <a:lstStyle/>
          <a:p>
            <a:r>
              <a:rPr lang="en-US" sz="6000" b="1" dirty="0">
                <a:latin typeface="+mn-lt"/>
              </a:rPr>
              <a:t>Just to gauge our demographics, please take a moment to again raise your hand</a:t>
            </a:r>
          </a:p>
          <a:p>
            <a:r>
              <a:rPr lang="en-US" sz="6600" b="1" u="sng" dirty="0">
                <a:latin typeface="+mn-lt"/>
              </a:rPr>
              <a:t>What type of institution are you from:</a:t>
            </a:r>
            <a:r>
              <a:rPr lang="en-US" sz="6600" b="1" dirty="0">
                <a:latin typeface="+mn-lt"/>
              </a:rPr>
              <a:t> </a:t>
            </a:r>
          </a:p>
          <a:p>
            <a:r>
              <a:rPr lang="en-US" sz="6000" b="1" dirty="0">
                <a:latin typeface="+mn-lt"/>
              </a:rPr>
              <a:t>K-12?</a:t>
            </a:r>
          </a:p>
          <a:p>
            <a:r>
              <a:rPr lang="en-US" sz="6000" b="1" dirty="0">
                <a:latin typeface="+mn-lt"/>
              </a:rPr>
              <a:t>2 year college?</a:t>
            </a:r>
          </a:p>
          <a:p>
            <a:r>
              <a:rPr lang="en-US" sz="6000" b="1" dirty="0">
                <a:latin typeface="+mn-lt"/>
              </a:rPr>
              <a:t>4 year university?</a:t>
            </a:r>
          </a:p>
          <a:p>
            <a:r>
              <a:rPr lang="en-US" sz="6000" b="1" dirty="0">
                <a:latin typeface="+mn-lt"/>
              </a:rPr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272868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149352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Agenda Topics for the Healthy Six-Pack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3124200"/>
            <a:ext cx="16459200" cy="7289800"/>
          </a:xfrm>
        </p:spPr>
        <p:txBody>
          <a:bodyPr>
            <a:normAutofit/>
          </a:bodyPr>
          <a:lstStyle/>
          <a:p>
            <a:r>
              <a:rPr lang="en-US" sz="5800" b="1" dirty="0"/>
              <a:t>LTI Integrations and Definitions</a:t>
            </a:r>
          </a:p>
          <a:p>
            <a:r>
              <a:rPr lang="en-US" sz="5800" b="1" dirty="0"/>
              <a:t>Web Conferencing with Zoom</a:t>
            </a:r>
          </a:p>
          <a:p>
            <a:r>
              <a:rPr lang="en-US" sz="5800" b="1" dirty="0"/>
              <a:t>Student Self-Help with Atomic Learning</a:t>
            </a:r>
          </a:p>
          <a:p>
            <a:r>
              <a:rPr lang="en-US" sz="5800" b="1" dirty="0"/>
              <a:t>Publishers LTI: Pearson and Cengage </a:t>
            </a:r>
            <a:r>
              <a:rPr lang="en-US" sz="5800" b="1" dirty="0" err="1"/>
              <a:t>Mindtap</a:t>
            </a:r>
            <a:endParaRPr lang="en-US" sz="5800" b="1" dirty="0"/>
          </a:p>
          <a:p>
            <a:r>
              <a:rPr lang="en-US" sz="5800" b="1" dirty="0"/>
              <a:t>Text to Speech with </a:t>
            </a:r>
            <a:r>
              <a:rPr lang="en-US" sz="5800" b="1" dirty="0" err="1"/>
              <a:t>ReadSpeaker</a:t>
            </a:r>
            <a:endParaRPr lang="en-US" sz="5800" b="1" dirty="0"/>
          </a:p>
          <a:p>
            <a:r>
              <a:rPr lang="en-US" sz="5800" b="1" dirty="0"/>
              <a:t>Office365 Widget in D2L </a:t>
            </a:r>
            <a:r>
              <a:rPr lang="en-US" sz="5800" b="1" dirty="0" err="1"/>
              <a:t>Brightspace</a:t>
            </a:r>
            <a:endParaRPr lang="en-US" sz="5800" b="1" dirty="0"/>
          </a:p>
        </p:txBody>
      </p:sp>
    </p:spTree>
    <p:extLst>
      <p:ext uri="{BB962C8B-B14F-4D97-AF65-F5344CB8AC3E}">
        <p14:creationId xmlns:p14="http://schemas.microsoft.com/office/powerpoint/2010/main" val="398439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LTI Overview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133600"/>
            <a:ext cx="16459200" cy="9639299"/>
          </a:xfrm>
        </p:spPr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800" b="1" dirty="0"/>
              <a:t>Get Healthy and integrate 3</a:t>
            </a:r>
            <a:r>
              <a:rPr lang="en-US" sz="5800" b="1" baseline="30000" dirty="0"/>
              <a:t>rd</a:t>
            </a:r>
            <a:r>
              <a:rPr lang="en-US" sz="5800" b="1" dirty="0"/>
              <a:t> party and publisher content into an online course </a:t>
            </a:r>
          </a:p>
          <a:p>
            <a:r>
              <a:rPr lang="en-US" sz="5800" b="1" dirty="0"/>
              <a:t>Engage students with access to rich learning applications through their familiar LMS interface </a:t>
            </a:r>
          </a:p>
          <a:p>
            <a:r>
              <a:rPr lang="en-US" sz="5800" b="1" dirty="0"/>
              <a:t>Improve student success and retention rates by reaching diverse student populations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396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What is LTI?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133600"/>
            <a:ext cx="16459200" cy="9639299"/>
          </a:xfrm>
        </p:spPr>
        <p:txBody>
          <a:bodyPr>
            <a:normAutofit fontScale="92500" lnSpcReduction="20000"/>
          </a:bodyPr>
          <a:lstStyle/>
          <a:p>
            <a:endParaRPr lang="en-US" sz="5400" dirty="0"/>
          </a:p>
          <a:p>
            <a:r>
              <a:rPr lang="en-US" sz="6300" b="1" dirty="0"/>
              <a:t>Principal concept of </a:t>
            </a:r>
            <a:r>
              <a:rPr lang="en-US" sz="6500" b="1" u="sng" dirty="0"/>
              <a:t>Learning Tools Interoperability </a:t>
            </a:r>
            <a:r>
              <a:rPr lang="en-US" sz="6300" b="1" dirty="0"/>
              <a:t>(LTI) is to establish a standard way of integrating rich learning applications with platforms like learning management systems (LMS)</a:t>
            </a:r>
          </a:p>
          <a:p>
            <a:r>
              <a:rPr lang="en-US" sz="6300" b="1" dirty="0"/>
              <a:t>LTI enables tool consumers to connect and transfer information to tool providers</a:t>
            </a:r>
          </a:p>
          <a:p>
            <a:r>
              <a:rPr lang="en-US" sz="6300" b="1" dirty="0"/>
              <a:t>Tool providers consist of commercial tools vendors that write and host tools for eLearning</a:t>
            </a:r>
          </a:p>
          <a:p>
            <a:pPr lvl="1"/>
            <a:r>
              <a:rPr lang="en-US" sz="5000" b="1" dirty="0"/>
              <a:t>Examples include wikis, simulations or publisher content</a:t>
            </a:r>
            <a:br>
              <a:rPr lang="en-US" sz="5000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634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20662"/>
      </p:ext>
    </p:extLst>
  </p:cSld>
  <p:clrMapOvr>
    <a:masterClrMapping/>
  </p:clrMapOvr>
</p:sld>
</file>

<file path=ppt/theme/theme1.xml><?xml version="1.0" encoding="utf-8"?>
<a:theme xmlns:a="http://schemas.openxmlformats.org/drawingml/2006/main" name="D2L_template 4x3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Watermark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k-12 Quote Slid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HE Quote Slid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rp Quote Slid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Personal Quote Slid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2 Orang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Slide2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cons_Orang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termark_Orang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 Orang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ons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E733AFC-9D9D-4F0D-9FE3-3A19918BA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271CF0-CE04-46E3-A04B-65BA8F6FF70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2CA2F1-0E1C-492D-999F-489C402AC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3513</TotalTime>
  <Words>1029</Words>
  <Application>Microsoft Office PowerPoint</Application>
  <PresentationFormat>Custom</PresentationFormat>
  <Paragraphs>177</Paragraphs>
  <Slides>42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MS PGothic</vt:lpstr>
      <vt:lpstr>MS PGothic</vt:lpstr>
      <vt:lpstr>Arial</vt:lpstr>
      <vt:lpstr>Calibri</vt:lpstr>
      <vt:lpstr>Wingdings</vt:lpstr>
      <vt:lpstr>D2L_template 4x3</vt:lpstr>
      <vt:lpstr>Title Slide Grey</vt:lpstr>
      <vt:lpstr>Title Slide2 Orange</vt:lpstr>
      <vt:lpstr>Title Slide2 Grey</vt:lpstr>
      <vt:lpstr>Icons_Orange</vt:lpstr>
      <vt:lpstr>Watermark_Orange</vt:lpstr>
      <vt:lpstr>Blank Orange</vt:lpstr>
      <vt:lpstr>Blank Grey</vt:lpstr>
      <vt:lpstr>Icons Grey</vt:lpstr>
      <vt:lpstr>Watermark Grey</vt:lpstr>
      <vt:lpstr>k-12 Quote Slide</vt:lpstr>
      <vt:lpstr>HE Quote Slide</vt:lpstr>
      <vt:lpstr>Corp Quote Slide</vt:lpstr>
      <vt:lpstr>Personal Quote Slide</vt:lpstr>
      <vt:lpstr>Six Pack to the Rescue:  3rd Party Integrations</vt:lpstr>
      <vt:lpstr>Session Description</vt:lpstr>
      <vt:lpstr>Session Description-continued</vt:lpstr>
      <vt:lpstr>Session Description-continued</vt:lpstr>
      <vt:lpstr>Before We Begin</vt:lpstr>
      <vt:lpstr>Before We Begin-continued</vt:lpstr>
      <vt:lpstr>Agenda Topics for the Healthy Six-Pack</vt:lpstr>
      <vt:lpstr>LTI Overview </vt:lpstr>
      <vt:lpstr>What is LTI? </vt:lpstr>
      <vt:lpstr>Who is Using LTI?  </vt:lpstr>
      <vt:lpstr>What is LTI Certification? </vt:lpstr>
      <vt:lpstr>Web Conferencing Advantages</vt:lpstr>
      <vt:lpstr>ZOOM</vt:lpstr>
      <vt:lpstr>ZOOM</vt:lpstr>
      <vt:lpstr>ZOOM Inside D2L</vt:lpstr>
      <vt:lpstr>ZOOM</vt:lpstr>
      <vt:lpstr>Atomic Learning</vt:lpstr>
      <vt:lpstr>Atomic Learning Inside D2L</vt:lpstr>
      <vt:lpstr>Atomic Learning Inside D2L</vt:lpstr>
      <vt:lpstr>Atomic Learning Inside D2L</vt:lpstr>
      <vt:lpstr>Inside D2L Brightspace: Atomic Learning</vt:lpstr>
      <vt:lpstr>Easy Links and Easy HTML</vt:lpstr>
      <vt:lpstr>Atomic Learning Assessments</vt:lpstr>
      <vt:lpstr>Advantages of Publishers</vt:lpstr>
      <vt:lpstr>Cengage MindTap</vt:lpstr>
      <vt:lpstr>Cengage MindTap</vt:lpstr>
      <vt:lpstr>Cengage MindTap</vt:lpstr>
      <vt:lpstr>Pearson MyIT Lab</vt:lpstr>
      <vt:lpstr>Pearson MyIT Lab</vt:lpstr>
      <vt:lpstr>eBook Capabilities</vt:lpstr>
      <vt:lpstr>Benefits of Publishers LTI 1.1</vt:lpstr>
      <vt:lpstr>Human Voices with ReadSpeaker Improve Student Outcomes and Meet Universal Design Needs</vt:lpstr>
      <vt:lpstr>Text to Speech: ReadSpeaker LTI</vt:lpstr>
      <vt:lpstr>Read Quizzes with LTI</vt:lpstr>
      <vt:lpstr>Who Benefits from Text to Speech</vt:lpstr>
      <vt:lpstr> </vt:lpstr>
      <vt:lpstr> </vt:lpstr>
      <vt:lpstr> </vt:lpstr>
      <vt:lpstr> </vt:lpstr>
      <vt:lpstr> </vt:lpstr>
      <vt:lpstr>LTI Benefit Summary</vt:lpstr>
      <vt:lpstr>Thank you for attending!  Karen LaPlant, Faculty Hennepin Technical College karen.laplant@hennepintech.edu   Dr. Sheri Hutchinson, Minneapolis Community                                                                   and Technical College sheri.hutchinson@minneapolis.edu </vt:lpstr>
    </vt:vector>
  </TitlesOfParts>
  <Company>Desire2Learn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tips for using this template (delete before presenting)</dc:title>
  <dc:creator>LaPlant</dc:creator>
  <cp:lastModifiedBy>Sheri Hutchinson</cp:lastModifiedBy>
  <cp:revision>283</cp:revision>
  <cp:lastPrinted>2017-04-19T23:46:04Z</cp:lastPrinted>
  <dcterms:created xsi:type="dcterms:W3CDTF">2014-02-04T20:47:26Z</dcterms:created>
  <dcterms:modified xsi:type="dcterms:W3CDTF">2017-08-03T20:42:16Z</dcterms:modified>
</cp:coreProperties>
</file>