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77" r:id="rId1"/>
  </p:sldMasterIdLst>
  <p:notesMasterIdLst>
    <p:notesMasterId r:id="rId14"/>
  </p:notesMasterIdLst>
  <p:sldIdLst>
    <p:sldId id="256" r:id="rId2"/>
    <p:sldId id="259" r:id="rId3"/>
    <p:sldId id="257" r:id="rId4"/>
    <p:sldId id="263" r:id="rId5"/>
    <p:sldId id="268" r:id="rId6"/>
    <p:sldId id="258" r:id="rId7"/>
    <p:sldId id="272" r:id="rId8"/>
    <p:sldId id="260" r:id="rId9"/>
    <p:sldId id="261" r:id="rId10"/>
    <p:sldId id="271" r:id="rId11"/>
    <p:sldId id="262" r:id="rId12"/>
    <p:sldId id="270" r:id="rId13"/>
  </p:sldIdLst>
  <p:sldSz cx="12192000" cy="6858000"/>
  <p:notesSz cx="7102475" cy="9388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60144" autoAdjust="0"/>
  </p:normalViewPr>
  <p:slideViewPr>
    <p:cSldViewPr snapToGrid="0">
      <p:cViewPr varScale="1">
        <p:scale>
          <a:sx n="45" d="100"/>
          <a:sy n="45" d="100"/>
        </p:scale>
        <p:origin x="972" y="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1CD845C9-CD6F-41D1-AA91-ED6CFB6CD489}" type="datetimeFigureOut">
              <a:rPr lang="en-US" smtClean="0"/>
              <a:t>8/1/2017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C636ACC7-E96A-43F5-918F-AD306D503D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546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36ACC7-E96A-43F5-918F-AD306D503DE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73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Renee to lead</a:t>
            </a:r>
            <a:r>
              <a:rPr lang="en-US" baseline="0" dirty="0" smtClean="0"/>
              <a:t> slide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36ACC7-E96A-43F5-918F-AD306D503DE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8563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Renee to lead this section – carol to jump in as needed</a:t>
            </a:r>
          </a:p>
          <a:p>
            <a:endParaRPr lang="en-US" dirty="0" smtClean="0"/>
          </a:p>
          <a:p>
            <a:r>
              <a:rPr lang="en-US" dirty="0" smtClean="0"/>
              <a:t>Start with news section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36ACC7-E96A-43F5-918F-AD306D503DE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87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36ACC7-E96A-43F5-918F-AD306D503DE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880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Elicit</a:t>
            </a:r>
            <a:r>
              <a:rPr lang="en-US" baseline="0" dirty="0" smtClean="0"/>
              <a:t> discussion on this –how do we do all this </a:t>
            </a:r>
          </a:p>
          <a:p>
            <a:r>
              <a:rPr lang="en-US" dirty="0" smtClean="0"/>
              <a:t>How do we let our students know we are there and we do care—without</a:t>
            </a:r>
            <a:r>
              <a:rPr lang="en-US" baseline="0" dirty="0" smtClean="0"/>
              <a:t> being there 24/7? (ex1/2)</a:t>
            </a:r>
          </a:p>
          <a:p>
            <a:r>
              <a:rPr lang="en-US" baseline="0" dirty="0" smtClean="0"/>
              <a:t>Start up: Introduce yourself and share one way you’re “there” for your online students – whole room</a:t>
            </a:r>
          </a:p>
          <a:p>
            <a:r>
              <a:rPr lang="en-US" baseline="0" dirty="0" smtClean="0"/>
              <a:t>Renee and Carol to introduce ourselves first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36ACC7-E96A-43F5-918F-AD306D503DE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1092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Renee – ask everyone which area they are most interested in, and then we can jump to it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36ACC7-E96A-43F5-918F-AD306D503DE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8152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Carol Primary – Renee Secondary</a:t>
            </a:r>
          </a:p>
          <a:p>
            <a:endParaRPr lang="en-US" dirty="0" smtClean="0"/>
          </a:p>
          <a:p>
            <a:r>
              <a:rPr lang="en-US" dirty="0" smtClean="0"/>
              <a:t>2</a:t>
            </a:r>
            <a:r>
              <a:rPr lang="en-US" baseline="0" dirty="0" smtClean="0"/>
              <a:t> Options depending on your student style:</a:t>
            </a:r>
          </a:p>
          <a:p>
            <a:endParaRPr lang="en-US" baseline="0" dirty="0" smtClean="0"/>
          </a:p>
          <a:p>
            <a:r>
              <a:rPr lang="en-US" baseline="0" dirty="0" smtClean="0"/>
              <a:t>Carol to review how she lays out her Content section based on the above screen shot</a:t>
            </a:r>
          </a:p>
          <a:p>
            <a:endParaRPr lang="en-US" baseline="0" dirty="0" smtClean="0"/>
          </a:p>
          <a:p>
            <a:r>
              <a:rPr lang="en-US" baseline="0" dirty="0" smtClean="0"/>
              <a:t>Renee to review how students need a printable copy of information – so this is Course Schedule and Assignment Guide is how everything is organized</a:t>
            </a:r>
          </a:p>
          <a:p>
            <a:r>
              <a:rPr lang="en-US" baseline="0" dirty="0" smtClean="0"/>
              <a:t>Combine the 2 options so they are better – I do both for every module.</a:t>
            </a:r>
            <a:endParaRPr lang="en-US" baseline="0" dirty="0"/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36ACC7-E96A-43F5-918F-AD306D503DE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5155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Carol</a:t>
            </a:r>
            <a:r>
              <a:rPr lang="en-US" baseline="0" dirty="0" smtClean="0"/>
              <a:t> to lead and start by talking about Virtual Tours, and then break into chat groups then go to the next slide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36ACC7-E96A-43F5-918F-AD306D503DE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0075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Carol</a:t>
            </a:r>
            <a:r>
              <a:rPr lang="en-US" baseline="0" dirty="0" smtClean="0"/>
              <a:t> to lead the What did you hear discussion – and I will jump in and talk about how Carol taught me about the virtual tour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Use</a:t>
            </a:r>
            <a:r>
              <a:rPr lang="en-US" baseline="0" dirty="0" smtClean="0"/>
              <a:t> these questions afterwards</a:t>
            </a:r>
            <a:endParaRPr lang="en-US" dirty="0" smtClean="0"/>
          </a:p>
          <a:p>
            <a:r>
              <a:rPr lang="en-US" dirty="0" smtClean="0"/>
              <a:t>Feedback from groups (what did you hear?)</a:t>
            </a:r>
          </a:p>
          <a:p>
            <a:r>
              <a:rPr lang="en-US" dirty="0" smtClean="0"/>
              <a:t>What new options did you discover or think about to introduce yourself online?</a:t>
            </a:r>
          </a:p>
          <a:p>
            <a:endParaRPr lang="en-US" dirty="0" smtClean="0"/>
          </a:p>
          <a:p>
            <a:r>
              <a:rPr lang="en-US" dirty="0" smtClean="0"/>
              <a:t>Ideas to elicit:</a:t>
            </a:r>
          </a:p>
          <a:p>
            <a:r>
              <a:rPr lang="en-US" baseline="0" dirty="0" smtClean="0"/>
              <a:t>-Create a video or audio of yourself  (personal info can go here)</a:t>
            </a:r>
          </a:p>
          <a:p>
            <a:r>
              <a:rPr lang="en-US" baseline="0" dirty="0" smtClean="0"/>
              <a:t>-Create a virtual Course Tour showing people how to navigate the course (this is SOP for all my courses)</a:t>
            </a:r>
          </a:p>
          <a:p>
            <a:r>
              <a:rPr lang="en-US" baseline="0" dirty="0" smtClean="0"/>
              <a:t>I also have audio intros to each module (both of us do, I think!)</a:t>
            </a:r>
          </a:p>
          <a:p>
            <a:r>
              <a:rPr lang="en-US" baseline="0" dirty="0" smtClean="0"/>
              <a:t>-Leverage a podcast (you’ll have to do this-I haven’t gotten to that!)</a:t>
            </a:r>
          </a:p>
          <a:p>
            <a:r>
              <a:rPr lang="en-US" baseline="0" dirty="0" smtClean="0"/>
              <a:t>-Be sure to include personal information about yourself, just like you would in a traditional classroom.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36ACC7-E96A-43F5-918F-AD306D503DE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066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36ACC7-E96A-43F5-918F-AD306D503DE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0386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Renee to lead this slide</a:t>
            </a:r>
          </a:p>
          <a:p>
            <a:r>
              <a:rPr lang="en-US" dirty="0" smtClean="0"/>
              <a:t>Do</a:t>
            </a:r>
            <a:r>
              <a:rPr lang="en-US" baseline="0" dirty="0" smtClean="0"/>
              <a:t> a brainstorm here with the audience.  Encourage them to think about the different types of D2L tools they could use, as well as other options.  Examples include:</a:t>
            </a:r>
          </a:p>
          <a:p>
            <a:pPr marL="176679" indent="-176679">
              <a:buFont typeface="Arial" panose="020B0604020202020204" pitchFamily="34" charset="0"/>
              <a:buChar char="•"/>
            </a:pPr>
            <a:r>
              <a:rPr lang="en-US" baseline="0" dirty="0" smtClean="0"/>
              <a:t>Posting videos of current events</a:t>
            </a:r>
          </a:p>
          <a:p>
            <a:pPr marL="176679" indent="-176679">
              <a:buFont typeface="Arial" panose="020B0604020202020204" pitchFamily="34" charset="0"/>
              <a:buChar char="•"/>
            </a:pPr>
            <a:r>
              <a:rPr lang="en-US" baseline="0" dirty="0" smtClean="0"/>
              <a:t>Linking to news articles</a:t>
            </a:r>
          </a:p>
          <a:p>
            <a:pPr marL="176679" indent="-176679">
              <a:buFont typeface="Arial" panose="020B0604020202020204" pitchFamily="34" charset="0"/>
              <a:buChar char="•"/>
            </a:pPr>
            <a:r>
              <a:rPr lang="en-US" baseline="0" dirty="0" smtClean="0"/>
              <a:t>Create a news item about an idea or thought you had relating to the course</a:t>
            </a:r>
          </a:p>
          <a:p>
            <a:pPr marL="176679" indent="-176679">
              <a:buFont typeface="Arial" panose="020B0604020202020204" pitchFamily="34" charset="0"/>
              <a:buChar char="•"/>
            </a:pPr>
            <a:r>
              <a:rPr lang="en-US" baseline="0" dirty="0" smtClean="0"/>
              <a:t>Create a “café” section in the discussion area to post ideas and thoughts – encourage students to use it, too!</a:t>
            </a:r>
          </a:p>
          <a:p>
            <a:pPr marL="176679" indent="-176679">
              <a:buFont typeface="Arial" panose="020B0604020202020204" pitchFamily="34" charset="0"/>
              <a:buChar char="•"/>
            </a:pPr>
            <a:r>
              <a:rPr lang="en-US" baseline="0" dirty="0" smtClean="0"/>
              <a:t>Chat rooms so students have a “place” to go</a:t>
            </a:r>
          </a:p>
          <a:p>
            <a:pPr marL="176679" indent="-176679">
              <a:buFont typeface="Arial" panose="020B0604020202020204" pitchFamily="34" charset="0"/>
              <a:buChar char="•"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36ACC7-E96A-43F5-918F-AD306D503DE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0727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Carol lead</a:t>
            </a:r>
            <a:r>
              <a:rPr lang="en-US" baseline="0" dirty="0" smtClean="0"/>
              <a:t> – Renee to jump in as needed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36ACC7-E96A-43F5-918F-AD306D503DE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613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4614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8/1/2017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5709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8/1/2017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637406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8/1/2017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970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8/1/2017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990123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8/1/2017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23396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54736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0273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118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8/1/2017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723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938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8/1/2017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016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8/1/2017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843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8/1/2017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2503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11167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t>8/1/2017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8744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DFF08F-DC6B-4601-B491-B0F83F6DD2DA}" type="datetimeFigureOut">
              <a:rPr lang="en-US" smtClean="0"/>
              <a:pPr/>
              <a:t>8/1/2017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316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  <p:sldLayoutId id="2147483790" r:id="rId13"/>
    <p:sldLayoutId id="2147483791" r:id="rId14"/>
    <p:sldLayoutId id="2147483792" r:id="rId15"/>
    <p:sldLayoutId id="21474837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Instructor Is STILL In: Sustaining Presence in the Online Environment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Carol Lacey</a:t>
            </a:r>
          </a:p>
          <a:p>
            <a:r>
              <a:rPr lang="en-US" dirty="0" smtClean="0"/>
              <a:t>Renee Cedarberg</a:t>
            </a:r>
          </a:p>
          <a:p>
            <a:r>
              <a:rPr lang="en-US" dirty="0" smtClean="0"/>
              <a:t>Metropolitan State University</a:t>
            </a:r>
          </a:p>
          <a:p>
            <a:r>
              <a:rPr lang="en-US" dirty="0" smtClean="0"/>
              <a:t>August,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534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Create Connections: Podcasts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09823"/>
            <a:ext cx="6361419" cy="5061098"/>
          </a:xfrm>
        </p:spPr>
        <p:txBody>
          <a:bodyPr>
            <a:normAutofit/>
          </a:bodyPr>
          <a:lstStyle/>
          <a:p>
            <a:pPr>
              <a:buFont typeface="+mj-lt"/>
              <a:buAutoNum type="arabicParenR"/>
            </a:pPr>
            <a:r>
              <a:rPr lang="en-US" dirty="0" smtClean="0"/>
              <a:t>Use the Sound Recorder on your PC or Mac</a:t>
            </a:r>
          </a:p>
          <a:p>
            <a:pPr>
              <a:buFont typeface="+mj-lt"/>
              <a:buAutoNum type="arabicParenR"/>
            </a:pPr>
            <a:r>
              <a:rPr lang="en-US" dirty="0" smtClean="0"/>
              <a:t>Click “Record”</a:t>
            </a:r>
          </a:p>
          <a:p>
            <a:pPr>
              <a:buFont typeface="+mj-lt"/>
              <a:buAutoNum type="arabicParenR"/>
            </a:pPr>
            <a:r>
              <a:rPr lang="en-US" dirty="0" smtClean="0"/>
              <a:t>Record for up to 10 to 12 minutes</a:t>
            </a:r>
          </a:p>
          <a:p>
            <a:pPr marL="857250" lvl="1" indent="-400050">
              <a:buFont typeface="+mj-lt"/>
              <a:buAutoNum type="romanLcPeriod"/>
            </a:pPr>
            <a:r>
              <a:rPr lang="en-US" dirty="0"/>
              <a:t>Feedback</a:t>
            </a:r>
          </a:p>
          <a:p>
            <a:pPr marL="857250" lvl="1" indent="-400050">
              <a:buFont typeface="+mj-lt"/>
              <a:buAutoNum type="romanLcPeriod"/>
            </a:pPr>
            <a:r>
              <a:rPr lang="en-US" dirty="0"/>
              <a:t>Overview of assignments</a:t>
            </a:r>
          </a:p>
          <a:p>
            <a:pPr marL="857250" lvl="1" indent="-400050">
              <a:buFont typeface="+mj-lt"/>
              <a:buAutoNum type="romanLcPeriod"/>
            </a:pPr>
            <a:r>
              <a:rPr lang="en-US" dirty="0"/>
              <a:t>Preview of content / personal experiences  </a:t>
            </a:r>
          </a:p>
          <a:p>
            <a:pPr>
              <a:buFont typeface="+mj-lt"/>
              <a:buAutoNum type="arabicParenR"/>
            </a:pPr>
            <a:r>
              <a:rPr lang="en-US" dirty="0" smtClean="0"/>
              <a:t>Save</a:t>
            </a:r>
          </a:p>
          <a:p>
            <a:pPr>
              <a:buFont typeface="+mj-lt"/>
              <a:buAutoNum type="arabicParenR"/>
            </a:pPr>
            <a:r>
              <a:rPr lang="en-US" dirty="0" smtClean="0"/>
              <a:t>Post to Course Content and link to a Discussion </a:t>
            </a:r>
            <a:r>
              <a:rPr lang="en-US" dirty="0" smtClean="0"/>
              <a:t>Posting</a:t>
            </a:r>
          </a:p>
          <a:p>
            <a:pPr>
              <a:buFont typeface="+mj-lt"/>
              <a:buAutoNum type="arabicParenR"/>
            </a:pPr>
            <a:endParaRPr lang="en-US" dirty="0"/>
          </a:p>
          <a:p>
            <a:pPr marL="0" indent="0">
              <a:buNone/>
            </a:pPr>
            <a:r>
              <a:rPr lang="en-US" i="1" dirty="0" smtClean="0"/>
              <a:t>Be sure to partner with the appropriate accessibility groups at your institution as needed. </a:t>
            </a:r>
            <a:endParaRPr lang="en-US" i="1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9548" y="1031137"/>
            <a:ext cx="4766563" cy="553978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41318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609" y="1146175"/>
            <a:ext cx="7553325" cy="462915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Give feedback…not just grades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7296" y="1406452"/>
            <a:ext cx="6849431" cy="523948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r="16342"/>
          <a:stretch/>
        </p:blipFill>
        <p:spPr>
          <a:xfrm>
            <a:off x="5201864" y="3829050"/>
            <a:ext cx="6876722" cy="302895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29620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Questions?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22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 students need?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050" y="1092852"/>
            <a:ext cx="8458199" cy="5479080"/>
          </a:xfrm>
        </p:spPr>
      </p:pic>
    </p:spTree>
    <p:extLst>
      <p:ext uri="{BB962C8B-B14F-4D97-AF65-F5344CB8AC3E}">
        <p14:creationId xmlns:p14="http://schemas.microsoft.com/office/powerpoint/2010/main" val="2502342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Set the stage</a:t>
            </a:r>
          </a:p>
          <a:p>
            <a:r>
              <a:rPr lang="en-US" dirty="0" smtClean="0"/>
              <a:t>Keep it relevant</a:t>
            </a:r>
          </a:p>
          <a:p>
            <a:r>
              <a:rPr lang="en-US" dirty="0" smtClean="0"/>
              <a:t>Create connections</a:t>
            </a:r>
          </a:p>
          <a:p>
            <a:r>
              <a:rPr lang="en-US" dirty="0" smtClean="0"/>
              <a:t>Convey more than information—why the subject/course matters to you</a:t>
            </a:r>
          </a:p>
          <a:p>
            <a:r>
              <a:rPr lang="en-US" dirty="0" smtClean="0"/>
              <a:t>Give feedback, not just grades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1148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 the stage: Organize 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237" y="1930400"/>
            <a:ext cx="6608253" cy="413015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0835" y="1031247"/>
            <a:ext cx="4406528" cy="549714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16664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 the stage: Introductions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44707"/>
            <a:ext cx="8596668" cy="5313008"/>
          </a:xfrm>
        </p:spPr>
        <p:txBody>
          <a:bodyPr/>
          <a:lstStyle/>
          <a:p>
            <a:r>
              <a:rPr lang="en-US" dirty="0" smtClean="0"/>
              <a:t>How do you introduce yourself in the traditional classroom? (Chat group)</a:t>
            </a:r>
          </a:p>
          <a:p>
            <a:r>
              <a:rPr lang="en-US" dirty="0" smtClean="0"/>
              <a:t>How do you introduce yourself online? (Chat group)</a:t>
            </a:r>
          </a:p>
        </p:txBody>
      </p:sp>
    </p:spTree>
    <p:extLst>
      <p:ext uri="{BB962C8B-B14F-4D97-AF65-F5344CB8AC3E}">
        <p14:creationId xmlns:p14="http://schemas.microsoft.com/office/powerpoint/2010/main" val="1993619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Set the stage: Introductions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67435"/>
            <a:ext cx="4396690" cy="4990280"/>
          </a:xfrm>
        </p:spPr>
        <p:txBody>
          <a:bodyPr/>
          <a:lstStyle/>
          <a:p>
            <a:r>
              <a:rPr lang="en-US" dirty="0" smtClean="0"/>
              <a:t>What did you hear?</a:t>
            </a:r>
          </a:p>
          <a:p>
            <a:r>
              <a:rPr lang="en-US" dirty="0" smtClean="0"/>
              <a:t>What new options did you discover or think about to introduce yourself online?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277"/>
          <a:stretch/>
        </p:blipFill>
        <p:spPr>
          <a:xfrm>
            <a:off x="5599790" y="1930400"/>
            <a:ext cx="6303118" cy="4305901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7924800" y="1456526"/>
            <a:ext cx="39982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Virtual Tour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617825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Building a Virtual Tour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Students arrive in your virtual classroom with widely varying prior experience, both with technology and with IMS/online delivery formats.</a:t>
            </a:r>
          </a:p>
          <a:p>
            <a:r>
              <a:rPr lang="en-US" sz="2000" dirty="0" smtClean="0"/>
              <a:t>Goals:</a:t>
            </a:r>
          </a:p>
          <a:p>
            <a:pPr lvl="1"/>
            <a:r>
              <a:rPr lang="en-US" sz="1800" dirty="0" smtClean="0"/>
              <a:t>Get students into the site beyond the cover and first module.</a:t>
            </a:r>
          </a:p>
          <a:p>
            <a:pPr lvl="1"/>
            <a:r>
              <a:rPr lang="en-US" sz="1800" dirty="0" smtClean="0"/>
              <a:t>Help students easily find key information (syllabus, schedule, etc.)</a:t>
            </a:r>
          </a:p>
          <a:p>
            <a:pPr lvl="1"/>
            <a:r>
              <a:rPr lang="en-US" sz="1800" dirty="0" smtClean="0"/>
              <a:t>Connect to starting assignments, such as introductions on discussion forum.</a:t>
            </a:r>
          </a:p>
          <a:p>
            <a:pPr lvl="1"/>
            <a:r>
              <a:rPr lang="en-US" sz="1800" dirty="0" smtClean="0"/>
              <a:t>Pique interest by connecting them to particularly interesting resources, webpages, assignments. If possible, include a link to something current of relevance to the class.</a:t>
            </a:r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71036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Keep it relevant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61157"/>
            <a:ext cx="8596668" cy="3880773"/>
          </a:xfrm>
        </p:spPr>
        <p:txBody>
          <a:bodyPr/>
          <a:lstStyle/>
          <a:p>
            <a:r>
              <a:rPr lang="en-US" dirty="0" smtClean="0"/>
              <a:t>How do you bring world events into the traditional classroom?</a:t>
            </a:r>
          </a:p>
          <a:p>
            <a:r>
              <a:rPr lang="en-US" dirty="0" smtClean="0"/>
              <a:t>How do students do this?</a:t>
            </a:r>
          </a:p>
          <a:p>
            <a:r>
              <a:rPr lang="en-US" dirty="0" smtClean="0"/>
              <a:t>How </a:t>
            </a:r>
            <a:r>
              <a:rPr lang="en-US" i="1" dirty="0" smtClean="0"/>
              <a:t>do—or could you </a:t>
            </a:r>
            <a:r>
              <a:rPr lang="en-US" dirty="0" smtClean="0"/>
              <a:t>you bring world events into the online classroom?</a:t>
            </a:r>
          </a:p>
          <a:p>
            <a:r>
              <a:rPr lang="en-US" dirty="0" smtClean="0"/>
              <a:t>How do you or might you engage students to do this?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4" t="23256" r="3037"/>
          <a:stretch/>
        </p:blipFill>
        <p:spPr>
          <a:xfrm>
            <a:off x="273850" y="3285759"/>
            <a:ext cx="5327934" cy="270772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3258" y="4102119"/>
            <a:ext cx="6916660" cy="262276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5812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Create Connections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09986"/>
            <a:ext cx="2831410" cy="52822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Participate in discussions</a:t>
            </a:r>
          </a:p>
          <a:p>
            <a:r>
              <a:rPr lang="en-US" dirty="0" smtClean="0"/>
              <a:t>Use emoticons to help translate tone</a:t>
            </a:r>
          </a:p>
          <a:p>
            <a:r>
              <a:rPr lang="en-US" dirty="0" smtClean="0"/>
              <a:t>Online area in discussions just for questions about the course</a:t>
            </a:r>
          </a:p>
          <a:p>
            <a:r>
              <a:rPr lang="en-US" dirty="0" smtClean="0"/>
              <a:t>Podcasts ((and pose a question in the podcast, asking for students to respond in the thread)</a:t>
            </a:r>
          </a:p>
          <a:p>
            <a:r>
              <a:rPr lang="en-US" dirty="0" smtClean="0"/>
              <a:t>Convey not just knowledge (what you know), but why you </a:t>
            </a:r>
            <a:r>
              <a:rPr lang="en-US" dirty="0" smtClean="0"/>
              <a:t>care</a:t>
            </a:r>
          </a:p>
          <a:p>
            <a:r>
              <a:rPr lang="en-US" dirty="0" smtClean="0"/>
              <a:t>Build discussions based on previous discussion to scaffold learning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9" t="13386"/>
          <a:stretch/>
        </p:blipFill>
        <p:spPr>
          <a:xfrm>
            <a:off x="3711474" y="1320007"/>
            <a:ext cx="8480526" cy="462359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7802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52242</TotalTime>
  <Words>833</Words>
  <Application>Microsoft Office PowerPoint</Application>
  <PresentationFormat>Widescreen</PresentationFormat>
  <Paragraphs>104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Trebuchet MS</vt:lpstr>
      <vt:lpstr>Wingdings 3</vt:lpstr>
      <vt:lpstr>Facet</vt:lpstr>
      <vt:lpstr>The Instructor Is STILL In: Sustaining Presence in the Online Environment</vt:lpstr>
      <vt:lpstr>What do students need?</vt:lpstr>
      <vt:lpstr>Agenda</vt:lpstr>
      <vt:lpstr>Set the stage: Organize </vt:lpstr>
      <vt:lpstr>Set the stage: Introductions</vt:lpstr>
      <vt:lpstr>Set the stage: Introductions</vt:lpstr>
      <vt:lpstr> Building a Virtual Tour</vt:lpstr>
      <vt:lpstr>Keep it relevant</vt:lpstr>
      <vt:lpstr>Create Connections</vt:lpstr>
      <vt:lpstr>Create Connections: Podcasts</vt:lpstr>
      <vt:lpstr>Give feedback…not just grades</vt:lpstr>
      <vt:lpstr>Questions?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Instructor is In: Sustaining Presence in the Online ENvironment</dc:title>
  <dc:creator>Renee</dc:creator>
  <cp:lastModifiedBy>Renee</cp:lastModifiedBy>
  <cp:revision>38</cp:revision>
  <cp:lastPrinted>2017-08-01T15:59:53Z</cp:lastPrinted>
  <dcterms:created xsi:type="dcterms:W3CDTF">2015-03-13T01:36:18Z</dcterms:created>
  <dcterms:modified xsi:type="dcterms:W3CDTF">2017-08-02T02:29:27Z</dcterms:modified>
</cp:coreProperties>
</file>