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77" r:id="rId5"/>
    <p:sldId id="278" r:id="rId6"/>
    <p:sldId id="279" r:id="rId7"/>
    <p:sldId id="280" r:id="rId8"/>
    <p:sldId id="281" r:id="rId9"/>
    <p:sldId id="282" r:id="rId10"/>
    <p:sldId id="283" r:id="rId11"/>
    <p:sldId id="284" r:id="rId12"/>
    <p:sldId id="285" r:id="rId13"/>
    <p:sldId id="287" r:id="rId14"/>
    <p:sldId id="286" r:id="rId15"/>
    <p:sldId id="320" r:id="rId16"/>
    <p:sldId id="323" r:id="rId17"/>
    <p:sldId id="321" r:id="rId18"/>
    <p:sldId id="319"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6" r:id="rId45"/>
    <p:sldId id="317" r:id="rId46"/>
    <p:sldId id="322" r:id="rId47"/>
    <p:sldId id="318" r:id="rId4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280" autoAdjust="0"/>
  </p:normalViewPr>
  <p:slideViewPr>
    <p:cSldViewPr>
      <p:cViewPr varScale="1">
        <p:scale>
          <a:sx n="91" d="100"/>
          <a:sy n="91" d="100"/>
        </p:scale>
        <p:origin x="63" y="621"/>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711726218271829E-3"/>
          <c:y val="0.16578725939722244"/>
          <c:w val="0.71714774916939061"/>
          <c:h val="0.82881511893089388"/>
        </c:manualLayout>
      </c:layout>
      <c:pie3DChart>
        <c:varyColors val="1"/>
        <c:ser>
          <c:idx val="0"/>
          <c:order val="0"/>
          <c:tx>
            <c:strRef>
              <c:f>Sheet1!$B$1</c:f>
              <c:strCache>
                <c:ptCount val="1"/>
                <c:pt idx="0">
                  <c:v>Chart Title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E0B-472C-BDE4-25193335AD4A}"/>
              </c:ext>
            </c:extLst>
          </c:dPt>
          <c:dPt>
            <c:idx val="1"/>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E0B-472C-BDE4-25193335AD4A}"/>
              </c:ext>
            </c:extLst>
          </c:dPt>
          <c:dPt>
            <c:idx val="2"/>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E0B-472C-BDE4-25193335AD4A}"/>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E0B-472C-BDE4-25193335AD4A}"/>
              </c:ext>
            </c:extLst>
          </c:dPt>
          <c:dLbls>
            <c:dLbl>
              <c:idx val="0"/>
              <c:tx>
                <c:rich>
                  <a:bodyPr/>
                  <a:lstStyle/>
                  <a:p>
                    <a:r>
                      <a:rPr lang="en-US"/>
                      <a:t>6%</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E0B-472C-BDE4-25193335AD4A}"/>
                </c:ext>
              </c:extLst>
            </c:dLbl>
            <c:dLbl>
              <c:idx val="1"/>
              <c:tx>
                <c:rich>
                  <a:bodyPr/>
                  <a:lstStyle/>
                  <a:p>
                    <a:r>
                      <a:rPr lang="en-US"/>
                      <a:t>19%</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E0B-472C-BDE4-25193335AD4A}"/>
                </c:ext>
              </c:extLst>
            </c:dLbl>
            <c:dLbl>
              <c:idx val="2"/>
              <c:tx>
                <c:rich>
                  <a:bodyPr/>
                  <a:lstStyle/>
                  <a:p>
                    <a:r>
                      <a:rPr lang="en-US"/>
                      <a:t>43%</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0B-472C-BDE4-25193335AD4A}"/>
                </c:ext>
              </c:extLst>
            </c:dLbl>
            <c:dLbl>
              <c:idx val="3"/>
              <c:tx>
                <c:rich>
                  <a:bodyPr/>
                  <a:lstStyle/>
                  <a:p>
                    <a:r>
                      <a:rPr lang="en-US"/>
                      <a:t>33%</a:t>
                    </a:r>
                    <a:endParaRPr lang="en-US" dirty="0"/>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E0B-472C-BDE4-25193335AD4A}"/>
                </c:ext>
              </c:extLst>
            </c:dLbl>
            <c:numFmt formatCode="General"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Freshman</c:v>
                </c:pt>
                <c:pt idx="1">
                  <c:v>Sophmore</c:v>
                </c:pt>
                <c:pt idx="2">
                  <c:v>Junior</c:v>
                </c:pt>
                <c:pt idx="3">
                  <c:v>Senior</c:v>
                </c:pt>
              </c:strCache>
            </c:strRef>
          </c:cat>
          <c:val>
            <c:numRef>
              <c:f>Sheet1!$B$2:$B$5</c:f>
              <c:numCache>
                <c:formatCode>General</c:formatCode>
                <c:ptCount val="4"/>
                <c:pt idx="0">
                  <c:v>0.06</c:v>
                </c:pt>
                <c:pt idx="1">
                  <c:v>0.19</c:v>
                </c:pt>
                <c:pt idx="2">
                  <c:v>0.43</c:v>
                </c:pt>
                <c:pt idx="3">
                  <c:v>0.33</c:v>
                </c:pt>
              </c:numCache>
            </c:numRef>
          </c:val>
          <c:extLst>
            <c:ext xmlns:c16="http://schemas.microsoft.com/office/drawing/2014/chart" uri="{C3380CC4-5D6E-409C-BE32-E72D297353CC}">
              <c16:uniqueId val="{00000008-5E0B-472C-BDE4-25193335AD4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3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7/31/2017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7/31/2017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0"/>
              </a:spcAft>
            </a:pPr>
            <a:r>
              <a:rPr lang="en-US" sz="1200" b="1" dirty="0" smtClean="0">
                <a:effectLst/>
                <a:latin typeface="Segoe UI"/>
                <a:ea typeface="Calibri"/>
                <a:cs typeface="Times New Roman"/>
              </a:rPr>
              <a:t>Relax at the Lake Video Template</a:t>
            </a:r>
            <a:endParaRPr lang="en-US" sz="105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Segoe UI"/>
                <a:ea typeface="Calibri"/>
                <a:cs typeface="Times New Roman"/>
              </a:rPr>
              <a:t>(Basic)</a:t>
            </a:r>
            <a:endParaRPr lang="en-US" sz="105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Segoe UI"/>
                <a:ea typeface="Calibri"/>
                <a:cs typeface="Times New Roman"/>
              </a:rPr>
              <a:t> </a:t>
            </a:r>
            <a:endParaRPr lang="en-US" sz="105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Segoe UI"/>
                <a:ea typeface="Calibri"/>
                <a:cs typeface="Times New Roman"/>
              </a:rPr>
              <a:t>To reproduce the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solidFill>
                  <a:srgbClr val="000000"/>
                </a:solidFill>
                <a:effectLst/>
                <a:latin typeface="Segoe UI"/>
                <a:ea typeface="Times New Roman"/>
                <a:cs typeface="Times New Roman"/>
              </a:rPr>
              <a:t>Under </a:t>
            </a:r>
            <a:r>
              <a:rPr lang="en-US" sz="1200" b="1" kern="1200" dirty="0" smtClean="0">
                <a:solidFill>
                  <a:srgbClr val="000000"/>
                </a:solidFill>
                <a:effectLst/>
                <a:latin typeface="Segoe UI"/>
                <a:ea typeface="Times New Roman"/>
                <a:cs typeface="Times New Roman"/>
              </a:rPr>
              <a:t>Video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Video Styles</a:t>
            </a:r>
            <a:r>
              <a:rPr lang="en-US" sz="1200" kern="1200" dirty="0" smtClean="0">
                <a:solidFill>
                  <a:srgbClr val="000000"/>
                </a:solidFill>
                <a:effectLst/>
                <a:latin typeface="Segoe UI"/>
                <a:ea typeface="Times New Roman"/>
                <a:cs typeface="Times New Roman"/>
              </a:rPr>
              <a:t> group, click the arrow opening the </a:t>
            </a:r>
            <a:r>
              <a:rPr lang="en-US" sz="1200" b="1" kern="1200" dirty="0" smtClean="0">
                <a:solidFill>
                  <a:srgbClr val="000000"/>
                </a:solidFill>
                <a:effectLst/>
                <a:latin typeface="Segoe UI"/>
                <a:ea typeface="Times New Roman"/>
                <a:cs typeface="Times New Roman"/>
              </a:rPr>
              <a:t>Format Video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Video </a:t>
            </a:r>
            <a:r>
              <a:rPr lang="en-US" sz="1200" dirty="0" smtClean="0">
                <a:effectLst/>
                <a:latin typeface="Segoe UI"/>
                <a:ea typeface="Calibri"/>
                <a:cs typeface="Times New Roman"/>
              </a:rPr>
              <a:t>dialog box, click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in the left pane, and under </a:t>
            </a:r>
            <a:r>
              <a:rPr lang="en-US" sz="1200" b="1" dirty="0" smtClean="0">
                <a:effectLst/>
                <a:latin typeface="Segoe UI"/>
                <a:ea typeface="Calibri"/>
                <a:cs typeface="Times New Roman"/>
              </a:rPr>
              <a:t>Scale</a:t>
            </a:r>
            <a:r>
              <a:rPr lang="en-US" sz="1200" dirty="0" smtClean="0">
                <a:effectLst/>
                <a:latin typeface="Segoe UI"/>
                <a:ea typeface="Calibri"/>
                <a:cs typeface="Times New Roman"/>
              </a:rPr>
              <a:t> in the right pane </a:t>
            </a:r>
            <a:r>
              <a:rPr lang="en-US" sz="1200" dirty="0" smtClean="0">
                <a:solidFill>
                  <a:srgbClr val="000000"/>
                </a:solidFill>
                <a:effectLst/>
                <a:latin typeface="Segoe UI"/>
                <a:ea typeface="Calibri"/>
                <a:cs typeface="Times New Roman"/>
              </a:rPr>
              <a:t>uncheck </a:t>
            </a:r>
            <a:r>
              <a:rPr lang="en-US" sz="1200" b="1" dirty="0" smtClean="0">
                <a:solidFill>
                  <a:srgbClr val="000000"/>
                </a:solidFill>
                <a:effectLst/>
                <a:latin typeface="Segoe UI"/>
                <a:ea typeface="Calibri"/>
                <a:cs typeface="Times New Roman"/>
              </a:rPr>
              <a:t>Lock Aspect Ratio</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Then under </a:t>
            </a:r>
            <a:r>
              <a:rPr lang="en-US" sz="1200" b="1" dirty="0" smtClean="0">
                <a:effectLst/>
                <a:latin typeface="Segoe UI"/>
                <a:ea typeface="Calibri"/>
                <a:cs typeface="Times New Roman"/>
              </a:rPr>
              <a:t>Size and Rotate</a:t>
            </a:r>
            <a:r>
              <a:rPr lang="en-US" sz="1200" dirty="0" smtClean="0">
                <a:effectLst/>
                <a:latin typeface="Segoe UI"/>
                <a:ea typeface="Calibri"/>
                <a:cs typeface="Times New Roman"/>
              </a:rPr>
              <a:t> in the right pane set the </a:t>
            </a:r>
            <a:r>
              <a:rPr lang="en-US" sz="1200" b="1" dirty="0" smtClean="0">
                <a:effectLst/>
                <a:latin typeface="Segoe UI"/>
                <a:ea typeface="Calibri"/>
                <a:cs typeface="Times New Roman"/>
              </a:rPr>
              <a:t>Height</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7.5”</a:t>
            </a:r>
            <a:r>
              <a:rPr lang="en-US" sz="1200" dirty="0" smtClean="0">
                <a:effectLst/>
                <a:latin typeface="Segoe UI"/>
                <a:ea typeface="Calibri"/>
                <a:cs typeface="Times New Roman"/>
              </a:rPr>
              <a:t> and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the </a:t>
            </a:r>
            <a:r>
              <a:rPr lang="en-US" sz="1200" b="1" dirty="0" smtClean="0">
                <a:effectLst/>
                <a:latin typeface="Segoe UI"/>
                <a:ea typeface="Calibri"/>
                <a:cs typeface="Times New Roman"/>
              </a:rPr>
              <a:t>10”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Select the video. 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 </a:t>
            </a:r>
            <a:r>
              <a:rPr lang="en-US" sz="1200" dirty="0" smtClean="0">
                <a:effectLst/>
                <a:latin typeface="Segoe UI"/>
                <a:ea typeface="Calibri"/>
                <a:cs typeface="Times New Roman"/>
              </a:rPr>
              <a:t>group, click the arrow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With Previous.</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startAt="5"/>
              <a:tabLst>
                <a:tab pos="457200" algn="l"/>
              </a:tabLst>
            </a:pPr>
            <a:r>
              <a:rPr lang="en-US" sz="1200" dirty="0" smtClean="0">
                <a:effectLst/>
                <a:latin typeface="Segoe UI"/>
                <a:ea typeface="Calibri"/>
                <a:cs typeface="Times New Roman"/>
              </a:rPr>
              <a:t>With the video selected, 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Playback</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Options</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Loop until Stopped</a:t>
            </a:r>
            <a:r>
              <a:rPr lang="en-US" sz="1200" dirty="0" smtClean="0">
                <a:effectLst/>
                <a:latin typeface="Segoe UI"/>
                <a:ea typeface="Calibri"/>
                <a:cs typeface="Times New Roman"/>
              </a:rPr>
              <a:t>.</a:t>
            </a:r>
          </a:p>
          <a:p>
            <a:pPr marL="342900" marR="0" lvl="0" indent="-342900">
              <a:lnSpc>
                <a:spcPct val="115000"/>
              </a:lnSpc>
              <a:spcBef>
                <a:spcPts val="600"/>
              </a:spcBef>
              <a:spcAft>
                <a:spcPts val="0"/>
              </a:spcAft>
              <a:buFont typeface="+mj-lt"/>
              <a:buAutoNum type="arabicPeriod" startAt="5"/>
              <a:tabLst>
                <a:tab pos="457200" algn="l"/>
              </a:tabLst>
            </a:pPr>
            <a:endParaRPr lang="en-US" sz="120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Segoe UI"/>
                <a:ea typeface="Calibri"/>
                <a:cs typeface="Times New Roman"/>
              </a:rPr>
              <a:t>To reproduce the text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your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group,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Select</a:t>
            </a:r>
            <a:r>
              <a:rPr lang="en-US" sz="1200" b="1" dirty="0" smtClean="0">
                <a:effectLst/>
                <a:latin typeface="Segoe UI"/>
                <a:ea typeface="Calibri"/>
                <a:cs typeface="Times New Roman"/>
              </a:rPr>
              <a:t> Verdana </a:t>
            </a:r>
            <a:r>
              <a:rPr lang="en-US" sz="1200" dirty="0" smtClean="0">
                <a:effectLst/>
                <a:latin typeface="Segoe UI"/>
                <a:ea typeface="Calibri"/>
                <a:cs typeface="Times New Roman"/>
              </a:rPr>
              <a:t>in the font list.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the </a:t>
            </a:r>
            <a:r>
              <a:rPr lang="en-US" sz="1200" b="1" dirty="0" smtClean="0">
                <a:effectLst/>
                <a:latin typeface="Segoe UI"/>
                <a:ea typeface="Calibri"/>
                <a:cs typeface="Times New Roman"/>
              </a:rPr>
              <a:t>Bold</a:t>
            </a:r>
            <a:r>
              <a:rPr lang="en-US" sz="1200" dirty="0" smtClean="0">
                <a:effectLst/>
                <a:latin typeface="Segoe UI"/>
                <a:ea typeface="Calibri"/>
                <a:cs typeface="Times New Roman"/>
              </a:rPr>
              <a:t> icon.</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Font Size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88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Paragraph</a:t>
            </a:r>
            <a:r>
              <a:rPr lang="en-US" sz="1200" dirty="0" smtClean="0">
                <a:effectLst/>
                <a:latin typeface="Segoe UI"/>
                <a:ea typeface="Calibri"/>
                <a:cs typeface="Times New Roman"/>
              </a:rPr>
              <a:t> group, select the </a:t>
            </a:r>
            <a:r>
              <a:rPr lang="en-US" sz="1200" b="1" dirty="0" smtClean="0">
                <a:effectLst/>
                <a:latin typeface="Segoe UI"/>
                <a:ea typeface="Calibri"/>
                <a:cs typeface="Times New Roman"/>
              </a:rPr>
              <a:t>Center Text </a:t>
            </a:r>
            <a:r>
              <a:rPr lang="en-US" sz="1200" dirty="0" smtClean="0">
                <a:effectLst/>
                <a:latin typeface="Segoe UI"/>
                <a:ea typeface="Calibri"/>
                <a:cs typeface="Times New Roman"/>
              </a:rPr>
              <a:t>icon.</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With the text selected, under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group, click the arrow at the bottom right corner to open the </a:t>
            </a:r>
            <a:r>
              <a:rPr lang="en-US" sz="1200" b="1" dirty="0" smtClean="0">
                <a:effectLst/>
                <a:latin typeface="Segoe UI"/>
                <a:ea typeface="Calibri"/>
                <a:cs typeface="Times New Roman"/>
              </a:rPr>
              <a:t>Format Shape</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In the </a:t>
            </a:r>
            <a:r>
              <a:rPr lang="en-US" sz="1200" b="1" kern="1200" dirty="0" smtClean="0">
                <a:effectLst/>
                <a:latin typeface="Segoe UI"/>
                <a:ea typeface="Times New Roman"/>
                <a:cs typeface="Times New Roman"/>
              </a:rPr>
              <a:t>Format Shape</a:t>
            </a:r>
            <a:r>
              <a:rPr lang="en-US" sz="1200" kern="1200" dirty="0" smtClean="0">
                <a:effectLst/>
                <a:latin typeface="Segoe UI"/>
                <a:ea typeface="Times New Roman"/>
                <a:cs typeface="Times New Roman"/>
              </a:rPr>
              <a:t> dialog, click </a:t>
            </a:r>
            <a:r>
              <a:rPr lang="en-US" sz="1200" b="1" kern="1200" dirty="0" smtClean="0">
                <a:effectLst/>
                <a:latin typeface="Segoe UI"/>
                <a:ea typeface="Times New Roman"/>
                <a:cs typeface="Times New Roman"/>
              </a:rPr>
              <a:t>Position</a:t>
            </a:r>
            <a:r>
              <a:rPr lang="en-US" sz="1200" kern="1200" dirty="0" smtClean="0">
                <a:effectLst/>
                <a:latin typeface="Segoe UI"/>
                <a:ea typeface="Times New Roman"/>
                <a:cs typeface="Times New Roman"/>
              </a:rPr>
              <a:t> in the left pane, under </a:t>
            </a:r>
            <a:r>
              <a:rPr lang="en-US" sz="1200" b="1" kern="1200" dirty="0" smtClean="0">
                <a:effectLst/>
                <a:latin typeface="Segoe UI"/>
                <a:ea typeface="Times New Roman"/>
                <a:cs typeface="Times New Roman"/>
              </a:rPr>
              <a:t>Position and Size</a:t>
            </a:r>
            <a:r>
              <a:rPr lang="en-US" sz="1200" kern="1200" dirty="0" smtClean="0">
                <a:effectLst/>
                <a:latin typeface="Segoe UI"/>
                <a:ea typeface="Times New Roman"/>
                <a:cs typeface="Times New Roman"/>
              </a:rPr>
              <a:t> in the right pane set </a:t>
            </a:r>
            <a:r>
              <a:rPr lang="en-US" sz="1200" b="1" kern="1200" dirty="0" smtClean="0">
                <a:effectLst/>
                <a:latin typeface="Segoe UI"/>
                <a:ea typeface="Times New Roman"/>
                <a:cs typeface="Times New Roman"/>
              </a:rPr>
              <a:t>Horizontal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.0”</a:t>
            </a:r>
            <a:r>
              <a:rPr lang="en-US" sz="1200" kern="1200" dirty="0" smtClean="0">
                <a:effectLst/>
                <a:latin typeface="Segoe UI"/>
                <a:ea typeface="Times New Roman"/>
                <a:cs typeface="Times New Roman"/>
              </a:rPr>
              <a:t> and </a:t>
            </a:r>
            <a:r>
              <a:rPr lang="en-US" sz="1200" b="1" kern="1200" dirty="0" smtClean="0">
                <a:effectLst/>
                <a:latin typeface="Segoe UI"/>
                <a:ea typeface="Times New Roman"/>
                <a:cs typeface="Times New Roman"/>
              </a:rPr>
              <a:t>Vertical</a:t>
            </a:r>
            <a:r>
              <a:rPr lang="en-US" sz="1200" kern="1200" dirty="0" smtClean="0">
                <a:effectLst/>
                <a:latin typeface="Segoe UI"/>
                <a:ea typeface="Times New Roman"/>
                <a:cs typeface="Times New Roman"/>
              </a:rPr>
              <a:t> to </a:t>
            </a:r>
            <a:r>
              <a:rPr lang="en-US" sz="1200" b="1" kern="1200" dirty="0" smtClean="0">
                <a:effectLst/>
                <a:latin typeface="Segoe UI"/>
                <a:ea typeface="Times New Roman"/>
                <a:cs typeface="Times New Roman"/>
              </a:rPr>
              <a:t>2.27”</a:t>
            </a:r>
            <a:r>
              <a:rPr lang="en-US" sz="1200" kern="1200" dirty="0" smtClean="0">
                <a:effectLst/>
                <a:latin typeface="Segoe UI"/>
                <a:ea typeface="Times New Roman"/>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kern="1200" dirty="0" smtClean="0">
                <a:effectLst/>
                <a:latin typeface="Segoe UI"/>
                <a:ea typeface="Times New Roman"/>
                <a:cs typeface="Times New Roman"/>
              </a:rPr>
              <a:t>With the text still selected, u</a:t>
            </a:r>
            <a:r>
              <a:rPr lang="en-US" sz="1200" dirty="0" smtClean="0">
                <a:effectLst/>
                <a:latin typeface="Segoe UI"/>
                <a:ea typeface="Calibri"/>
                <a:cs typeface="Times New Roman"/>
              </a:rPr>
              <a:t>nder </a:t>
            </a:r>
            <a:r>
              <a:rPr lang="en-US" sz="1200" b="1" dirty="0" smtClean="0">
                <a:effectLst/>
                <a:latin typeface="Segoe UI"/>
                <a:ea typeface="Calibri"/>
                <a:cs typeface="Times New Roman"/>
              </a:rPr>
              <a:t>Drawing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WordArt Styles</a:t>
            </a:r>
            <a:r>
              <a:rPr lang="en-US" sz="1200" dirty="0" smtClean="0">
                <a:effectLst/>
                <a:latin typeface="Segoe UI"/>
                <a:ea typeface="Calibri"/>
                <a:cs typeface="Times New Roman"/>
              </a:rPr>
              <a:t> group click the arrow at the bottom right to open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click </a:t>
            </a:r>
            <a:r>
              <a:rPr lang="en-US" sz="1200" b="1" dirty="0" smtClean="0">
                <a:effectLst/>
                <a:latin typeface="Segoe UI"/>
                <a:ea typeface="Calibri"/>
                <a:cs typeface="Times New Roman"/>
              </a:rPr>
              <a:t>Text Fill</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Text Fill</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Solid Fill</a:t>
            </a:r>
            <a:r>
              <a:rPr lang="en-US" sz="1200" dirty="0" smtClean="0">
                <a:effectLst/>
                <a:latin typeface="Segoe UI"/>
                <a:ea typeface="Calibri"/>
                <a:cs typeface="Times New Roman"/>
              </a:rPr>
              <a:t>.</a:t>
            </a:r>
            <a:r>
              <a:rPr lang="en-US" sz="1200" b="1" dirty="0" smtClean="0">
                <a:effectLst/>
                <a:latin typeface="Segoe UI"/>
                <a:ea typeface="Calibri"/>
                <a:cs typeface="Times New Roman"/>
              </a:rPr>
              <a:t> </a:t>
            </a:r>
            <a:r>
              <a:rPr lang="en-US" sz="1200" dirty="0" smtClean="0">
                <a:effectLst/>
                <a:latin typeface="Segoe UI"/>
                <a:ea typeface="Calibri"/>
                <a:cs typeface="Times New Roman"/>
              </a:rPr>
              <a:t>Then under </a:t>
            </a:r>
            <a:r>
              <a:rPr lang="en-US" sz="1200" b="1" dirty="0" smtClean="0">
                <a:effectLst/>
                <a:latin typeface="Segoe UI"/>
                <a:ea typeface="Calibri"/>
                <a:cs typeface="Times New Roman"/>
              </a:rPr>
              <a:t>Fill Color</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More Colors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Colors</a:t>
            </a:r>
            <a:r>
              <a:rPr lang="en-US" sz="1200" dirty="0" smtClean="0">
                <a:effectLst/>
                <a:latin typeface="Segoe UI"/>
                <a:ea typeface="Calibri"/>
                <a:cs typeface="Times New Roman"/>
              </a:rPr>
              <a:t> dialog box, click the </a:t>
            </a:r>
            <a:r>
              <a:rPr lang="en-US" sz="1200" b="1" dirty="0" smtClean="0">
                <a:effectLst/>
                <a:latin typeface="Segoe UI"/>
                <a:ea typeface="Calibri"/>
                <a:cs typeface="Times New Roman"/>
              </a:rPr>
              <a:t>Custom</a:t>
            </a:r>
            <a:r>
              <a:rPr lang="en-US" sz="1200" dirty="0" smtClean="0">
                <a:effectLst/>
                <a:latin typeface="Segoe UI"/>
                <a:ea typeface="Calibri"/>
                <a:cs typeface="Times New Roman"/>
              </a:rPr>
              <a:t> tab and do the following:</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Color Model: </a:t>
            </a:r>
            <a:r>
              <a:rPr lang="en-US" sz="1200" b="1" dirty="0" smtClean="0">
                <a:effectLst/>
                <a:latin typeface="Segoe UI"/>
                <a:ea typeface="Calibri"/>
                <a:cs typeface="Times New Roman"/>
              </a:rPr>
              <a:t>RGB</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Red: </a:t>
            </a:r>
            <a:r>
              <a:rPr lang="en-US" sz="1200" b="1" dirty="0" smtClean="0">
                <a:effectLst/>
                <a:latin typeface="Segoe UI"/>
                <a:ea typeface="Calibri"/>
                <a:cs typeface="Times New Roman"/>
              </a:rPr>
              <a:t>0</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Green: </a:t>
            </a:r>
            <a:r>
              <a:rPr lang="en-US" sz="1200" b="1" dirty="0" smtClean="0">
                <a:effectLst/>
                <a:latin typeface="Segoe UI"/>
                <a:ea typeface="Calibri"/>
                <a:cs typeface="Times New Roman"/>
              </a:rPr>
              <a:t>176</a:t>
            </a:r>
            <a:endParaRPr lang="en-US" sz="1200" dirty="0" smtClean="0">
              <a:effectLst/>
              <a:latin typeface="+mn-lt"/>
              <a:ea typeface="Calibri"/>
              <a:cs typeface="Times New Roman"/>
            </a:endParaRPr>
          </a:p>
          <a:p>
            <a:pPr marL="1143000" marR="0" lvl="2" indent="-228600">
              <a:lnSpc>
                <a:spcPct val="115000"/>
              </a:lnSpc>
              <a:spcBef>
                <a:spcPts val="600"/>
              </a:spcBef>
              <a:spcAft>
                <a:spcPts val="0"/>
              </a:spcAft>
              <a:buFont typeface="+mj-lt"/>
              <a:buAutoNum type="romanLcPeriod"/>
            </a:pPr>
            <a:r>
              <a:rPr lang="en-US" sz="1200" dirty="0" smtClean="0">
                <a:effectLst/>
                <a:latin typeface="Segoe UI"/>
                <a:ea typeface="Calibri"/>
                <a:cs typeface="Times New Roman"/>
              </a:rPr>
              <a:t>Blue: </a:t>
            </a:r>
            <a:r>
              <a:rPr lang="en-US" sz="1200" b="1" dirty="0" smtClean="0">
                <a:effectLst/>
                <a:latin typeface="Segoe UI"/>
                <a:ea typeface="Calibri"/>
                <a:cs typeface="Times New Roman"/>
              </a:rPr>
              <a:t>240</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Click OK to close the Colors dialog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Still 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a:t>
            </a:r>
            <a:r>
              <a:rPr lang="en-US" sz="1200" b="1" dirty="0" smtClean="0">
                <a:effectLst/>
                <a:latin typeface="Segoe UI"/>
                <a:ea typeface="Calibri"/>
                <a:cs typeface="Times New Roman"/>
              </a:rPr>
              <a:t>Text Fill</a:t>
            </a:r>
            <a:r>
              <a:rPr lang="en-US" sz="1200" dirty="0" smtClean="0">
                <a:effectLst/>
                <a:latin typeface="Segoe UI"/>
                <a:ea typeface="Calibri"/>
                <a:cs typeface="Times New Roman"/>
              </a:rPr>
              <a:t> right pane, under </a:t>
            </a:r>
            <a:r>
              <a:rPr lang="en-US" sz="1200" b="1" dirty="0" smtClean="0">
                <a:effectLst/>
                <a:latin typeface="Segoe UI"/>
                <a:ea typeface="Calibri"/>
                <a:cs typeface="Times New Roman"/>
              </a:rPr>
              <a:t>Fill Color</a:t>
            </a:r>
            <a:r>
              <a:rPr lang="en-US" sz="1200" dirty="0" smtClean="0">
                <a:effectLst/>
                <a:latin typeface="Segoe UI"/>
                <a:ea typeface="Calibri"/>
                <a:cs typeface="Times New Roman"/>
              </a:rPr>
              <a:t> set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40%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Reflection</a:t>
            </a:r>
            <a:r>
              <a:rPr lang="en-US" sz="1200" dirty="0" smtClean="0">
                <a:effectLst/>
                <a:latin typeface="Segoe UI"/>
                <a:ea typeface="Calibri"/>
                <a:cs typeface="Times New Roman"/>
              </a:rPr>
              <a:t> in the left pane, and in the </a:t>
            </a:r>
            <a:r>
              <a:rPr lang="en-US" sz="1200" b="1" dirty="0" smtClean="0">
                <a:effectLst/>
                <a:latin typeface="Segoe UI"/>
                <a:ea typeface="Calibri"/>
                <a:cs typeface="Times New Roman"/>
              </a:rPr>
              <a:t>Reflection</a:t>
            </a:r>
            <a:r>
              <a:rPr lang="en-US" sz="1200" dirty="0" smtClean="0">
                <a:effectLst/>
                <a:latin typeface="Segoe UI"/>
                <a:ea typeface="Calibri"/>
                <a:cs typeface="Times New Roman"/>
              </a:rPr>
              <a:t>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Transparency : </a:t>
            </a:r>
            <a:r>
              <a:rPr lang="en-US" sz="1200" b="1" dirty="0" smtClean="0">
                <a:effectLst/>
                <a:latin typeface="Segoe UI"/>
                <a:ea typeface="Calibri"/>
                <a:cs typeface="Times New Roman"/>
              </a:rPr>
              <a:t>20%</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Size: </a:t>
            </a:r>
            <a:r>
              <a:rPr lang="en-US" sz="1200" b="1" dirty="0" smtClean="0">
                <a:effectLst/>
                <a:latin typeface="Segoe UI"/>
                <a:ea typeface="Calibri"/>
                <a:cs typeface="Times New Roman"/>
              </a:rPr>
              <a:t>50%</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Distance: </a:t>
            </a:r>
            <a:r>
              <a:rPr lang="en-US" sz="1200" b="1" dirty="0" smtClean="0">
                <a:effectLst/>
                <a:latin typeface="Segoe UI"/>
                <a:ea typeface="Calibri"/>
                <a:cs typeface="Times New Roman"/>
              </a:rPr>
              <a:t>0.3 </a:t>
            </a:r>
            <a:r>
              <a:rPr lang="en-US" sz="1200" b="1" dirty="0" err="1" smtClean="0">
                <a:effectLst/>
                <a:latin typeface="Segoe UI"/>
                <a:ea typeface="Calibri"/>
                <a:cs typeface="Times New Roman"/>
              </a:rPr>
              <a:t>pt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Blur: </a:t>
            </a:r>
            <a:r>
              <a:rPr lang="en-US" sz="1200" b="1" dirty="0" smtClean="0">
                <a:effectLst/>
                <a:latin typeface="Segoe UI"/>
                <a:ea typeface="Calibri"/>
                <a:cs typeface="Times New Roman"/>
              </a:rPr>
              <a:t>4 </a:t>
            </a:r>
            <a:r>
              <a:rPr lang="en-US" sz="1200" b="1" dirty="0" err="1" smtClean="0">
                <a:effectLst/>
                <a:latin typeface="Segoe UI"/>
                <a:ea typeface="Calibri"/>
                <a:cs typeface="Times New Roman"/>
              </a:rPr>
              <a:t>pt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Slope</a:t>
            </a:r>
            <a:r>
              <a:rPr lang="en-US" sz="1200" dirty="0" smtClean="0">
                <a:effectLst/>
                <a:latin typeface="Segoe UI"/>
                <a:ea typeface="Calibri"/>
                <a:cs typeface="Times New Roman"/>
              </a:rPr>
              <a:t> (second row, fourth option from left), and then enter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as </a:t>
            </a:r>
            <a:r>
              <a:rPr lang="en-US" sz="1200" b="1" dirty="0" smtClean="0">
                <a:effectLst/>
                <a:latin typeface="Segoe UI"/>
                <a:ea typeface="Calibri"/>
                <a:cs typeface="Times New Roman"/>
              </a:rPr>
              <a:t>5 </a:t>
            </a:r>
            <a:r>
              <a:rPr lang="en-US" sz="1200" b="1" dirty="0" err="1" smtClean="0">
                <a:effectLst/>
                <a:latin typeface="Segoe UI"/>
                <a:ea typeface="Calibri"/>
                <a:cs typeface="Times New Roman"/>
              </a:rPr>
              <a:t>pt</a:t>
            </a:r>
            <a:r>
              <a:rPr lang="en-US" sz="1200" dirty="0" smtClean="0">
                <a:effectLst/>
                <a:latin typeface="Segoe UI"/>
                <a:ea typeface="Calibri"/>
                <a:cs typeface="Times New Roman"/>
              </a:rPr>
              <a:t> and </a:t>
            </a:r>
            <a:r>
              <a:rPr lang="en-US" sz="1200" b="1" dirty="0" smtClean="0">
                <a:effectLst/>
                <a:latin typeface="Segoe UI"/>
                <a:ea typeface="Calibri"/>
                <a:cs typeface="Times New Roman"/>
              </a:rPr>
              <a:t>Height</a:t>
            </a:r>
            <a:r>
              <a:rPr lang="en-US" sz="1200" dirty="0" smtClean="0">
                <a:effectLst/>
                <a:latin typeface="Segoe UI"/>
                <a:ea typeface="Calibri"/>
                <a:cs typeface="Times New Roman"/>
              </a:rPr>
              <a:t> as </a:t>
            </a:r>
            <a:r>
              <a:rPr lang="en-US" sz="1200" b="1" dirty="0" smtClean="0">
                <a:effectLst/>
                <a:latin typeface="Segoe UI"/>
                <a:ea typeface="Calibri"/>
                <a:cs typeface="Times New Roman"/>
              </a:rPr>
              <a:t>5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Depth</a:t>
            </a:r>
            <a:r>
              <a:rPr lang="en-US" sz="1200" dirty="0" smtClean="0">
                <a:effectLst/>
                <a:latin typeface="Segoe UI"/>
                <a:ea typeface="Calibri"/>
                <a:cs typeface="Times New Roman"/>
              </a:rPr>
              <a:t>, set the </a:t>
            </a:r>
            <a:r>
              <a:rPr lang="en-US" sz="1200" b="1" dirty="0" smtClean="0">
                <a:effectLst/>
                <a:latin typeface="Segoe UI"/>
                <a:ea typeface="Calibri"/>
                <a:cs typeface="Times New Roman"/>
              </a:rPr>
              <a:t>Depth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5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Contour</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Theme Colors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Dark Blue, Text 2</a:t>
            </a:r>
            <a:r>
              <a:rPr lang="en-US" sz="1200" dirty="0" smtClean="0">
                <a:effectLst/>
                <a:latin typeface="Segoe UI"/>
                <a:ea typeface="Calibri"/>
                <a:cs typeface="Times New Roman"/>
              </a:rPr>
              <a:t> (first row, fourth option from left), and then enter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as </a:t>
            </a:r>
            <a:r>
              <a:rPr lang="en-US" sz="1200" b="1" dirty="0" smtClean="0">
                <a:effectLst/>
                <a:latin typeface="Segoe UI"/>
                <a:ea typeface="Calibri"/>
                <a:cs typeface="Times New Roman"/>
              </a:rPr>
              <a:t>0.5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Symbol"/>
              <a:buChar char=""/>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Surface</a:t>
            </a:r>
            <a:r>
              <a:rPr lang="en-US" sz="1200" dirty="0" smtClean="0">
                <a:effectLst/>
                <a:latin typeface="Segoe UI"/>
                <a:ea typeface="Calibri"/>
                <a:cs typeface="Times New Roman"/>
              </a:rPr>
              <a:t>, click the arrow to the right of </a:t>
            </a:r>
            <a:r>
              <a:rPr lang="en-US" sz="1200" b="1" dirty="0" smtClean="0">
                <a:effectLst/>
                <a:latin typeface="Segoe UI"/>
                <a:ea typeface="Calibri"/>
                <a:cs typeface="Times New Roman"/>
              </a:rPr>
              <a:t>Material</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Translucent</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Powder</a:t>
            </a:r>
            <a:r>
              <a:rPr lang="en-US" sz="1200" dirty="0" smtClean="0">
                <a:effectLst/>
                <a:latin typeface="Segoe UI"/>
                <a:ea typeface="Calibri"/>
                <a:cs typeface="Times New Roman"/>
              </a:rPr>
              <a:t> (first option from left), and then click the arrow to the right of </a:t>
            </a:r>
            <a:r>
              <a:rPr lang="en-US" sz="1200" b="1" dirty="0" smtClean="0">
                <a:effectLst/>
                <a:latin typeface="Segoe UI"/>
                <a:ea typeface="Calibri"/>
                <a:cs typeface="Times New Roman"/>
              </a:rPr>
              <a:t>Lighting</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Neutral</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Three Point</a:t>
            </a:r>
            <a:r>
              <a:rPr lang="en-US" sz="1200" dirty="0" smtClean="0">
                <a:effectLst/>
                <a:latin typeface="Segoe UI"/>
                <a:ea typeface="Calibri"/>
                <a:cs typeface="Times New Roman"/>
              </a:rPr>
              <a:t> (first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3-D Rotation</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3-D Rotation </a:t>
            </a:r>
            <a:r>
              <a:rPr lang="en-US" sz="1200" dirty="0" smtClean="0">
                <a:effectLst/>
                <a:latin typeface="Segoe UI"/>
                <a:ea typeface="Calibri"/>
                <a:cs typeface="Times New Roman"/>
              </a:rPr>
              <a:t>in the right pane, click the arrow to the right of </a:t>
            </a:r>
            <a:r>
              <a:rPr lang="en-US" sz="1200" b="1" dirty="0" smtClean="0">
                <a:effectLst/>
                <a:latin typeface="Segoe UI"/>
                <a:ea typeface="Calibri"/>
                <a:cs typeface="Times New Roman"/>
              </a:rPr>
              <a:t>Presets</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Perspective</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Perspective Front</a:t>
            </a:r>
            <a:r>
              <a:rPr lang="en-US" sz="1200" dirty="0" smtClean="0">
                <a:effectLst/>
                <a:latin typeface="Segoe UI"/>
                <a:ea typeface="Calibri"/>
                <a:cs typeface="Times New Roman"/>
              </a:rPr>
              <a:t> (first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45720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box.</a:t>
            </a:r>
          </a:p>
          <a:p>
            <a:pPr marL="342900" marR="0" lvl="0" indent="-342900">
              <a:lnSpc>
                <a:spcPct val="115000"/>
              </a:lnSpc>
              <a:spcBef>
                <a:spcPts val="600"/>
              </a:spcBef>
              <a:spcAft>
                <a:spcPts val="0"/>
              </a:spcAft>
              <a:buFont typeface="+mj-lt"/>
              <a:buAutoNum type="arabicPeriod"/>
              <a:tabLst>
                <a:tab pos="457200" algn="l"/>
              </a:tabLst>
            </a:pPr>
            <a:endParaRPr lang="en-US" sz="120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Segoe UI"/>
                <a:ea typeface="Calibri"/>
                <a:cs typeface="Times New Roman"/>
              </a:rPr>
              <a:t>To reproduce the animation effects on this slide, do the following:</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pPr>
            <a:r>
              <a:rPr lang="en-US" sz="1200" dirty="0" smtClean="0">
                <a:effectLst/>
                <a:latin typeface="Segoe UI"/>
                <a:ea typeface="Calibri"/>
                <a:cs typeface="Times New Roman"/>
              </a:rPr>
              <a:t>Select text box, on the</a:t>
            </a:r>
            <a:r>
              <a:rPr lang="en-US" sz="1200" b="1" dirty="0" smtClean="0">
                <a:effectLst/>
                <a:latin typeface="Segoe UI"/>
                <a:ea typeface="Calibri"/>
                <a:cs typeface="Times New Roman"/>
              </a:rPr>
              <a:t> 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Animation</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Float In</a:t>
            </a:r>
            <a:r>
              <a:rPr lang="en-US" sz="1200" dirty="0" smtClean="0">
                <a:effectLst/>
                <a:latin typeface="Segoe UI"/>
                <a:ea typeface="Calibri"/>
                <a:cs typeface="Times New Roman"/>
              </a:rPr>
              <a:t> (under Entrance, first row, fourth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pPr>
            <a:r>
              <a:rPr lang="en-US" sz="1200" dirty="0" smtClean="0">
                <a:effectLst/>
                <a:latin typeface="Segoe UI"/>
                <a:ea typeface="Calibri"/>
                <a:cs typeface="Times New Roman"/>
              </a:rPr>
              <a:t>Also 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a:t>
            </a:r>
            <a:r>
              <a:rPr lang="en-US" sz="1200" dirty="0" smtClean="0">
                <a:effectLst/>
                <a:latin typeface="Segoe UI"/>
                <a:ea typeface="Calibri"/>
                <a:cs typeface="Times New Roman"/>
              </a:rPr>
              <a:t> group, click the arrow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With Previous</a:t>
            </a:r>
            <a:r>
              <a:rPr lang="en-US" sz="1200" dirty="0" smtClean="0">
                <a:effectLst/>
                <a:latin typeface="Segoe UI"/>
                <a:ea typeface="Calibri"/>
                <a:cs typeface="Times New Roman"/>
              </a:rPr>
              <a:t>, and set the </a:t>
            </a:r>
            <a:r>
              <a:rPr lang="en-US" sz="1200" b="1" dirty="0" smtClean="0">
                <a:effectLst/>
                <a:latin typeface="Segoe UI"/>
                <a:ea typeface="Calibri"/>
                <a:cs typeface="Times New Roman"/>
              </a:rPr>
              <a:t>Duration</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4.00 </a:t>
            </a:r>
            <a:r>
              <a:rPr lang="en-US" sz="1200" dirty="0" smtClean="0">
                <a:effectLst/>
                <a:latin typeface="Segoe UI"/>
                <a:ea typeface="Calibri"/>
                <a:cs typeface="Times New Roman"/>
              </a:rPr>
              <a:t>and the</a:t>
            </a:r>
            <a:r>
              <a:rPr lang="en-US" sz="1200" b="1" dirty="0" smtClean="0">
                <a:effectLst/>
                <a:latin typeface="Segoe UI"/>
                <a:ea typeface="Calibri"/>
                <a:cs typeface="Times New Roman"/>
              </a:rPr>
              <a:t> Delay </a:t>
            </a:r>
            <a:r>
              <a:rPr lang="en-US" sz="1200" dirty="0" smtClean="0">
                <a:effectLst/>
                <a:latin typeface="Segoe UI"/>
                <a:ea typeface="Calibri"/>
                <a:cs typeface="Times New Roman"/>
              </a:rPr>
              <a:t>to</a:t>
            </a:r>
            <a:r>
              <a:rPr lang="en-US" sz="1200" b="1" dirty="0" smtClean="0">
                <a:effectLst/>
                <a:latin typeface="Segoe UI"/>
                <a:ea typeface="Calibri"/>
                <a:cs typeface="Times New Roman"/>
              </a:rPr>
              <a:t> 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0" marR="0">
              <a:lnSpc>
                <a:spcPts val="1200"/>
              </a:lnSpc>
              <a:spcBef>
                <a:spcPts val="0"/>
              </a:spcBef>
              <a:spcAft>
                <a:spcPts val="1000"/>
              </a:spcAft>
            </a:pP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54B371A9-57F5-439D-A04F-5C8EEFD2CF23}" type="slidenum">
              <a:rPr lang="en-US" smtClean="0"/>
              <a:t>1</a:t>
            </a:fld>
            <a:endParaRPr lang="en-US"/>
          </a:p>
        </p:txBody>
      </p:sp>
    </p:spTree>
    <p:extLst>
      <p:ext uri="{BB962C8B-B14F-4D97-AF65-F5344CB8AC3E}">
        <p14:creationId xmlns:p14="http://schemas.microsoft.com/office/powerpoint/2010/main" val="111781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F3E57-140F-42E5-ACA7-3B197A5F54F0}" type="slidenum">
              <a:rPr lang="en-US" smtClean="0"/>
              <a:t>2</a:t>
            </a:fld>
            <a:endParaRPr lang="en-US"/>
          </a:p>
        </p:txBody>
      </p:sp>
    </p:spTree>
    <p:extLst>
      <p:ext uri="{BB962C8B-B14F-4D97-AF65-F5344CB8AC3E}">
        <p14:creationId xmlns:p14="http://schemas.microsoft.com/office/powerpoint/2010/main" val="292409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0038" indent="-530038">
              <a:buFont typeface="+mj-lt"/>
              <a:buAutoNum type="arabicPeriod"/>
            </a:pPr>
            <a:r>
              <a:rPr lang="en-US" b="1" dirty="0"/>
              <a:t>application</a:t>
            </a:r>
            <a:r>
              <a:rPr lang="en-US" dirty="0"/>
              <a:t> of grading rubric and quiz tool </a:t>
            </a:r>
          </a:p>
          <a:p>
            <a:pPr marL="530038" indent="-530038">
              <a:buFont typeface="+mj-lt"/>
              <a:buAutoNum type="arabicPeriod"/>
            </a:pPr>
            <a:r>
              <a:rPr lang="en-US" b="1" dirty="0"/>
              <a:t>analysis </a:t>
            </a:r>
            <a:r>
              <a:rPr lang="en-US" dirty="0"/>
              <a:t>of their self-grading</a:t>
            </a:r>
          </a:p>
          <a:p>
            <a:pPr marL="530038" indent="-530038">
              <a:buFont typeface="+mj-lt"/>
              <a:buAutoNum type="arabicPeriod"/>
            </a:pPr>
            <a:r>
              <a:rPr lang="en-US" b="1" dirty="0"/>
              <a:t>achievement</a:t>
            </a:r>
            <a:r>
              <a:rPr lang="en-US" dirty="0"/>
              <a:t> in online discussions related to assessing own work</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32</a:t>
            </a:fld>
            <a:endParaRPr lang="en-US"/>
          </a:p>
        </p:txBody>
      </p:sp>
    </p:spTree>
    <p:extLst>
      <p:ext uri="{BB962C8B-B14F-4D97-AF65-F5344CB8AC3E}">
        <p14:creationId xmlns:p14="http://schemas.microsoft.com/office/powerpoint/2010/main" val="32103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42</a:t>
            </a:fld>
            <a:endParaRPr lang="en-US"/>
          </a:p>
        </p:txBody>
      </p:sp>
    </p:spTree>
    <p:extLst>
      <p:ext uri="{BB962C8B-B14F-4D97-AF65-F5344CB8AC3E}">
        <p14:creationId xmlns:p14="http://schemas.microsoft.com/office/powerpoint/2010/main" val="1489839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1143000"/>
          </a:xfrm>
        </p:spPr>
        <p:txBody>
          <a:bodyPr>
            <a:normAutofit/>
          </a:bodyPr>
          <a:lstStyle>
            <a:lvl1pPr>
              <a:defRPr sz="4000" b="1"/>
            </a:lvl1pPr>
          </a:lstStyle>
          <a:p>
            <a:r>
              <a:rPr lang="en-US" dirty="0" smtClean="0"/>
              <a:t>Click to edit Master title style</a:t>
            </a:r>
            <a:endParaRPr dirty="0"/>
          </a:p>
        </p:txBody>
      </p:sp>
      <p:sp>
        <p:nvSpPr>
          <p:cNvPr id="3" name="Content Placeholder 2"/>
          <p:cNvSpPr>
            <a:spLocks noGrp="1"/>
          </p:cNvSpPr>
          <p:nvPr>
            <p:ph idx="1"/>
          </p:nvPr>
        </p:nvSpPr>
        <p:spPr>
          <a:xfrm>
            <a:off x="1293813" y="1219200"/>
            <a:ext cx="9601200" cy="4953000"/>
          </a:xfrm>
        </p:spPr>
        <p:txBody>
          <a:bodyPr/>
          <a:lstStyle>
            <a:lvl1pPr>
              <a:defRPr sz="3600"/>
            </a:lvl1pPr>
            <a:lvl2pPr>
              <a:defRPr sz="2800"/>
            </a:lvl2pPr>
            <a:lvl5pPr>
              <a:defRPr/>
            </a:lvl5pPr>
            <a:lvl6pPr>
              <a:defRPr/>
            </a:lvl6pPr>
            <a:lvl7pPr>
              <a:defRPr/>
            </a:lvl7pPr>
            <a:lvl8pPr>
              <a:defRPr/>
            </a:lvl8pPr>
            <a:lvl9pPr>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7/31/2017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7/31/2017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Laura.Schwarz@mns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ir at Lake (seamless loop)_v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2412" y="-958"/>
            <a:ext cx="9145277" cy="6858958"/>
          </a:xfrm>
          <a:prstGeom prst="rect">
            <a:avLst/>
          </a:prstGeom>
          <a:noFill/>
          <a:ln>
            <a:noFill/>
          </a:ln>
        </p:spPr>
      </p:pic>
      <p:sp>
        <p:nvSpPr>
          <p:cNvPr id="5" name="TextBox 4"/>
          <p:cNvSpPr txBox="1"/>
          <p:nvPr/>
        </p:nvSpPr>
        <p:spPr>
          <a:xfrm>
            <a:off x="1491921" y="304800"/>
            <a:ext cx="6629400" cy="3914918"/>
          </a:xfrm>
          <a:prstGeom prst="rect">
            <a:avLst/>
          </a:prstGeom>
          <a:noFill/>
        </p:spPr>
        <p:txBody>
          <a:bodyPr wrap="square" rtlCol="0">
            <a:spAutoFit/>
            <a:scene3d>
              <a:camera prst="perspectiveFront"/>
              <a:lightRig rig="threePt" dir="t"/>
            </a:scene3d>
            <a:sp3d extrusionH="355600" contourW="6350" prstMaterial="powder">
              <a:bevelT w="63500" h="63500" prst="slope"/>
              <a:contourClr>
                <a:schemeClr val="tx2"/>
              </a:contourClr>
            </a:sp3d>
          </a:bodyPr>
          <a:lstStyle/>
          <a:p>
            <a:pPr algn="ctr">
              <a:lnSpc>
                <a:spcPct val="90000"/>
              </a:lnSpc>
              <a:spcBef>
                <a:spcPct val="0"/>
              </a:spcBef>
            </a:pPr>
            <a:r>
              <a:rPr lang="en-US" sz="4800" b="1" cap="all" spc="300" dirty="0" smtClean="0">
                <a:ln/>
                <a:solidFill>
                  <a:srgbClr val="00B0F0">
                    <a:alpha val="60000"/>
                  </a:srgbClr>
                </a:solidFill>
                <a:effectLst>
                  <a:reflection blurRad="50800" stA="78000" endPos="50000" dist="3810" dir="5400000" sy="-100000" algn="bl" rotWithShape="0"/>
                </a:effectLst>
                <a:latin typeface="Verdana" pitchFamily="34" charset="0"/>
                <a:ea typeface="Verdana" pitchFamily="34" charset="0"/>
                <a:cs typeface="Verdana" pitchFamily="34" charset="0"/>
              </a:rPr>
              <a:t>Reflective </a:t>
            </a:r>
            <a:r>
              <a:rPr lang="en-US" sz="4800" b="1" cap="all" spc="300" dirty="0">
                <a:ln/>
                <a:solidFill>
                  <a:srgbClr val="00B0F0">
                    <a:alpha val="60000"/>
                  </a:srgbClr>
                </a:solidFill>
                <a:effectLst>
                  <a:reflection blurRad="50800" stA="78000" endPos="50000" dist="3810" dir="5400000" sy="-100000" algn="bl" rotWithShape="0"/>
                </a:effectLst>
                <a:latin typeface="Verdana" pitchFamily="34" charset="0"/>
                <a:ea typeface="Verdana" pitchFamily="34" charset="0"/>
                <a:cs typeface="Verdana" pitchFamily="34" charset="0"/>
              </a:rPr>
              <a:t>Learning </a:t>
            </a:r>
            <a:endParaRPr lang="en-US" sz="4800" b="1" cap="all" spc="300" dirty="0" smtClean="0">
              <a:ln/>
              <a:solidFill>
                <a:srgbClr val="00B0F0">
                  <a:alpha val="60000"/>
                </a:srgbClr>
              </a:solidFill>
              <a:effectLst>
                <a:reflection blurRad="50800" stA="78000" endPos="50000" dist="3810" dir="5400000" sy="-100000" algn="bl" rotWithShape="0"/>
              </a:effectLst>
              <a:latin typeface="Verdana" pitchFamily="34" charset="0"/>
              <a:ea typeface="Verdana" pitchFamily="34" charset="0"/>
              <a:cs typeface="Verdana" pitchFamily="34" charset="0"/>
            </a:endParaRPr>
          </a:p>
          <a:p>
            <a:pPr algn="ctr">
              <a:lnSpc>
                <a:spcPct val="90000"/>
              </a:lnSpc>
              <a:spcBef>
                <a:spcPct val="0"/>
              </a:spcBef>
            </a:pPr>
            <a:r>
              <a:rPr lang="en-US" sz="6000" b="1" dirty="0" smtClean="0">
                <a:solidFill>
                  <a:schemeClr val="tx1">
                    <a:lumMod val="75000"/>
                    <a:lumOff val="25000"/>
                  </a:schemeClr>
                </a:solidFill>
                <a:latin typeface="+mj-lt"/>
                <a:ea typeface="+mj-ea"/>
                <a:cs typeface="+mj-cs"/>
              </a:rPr>
              <a:t>through </a:t>
            </a:r>
            <a:r>
              <a:rPr lang="en-US" sz="6000" b="1" dirty="0">
                <a:solidFill>
                  <a:schemeClr val="tx1">
                    <a:lumMod val="75000"/>
                    <a:lumOff val="25000"/>
                  </a:schemeClr>
                </a:solidFill>
                <a:latin typeface="+mj-lt"/>
                <a:ea typeface="+mj-ea"/>
                <a:cs typeface="+mj-cs"/>
              </a:rPr>
              <a:t>Discussion Self-Grading</a:t>
            </a:r>
          </a:p>
        </p:txBody>
      </p:sp>
    </p:spTree>
    <p:extLst>
      <p:ext uri="{BB962C8B-B14F-4D97-AF65-F5344CB8AC3E}">
        <p14:creationId xmlns:p14="http://schemas.microsoft.com/office/powerpoint/2010/main" val="344096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4"/>
                                        </p:tgtEl>
                                      </p:cBhvr>
                                    </p:cmd>
                                  </p:childTnLst>
                                </p:cTn>
                              </p:par>
                              <p:par>
                                <p:cTn id="7" presetID="42" presetClass="entr" presetSubtype="0"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4000"/>
                                        <p:tgtEl>
                                          <p:spTgt spid="5"/>
                                        </p:tgtEl>
                                      </p:cBhvr>
                                    </p:animEffect>
                                    <p:anim calcmode="lin" valueType="num">
                                      <p:cBhvr>
                                        <p:cTn id="10" dur="4000" fill="hold"/>
                                        <p:tgtEl>
                                          <p:spTgt spid="5"/>
                                        </p:tgtEl>
                                        <p:attrNameLst>
                                          <p:attrName>ppt_x</p:attrName>
                                        </p:attrNameLst>
                                      </p:cBhvr>
                                      <p:tavLst>
                                        <p:tav tm="0">
                                          <p:val>
                                            <p:strVal val="#ppt_x"/>
                                          </p:val>
                                        </p:tav>
                                        <p:tav tm="100000">
                                          <p:val>
                                            <p:strVal val="#ppt_x"/>
                                          </p:val>
                                        </p:tav>
                                      </p:tavLst>
                                    </p:anim>
                                    <p:anim calcmode="lin" valueType="num">
                                      <p:cBhvr>
                                        <p:cTn id="11" dur="4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2" fill="hold" display="0">
                  <p:stCondLst>
                    <p:cond delay="indefinite"/>
                  </p:stCondLst>
                </p:cTn>
                <p:tgtEl>
                  <p:spTgt spid="4"/>
                </p:tgtEl>
              </p:cMediaNode>
            </p:vide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28600"/>
            <a:ext cx="9601200" cy="1066800"/>
          </a:xfrm>
        </p:spPr>
        <p:txBody>
          <a:bodyPr>
            <a:normAutofit/>
          </a:bodyPr>
          <a:lstStyle/>
          <a:p>
            <a:r>
              <a:rPr lang="en-US" dirty="0" smtClean="0"/>
              <a:t>Reflection-Valuable Life-long Skill</a:t>
            </a:r>
            <a:endParaRPr lang="en-US" dirty="0"/>
          </a:p>
        </p:txBody>
      </p:sp>
      <p:sp>
        <p:nvSpPr>
          <p:cNvPr id="3" name="Content Placeholder 2"/>
          <p:cNvSpPr>
            <a:spLocks noGrp="1"/>
          </p:cNvSpPr>
          <p:nvPr>
            <p:ph idx="1"/>
          </p:nvPr>
        </p:nvSpPr>
        <p:spPr>
          <a:xfrm>
            <a:off x="912812" y="1295400"/>
            <a:ext cx="10972800" cy="5181600"/>
          </a:xfrm>
        </p:spPr>
        <p:txBody>
          <a:bodyPr>
            <a:noAutofit/>
          </a:bodyPr>
          <a:lstStyle/>
          <a:p>
            <a:pPr>
              <a:lnSpc>
                <a:spcPct val="110000"/>
              </a:lnSpc>
            </a:pPr>
            <a:r>
              <a:rPr lang="en-US" dirty="0" smtClean="0"/>
              <a:t>Assists </a:t>
            </a:r>
            <a:r>
              <a:rPr lang="en-US" dirty="0"/>
              <a:t>people to improve upon all </a:t>
            </a:r>
            <a:r>
              <a:rPr lang="en-US" dirty="0" smtClean="0"/>
              <a:t>areas: </a:t>
            </a:r>
          </a:p>
          <a:p>
            <a:pPr lvl="1">
              <a:lnSpc>
                <a:spcPct val="110000"/>
              </a:lnSpc>
            </a:pPr>
            <a:r>
              <a:rPr lang="en-US" dirty="0" smtClean="0"/>
              <a:t>personal life, </a:t>
            </a:r>
            <a:r>
              <a:rPr lang="en-US" dirty="0"/>
              <a:t>education and </a:t>
            </a:r>
            <a:r>
              <a:rPr lang="en-US" dirty="0" smtClean="0"/>
              <a:t>career: </a:t>
            </a:r>
          </a:p>
          <a:p>
            <a:pPr>
              <a:lnSpc>
                <a:spcPct val="110000"/>
              </a:lnSpc>
            </a:pPr>
            <a:r>
              <a:rPr lang="en-US" dirty="0" smtClean="0"/>
              <a:t>Helps </a:t>
            </a:r>
            <a:r>
              <a:rPr lang="en-US" dirty="0"/>
              <a:t>improve </a:t>
            </a:r>
            <a:r>
              <a:rPr lang="en-US" dirty="0" smtClean="0"/>
              <a:t>performance/practice</a:t>
            </a:r>
            <a:endParaRPr lang="en-US" dirty="0"/>
          </a:p>
          <a:p>
            <a:pPr>
              <a:lnSpc>
                <a:spcPct val="110000"/>
              </a:lnSpc>
            </a:pPr>
            <a:r>
              <a:rPr lang="en-US" dirty="0" smtClean="0"/>
              <a:t>Faculty </a:t>
            </a:r>
            <a:r>
              <a:rPr lang="en-US" dirty="0"/>
              <a:t>can assist learners to develop self-reflection skills through use of self-reflection activities. </a:t>
            </a:r>
            <a:endParaRPr lang="en-US" dirty="0" smtClean="0"/>
          </a:p>
          <a:p>
            <a:pPr>
              <a:lnSpc>
                <a:spcPct val="110000"/>
              </a:lnSpc>
            </a:pPr>
            <a:endParaRPr lang="en-US" sz="2400" dirty="0"/>
          </a:p>
        </p:txBody>
      </p:sp>
    </p:spTree>
    <p:extLst>
      <p:ext uri="{BB962C8B-B14F-4D97-AF65-F5344CB8AC3E}">
        <p14:creationId xmlns:p14="http://schemas.microsoft.com/office/powerpoint/2010/main" val="377864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28600"/>
            <a:ext cx="9601200" cy="990600"/>
          </a:xfrm>
        </p:spPr>
        <p:txBody>
          <a:bodyPr/>
          <a:lstStyle/>
          <a:p>
            <a:r>
              <a:rPr lang="en-US" dirty="0" smtClean="0"/>
              <a:t>Reflective Learning</a:t>
            </a:r>
            <a:endParaRPr lang="en-US" dirty="0"/>
          </a:p>
        </p:txBody>
      </p:sp>
      <p:sp>
        <p:nvSpPr>
          <p:cNvPr id="3" name="Content Placeholder 2"/>
          <p:cNvSpPr>
            <a:spLocks noGrp="1"/>
          </p:cNvSpPr>
          <p:nvPr>
            <p:ph idx="1"/>
          </p:nvPr>
        </p:nvSpPr>
        <p:spPr>
          <a:xfrm>
            <a:off x="912812" y="1363980"/>
            <a:ext cx="10287000" cy="4655820"/>
          </a:xfrm>
        </p:spPr>
        <p:txBody>
          <a:bodyPr>
            <a:normAutofit/>
          </a:bodyPr>
          <a:lstStyle/>
          <a:p>
            <a:pPr>
              <a:lnSpc>
                <a:spcPct val="110000"/>
              </a:lnSpc>
            </a:pPr>
            <a:r>
              <a:rPr lang="en-US" dirty="0"/>
              <a:t>H</a:t>
            </a:r>
            <a:r>
              <a:rPr lang="en-US" dirty="0" smtClean="0"/>
              <a:t>elps </a:t>
            </a:r>
            <a:r>
              <a:rPr lang="en-US" dirty="0"/>
              <a:t>us to understand what we have done well, why it went well, what can be improved upon and </a:t>
            </a:r>
            <a:r>
              <a:rPr lang="en-US" dirty="0" smtClean="0"/>
              <a:t>why </a:t>
            </a:r>
            <a:endParaRPr lang="en-US" dirty="0"/>
          </a:p>
          <a:p>
            <a:pPr>
              <a:lnSpc>
                <a:spcPct val="110000"/>
              </a:lnSpc>
            </a:pPr>
            <a:r>
              <a:rPr lang="en-US" dirty="0" smtClean="0"/>
              <a:t>Provide </a:t>
            </a:r>
            <a:r>
              <a:rPr lang="en-US" dirty="0"/>
              <a:t>some insight into how to improve.  </a:t>
            </a:r>
          </a:p>
          <a:p>
            <a:r>
              <a:rPr lang="en-US" dirty="0" smtClean="0"/>
              <a:t>Important skill for  learning self-growth, problem solving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212" y="4800600"/>
            <a:ext cx="1531620" cy="1531620"/>
          </a:xfrm>
          <a:prstGeom prst="rect">
            <a:avLst/>
          </a:prstGeom>
        </p:spPr>
      </p:pic>
      <p:sp>
        <p:nvSpPr>
          <p:cNvPr id="5" name="TextBox 4"/>
          <p:cNvSpPr txBox="1"/>
          <p:nvPr/>
        </p:nvSpPr>
        <p:spPr>
          <a:xfrm>
            <a:off x="9675812" y="6477000"/>
            <a:ext cx="2293620" cy="276999"/>
          </a:xfrm>
          <a:prstGeom prst="rect">
            <a:avLst/>
          </a:prstGeom>
          <a:noFill/>
        </p:spPr>
        <p:txBody>
          <a:bodyPr wrap="square" rtlCol="0">
            <a:spAutoFit/>
          </a:bodyPr>
          <a:lstStyle/>
          <a:p>
            <a:r>
              <a:rPr lang="en-US" sz="1200" dirty="0" smtClean="0"/>
              <a:t>Photo Courtesy of MS Office </a:t>
            </a:r>
            <a:endParaRPr lang="en-US" sz="1200" dirty="0"/>
          </a:p>
        </p:txBody>
      </p:sp>
    </p:spTree>
    <p:extLst>
      <p:ext uri="{BB962C8B-B14F-4D97-AF65-F5344CB8AC3E}">
        <p14:creationId xmlns:p14="http://schemas.microsoft.com/office/powerpoint/2010/main" val="40308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Learning</a:t>
            </a:r>
            <a:endParaRPr lang="en-US" dirty="0"/>
          </a:p>
        </p:txBody>
      </p:sp>
      <p:sp>
        <p:nvSpPr>
          <p:cNvPr id="3" name="Content Placeholder 2"/>
          <p:cNvSpPr>
            <a:spLocks noGrp="1"/>
          </p:cNvSpPr>
          <p:nvPr>
            <p:ph idx="1"/>
          </p:nvPr>
        </p:nvSpPr>
        <p:spPr>
          <a:xfrm>
            <a:off x="1293813" y="1219200"/>
            <a:ext cx="9601200" cy="5410200"/>
          </a:xfrm>
        </p:spPr>
        <p:txBody>
          <a:bodyPr>
            <a:normAutofit fontScale="92500"/>
          </a:bodyPr>
          <a:lstStyle/>
          <a:p>
            <a:r>
              <a:rPr lang="en-US" dirty="0" smtClean="0"/>
              <a:t>Long history of use in </a:t>
            </a:r>
            <a:r>
              <a:rPr lang="en-US" dirty="0"/>
              <a:t>health and social </a:t>
            </a:r>
            <a:r>
              <a:rPr lang="en-US" dirty="0" smtClean="0"/>
              <a:t>sciences and helping/medical professions </a:t>
            </a:r>
            <a:r>
              <a:rPr lang="en-US" dirty="0"/>
              <a:t>education (Morgan, Rawlinson &amp; Weaver, 2006), </a:t>
            </a:r>
            <a:endParaRPr lang="en-US" dirty="0" smtClean="0"/>
          </a:p>
          <a:p>
            <a:r>
              <a:rPr lang="en-US" dirty="0" smtClean="0"/>
              <a:t>more recent use post-secondary education for other </a:t>
            </a:r>
            <a:r>
              <a:rPr lang="en-US" dirty="0"/>
              <a:t>fields </a:t>
            </a:r>
            <a:r>
              <a:rPr lang="en-US" dirty="0" smtClean="0"/>
              <a:t>(</a:t>
            </a:r>
            <a:r>
              <a:rPr lang="en-US" dirty="0"/>
              <a:t>Henderson, </a:t>
            </a:r>
            <a:r>
              <a:rPr lang="en-US" dirty="0" err="1"/>
              <a:t>Napan</a:t>
            </a:r>
            <a:r>
              <a:rPr lang="en-US" dirty="0"/>
              <a:t> &amp; Monteiro, 2004</a:t>
            </a:r>
            <a:r>
              <a:rPr lang="en-US" dirty="0" smtClean="0"/>
              <a:t>).</a:t>
            </a:r>
          </a:p>
          <a:p>
            <a:r>
              <a:rPr lang="en-US" dirty="0" smtClean="0"/>
              <a:t>Important element of self-improvement (</a:t>
            </a:r>
            <a:r>
              <a:rPr lang="en-US" dirty="0" err="1" smtClean="0"/>
              <a:t>Kayler</a:t>
            </a:r>
            <a:r>
              <a:rPr lang="en-US" dirty="0" smtClean="0"/>
              <a:t> &amp; Weller)</a:t>
            </a:r>
          </a:p>
          <a:p>
            <a:r>
              <a:rPr lang="en-US" dirty="0" smtClean="0"/>
              <a:t>Paramount </a:t>
            </a:r>
            <a:r>
              <a:rPr lang="en-US" smtClean="0"/>
              <a:t>for professionals </a:t>
            </a:r>
            <a:r>
              <a:rPr lang="en-US" dirty="0" smtClean="0"/>
              <a:t>to improve practice (</a:t>
            </a:r>
            <a:r>
              <a:rPr lang="en-US" dirty="0" err="1" smtClean="0"/>
              <a:t>Kember</a:t>
            </a:r>
            <a:r>
              <a:rPr lang="en-US" dirty="0" smtClean="0"/>
              <a:t> et al.)</a:t>
            </a:r>
          </a:p>
          <a:p>
            <a:endParaRPr lang="en-US" dirty="0"/>
          </a:p>
        </p:txBody>
      </p:sp>
    </p:spTree>
    <p:extLst>
      <p:ext uri="{BB962C8B-B14F-4D97-AF65-F5344CB8AC3E}">
        <p14:creationId xmlns:p14="http://schemas.microsoft.com/office/powerpoint/2010/main" val="3049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Learning</a:t>
            </a:r>
            <a:endParaRPr lang="en-US" dirty="0"/>
          </a:p>
        </p:txBody>
      </p:sp>
      <p:sp>
        <p:nvSpPr>
          <p:cNvPr id="3" name="Content Placeholder 2"/>
          <p:cNvSpPr>
            <a:spLocks noGrp="1"/>
          </p:cNvSpPr>
          <p:nvPr>
            <p:ph idx="1"/>
          </p:nvPr>
        </p:nvSpPr>
        <p:spPr/>
        <p:txBody>
          <a:bodyPr>
            <a:normAutofit fontScale="92500"/>
          </a:bodyPr>
          <a:lstStyle/>
          <a:p>
            <a:r>
              <a:rPr lang="en-US" dirty="0" smtClean="0"/>
              <a:t>reflective </a:t>
            </a:r>
            <a:r>
              <a:rPr lang="en-US" dirty="0"/>
              <a:t>thinking “should be promoted in all programs because reflective judgement is needed for contending with “ill-defined problems” </a:t>
            </a:r>
            <a:r>
              <a:rPr lang="en-US" dirty="0" smtClean="0"/>
              <a:t>(</a:t>
            </a:r>
            <a:r>
              <a:rPr lang="en-US" dirty="0" err="1"/>
              <a:t>Kember</a:t>
            </a:r>
            <a:r>
              <a:rPr lang="en-US" dirty="0"/>
              <a:t>, McKay, Sinclair &amp; Wong (2008) </a:t>
            </a:r>
            <a:r>
              <a:rPr lang="en-US" dirty="0" smtClean="0"/>
              <a:t>p</a:t>
            </a:r>
            <a:r>
              <a:rPr lang="en-US" dirty="0"/>
              <a:t>. 369).  </a:t>
            </a:r>
            <a:endParaRPr lang="en-US" dirty="0" smtClean="0"/>
          </a:p>
          <a:p>
            <a:r>
              <a:rPr lang="en-US" dirty="0" smtClean="0"/>
              <a:t>“</a:t>
            </a:r>
            <a:r>
              <a:rPr lang="en-US" dirty="0"/>
              <a:t>Reflective learning encourages deeper learning, and offers a relevant framework for development of professionals who will be lifelong learners, committed to continuous improvement of their practice” (Henderson, </a:t>
            </a:r>
            <a:r>
              <a:rPr lang="en-US" dirty="0" err="1"/>
              <a:t>Napan</a:t>
            </a:r>
            <a:r>
              <a:rPr lang="en-US" dirty="0"/>
              <a:t> &amp; Monteiro, 2004, p. 2). </a:t>
            </a:r>
          </a:p>
        </p:txBody>
      </p:sp>
    </p:spTree>
    <p:extLst>
      <p:ext uri="{BB962C8B-B14F-4D97-AF65-F5344CB8AC3E}">
        <p14:creationId xmlns:p14="http://schemas.microsoft.com/office/powerpoint/2010/main" val="348905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Self-Grading Uses Reflection</a:t>
            </a:r>
            <a:endParaRPr lang="en-US" dirty="0"/>
          </a:p>
        </p:txBody>
      </p:sp>
      <p:sp>
        <p:nvSpPr>
          <p:cNvPr id="3" name="Content Placeholder 2"/>
          <p:cNvSpPr>
            <a:spLocks noGrp="1"/>
          </p:cNvSpPr>
          <p:nvPr>
            <p:ph idx="1"/>
          </p:nvPr>
        </p:nvSpPr>
        <p:spPr>
          <a:xfrm>
            <a:off x="1293813" y="1219200"/>
            <a:ext cx="9601200" cy="5257800"/>
          </a:xfrm>
        </p:spPr>
        <p:txBody>
          <a:bodyPr>
            <a:normAutofit/>
          </a:bodyPr>
          <a:lstStyle/>
          <a:p>
            <a:r>
              <a:rPr lang="en-US" dirty="0" smtClean="0"/>
              <a:t>Learners who self-graded learned from mistakes/errors through examining own work (</a:t>
            </a:r>
            <a:r>
              <a:rPr lang="en-US" dirty="0"/>
              <a:t>Davis &amp; Rand, 1980; Wagner, Suh, &amp; Cruz, 2011</a:t>
            </a:r>
            <a:r>
              <a:rPr lang="en-US" dirty="0" smtClean="0"/>
              <a:t>).</a:t>
            </a:r>
          </a:p>
          <a:p>
            <a:r>
              <a:rPr lang="en-US" dirty="0" smtClean="0"/>
              <a:t>Learners who used reflective self-grading of calculus questions spent a lot more time reviewing their exam (than traditionally graded exams) and learned a lot more from mistakes (</a:t>
            </a:r>
            <a:r>
              <a:rPr lang="en-US" dirty="0" err="1" smtClean="0"/>
              <a:t>Cherpinsky</a:t>
            </a:r>
            <a:r>
              <a:rPr lang="en-US" dirty="0" smtClean="0"/>
              <a:t>, 2011)</a:t>
            </a:r>
            <a:endParaRPr lang="en-US" dirty="0"/>
          </a:p>
        </p:txBody>
      </p:sp>
    </p:spTree>
    <p:extLst>
      <p:ext uri="{BB962C8B-B14F-4D97-AF65-F5344CB8AC3E}">
        <p14:creationId xmlns:p14="http://schemas.microsoft.com/office/powerpoint/2010/main" val="251681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Self-Grading Uses Reflection</a:t>
            </a:r>
            <a:endParaRPr lang="en-US" dirty="0"/>
          </a:p>
        </p:txBody>
      </p:sp>
      <p:sp>
        <p:nvSpPr>
          <p:cNvPr id="3" name="Content Placeholder 2"/>
          <p:cNvSpPr>
            <a:spLocks noGrp="1"/>
          </p:cNvSpPr>
          <p:nvPr>
            <p:ph idx="1"/>
          </p:nvPr>
        </p:nvSpPr>
        <p:spPr/>
        <p:txBody>
          <a:bodyPr/>
          <a:lstStyle/>
          <a:p>
            <a:r>
              <a:rPr lang="en-US" dirty="0" smtClean="0"/>
              <a:t>Learners reflect on content of post</a:t>
            </a:r>
          </a:p>
          <a:p>
            <a:r>
              <a:rPr lang="en-US" dirty="0" smtClean="0"/>
              <a:t>Learners reflect on performance</a:t>
            </a:r>
          </a:p>
          <a:p>
            <a:r>
              <a:rPr lang="en-US" dirty="0" smtClean="0"/>
              <a:t>Enhanced learning desired outcome</a:t>
            </a:r>
          </a:p>
          <a:p>
            <a:r>
              <a:rPr lang="en-US" dirty="0" smtClean="0"/>
              <a:t>Practicing reflection through self-grading may help further lifelong reflection in personal and professional lives</a:t>
            </a:r>
          </a:p>
          <a:p>
            <a:endParaRPr lang="en-US" dirty="0"/>
          </a:p>
        </p:txBody>
      </p:sp>
    </p:spTree>
    <p:extLst>
      <p:ext uri="{BB962C8B-B14F-4D97-AF65-F5344CB8AC3E}">
        <p14:creationId xmlns:p14="http://schemas.microsoft.com/office/powerpoint/2010/main" val="29010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533400"/>
            <a:ext cx="10210802" cy="1143000"/>
          </a:xfrm>
        </p:spPr>
        <p:txBody>
          <a:bodyPr>
            <a:normAutofit/>
          </a:bodyPr>
          <a:lstStyle/>
          <a:p>
            <a:r>
              <a:rPr lang="en-US" dirty="0" smtClean="0"/>
              <a:t>How-Step-by-step </a:t>
            </a:r>
            <a:r>
              <a:rPr lang="en-US" dirty="0"/>
              <a:t>implementation</a:t>
            </a:r>
          </a:p>
        </p:txBody>
      </p:sp>
      <p:sp>
        <p:nvSpPr>
          <p:cNvPr id="3" name="Content Placeholder 2"/>
          <p:cNvSpPr>
            <a:spLocks noGrp="1"/>
          </p:cNvSpPr>
          <p:nvPr>
            <p:ph idx="1"/>
          </p:nvPr>
        </p:nvSpPr>
        <p:spPr>
          <a:xfrm>
            <a:off x="1293813" y="1828800"/>
            <a:ext cx="9601200" cy="4343400"/>
          </a:xfrm>
        </p:spPr>
        <p:txBody>
          <a:bodyPr>
            <a:normAutofit/>
          </a:bodyPr>
          <a:lstStyle/>
          <a:p>
            <a:pPr marL="514196" indent="-514196">
              <a:buFont typeface="+mj-lt"/>
              <a:buAutoNum type="arabicPeriod"/>
            </a:pPr>
            <a:r>
              <a:rPr lang="en-US" sz="3999" dirty="0"/>
              <a:t>Create a rubric</a:t>
            </a:r>
          </a:p>
          <a:p>
            <a:pPr marL="514196" indent="-514196">
              <a:buFont typeface="+mj-lt"/>
              <a:buAutoNum type="arabicPeriod"/>
            </a:pPr>
            <a:r>
              <a:rPr lang="en-US" sz="3999" dirty="0"/>
              <a:t>Create a self-grading quiz</a:t>
            </a:r>
          </a:p>
          <a:p>
            <a:pPr marL="514196" indent="-514196">
              <a:buFont typeface="+mj-lt"/>
              <a:buAutoNum type="arabicPeriod"/>
            </a:pPr>
            <a:r>
              <a:rPr lang="en-US" sz="3999" dirty="0"/>
              <a:t>Inform learners</a:t>
            </a:r>
          </a:p>
        </p:txBody>
      </p:sp>
      <p:sp>
        <p:nvSpPr>
          <p:cNvPr id="4" name="Slide Number Placeholder 3"/>
          <p:cNvSpPr>
            <a:spLocks noGrp="1"/>
          </p:cNvSpPr>
          <p:nvPr>
            <p:ph type="sldNum" sz="quarter" idx="12"/>
          </p:nvPr>
        </p:nvSpPr>
        <p:spPr/>
        <p:txBody>
          <a:bodyPr/>
          <a:lstStyle/>
          <a:p>
            <a:fld id="{401CF334-2D5C-4859-84A6-CA7E6E43FAEB}" type="slidenum">
              <a:rPr lang="en-US" smtClean="0"/>
              <a:t>16</a:t>
            </a:fld>
            <a:endParaRPr lang="en-US"/>
          </a:p>
        </p:txBody>
      </p:sp>
    </p:spTree>
    <p:extLst>
      <p:ext uri="{BB962C8B-B14F-4D97-AF65-F5344CB8AC3E}">
        <p14:creationId xmlns:p14="http://schemas.microsoft.com/office/powerpoint/2010/main" val="49027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a:bodyPr>
          <a:lstStyle/>
          <a:p>
            <a:r>
              <a:rPr lang="en-US" dirty="0"/>
              <a:t>Works in a variety of online learning platforms &amp; courses</a:t>
            </a:r>
          </a:p>
          <a:p>
            <a:r>
              <a:rPr lang="en-US" dirty="0" smtClean="0"/>
              <a:t>Several-day </a:t>
            </a:r>
            <a:r>
              <a:rPr lang="en-US" dirty="0"/>
              <a:t>period to complete (learning when ready &amp; the time is right-Andragogy)</a:t>
            </a:r>
          </a:p>
          <a:p>
            <a:r>
              <a:rPr lang="en-US" dirty="0"/>
              <a:t>Instructor needs to explain why, what &amp; how to do (addresses Andragogy)</a:t>
            </a:r>
          </a:p>
          <a:p>
            <a:endParaRPr lang="en-US" dirty="0"/>
          </a:p>
        </p:txBody>
      </p:sp>
    </p:spTree>
    <p:extLst>
      <p:ext uri="{BB962C8B-B14F-4D97-AF65-F5344CB8AC3E}">
        <p14:creationId xmlns:p14="http://schemas.microsoft.com/office/powerpoint/2010/main" val="145071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78828"/>
            <a:ext cx="10820400" cy="1143000"/>
          </a:xfrm>
        </p:spPr>
        <p:txBody>
          <a:bodyPr>
            <a:normAutofit/>
          </a:bodyPr>
          <a:lstStyle/>
          <a:p>
            <a:r>
              <a:rPr lang="en-US" dirty="0"/>
              <a:t>Step 1:  Create a Rubric-Our Criterion:</a:t>
            </a:r>
          </a:p>
        </p:txBody>
      </p:sp>
      <p:sp>
        <p:nvSpPr>
          <p:cNvPr id="3" name="Content Placeholder 2"/>
          <p:cNvSpPr>
            <a:spLocks noGrp="1"/>
          </p:cNvSpPr>
          <p:nvPr>
            <p:ph idx="1"/>
          </p:nvPr>
        </p:nvSpPr>
        <p:spPr/>
        <p:txBody>
          <a:bodyPr>
            <a:normAutofit/>
          </a:bodyPr>
          <a:lstStyle/>
          <a:p>
            <a:pPr marL="687309" lvl="1" indent="-385647">
              <a:buFont typeface="+mj-lt"/>
              <a:buAutoNum type="arabicPeriod"/>
            </a:pPr>
            <a:r>
              <a:rPr lang="en-US" sz="3999" dirty="0"/>
              <a:t>Spelling, Grammar and Sentence Format.</a:t>
            </a:r>
          </a:p>
          <a:p>
            <a:pPr marL="687309" lvl="1" indent="-385647">
              <a:buFont typeface="+mj-lt"/>
              <a:buAutoNum type="arabicPeriod"/>
            </a:pPr>
            <a:r>
              <a:rPr lang="en-US" sz="3999" dirty="0"/>
              <a:t> Discussion Participation Timeliness and Interaction</a:t>
            </a:r>
          </a:p>
          <a:p>
            <a:pPr marL="687309" lvl="1" indent="-385647">
              <a:buFont typeface="+mj-lt"/>
              <a:buAutoNum type="arabicPeriod"/>
            </a:pPr>
            <a:r>
              <a:rPr lang="en-US" sz="3999" dirty="0"/>
              <a:t> Content of Initial Posting</a:t>
            </a:r>
          </a:p>
          <a:p>
            <a:pPr marL="687309" lvl="1" indent="-385647">
              <a:buFont typeface="+mj-lt"/>
              <a:buAutoNum type="arabicPeriod"/>
            </a:pPr>
            <a:r>
              <a:rPr lang="en-US" sz="3999" dirty="0"/>
              <a:t> Content of Responses to Others’ Postings</a:t>
            </a:r>
          </a:p>
          <a:p>
            <a:pPr marL="687309" lvl="1" indent="-385647">
              <a:buFont typeface="+mj-lt"/>
              <a:buAutoNum type="arabicPeriod"/>
            </a:pPr>
            <a:r>
              <a:rPr lang="en-US" sz="3999" dirty="0"/>
              <a:t> APA format</a:t>
            </a:r>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18</a:t>
            </a:fld>
            <a:endParaRPr lang="en-US"/>
          </a:p>
        </p:txBody>
      </p:sp>
    </p:spTree>
    <p:extLst>
      <p:ext uri="{BB962C8B-B14F-4D97-AF65-F5344CB8AC3E}">
        <p14:creationId xmlns:p14="http://schemas.microsoft.com/office/powerpoint/2010/main" val="381947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1585" y="894"/>
            <a:ext cx="7541835" cy="532506"/>
          </a:xfrm>
        </p:spPr>
        <p:txBody>
          <a:bodyPr>
            <a:normAutofit fontScale="90000"/>
          </a:bodyPr>
          <a:lstStyle/>
          <a:p>
            <a:r>
              <a:rPr lang="en-US" sz="3999" dirty="0"/>
              <a:t>Discussion Self-Grading Rubric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47158998"/>
              </p:ext>
            </p:extLst>
          </p:nvPr>
        </p:nvGraphicFramePr>
        <p:xfrm>
          <a:off x="912812" y="773449"/>
          <a:ext cx="11201400" cy="6040209"/>
        </p:xfrm>
        <a:graphic>
          <a:graphicData uri="http://schemas.openxmlformats.org/drawingml/2006/table">
            <a:tbl>
              <a:tblPr firstRow="1" firstCol="1" lastRow="1" lastCol="1" bandRow="1" bandCol="1">
                <a:tableStyleId>{912C8C85-51F0-491E-9774-3900AFEF0FD7}</a:tableStyleId>
              </a:tblPr>
              <a:tblGrid>
                <a:gridCol w="10363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335595">
                <a:tc>
                  <a:txBody>
                    <a:bodyPr/>
                    <a:lstStyle/>
                    <a:p>
                      <a:pPr marL="0" marR="0">
                        <a:lnSpc>
                          <a:spcPct val="100000"/>
                        </a:lnSpc>
                        <a:spcBef>
                          <a:spcPts val="0"/>
                        </a:spcBef>
                        <a:spcAft>
                          <a:spcPts val="0"/>
                        </a:spcAft>
                      </a:pPr>
                      <a:r>
                        <a:rPr lang="en-US" sz="900" kern="0" dirty="0">
                          <a:effectLst/>
                        </a:rPr>
                        <a:t>CRITERIA</a:t>
                      </a:r>
                      <a:endParaRPr lang="en-US" sz="900" b="0"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95" marR="36295" marT="0" marB="0" anchor="ctr"/>
                </a:tc>
                <a:tc>
                  <a:txBody>
                    <a:bodyPr/>
                    <a:lstStyle/>
                    <a:p>
                      <a:pPr marL="0" marR="0">
                        <a:lnSpc>
                          <a:spcPct val="115000"/>
                        </a:lnSpc>
                        <a:spcBef>
                          <a:spcPts val="0"/>
                        </a:spcBef>
                        <a:spcAft>
                          <a:spcPts val="0"/>
                        </a:spcAft>
                      </a:pPr>
                      <a:r>
                        <a:rPr lang="en-US" sz="1000" kern="0" dirty="0">
                          <a:effectLst/>
                        </a:rPr>
                        <a:t>Points </a:t>
                      </a:r>
                      <a:endParaRPr lang="en-US" sz="1000" b="0"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95" marR="36295" marT="0" marB="0"/>
                </a:tc>
                <a:extLst>
                  <a:ext uri="{0D108BD9-81ED-4DB2-BD59-A6C34878D82A}">
                    <a16:rowId xmlns:a16="http://schemas.microsoft.com/office/drawing/2014/main" val="10000"/>
                  </a:ext>
                </a:extLst>
              </a:tr>
              <a:tr h="201357">
                <a:tc>
                  <a:txBody>
                    <a:bodyPr/>
                    <a:lstStyle/>
                    <a:p>
                      <a:pPr marL="0" marR="0">
                        <a:lnSpc>
                          <a:spcPct val="115000"/>
                        </a:lnSpc>
                        <a:spcBef>
                          <a:spcPts val="0"/>
                        </a:spcBef>
                        <a:spcAft>
                          <a:spcPts val="0"/>
                        </a:spcAft>
                      </a:pPr>
                      <a:r>
                        <a:rPr lang="en-US" sz="1200" dirty="0">
                          <a:effectLst/>
                        </a:rPr>
                        <a:t>Spelling, Grammar and Sentence Format.</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bg1"/>
                    </a:solidFill>
                  </a:tcPr>
                </a:tc>
                <a:tc>
                  <a:txBody>
                    <a:bodyPr/>
                    <a:lstStyle/>
                    <a:p>
                      <a:pPr marL="0" marR="0" algn="ctr">
                        <a:lnSpc>
                          <a:spcPct val="115000"/>
                        </a:lnSpc>
                        <a:spcBef>
                          <a:spcPts val="0"/>
                        </a:spcBef>
                        <a:spcAft>
                          <a:spcPts val="0"/>
                        </a:spcAft>
                      </a:pPr>
                      <a:r>
                        <a:rPr lang="en-US" sz="600" dirty="0">
                          <a:effectLst/>
                        </a:rPr>
                        <a:t> </a:t>
                      </a:r>
                      <a:endParaRPr lang="en-US" sz="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bg1"/>
                    </a:solidFill>
                  </a:tcPr>
                </a:tc>
                <a:extLst>
                  <a:ext uri="{0D108BD9-81ED-4DB2-BD59-A6C34878D82A}">
                    <a16:rowId xmlns:a16="http://schemas.microsoft.com/office/drawing/2014/main" val="10001"/>
                  </a:ext>
                </a:extLst>
              </a:tr>
              <a:tr h="302035">
                <a:tc>
                  <a:txBody>
                    <a:bodyPr/>
                    <a:lstStyle/>
                    <a:p>
                      <a:pPr marL="0" marR="0">
                        <a:lnSpc>
                          <a:spcPct val="115000"/>
                        </a:lnSpc>
                        <a:spcBef>
                          <a:spcPts val="0"/>
                        </a:spcBef>
                        <a:spcAft>
                          <a:spcPts val="0"/>
                        </a:spcAft>
                      </a:pPr>
                      <a:r>
                        <a:rPr lang="en-US" sz="900" dirty="0">
                          <a:effectLst/>
                        </a:rPr>
                        <a:t>Sentences are well organized, complete and free of spelling and grammar errors. (Composed in a word document and used spell and grammar check for errors before posting to help ensure this)</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1</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02"/>
                  </a:ext>
                </a:extLst>
              </a:tr>
              <a:tr h="174658">
                <a:tc>
                  <a:txBody>
                    <a:bodyPr/>
                    <a:lstStyle/>
                    <a:p>
                      <a:pPr marL="0" marR="0">
                        <a:lnSpc>
                          <a:spcPct val="115000"/>
                        </a:lnSpc>
                        <a:spcBef>
                          <a:spcPts val="0"/>
                        </a:spcBef>
                        <a:spcAft>
                          <a:spcPts val="0"/>
                        </a:spcAft>
                      </a:pPr>
                      <a:r>
                        <a:rPr lang="en-US" sz="900" dirty="0">
                          <a:effectLst/>
                        </a:rPr>
                        <a:t>Sentences are well organized and complete but some grammar and/or spelling errors (2 or less per paragraph)-i.e. did not use spell and/or grammar check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a:effectLst/>
                        </a:rPr>
                        <a:t>.75</a:t>
                      </a:r>
                      <a:endParaRPr lang="en-US" sz="9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03"/>
                  </a:ext>
                </a:extLst>
              </a:tr>
              <a:tr h="302035">
                <a:tc>
                  <a:txBody>
                    <a:bodyPr/>
                    <a:lstStyle/>
                    <a:p>
                      <a:pPr marL="0" marR="0">
                        <a:lnSpc>
                          <a:spcPct val="115000"/>
                        </a:lnSpc>
                        <a:spcBef>
                          <a:spcPts val="0"/>
                        </a:spcBef>
                        <a:spcAft>
                          <a:spcPts val="0"/>
                        </a:spcAft>
                      </a:pPr>
                      <a:r>
                        <a:rPr lang="en-US" sz="900" dirty="0">
                          <a:effectLst/>
                        </a:rPr>
                        <a:t>Sentences are complete and comprehensible,  but organization needs improving to present a coherent argument or statement and/or has grammar and/or spelling errors (3 or more per paragraph)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.5</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04"/>
                  </a:ext>
                </a:extLst>
              </a:tr>
              <a:tr h="151018">
                <a:tc>
                  <a:txBody>
                    <a:bodyPr/>
                    <a:lstStyle/>
                    <a:p>
                      <a:pPr marL="0" marR="0">
                        <a:lnSpc>
                          <a:spcPct val="115000"/>
                        </a:lnSpc>
                        <a:spcBef>
                          <a:spcPts val="0"/>
                        </a:spcBef>
                        <a:spcAft>
                          <a:spcPts val="0"/>
                        </a:spcAft>
                      </a:pPr>
                      <a:r>
                        <a:rPr lang="en-US" sz="900" dirty="0">
                          <a:effectLst/>
                        </a:rPr>
                        <a:t>Sentences inadequate organization/structure, several grammar and/or spelling errors; run-on sentences</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0</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05"/>
                  </a:ext>
                </a:extLst>
              </a:tr>
              <a:tr h="201357">
                <a:tc>
                  <a:txBody>
                    <a:bodyPr/>
                    <a:lstStyle/>
                    <a:p>
                      <a:pPr marL="0" marR="0">
                        <a:lnSpc>
                          <a:spcPct val="115000"/>
                        </a:lnSpc>
                        <a:spcBef>
                          <a:spcPts val="0"/>
                        </a:spcBef>
                        <a:spcAft>
                          <a:spcPts val="0"/>
                        </a:spcAft>
                      </a:pPr>
                      <a:r>
                        <a:rPr lang="en-US" sz="1200" dirty="0">
                          <a:effectLst/>
                        </a:rPr>
                        <a:t>Discussion Participation Timeliness and Interaction</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nchor="ctr">
                    <a:solidFill>
                      <a:schemeClr val="bg1"/>
                    </a:solidFill>
                  </a:tcPr>
                </a:tc>
                <a:tc>
                  <a:txBody>
                    <a:bodyPr/>
                    <a:lstStyle/>
                    <a:p>
                      <a:pPr marL="0" marR="0" algn="ctr">
                        <a:lnSpc>
                          <a:spcPct val="115000"/>
                        </a:lnSpc>
                        <a:spcBef>
                          <a:spcPts val="0"/>
                        </a:spcBef>
                        <a:spcAft>
                          <a:spcPts val="0"/>
                        </a:spcAft>
                      </a:pPr>
                      <a:r>
                        <a:rPr lang="en-US" sz="900" dirty="0">
                          <a:effectLst/>
                        </a:rPr>
                        <a:t>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bg1"/>
                    </a:solidFill>
                  </a:tcPr>
                </a:tc>
                <a:extLst>
                  <a:ext uri="{0D108BD9-81ED-4DB2-BD59-A6C34878D82A}">
                    <a16:rowId xmlns:a16="http://schemas.microsoft.com/office/drawing/2014/main" val="10006"/>
                  </a:ext>
                </a:extLst>
              </a:tr>
              <a:tr h="302035">
                <a:tc>
                  <a:txBody>
                    <a:bodyPr/>
                    <a:lstStyle/>
                    <a:p>
                      <a:pPr marL="0" marR="0">
                        <a:lnSpc>
                          <a:spcPct val="115000"/>
                        </a:lnSpc>
                        <a:spcBef>
                          <a:spcPts val="0"/>
                        </a:spcBef>
                        <a:spcAft>
                          <a:spcPts val="0"/>
                        </a:spcAft>
                      </a:pPr>
                      <a:r>
                        <a:rPr lang="en-US" sz="900" dirty="0">
                          <a:effectLst/>
                        </a:rPr>
                        <a:t>Makes postings on at least two different days (Wed initial post due by 11:59PM, Sun. response to two other people due by 11:59PM). Responds to at least 2 peers’ postings and reads all posts in assigned group</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1</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07"/>
                  </a:ext>
                </a:extLst>
              </a:tr>
              <a:tr h="151018">
                <a:tc>
                  <a:txBody>
                    <a:bodyPr/>
                    <a:lstStyle/>
                    <a:p>
                      <a:pPr marL="0" marR="0">
                        <a:lnSpc>
                          <a:spcPct val="115000"/>
                        </a:lnSpc>
                        <a:spcBef>
                          <a:spcPts val="0"/>
                        </a:spcBef>
                        <a:spcAft>
                          <a:spcPts val="0"/>
                        </a:spcAft>
                      </a:pPr>
                      <a:r>
                        <a:rPr lang="en-US" sz="900" dirty="0">
                          <a:effectLst/>
                        </a:rPr>
                        <a:t>Late first post and/or posts everything 1 day only. Responds to at least 2 peers’ postings and reads all posts in assigned group</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.75</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08"/>
                  </a:ext>
                </a:extLst>
              </a:tr>
              <a:tr h="151018">
                <a:tc>
                  <a:txBody>
                    <a:bodyPr/>
                    <a:lstStyle/>
                    <a:p>
                      <a:pPr marL="0" marR="0">
                        <a:lnSpc>
                          <a:spcPct val="115000"/>
                        </a:lnSpc>
                        <a:spcBef>
                          <a:spcPts val="0"/>
                        </a:spcBef>
                        <a:spcAft>
                          <a:spcPts val="0"/>
                        </a:spcAft>
                      </a:pPr>
                      <a:r>
                        <a:rPr lang="en-US" sz="900" dirty="0">
                          <a:effectLst/>
                        </a:rPr>
                        <a:t>Responds to only 1 peer’s posting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.5</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09"/>
                  </a:ext>
                </a:extLst>
              </a:tr>
              <a:tr h="151018">
                <a:tc>
                  <a:txBody>
                    <a:bodyPr/>
                    <a:lstStyle/>
                    <a:p>
                      <a:pPr marL="0" marR="0">
                        <a:lnSpc>
                          <a:spcPct val="115000"/>
                        </a:lnSpc>
                        <a:spcBef>
                          <a:spcPts val="0"/>
                        </a:spcBef>
                        <a:spcAft>
                          <a:spcPts val="0"/>
                        </a:spcAft>
                      </a:pPr>
                      <a:r>
                        <a:rPr lang="en-US" sz="900" dirty="0">
                          <a:effectLst/>
                        </a:rPr>
                        <a:t>Does not reply to or provides minimal comments and information to other participants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0</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10"/>
                  </a:ext>
                </a:extLst>
              </a:tr>
              <a:tr h="201357">
                <a:tc>
                  <a:txBody>
                    <a:bodyPr/>
                    <a:lstStyle/>
                    <a:p>
                      <a:pPr marL="0" marR="0">
                        <a:lnSpc>
                          <a:spcPct val="115000"/>
                        </a:lnSpc>
                        <a:spcBef>
                          <a:spcPts val="0"/>
                        </a:spcBef>
                        <a:spcAft>
                          <a:spcPts val="0"/>
                        </a:spcAft>
                      </a:pPr>
                      <a:r>
                        <a:rPr lang="en-US" sz="1200" dirty="0">
                          <a:effectLst/>
                        </a:rPr>
                        <a:t>Content of Initial Posting</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nchor="ctr">
                    <a:solidFill>
                      <a:schemeClr val="bg1"/>
                    </a:solidFill>
                  </a:tcPr>
                </a:tc>
                <a:tc>
                  <a:txBody>
                    <a:bodyPr/>
                    <a:lstStyle/>
                    <a:p>
                      <a:pPr marL="0" marR="0" algn="ctr">
                        <a:lnSpc>
                          <a:spcPct val="115000"/>
                        </a:lnSpc>
                        <a:spcBef>
                          <a:spcPts val="0"/>
                        </a:spcBef>
                        <a:spcAft>
                          <a:spcPts val="0"/>
                        </a:spcAft>
                      </a:pPr>
                      <a:r>
                        <a:rPr lang="en-US" sz="900" dirty="0">
                          <a:effectLst/>
                        </a:rPr>
                        <a:t>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bg1"/>
                    </a:solidFill>
                  </a:tcPr>
                </a:tc>
                <a:extLst>
                  <a:ext uri="{0D108BD9-81ED-4DB2-BD59-A6C34878D82A}">
                    <a16:rowId xmlns:a16="http://schemas.microsoft.com/office/drawing/2014/main" val="10011"/>
                  </a:ext>
                </a:extLst>
              </a:tr>
              <a:tr h="302035">
                <a:tc>
                  <a:txBody>
                    <a:bodyPr/>
                    <a:lstStyle/>
                    <a:p>
                      <a:pPr marL="0" marR="0" algn="l" rtl="0" eaLnBrk="1" latinLnBrk="0" hangingPunct="1">
                        <a:lnSpc>
                          <a:spcPct val="115000"/>
                        </a:lnSpc>
                        <a:spcBef>
                          <a:spcPts val="0"/>
                        </a:spcBef>
                        <a:spcAft>
                          <a:spcPts val="0"/>
                        </a:spcAft>
                      </a:pPr>
                      <a:r>
                        <a:rPr kumimoji="0" lang="en-US" sz="900" b="1" kern="1200" dirty="0">
                          <a:solidFill>
                            <a:schemeClr val="tx1"/>
                          </a:solidFill>
                          <a:effectLst/>
                          <a:latin typeface="+mn-lt"/>
                          <a:ea typeface="+mn-ea"/>
                          <a:cs typeface="+mn-cs"/>
                        </a:rPr>
                        <a:t>Initial posting is clear and concise, completely addresses all parts of the discussion, and demonstrates that the course content was reviewed, analyzed, understood and well synthesized.  Content was applied through use of relevant examples. Posts by 11:59PM Wed. </a:t>
                      </a: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1</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12"/>
                  </a:ext>
                </a:extLst>
              </a:tr>
              <a:tr h="302035">
                <a:tc>
                  <a:txBody>
                    <a:bodyPr/>
                    <a:lstStyle/>
                    <a:p>
                      <a:pPr marL="0" marR="0" algn="l" rtl="0" eaLnBrk="1" latinLnBrk="0" hangingPunct="1">
                        <a:lnSpc>
                          <a:spcPct val="115000"/>
                        </a:lnSpc>
                        <a:spcBef>
                          <a:spcPts val="0"/>
                        </a:spcBef>
                        <a:spcAft>
                          <a:spcPts val="0"/>
                        </a:spcAft>
                      </a:pPr>
                      <a:r>
                        <a:rPr kumimoji="0" lang="en-US" sz="900" b="1" kern="1200" dirty="0">
                          <a:solidFill>
                            <a:schemeClr val="tx1"/>
                          </a:solidFill>
                          <a:effectLst/>
                          <a:latin typeface="+mn-lt"/>
                          <a:ea typeface="+mn-ea"/>
                          <a:cs typeface="+mn-cs"/>
                        </a:rPr>
                        <a:t>Initial posting reasonably clear and concise, addresses most, but not all of the discussion, and demonstrates sufficient understanding, analysis and application of the content through use of examples.  Posts by 11:59PM Wed.  </a:t>
                      </a: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.75</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13"/>
                  </a:ext>
                </a:extLst>
              </a:tr>
              <a:tr h="211865">
                <a:tc>
                  <a:txBody>
                    <a:bodyPr/>
                    <a:lstStyle/>
                    <a:p>
                      <a:pPr marL="0" marR="0" algn="l" rtl="0" eaLnBrk="1" latinLnBrk="0" hangingPunct="1">
                        <a:lnSpc>
                          <a:spcPct val="115000"/>
                        </a:lnSpc>
                        <a:spcBef>
                          <a:spcPts val="0"/>
                        </a:spcBef>
                        <a:spcAft>
                          <a:spcPts val="0"/>
                        </a:spcAft>
                      </a:pPr>
                      <a:r>
                        <a:rPr kumimoji="0" lang="en-US" sz="900" b="1" kern="1200" dirty="0">
                          <a:solidFill>
                            <a:schemeClr val="tx1"/>
                          </a:solidFill>
                          <a:effectLst/>
                          <a:latin typeface="+mn-lt"/>
                          <a:ea typeface="+mn-ea"/>
                          <a:cs typeface="+mn-cs"/>
                        </a:rPr>
                        <a:t>Initial posting shows superficial understanding and analysis of the content, or is limited to substance that could be derived from others’ postings, and/or late initial post</a:t>
                      </a: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.25</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14"/>
                  </a:ext>
                </a:extLst>
              </a:tr>
              <a:tr h="151018">
                <a:tc>
                  <a:txBody>
                    <a:bodyPr/>
                    <a:lstStyle/>
                    <a:p>
                      <a:pPr marL="0" marR="0" algn="l" rtl="0" eaLnBrk="1" latinLnBrk="0" hangingPunct="1">
                        <a:lnSpc>
                          <a:spcPct val="115000"/>
                        </a:lnSpc>
                        <a:spcBef>
                          <a:spcPts val="0"/>
                        </a:spcBef>
                        <a:spcAft>
                          <a:spcPts val="0"/>
                        </a:spcAft>
                      </a:pPr>
                      <a:r>
                        <a:rPr kumimoji="0" lang="en-US" sz="900" b="1" kern="1200" dirty="0">
                          <a:solidFill>
                            <a:schemeClr val="tx1"/>
                          </a:solidFill>
                          <a:effectLst/>
                          <a:latin typeface="+mn-lt"/>
                          <a:ea typeface="+mn-ea"/>
                          <a:cs typeface="+mn-cs"/>
                        </a:rPr>
                        <a:t>No initial posting, or discussion was not related to the content.</a:t>
                      </a: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0</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15"/>
                  </a:ext>
                </a:extLst>
              </a:tr>
              <a:tr h="201357">
                <a:tc>
                  <a:txBody>
                    <a:bodyPr/>
                    <a:lstStyle/>
                    <a:p>
                      <a:pPr marL="0" marR="0" algn="l" rtl="0" eaLnBrk="1" latinLnBrk="0" hangingPunct="1">
                        <a:lnSpc>
                          <a:spcPct val="115000"/>
                        </a:lnSpc>
                        <a:spcBef>
                          <a:spcPts val="0"/>
                        </a:spcBef>
                        <a:spcAft>
                          <a:spcPts val="0"/>
                        </a:spcAft>
                      </a:pPr>
                      <a:r>
                        <a:rPr kumimoji="0" lang="en-US" sz="1200" b="1" kern="1200" dirty="0">
                          <a:solidFill>
                            <a:schemeClr val="tx1"/>
                          </a:solidFill>
                          <a:effectLst/>
                          <a:latin typeface="+mn-lt"/>
                          <a:ea typeface="+mn-ea"/>
                          <a:cs typeface="+mn-cs"/>
                        </a:rPr>
                        <a:t>Content of Responses to Others’ Postings</a:t>
                      </a:r>
                    </a:p>
                  </a:txBody>
                  <a:tcPr marL="36295" marR="36295" marT="0" marB="0" anchor="ctr">
                    <a:solidFill>
                      <a:schemeClr val="bg1"/>
                    </a:solidFill>
                  </a:tcPr>
                </a:tc>
                <a:tc>
                  <a:txBody>
                    <a:bodyPr/>
                    <a:lstStyle/>
                    <a:p>
                      <a:pPr marL="0" marR="0" algn="ctr">
                        <a:lnSpc>
                          <a:spcPct val="115000"/>
                        </a:lnSpc>
                        <a:spcBef>
                          <a:spcPts val="0"/>
                        </a:spcBef>
                        <a:spcAft>
                          <a:spcPts val="0"/>
                        </a:spcAft>
                      </a:pPr>
                      <a:r>
                        <a:rPr lang="en-US" sz="900" dirty="0">
                          <a:effectLst/>
                        </a:rPr>
                        <a:t>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nchor="ctr">
                    <a:solidFill>
                      <a:schemeClr val="bg1"/>
                    </a:solidFill>
                  </a:tcPr>
                </a:tc>
                <a:extLst>
                  <a:ext uri="{0D108BD9-81ED-4DB2-BD59-A6C34878D82A}">
                    <a16:rowId xmlns:a16="http://schemas.microsoft.com/office/drawing/2014/main" val="10016"/>
                  </a:ext>
                </a:extLst>
              </a:tr>
              <a:tr h="460378">
                <a:tc>
                  <a:txBody>
                    <a:bodyPr/>
                    <a:lstStyle/>
                    <a:p>
                      <a:pPr marL="0" marR="0">
                        <a:lnSpc>
                          <a:spcPct val="115000"/>
                        </a:lnSpc>
                        <a:spcBef>
                          <a:spcPts val="0"/>
                        </a:spcBef>
                        <a:spcAft>
                          <a:spcPts val="0"/>
                        </a:spcAft>
                      </a:pPr>
                      <a:r>
                        <a:rPr lang="en-US" sz="900" dirty="0">
                          <a:effectLst/>
                        </a:rPr>
                        <a:t>Response to others’ postings advances discussion such as: critical analysis or another interpretation of posted idea, provide example(s) to illustrate post, provide additional information/explanation on the topic, provide additional resources (e.g. a journal article or URL), reflect on the content in the context of your practice, discuss how you might apply something you learned in the post to your practice, share a related experience from work or life</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 </a:t>
                      </a:r>
                    </a:p>
                    <a:p>
                      <a:pPr marL="0" marR="0" algn="ctr">
                        <a:lnSpc>
                          <a:spcPct val="115000"/>
                        </a:lnSpc>
                        <a:spcBef>
                          <a:spcPts val="0"/>
                        </a:spcBef>
                        <a:spcAft>
                          <a:spcPts val="0"/>
                        </a:spcAft>
                      </a:pPr>
                      <a:r>
                        <a:rPr lang="en-US" sz="900" b="0" dirty="0" smtClean="0">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17"/>
                  </a:ext>
                </a:extLst>
              </a:tr>
              <a:tr h="151018">
                <a:tc>
                  <a:txBody>
                    <a:bodyPr/>
                    <a:lstStyle/>
                    <a:p>
                      <a:pPr marL="0" marR="0">
                        <a:lnSpc>
                          <a:spcPct val="115000"/>
                        </a:lnSpc>
                        <a:spcBef>
                          <a:spcPts val="0"/>
                        </a:spcBef>
                        <a:spcAft>
                          <a:spcPts val="0"/>
                        </a:spcAft>
                      </a:pPr>
                      <a:r>
                        <a:rPr lang="en-US" sz="900" dirty="0">
                          <a:effectLst/>
                        </a:rPr>
                        <a:t>Response to others’ postings  incomplete (i.e. less than 3 sentences) and/or superficial</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.5</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18"/>
                  </a:ext>
                </a:extLst>
              </a:tr>
              <a:tr h="151018">
                <a:tc>
                  <a:txBody>
                    <a:bodyPr/>
                    <a:lstStyle/>
                    <a:p>
                      <a:pPr marL="0" marR="0">
                        <a:lnSpc>
                          <a:spcPct val="115000"/>
                        </a:lnSpc>
                        <a:spcBef>
                          <a:spcPts val="0"/>
                        </a:spcBef>
                        <a:spcAft>
                          <a:spcPts val="0"/>
                        </a:spcAft>
                      </a:pPr>
                      <a:r>
                        <a:rPr lang="en-US" sz="900" dirty="0">
                          <a:effectLst/>
                        </a:rPr>
                        <a:t>Response to others’ postings limited to agreed or disagree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.25</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19"/>
                  </a:ext>
                </a:extLst>
              </a:tr>
              <a:tr h="151018">
                <a:tc>
                  <a:txBody>
                    <a:bodyPr/>
                    <a:lstStyle/>
                    <a:p>
                      <a:pPr marL="0" marR="0">
                        <a:lnSpc>
                          <a:spcPct val="115000"/>
                        </a:lnSpc>
                        <a:spcBef>
                          <a:spcPts val="0"/>
                        </a:spcBef>
                        <a:spcAft>
                          <a:spcPts val="0"/>
                        </a:spcAft>
                      </a:pPr>
                      <a:r>
                        <a:rPr lang="en-US" sz="900" dirty="0">
                          <a:effectLst/>
                        </a:rPr>
                        <a:t>Does not respond to others’ postings</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0</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20"/>
                  </a:ext>
                </a:extLst>
              </a:tr>
              <a:tr h="201357">
                <a:tc>
                  <a:txBody>
                    <a:bodyPr/>
                    <a:lstStyle/>
                    <a:p>
                      <a:pPr marL="0" marR="0" algn="l" rtl="0" eaLnBrk="1" latinLnBrk="0" hangingPunct="1">
                        <a:lnSpc>
                          <a:spcPct val="115000"/>
                        </a:lnSpc>
                        <a:spcBef>
                          <a:spcPts val="0"/>
                        </a:spcBef>
                        <a:spcAft>
                          <a:spcPts val="0"/>
                        </a:spcAft>
                      </a:pPr>
                      <a:r>
                        <a:rPr kumimoji="0" lang="en-US" sz="1200" b="1" kern="1200" dirty="0">
                          <a:solidFill>
                            <a:schemeClr val="tx1"/>
                          </a:solidFill>
                          <a:effectLst/>
                          <a:latin typeface="+mn-lt"/>
                          <a:ea typeface="+mn-ea"/>
                          <a:cs typeface="+mn-cs"/>
                        </a:rPr>
                        <a:t>APA Format</a:t>
                      </a:r>
                    </a:p>
                  </a:txBody>
                  <a:tcPr marL="36295" marR="36295" marT="0" marB="0">
                    <a:solidFill>
                      <a:schemeClr val="bg1"/>
                    </a:solidFill>
                  </a:tcPr>
                </a:tc>
                <a:tc>
                  <a:txBody>
                    <a:bodyPr/>
                    <a:lstStyle/>
                    <a:p>
                      <a:pPr marL="0" marR="0" algn="ctr">
                        <a:lnSpc>
                          <a:spcPct val="115000"/>
                        </a:lnSpc>
                        <a:spcBef>
                          <a:spcPts val="0"/>
                        </a:spcBef>
                        <a:spcAft>
                          <a:spcPts val="0"/>
                        </a:spcAft>
                      </a:pPr>
                      <a:r>
                        <a:rPr lang="en-US" sz="900" dirty="0">
                          <a:effectLst/>
                        </a:rPr>
                        <a:t>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bg1"/>
                    </a:solidFill>
                  </a:tcPr>
                </a:tc>
                <a:extLst>
                  <a:ext uri="{0D108BD9-81ED-4DB2-BD59-A6C34878D82A}">
                    <a16:rowId xmlns:a16="http://schemas.microsoft.com/office/drawing/2014/main" val="10021"/>
                  </a:ext>
                </a:extLst>
              </a:tr>
              <a:tr h="336614">
                <a:tc>
                  <a:txBody>
                    <a:bodyPr/>
                    <a:lstStyle/>
                    <a:p>
                      <a:pPr marL="0" marR="0">
                        <a:lnSpc>
                          <a:spcPct val="115000"/>
                        </a:lnSpc>
                        <a:spcBef>
                          <a:spcPts val="0"/>
                        </a:spcBef>
                        <a:spcAft>
                          <a:spcPts val="0"/>
                        </a:spcAft>
                      </a:pPr>
                      <a:r>
                        <a:rPr lang="en-US" sz="900" dirty="0">
                          <a:effectLst/>
                        </a:rPr>
                        <a:t>Provides evidence-based, scholarly resources to support one’s position on the posed topic or idea; resources are correctly &amp; accurately presented in APA Format as cited in text and referenced at the bottom of the discussion</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 </a:t>
                      </a:r>
                    </a:p>
                    <a:p>
                      <a:pPr marL="0" marR="0" algn="ctr">
                        <a:lnSpc>
                          <a:spcPct val="115000"/>
                        </a:lnSpc>
                        <a:spcBef>
                          <a:spcPts val="0"/>
                        </a:spcBef>
                        <a:spcAft>
                          <a:spcPts val="0"/>
                        </a:spcAft>
                      </a:pPr>
                      <a:r>
                        <a:rPr lang="en-US" sz="900" dirty="0">
                          <a:effectLst/>
                        </a:rPr>
                        <a:t>1</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22"/>
                  </a:ext>
                </a:extLst>
              </a:tr>
              <a:tr h="302035">
                <a:tc>
                  <a:txBody>
                    <a:bodyPr/>
                    <a:lstStyle/>
                    <a:p>
                      <a:pPr marL="0" marR="0">
                        <a:lnSpc>
                          <a:spcPct val="115000"/>
                        </a:lnSpc>
                        <a:spcBef>
                          <a:spcPts val="0"/>
                        </a:spcBef>
                        <a:spcAft>
                          <a:spcPts val="0"/>
                        </a:spcAft>
                      </a:pPr>
                      <a:r>
                        <a:rPr lang="en-US" sz="900" dirty="0">
                          <a:effectLst/>
                        </a:rPr>
                        <a:t>Provides evidence-based, scholarly resources, but uses incorrect APA Format in text citation and/or at the incorrect APA format for referencing at the bottom of the post</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.75</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23"/>
                  </a:ext>
                </a:extLst>
              </a:tr>
              <a:tr h="151018">
                <a:tc>
                  <a:txBody>
                    <a:bodyPr/>
                    <a:lstStyle/>
                    <a:p>
                      <a:pPr marL="0" marR="0">
                        <a:lnSpc>
                          <a:spcPct val="115000"/>
                        </a:lnSpc>
                        <a:spcBef>
                          <a:spcPts val="0"/>
                        </a:spcBef>
                        <a:spcAft>
                          <a:spcPts val="0"/>
                        </a:spcAft>
                      </a:pPr>
                      <a:r>
                        <a:rPr lang="en-US" sz="900" dirty="0">
                          <a:effectLst/>
                        </a:rPr>
                        <a:t>Does not cite sources within the post, but does provide scholarly references at the bottom of the post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.5</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24"/>
                  </a:ext>
                </a:extLst>
              </a:tr>
              <a:tr h="151018">
                <a:tc>
                  <a:txBody>
                    <a:bodyPr/>
                    <a:lstStyle/>
                    <a:p>
                      <a:pPr marL="0" marR="0">
                        <a:lnSpc>
                          <a:spcPct val="115000"/>
                        </a:lnSpc>
                        <a:spcBef>
                          <a:spcPts val="0"/>
                        </a:spcBef>
                        <a:spcAft>
                          <a:spcPts val="0"/>
                        </a:spcAft>
                      </a:pPr>
                      <a:r>
                        <a:rPr lang="en-US" sz="900" dirty="0">
                          <a:effectLst/>
                        </a:rPr>
                        <a:t>Provides no scholarly reference to support position </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900" dirty="0">
                          <a:effectLst/>
                        </a:rPr>
                        <a:t>0</a:t>
                      </a:r>
                      <a:endParaRPr lang="en-US"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95" marR="36295" marT="0" marB="0">
                    <a:solidFill>
                      <a:schemeClr val="accent1">
                        <a:lumMod val="40000"/>
                        <a:lumOff val="60000"/>
                      </a:schemeClr>
                    </a:solidFill>
                  </a:tcPr>
                </a:tc>
                <a:extLst>
                  <a:ext uri="{0D108BD9-81ED-4DB2-BD59-A6C34878D82A}">
                    <a16:rowId xmlns:a16="http://schemas.microsoft.com/office/drawing/2014/main" val="10025"/>
                  </a:ext>
                </a:extLst>
              </a:tr>
            </a:tbl>
          </a:graphicData>
        </a:graphic>
      </p:graphicFrame>
      <p:sp>
        <p:nvSpPr>
          <p:cNvPr id="3" name="Slide Number Placeholder 2"/>
          <p:cNvSpPr>
            <a:spLocks noGrp="1"/>
          </p:cNvSpPr>
          <p:nvPr>
            <p:ph type="sldNum" sz="quarter" idx="12"/>
          </p:nvPr>
        </p:nvSpPr>
        <p:spPr/>
        <p:txBody>
          <a:bodyPr/>
          <a:lstStyle/>
          <a:p>
            <a:fld id="{401CF334-2D5C-4859-84A6-CA7E6E43FAEB}" type="slidenum">
              <a:rPr lang="en-US" smtClean="0"/>
              <a:t>19</a:t>
            </a:fld>
            <a:endParaRPr lang="en-US"/>
          </a:p>
        </p:txBody>
      </p:sp>
      <p:sp>
        <p:nvSpPr>
          <p:cNvPr id="2" name="Rectangle 1"/>
          <p:cNvSpPr/>
          <p:nvPr/>
        </p:nvSpPr>
        <p:spPr>
          <a:xfrm>
            <a:off x="4157797" y="404341"/>
            <a:ext cx="4458458" cy="369108"/>
          </a:xfrm>
          <a:prstGeom prst="rect">
            <a:avLst/>
          </a:prstGeom>
        </p:spPr>
        <p:txBody>
          <a:bodyPr wrap="none">
            <a:spAutoFit/>
          </a:bodyPr>
          <a:lstStyle/>
          <a:p>
            <a:r>
              <a:rPr lang="en-US" sz="1799" dirty="0"/>
              <a:t>By: Laura Schwarz, DNP, RN, CNE ©2014</a:t>
            </a:r>
          </a:p>
        </p:txBody>
      </p:sp>
    </p:spTree>
    <p:extLst>
      <p:ext uri="{BB962C8B-B14F-4D97-AF65-F5344CB8AC3E}">
        <p14:creationId xmlns:p14="http://schemas.microsoft.com/office/powerpoint/2010/main" val="45150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395" y="330225"/>
            <a:ext cx="10935759" cy="2870175"/>
          </a:xfrm>
        </p:spPr>
        <p:txBody>
          <a:bodyPr>
            <a:normAutofit/>
          </a:bodyPr>
          <a:lstStyle/>
          <a:p>
            <a:pPr algn="ctr"/>
            <a:r>
              <a:rPr lang="en-US" b="1" dirty="0"/>
              <a:t>Reflective Learning through Discussion Self-Grading</a:t>
            </a:r>
            <a:endParaRPr lang="en-US" dirty="0"/>
          </a:p>
        </p:txBody>
      </p:sp>
      <p:sp>
        <p:nvSpPr>
          <p:cNvPr id="3" name="Subtitle 2"/>
          <p:cNvSpPr>
            <a:spLocks noGrp="1"/>
          </p:cNvSpPr>
          <p:nvPr>
            <p:ph type="subTitle" idx="1"/>
          </p:nvPr>
        </p:nvSpPr>
        <p:spPr>
          <a:xfrm>
            <a:off x="2360612" y="4191000"/>
            <a:ext cx="7563318" cy="2569418"/>
          </a:xfrm>
        </p:spPr>
        <p:txBody>
          <a:bodyPr/>
          <a:lstStyle/>
          <a:p>
            <a:r>
              <a:rPr lang="en-US" b="1" dirty="0">
                <a:solidFill>
                  <a:schemeClr val="accent6"/>
                </a:solidFill>
                <a:latin typeface="Arial" panose="020B0604020202020204" pitchFamily="34" charset="0"/>
                <a:cs typeface="Arial" panose="020B0604020202020204" pitchFamily="34" charset="0"/>
              </a:rPr>
              <a:t>Laura M. Schwarz, DNP, RN, CNE</a:t>
            </a:r>
          </a:p>
          <a:p>
            <a:r>
              <a:rPr lang="en-US" b="1" dirty="0">
                <a:solidFill>
                  <a:schemeClr val="accent6"/>
                </a:solidFill>
                <a:latin typeface="Arial" panose="020B0604020202020204" pitchFamily="34" charset="0"/>
                <a:cs typeface="Arial" panose="020B0604020202020204" pitchFamily="34" charset="0"/>
              </a:rPr>
              <a:t>Minnesota Mankato</a:t>
            </a:r>
          </a:p>
          <a:p>
            <a:r>
              <a:rPr lang="en-US" b="1" dirty="0" smtClean="0">
                <a:solidFill>
                  <a:schemeClr val="accent6"/>
                </a:solidFill>
                <a:latin typeface="Arial" panose="020B0604020202020204" pitchFamily="34" charset="0"/>
                <a:cs typeface="Arial" panose="020B0604020202020204" pitchFamily="34" charset="0"/>
              </a:rPr>
              <a:t>State </a:t>
            </a:r>
            <a:r>
              <a:rPr lang="en-US" b="1" dirty="0">
                <a:solidFill>
                  <a:schemeClr val="accent6"/>
                </a:solidFill>
                <a:latin typeface="Arial" panose="020B0604020202020204" pitchFamily="34" charset="0"/>
                <a:cs typeface="Arial" panose="020B0604020202020204" pitchFamily="34" charset="0"/>
              </a:rPr>
              <a:t>University, </a:t>
            </a:r>
            <a:endParaRPr lang="en-US" b="1" dirty="0" smtClean="0">
              <a:solidFill>
                <a:schemeClr val="accent6"/>
              </a:solidFill>
              <a:latin typeface="Arial" panose="020B0604020202020204" pitchFamily="34" charset="0"/>
              <a:cs typeface="Arial" panose="020B0604020202020204" pitchFamily="34" charset="0"/>
            </a:endParaRPr>
          </a:p>
          <a:p>
            <a:endParaRPr lang="en-US" b="1" dirty="0">
              <a:solidFill>
                <a:schemeClr val="accent6"/>
              </a:solidFill>
              <a:latin typeface="Arial" panose="020B0604020202020204" pitchFamily="34" charset="0"/>
              <a:cs typeface="Arial" panose="020B0604020202020204" pitchFamily="34" charset="0"/>
            </a:endParaRPr>
          </a:p>
          <a:p>
            <a:pPr algn="r"/>
            <a:r>
              <a:rPr lang="en-US" b="1" dirty="0" err="1">
                <a:solidFill>
                  <a:schemeClr val="accent6"/>
                </a:solidFill>
                <a:latin typeface="Arial" panose="020B0604020202020204" pitchFamily="34" charset="0"/>
                <a:cs typeface="Arial" panose="020B0604020202020204" pitchFamily="34" charset="0"/>
              </a:rPr>
              <a:t>Nancyruth</a:t>
            </a:r>
            <a:r>
              <a:rPr lang="en-US" b="1" dirty="0">
                <a:solidFill>
                  <a:schemeClr val="accent6"/>
                </a:solidFill>
                <a:latin typeface="Arial" panose="020B0604020202020204" pitchFamily="34" charset="0"/>
                <a:cs typeface="Arial" panose="020B0604020202020204" pitchFamily="34" charset="0"/>
              </a:rPr>
              <a:t> </a:t>
            </a:r>
            <a:r>
              <a:rPr lang="en-US" b="1" dirty="0" err="1">
                <a:solidFill>
                  <a:schemeClr val="accent6"/>
                </a:solidFill>
                <a:latin typeface="Arial" panose="020B0604020202020204" pitchFamily="34" charset="0"/>
                <a:cs typeface="Arial" panose="020B0604020202020204" pitchFamily="34" charset="0"/>
              </a:rPr>
              <a:t>Leibold</a:t>
            </a:r>
            <a:r>
              <a:rPr lang="en-US" b="1" dirty="0">
                <a:solidFill>
                  <a:schemeClr val="accent6"/>
                </a:solidFill>
                <a:latin typeface="Arial" panose="020B0604020202020204" pitchFamily="34" charset="0"/>
                <a:cs typeface="Arial" panose="020B0604020202020204" pitchFamily="34" charset="0"/>
              </a:rPr>
              <a:t>, </a:t>
            </a:r>
            <a:r>
              <a:rPr lang="en-US" b="1" dirty="0" err="1">
                <a:solidFill>
                  <a:schemeClr val="accent6"/>
                </a:solidFill>
                <a:latin typeface="Arial" panose="020B0604020202020204" pitchFamily="34" charset="0"/>
                <a:cs typeface="Arial" panose="020B0604020202020204" pitchFamily="34" charset="0"/>
              </a:rPr>
              <a:t>EdD</a:t>
            </a:r>
            <a:r>
              <a:rPr lang="en-US" b="1" dirty="0">
                <a:solidFill>
                  <a:schemeClr val="accent6"/>
                </a:solidFill>
                <a:latin typeface="Arial" panose="020B0604020202020204" pitchFamily="34" charset="0"/>
                <a:cs typeface="Arial" panose="020B0604020202020204" pitchFamily="34" charset="0"/>
              </a:rPr>
              <a:t>, RN, PHN, CNE  </a:t>
            </a:r>
          </a:p>
          <a:p>
            <a:pPr algn="r"/>
            <a:r>
              <a:rPr lang="en-US" b="1" dirty="0">
                <a:solidFill>
                  <a:schemeClr val="accent6"/>
                </a:solidFill>
                <a:latin typeface="Arial" panose="020B0604020202020204" pitchFamily="34" charset="0"/>
                <a:cs typeface="Arial" panose="020B0604020202020204" pitchFamily="34" charset="0"/>
              </a:rPr>
              <a:t>Southwest Minnesota State University</a:t>
            </a:r>
          </a:p>
          <a:p>
            <a:endParaRPr lang="en-US" dirty="0">
              <a:solidFill>
                <a:srgbClr val="5B381B"/>
              </a:solidFill>
              <a:latin typeface="Arial" panose="020B0604020202020204" pitchFamily="34" charset="0"/>
              <a:cs typeface="Arial" panose="020B0604020202020204" pitchFamily="34" charset="0"/>
            </a:endParaRPr>
          </a:p>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5120967"/>
            <a:ext cx="1342675" cy="134267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1621"/>
          <a:stretch/>
        </p:blipFill>
        <p:spPr>
          <a:xfrm>
            <a:off x="646785" y="4038600"/>
            <a:ext cx="1696473" cy="1300381"/>
          </a:xfrm>
          <a:prstGeom prst="rect">
            <a:avLst/>
          </a:prstGeom>
        </p:spPr>
      </p:pic>
    </p:spTree>
    <p:extLst>
      <p:ext uri="{BB962C8B-B14F-4D97-AF65-F5344CB8AC3E}">
        <p14:creationId xmlns:p14="http://schemas.microsoft.com/office/powerpoint/2010/main" val="7126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153253"/>
            <a:ext cx="8915437" cy="609443"/>
          </a:xfrm>
        </p:spPr>
        <p:txBody>
          <a:bodyPr>
            <a:normAutofit fontScale="90000"/>
          </a:bodyPr>
          <a:lstStyle/>
          <a:p>
            <a:r>
              <a:rPr lang="en-US" dirty="0"/>
              <a:t>Example of One Criterion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049601"/>
              </p:ext>
            </p:extLst>
          </p:nvPr>
        </p:nvGraphicFramePr>
        <p:xfrm>
          <a:off x="1141412" y="838201"/>
          <a:ext cx="10286999" cy="5791199"/>
        </p:xfrm>
        <a:graphic>
          <a:graphicData uri="http://schemas.openxmlformats.org/drawingml/2006/table">
            <a:tbl>
              <a:tblPr firstRow="1" firstCol="1" lastRow="1" lastCol="1" bandRow="1" bandCol="1">
                <a:tableStyleId>{5DA37D80-6434-44D0-A028-1B22A696006F}</a:tableStyleId>
              </a:tblPr>
              <a:tblGrid>
                <a:gridCol w="9303025">
                  <a:extLst>
                    <a:ext uri="{9D8B030D-6E8A-4147-A177-3AD203B41FA5}">
                      <a16:colId xmlns:a16="http://schemas.microsoft.com/office/drawing/2014/main" val="20000"/>
                    </a:ext>
                  </a:extLst>
                </a:gridCol>
                <a:gridCol w="983974">
                  <a:extLst>
                    <a:ext uri="{9D8B030D-6E8A-4147-A177-3AD203B41FA5}">
                      <a16:colId xmlns:a16="http://schemas.microsoft.com/office/drawing/2014/main" val="20001"/>
                    </a:ext>
                  </a:extLst>
                </a:gridCol>
              </a:tblGrid>
              <a:tr h="830387">
                <a:tc>
                  <a:txBody>
                    <a:bodyPr/>
                    <a:lstStyle/>
                    <a:p>
                      <a:pPr marL="0" marR="0">
                        <a:lnSpc>
                          <a:spcPct val="100000"/>
                        </a:lnSpc>
                        <a:spcBef>
                          <a:spcPts val="0"/>
                        </a:spcBef>
                        <a:spcAft>
                          <a:spcPts val="0"/>
                        </a:spcAft>
                      </a:pPr>
                      <a:r>
                        <a:rPr lang="en-US" sz="2800" dirty="0">
                          <a:effectLst/>
                        </a:rPr>
                        <a:t>Discussion Participation Timeliness and Interaction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22" marR="51422" marT="0" marB="0" anchor="ctr"/>
                </a:tc>
                <a:tc>
                  <a:txBody>
                    <a:bodyPr/>
                    <a:lstStyle/>
                    <a:p>
                      <a:pPr marL="0" marR="0" algn="ctr">
                        <a:lnSpc>
                          <a:spcPct val="100000"/>
                        </a:lnSpc>
                        <a:spcBef>
                          <a:spcPts val="0"/>
                        </a:spcBef>
                        <a:spcAft>
                          <a:spcPts val="0"/>
                        </a:spcAft>
                      </a:pPr>
                      <a:endParaRPr lang="en-US" sz="800" dirty="0">
                        <a:effectLst/>
                      </a:endParaRPr>
                    </a:p>
                    <a:p>
                      <a:pPr marL="0" marR="0" algn="ctr">
                        <a:lnSpc>
                          <a:spcPct val="100000"/>
                        </a:lnSpc>
                        <a:spcBef>
                          <a:spcPts val="0"/>
                        </a:spcBef>
                        <a:spcAft>
                          <a:spcPts val="0"/>
                        </a:spcAft>
                      </a:pPr>
                      <a:endParaRPr lang="en-US" sz="800" dirty="0">
                        <a:effectLst/>
                      </a:endParaRPr>
                    </a:p>
                    <a:p>
                      <a:pPr marL="0" marR="0" algn="ctr">
                        <a:lnSpc>
                          <a:spcPct val="100000"/>
                        </a:lnSpc>
                        <a:spcBef>
                          <a:spcPts val="0"/>
                        </a:spcBef>
                        <a:spcAft>
                          <a:spcPts val="0"/>
                        </a:spcAft>
                      </a:pPr>
                      <a:r>
                        <a:rPr lang="en-US" sz="2800" dirty="0">
                          <a:effectLst/>
                        </a:rPr>
                        <a:t>pts</a:t>
                      </a:r>
                      <a:r>
                        <a:rPr lang="en-US" sz="8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22" marR="51422" marT="0" marB="0"/>
                </a:tc>
                <a:extLst>
                  <a:ext uri="{0D108BD9-81ED-4DB2-BD59-A6C34878D82A}">
                    <a16:rowId xmlns:a16="http://schemas.microsoft.com/office/drawing/2014/main" val="10000"/>
                  </a:ext>
                </a:extLst>
              </a:tr>
              <a:tr h="2075967">
                <a:tc>
                  <a:txBody>
                    <a:bodyPr/>
                    <a:lstStyle/>
                    <a:p>
                      <a:pPr marL="0" marR="0">
                        <a:lnSpc>
                          <a:spcPct val="100000"/>
                        </a:lnSpc>
                        <a:spcBef>
                          <a:spcPts val="0"/>
                        </a:spcBef>
                        <a:spcAft>
                          <a:spcPts val="0"/>
                        </a:spcAft>
                      </a:pPr>
                      <a:r>
                        <a:rPr lang="en-US" sz="2800" b="0" dirty="0">
                          <a:effectLst/>
                        </a:rPr>
                        <a:t>Makes postings on at least two different days (Wed initial post due by 11:59PM, Sun. response to two other people due by 11:59PM). Responds to at least 2 peers’ postings and reads all posts in assigned group</a:t>
                      </a:r>
                      <a:endParaRPr lang="en-US" sz="28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22" marR="51422" marT="0" marB="0" anchor="ctr"/>
                </a:tc>
                <a:tc>
                  <a:txBody>
                    <a:bodyPr/>
                    <a:lstStyle/>
                    <a:p>
                      <a:pPr marL="0" marR="0" algn="ctr" defTabSz="914400" rtl="0" eaLnBrk="1" latinLnBrk="0" hangingPunct="1">
                        <a:lnSpc>
                          <a:spcPct val="100000"/>
                        </a:lnSpc>
                        <a:spcBef>
                          <a:spcPts val="0"/>
                        </a:spcBef>
                        <a:spcAft>
                          <a:spcPts val="0"/>
                        </a:spcAft>
                      </a:pPr>
                      <a:r>
                        <a:rPr lang="en-US" sz="2800" kern="1200" dirty="0">
                          <a:effectLst/>
                        </a:rPr>
                        <a:t>1</a:t>
                      </a:r>
                      <a:endParaRPr lang="en-US" sz="2800" b="0" kern="1200" dirty="0">
                        <a:solidFill>
                          <a:schemeClr val="bg1"/>
                        </a:solidFill>
                        <a:effectLst/>
                        <a:latin typeface="+mn-lt"/>
                        <a:ea typeface="+mn-ea"/>
                        <a:cs typeface="+mn-cs"/>
                      </a:endParaRPr>
                    </a:p>
                  </a:txBody>
                  <a:tcPr marL="51422" marR="51422" marT="0" marB="0"/>
                </a:tc>
                <a:extLst>
                  <a:ext uri="{0D108BD9-81ED-4DB2-BD59-A6C34878D82A}">
                    <a16:rowId xmlns:a16="http://schemas.microsoft.com/office/drawing/2014/main" val="10001"/>
                  </a:ext>
                </a:extLst>
              </a:tr>
              <a:tr h="1310038">
                <a:tc>
                  <a:txBody>
                    <a:bodyPr/>
                    <a:lstStyle/>
                    <a:p>
                      <a:pPr marL="0" marR="0" algn="l" defTabSz="914400" rtl="0" eaLnBrk="1" latinLnBrk="0" hangingPunct="1">
                        <a:lnSpc>
                          <a:spcPct val="100000"/>
                        </a:lnSpc>
                        <a:spcBef>
                          <a:spcPts val="0"/>
                        </a:spcBef>
                        <a:spcAft>
                          <a:spcPts val="0"/>
                        </a:spcAft>
                      </a:pPr>
                      <a:r>
                        <a:rPr lang="en-US" sz="2800" b="0" kern="1200" dirty="0">
                          <a:effectLst/>
                        </a:rPr>
                        <a:t>Late first post and/or posts everything 1 day only. Responds to at least 2 peers’ postings and reads all posts in assigned group</a:t>
                      </a:r>
                      <a:endParaRPr lang="en-US" sz="2800" b="0" kern="1200" dirty="0">
                        <a:solidFill>
                          <a:schemeClr val="bg1"/>
                        </a:solidFill>
                        <a:effectLst/>
                        <a:latin typeface="+mn-lt"/>
                        <a:ea typeface="+mn-ea"/>
                        <a:cs typeface="+mn-cs"/>
                      </a:endParaRPr>
                    </a:p>
                  </a:txBody>
                  <a:tcPr marL="51422" marR="51422" marT="0" marB="0"/>
                </a:tc>
                <a:tc>
                  <a:txBody>
                    <a:bodyPr/>
                    <a:lstStyle/>
                    <a:p>
                      <a:pPr marL="0" marR="0" algn="ctr" defTabSz="914400" rtl="0" eaLnBrk="1" latinLnBrk="0" hangingPunct="1">
                        <a:lnSpc>
                          <a:spcPct val="100000"/>
                        </a:lnSpc>
                        <a:spcBef>
                          <a:spcPts val="0"/>
                        </a:spcBef>
                        <a:spcAft>
                          <a:spcPts val="0"/>
                        </a:spcAft>
                      </a:pPr>
                      <a:r>
                        <a:rPr lang="en-US" sz="2800" kern="1200" dirty="0">
                          <a:effectLst/>
                        </a:rPr>
                        <a:t>.75</a:t>
                      </a:r>
                      <a:endParaRPr lang="en-US" sz="2800" b="0" kern="1200" dirty="0">
                        <a:solidFill>
                          <a:schemeClr val="bg1"/>
                        </a:solidFill>
                        <a:effectLst/>
                        <a:latin typeface="+mn-lt"/>
                        <a:ea typeface="+mn-ea"/>
                        <a:cs typeface="+mn-cs"/>
                      </a:endParaRPr>
                    </a:p>
                  </a:txBody>
                  <a:tcPr marL="51422" marR="51422" marT="0" marB="0"/>
                </a:tc>
                <a:extLst>
                  <a:ext uri="{0D108BD9-81ED-4DB2-BD59-A6C34878D82A}">
                    <a16:rowId xmlns:a16="http://schemas.microsoft.com/office/drawing/2014/main" val="10002"/>
                  </a:ext>
                </a:extLst>
              </a:tr>
              <a:tr h="436679">
                <a:tc>
                  <a:txBody>
                    <a:bodyPr/>
                    <a:lstStyle/>
                    <a:p>
                      <a:pPr marL="0" marR="0" algn="l" defTabSz="914400" rtl="0" eaLnBrk="1" latinLnBrk="0" hangingPunct="1">
                        <a:lnSpc>
                          <a:spcPct val="100000"/>
                        </a:lnSpc>
                        <a:spcBef>
                          <a:spcPts val="0"/>
                        </a:spcBef>
                        <a:spcAft>
                          <a:spcPts val="0"/>
                        </a:spcAft>
                      </a:pPr>
                      <a:r>
                        <a:rPr lang="en-US" sz="2800" b="0" kern="1200" dirty="0">
                          <a:effectLst/>
                        </a:rPr>
                        <a:t>Responds to only 1 peer’s posting </a:t>
                      </a:r>
                      <a:endParaRPr lang="en-US" sz="2800" b="0" kern="1200" dirty="0">
                        <a:solidFill>
                          <a:schemeClr val="bg1"/>
                        </a:solidFill>
                        <a:effectLst/>
                        <a:latin typeface="+mn-lt"/>
                        <a:ea typeface="+mn-ea"/>
                        <a:cs typeface="+mn-cs"/>
                      </a:endParaRPr>
                    </a:p>
                  </a:txBody>
                  <a:tcPr marL="51422" marR="51422" marT="0" marB="0"/>
                </a:tc>
                <a:tc>
                  <a:txBody>
                    <a:bodyPr/>
                    <a:lstStyle/>
                    <a:p>
                      <a:pPr marL="0" marR="0" algn="ctr" defTabSz="914400" rtl="0" eaLnBrk="1" latinLnBrk="0" hangingPunct="1">
                        <a:lnSpc>
                          <a:spcPct val="100000"/>
                        </a:lnSpc>
                        <a:spcBef>
                          <a:spcPts val="0"/>
                        </a:spcBef>
                        <a:spcAft>
                          <a:spcPts val="0"/>
                        </a:spcAft>
                      </a:pPr>
                      <a:r>
                        <a:rPr lang="en-US" sz="2800" kern="1200" dirty="0">
                          <a:effectLst/>
                        </a:rPr>
                        <a:t>.5</a:t>
                      </a:r>
                      <a:endParaRPr lang="en-US" sz="2800" b="0" kern="1200" dirty="0">
                        <a:solidFill>
                          <a:schemeClr val="bg1"/>
                        </a:solidFill>
                        <a:effectLst/>
                        <a:latin typeface="+mn-lt"/>
                        <a:ea typeface="+mn-ea"/>
                        <a:cs typeface="+mn-cs"/>
                      </a:endParaRPr>
                    </a:p>
                  </a:txBody>
                  <a:tcPr marL="51422" marR="51422" marT="0" marB="0"/>
                </a:tc>
                <a:extLst>
                  <a:ext uri="{0D108BD9-81ED-4DB2-BD59-A6C34878D82A}">
                    <a16:rowId xmlns:a16="http://schemas.microsoft.com/office/drawing/2014/main" val="10003"/>
                  </a:ext>
                </a:extLst>
              </a:tr>
              <a:tr h="1138128">
                <a:tc>
                  <a:txBody>
                    <a:bodyPr/>
                    <a:lstStyle/>
                    <a:p>
                      <a:pPr marL="0" marR="0" algn="l" defTabSz="914400" rtl="0" eaLnBrk="1" latinLnBrk="0" hangingPunct="1">
                        <a:lnSpc>
                          <a:spcPct val="100000"/>
                        </a:lnSpc>
                        <a:spcBef>
                          <a:spcPts val="0"/>
                        </a:spcBef>
                        <a:spcAft>
                          <a:spcPts val="0"/>
                        </a:spcAft>
                      </a:pPr>
                      <a:r>
                        <a:rPr lang="en-US" sz="2800" b="0" kern="1200" dirty="0">
                          <a:effectLst/>
                        </a:rPr>
                        <a:t>Does not reply to or provides minimal comments and information to other participants </a:t>
                      </a:r>
                      <a:endParaRPr lang="en-US" sz="2800" b="0" kern="1200" dirty="0">
                        <a:solidFill>
                          <a:schemeClr val="bg1"/>
                        </a:solidFill>
                        <a:effectLst/>
                        <a:latin typeface="+mn-lt"/>
                        <a:ea typeface="+mn-ea"/>
                        <a:cs typeface="+mn-cs"/>
                      </a:endParaRPr>
                    </a:p>
                  </a:txBody>
                  <a:tcPr marL="51422" marR="51422" marT="0" marB="0"/>
                </a:tc>
                <a:tc>
                  <a:txBody>
                    <a:bodyPr/>
                    <a:lstStyle/>
                    <a:p>
                      <a:pPr marL="0" marR="0" algn="ctr" defTabSz="914400" rtl="0" eaLnBrk="1" latinLnBrk="0" hangingPunct="1">
                        <a:lnSpc>
                          <a:spcPct val="100000"/>
                        </a:lnSpc>
                        <a:spcBef>
                          <a:spcPts val="0"/>
                        </a:spcBef>
                        <a:spcAft>
                          <a:spcPts val="0"/>
                        </a:spcAft>
                      </a:pPr>
                      <a:r>
                        <a:rPr lang="en-US" sz="2800" kern="1200" dirty="0">
                          <a:effectLst/>
                        </a:rPr>
                        <a:t>0</a:t>
                      </a:r>
                      <a:endParaRPr lang="en-US" sz="2800" b="0" kern="1200" dirty="0">
                        <a:solidFill>
                          <a:schemeClr val="bg1"/>
                        </a:solidFill>
                        <a:effectLst/>
                        <a:latin typeface="+mn-lt"/>
                        <a:ea typeface="+mn-ea"/>
                        <a:cs typeface="+mn-cs"/>
                      </a:endParaRPr>
                    </a:p>
                  </a:txBody>
                  <a:tcPr marL="51422" marR="51422" marT="0" marB="0"/>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401CF334-2D5C-4859-84A6-CA7E6E43FAEB}" type="slidenum">
              <a:rPr lang="en-US" smtClean="0"/>
              <a:t>20</a:t>
            </a:fld>
            <a:endParaRPr lang="en-US"/>
          </a:p>
        </p:txBody>
      </p:sp>
    </p:spTree>
    <p:extLst>
      <p:ext uri="{BB962C8B-B14F-4D97-AF65-F5344CB8AC3E}">
        <p14:creationId xmlns:p14="http://schemas.microsoft.com/office/powerpoint/2010/main" val="260953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325" y="153254"/>
            <a:ext cx="8532177" cy="992650"/>
          </a:xfrm>
        </p:spPr>
        <p:txBody>
          <a:bodyPr>
            <a:normAutofit/>
          </a:bodyPr>
          <a:lstStyle/>
          <a:p>
            <a:r>
              <a:rPr lang="en-US" dirty="0"/>
              <a:t>Step 2: Self-Grading Quiz</a:t>
            </a:r>
          </a:p>
        </p:txBody>
      </p:sp>
      <p:sp>
        <p:nvSpPr>
          <p:cNvPr id="6" name="Content Placeholder 5"/>
          <p:cNvSpPr>
            <a:spLocks noGrp="1"/>
          </p:cNvSpPr>
          <p:nvPr>
            <p:ph idx="1"/>
          </p:nvPr>
        </p:nvSpPr>
        <p:spPr>
          <a:xfrm>
            <a:off x="1366626" y="1247478"/>
            <a:ext cx="9985586" cy="5364930"/>
          </a:xfrm>
        </p:spPr>
        <p:txBody>
          <a:bodyPr>
            <a:normAutofit/>
          </a:bodyPr>
          <a:lstStyle/>
          <a:p>
            <a:r>
              <a:rPr lang="en-US" dirty="0"/>
              <a:t>Use quizzing tool </a:t>
            </a:r>
          </a:p>
          <a:p>
            <a:r>
              <a:rPr lang="en-US" dirty="0"/>
              <a:t>One quiz per discussion (e.g. 1 for each unit/week)</a:t>
            </a:r>
          </a:p>
          <a:p>
            <a:r>
              <a:rPr lang="en-US" dirty="0"/>
              <a:t>Create one question for each criterion-for our quiz, there are 5 questions</a:t>
            </a:r>
          </a:p>
          <a:p>
            <a:r>
              <a:rPr lang="en-US" dirty="0"/>
              <a:t>Automatic Grade</a:t>
            </a:r>
          </a:p>
          <a:p>
            <a:r>
              <a:rPr lang="en-US" dirty="0"/>
              <a:t>Auto-export to “grades” so grade populates there after student completes self-grading</a:t>
            </a:r>
          </a:p>
          <a:p>
            <a:endParaRPr lang="en-US" dirty="0"/>
          </a:p>
          <a:p>
            <a:endParaRPr lang="en-US" dirty="0"/>
          </a:p>
        </p:txBody>
      </p:sp>
      <p:sp>
        <p:nvSpPr>
          <p:cNvPr id="2" name="Slide Number Placeholder 1"/>
          <p:cNvSpPr>
            <a:spLocks noGrp="1"/>
          </p:cNvSpPr>
          <p:nvPr>
            <p:ph type="sldNum" sz="quarter" idx="12"/>
          </p:nvPr>
        </p:nvSpPr>
        <p:spPr/>
        <p:txBody>
          <a:bodyPr/>
          <a:lstStyle/>
          <a:p>
            <a:fld id="{401CF334-2D5C-4859-84A6-CA7E6E43FAEB}" type="slidenum">
              <a:rPr lang="en-US" smtClean="0"/>
              <a:t>21</a:t>
            </a:fld>
            <a:endParaRPr lang="en-US"/>
          </a:p>
        </p:txBody>
      </p:sp>
    </p:spTree>
    <p:extLst>
      <p:ext uri="{BB962C8B-B14F-4D97-AF65-F5344CB8AC3E}">
        <p14:creationId xmlns:p14="http://schemas.microsoft.com/office/powerpoint/2010/main" val="22267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026" y="128624"/>
            <a:ext cx="6836341" cy="734850"/>
          </a:xfrm>
        </p:spPr>
        <p:txBody>
          <a:bodyPr>
            <a:normAutofit/>
          </a:bodyPr>
          <a:lstStyle/>
          <a:p>
            <a:r>
              <a:rPr lang="en-US" dirty="0"/>
              <a:t>Example</a:t>
            </a:r>
          </a:p>
        </p:txBody>
      </p:sp>
      <p:sp>
        <p:nvSpPr>
          <p:cNvPr id="3" name="Content Placeholder 2"/>
          <p:cNvSpPr>
            <a:spLocks noGrp="1"/>
          </p:cNvSpPr>
          <p:nvPr>
            <p:ph idx="1"/>
          </p:nvPr>
        </p:nvSpPr>
        <p:spPr>
          <a:xfrm>
            <a:off x="3314992" y="1067415"/>
            <a:ext cx="7503820" cy="5789692"/>
          </a:xfrm>
        </p:spPr>
        <p:txBody>
          <a:bodyPr>
            <a:normAutofit fontScale="55000" lnSpcReduction="20000"/>
          </a:bodyPr>
          <a:lstStyle/>
          <a:p>
            <a:pPr marL="0" indent="0">
              <a:buNone/>
            </a:pPr>
            <a:r>
              <a:rPr lang="en-US" sz="5098" b="1" dirty="0"/>
              <a:t>Which of the following best reflects your participation in discussion according to the rubric?</a:t>
            </a:r>
          </a:p>
          <a:p>
            <a:pPr marL="0" indent="0">
              <a:buNone/>
            </a:pPr>
            <a:endParaRPr lang="en-US" b="1" dirty="0"/>
          </a:p>
          <a:p>
            <a:pPr marL="625605" lvl="1" indent="-385647">
              <a:buFont typeface="+mj-lt"/>
              <a:buAutoNum type="alphaLcParenR"/>
            </a:pPr>
            <a:r>
              <a:rPr lang="en-US" sz="4399" dirty="0"/>
              <a:t>Makes postings on at least two different days (Wed initial post due by 11:59PM, Sun. response to two other people due by 11:59PM). Responds to at least 2 peers’ postings and reads all posts in assigned group </a:t>
            </a:r>
            <a:r>
              <a:rPr lang="en-US" sz="4399" b="1" dirty="0"/>
              <a:t>(1 point)</a:t>
            </a:r>
          </a:p>
          <a:p>
            <a:pPr marL="625605" lvl="1" indent="-385647">
              <a:buFont typeface="+mj-lt"/>
              <a:buAutoNum type="alphaLcParenR"/>
            </a:pPr>
            <a:r>
              <a:rPr lang="en-US" sz="4399" dirty="0"/>
              <a:t>Late first post and/or posts everything 1 day only. Responds to at least 2 peers’ postings and reads all posts in assigned group </a:t>
            </a:r>
            <a:r>
              <a:rPr lang="en-US" sz="4399" b="1" dirty="0"/>
              <a:t>(.75 point)</a:t>
            </a:r>
          </a:p>
          <a:p>
            <a:pPr marL="625605" lvl="1" indent="-385647">
              <a:buFont typeface="+mj-lt"/>
              <a:buAutoNum type="alphaLcParenR"/>
            </a:pPr>
            <a:r>
              <a:rPr lang="en-US" sz="4399" dirty="0"/>
              <a:t>Responds to only 1 peer’s posting </a:t>
            </a:r>
            <a:r>
              <a:rPr lang="en-US" sz="4399" b="1" dirty="0"/>
              <a:t>(.5 point)</a:t>
            </a:r>
          </a:p>
          <a:p>
            <a:pPr marL="625605" lvl="1" indent="-385647">
              <a:buFont typeface="+mj-lt"/>
              <a:buAutoNum type="alphaLcParenR"/>
            </a:pPr>
            <a:r>
              <a:rPr lang="en-US" sz="4399" dirty="0"/>
              <a:t>Does not reply to or provides minimal comments and information to other participants </a:t>
            </a:r>
            <a:r>
              <a:rPr lang="en-US" sz="4399" b="1" dirty="0"/>
              <a:t>(0 points)</a:t>
            </a:r>
            <a:endParaRPr lang="en-US" sz="4399" dirty="0"/>
          </a:p>
          <a:p>
            <a:pPr marL="625605" lvl="1" indent="-385647">
              <a:buFont typeface="+mj-lt"/>
              <a:buAutoNum type="alphaLcParenR"/>
            </a:pPr>
            <a:endParaRPr lang="en-US" dirty="0"/>
          </a:p>
          <a:p>
            <a:pPr marL="625605" lvl="1" indent="-385647">
              <a:buFont typeface="+mj-lt"/>
              <a:buAutoNum type="alphaLcParenR"/>
            </a:pPr>
            <a:endParaRPr lang="en-US" b="1" dirty="0"/>
          </a:p>
          <a:p>
            <a:pPr marL="625605" lvl="1" indent="-385647">
              <a:buFont typeface="+mj-lt"/>
              <a:buAutoNum type="alphaLcParenR"/>
            </a:pPr>
            <a:endParaRPr lang="en-US" dirty="0"/>
          </a:p>
          <a:p>
            <a:pPr marL="625605" lvl="1" indent="-385647">
              <a:buFont typeface="+mj-lt"/>
              <a:buAutoNum type="alphaLcParenR"/>
            </a:pPr>
            <a:endParaRPr lang="en-US" b="1" dirty="0"/>
          </a:p>
          <a:p>
            <a:pPr marL="625605" lvl="1" indent="-385647">
              <a:buFont typeface="+mj-lt"/>
              <a:buAutoNum type="alphaLcParenR"/>
            </a:pPr>
            <a:endParaRPr lang="en-US" b="1" dirty="0"/>
          </a:p>
          <a:p>
            <a:pPr marL="625605" lvl="1" indent="-385647">
              <a:buFont typeface="+mj-lt"/>
              <a:buAutoNum type="alphaLcParenR"/>
            </a:pPr>
            <a:endParaRPr lang="en-US" dirty="0"/>
          </a:p>
          <a:p>
            <a:pPr marL="625605" lvl="1" indent="-385647">
              <a:buFont typeface="+mj-lt"/>
              <a:buAutoNum type="alphaLcParenR"/>
            </a:pPr>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pPr marL="625605" lvl="1" indent="-385647">
              <a:buFont typeface="+mj-lt"/>
              <a:buAutoNum type="alphaLcParenR"/>
            </a:pPr>
            <a:endParaRPr lang="en-US" dirty="0"/>
          </a:p>
          <a:p>
            <a:pPr marL="625605" lvl="1" indent="-385647">
              <a:buFont typeface="+mj-lt"/>
              <a:buAutoNum type="alphaLcParenR"/>
            </a:pPr>
            <a:endParaRPr lang="en-US" dirty="0"/>
          </a:p>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22</a:t>
            </a:fld>
            <a:endParaRPr lang="en-US"/>
          </a:p>
        </p:txBody>
      </p:sp>
      <p:sp>
        <p:nvSpPr>
          <p:cNvPr id="4" name="Right Arrow Callout 3"/>
          <p:cNvSpPr/>
          <p:nvPr/>
        </p:nvSpPr>
        <p:spPr>
          <a:xfrm>
            <a:off x="1109533" y="863474"/>
            <a:ext cx="1752144" cy="1060393"/>
          </a:xfrm>
          <a:prstGeom prst="rightArrowCallou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Stem</a:t>
            </a:r>
          </a:p>
        </p:txBody>
      </p:sp>
      <p:sp>
        <p:nvSpPr>
          <p:cNvPr id="5" name="Right Arrow Callout 4"/>
          <p:cNvSpPr/>
          <p:nvPr/>
        </p:nvSpPr>
        <p:spPr>
          <a:xfrm>
            <a:off x="1095857" y="2911898"/>
            <a:ext cx="2287061" cy="2608343"/>
          </a:xfrm>
          <a:prstGeom prst="rightArrowCallou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Options with corresponding points</a:t>
            </a:r>
          </a:p>
        </p:txBody>
      </p:sp>
    </p:spTree>
    <p:extLst>
      <p:ext uri="{BB962C8B-B14F-4D97-AF65-F5344CB8AC3E}">
        <p14:creationId xmlns:p14="http://schemas.microsoft.com/office/powerpoint/2010/main" val="4195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504" y="74765"/>
            <a:ext cx="8551976" cy="1782153"/>
          </a:xfrm>
        </p:spPr>
        <p:txBody>
          <a:bodyPr>
            <a:normAutofit/>
          </a:bodyPr>
          <a:lstStyle/>
          <a:p>
            <a:r>
              <a:rPr lang="en-US" dirty="0"/>
              <a:t/>
            </a:r>
            <a:br>
              <a:rPr lang="en-US" dirty="0"/>
            </a:br>
            <a:r>
              <a:rPr lang="en-US" dirty="0"/>
              <a:t>Quiz Item in D2L </a:t>
            </a:r>
            <a:r>
              <a:rPr lang="en-US" dirty="0" err="1"/>
              <a:t>Brightspace</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401CF334-2D5C-4859-84A6-CA7E6E43FAEB}" type="slidenum">
              <a:rPr lang="en-US" smtClean="0"/>
              <a:t>23</a:t>
            </a:fld>
            <a:endParaRPr lang="en-US"/>
          </a:p>
        </p:txBody>
      </p:sp>
      <p:pic>
        <p:nvPicPr>
          <p:cNvPr id="7" name="Picture 6"/>
          <p:cNvPicPr>
            <a:picLocks noChangeAspect="1"/>
          </p:cNvPicPr>
          <p:nvPr/>
        </p:nvPicPr>
        <p:blipFill>
          <a:blip r:embed="rId2"/>
          <a:stretch>
            <a:fillRect/>
          </a:stretch>
        </p:blipFill>
        <p:spPr>
          <a:xfrm>
            <a:off x="1223146" y="1411758"/>
            <a:ext cx="9914691" cy="5127155"/>
          </a:xfrm>
          <a:prstGeom prst="rect">
            <a:avLst/>
          </a:prstGeom>
        </p:spPr>
      </p:pic>
    </p:spTree>
    <p:extLst>
      <p:ext uri="{BB962C8B-B14F-4D97-AF65-F5344CB8AC3E}">
        <p14:creationId xmlns:p14="http://schemas.microsoft.com/office/powerpoint/2010/main" val="120595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747" y="153253"/>
            <a:ext cx="7131066" cy="1294547"/>
          </a:xfrm>
        </p:spPr>
        <p:txBody>
          <a:bodyPr>
            <a:normAutofit/>
          </a:bodyPr>
          <a:lstStyle/>
          <a:p>
            <a:r>
              <a:rPr lang="en-US" dirty="0"/>
              <a:t>Quiz Item Graded</a:t>
            </a:r>
          </a:p>
        </p:txBody>
      </p:sp>
      <p:pic>
        <p:nvPicPr>
          <p:cNvPr id="4" name="Content Placeholder 3"/>
          <p:cNvPicPr>
            <a:picLocks noGrp="1" noChangeAspect="1"/>
          </p:cNvPicPr>
          <p:nvPr>
            <p:ph idx="1"/>
          </p:nvPr>
        </p:nvPicPr>
        <p:blipFill>
          <a:blip r:embed="rId2"/>
          <a:stretch>
            <a:fillRect/>
          </a:stretch>
        </p:blipFill>
        <p:spPr>
          <a:xfrm>
            <a:off x="1598612" y="1754368"/>
            <a:ext cx="9778406" cy="4875032"/>
          </a:xfrm>
          <a:prstGeom prst="rect">
            <a:avLst/>
          </a:prstGeom>
        </p:spPr>
      </p:pic>
      <p:sp>
        <p:nvSpPr>
          <p:cNvPr id="3" name="Slide Number Placeholder 2"/>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23999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152400"/>
            <a:ext cx="9601200" cy="990600"/>
          </a:xfrm>
        </p:spPr>
        <p:txBody>
          <a:bodyPr/>
          <a:lstStyle/>
          <a:p>
            <a:r>
              <a:rPr lang="en-US" dirty="0"/>
              <a:t>Tips</a:t>
            </a:r>
          </a:p>
        </p:txBody>
      </p:sp>
      <p:sp>
        <p:nvSpPr>
          <p:cNvPr id="3" name="Content Placeholder 2"/>
          <p:cNvSpPr>
            <a:spLocks noGrp="1"/>
          </p:cNvSpPr>
          <p:nvPr>
            <p:ph idx="1"/>
          </p:nvPr>
        </p:nvSpPr>
        <p:spPr>
          <a:xfrm>
            <a:off x="1293812" y="1219200"/>
            <a:ext cx="10286999" cy="5257800"/>
          </a:xfrm>
        </p:spPr>
        <p:txBody>
          <a:bodyPr>
            <a:normAutofit fontScale="92500" lnSpcReduction="10000"/>
          </a:bodyPr>
          <a:lstStyle/>
          <a:p>
            <a:r>
              <a:rPr lang="en-US" sz="4300" dirty="0"/>
              <a:t>Set parameters-start the grading when discussion begins, close within a few days after the discussion ends</a:t>
            </a:r>
          </a:p>
          <a:p>
            <a:r>
              <a:rPr lang="en-US" sz="4300" dirty="0"/>
              <a:t>Click “display in calendar”- reminder</a:t>
            </a:r>
          </a:p>
          <a:p>
            <a:r>
              <a:rPr lang="en-US" sz="4300" dirty="0"/>
              <a:t>No time limit</a:t>
            </a:r>
          </a:p>
          <a:p>
            <a:r>
              <a:rPr lang="en-US" sz="4300" dirty="0"/>
              <a:t>Allow Unlimited Attempts (in case of mistakes)</a:t>
            </a:r>
          </a:p>
          <a:p>
            <a:r>
              <a:rPr lang="en-US" sz="4300" dirty="0"/>
              <a:t>Click “last attempt”</a:t>
            </a:r>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104672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304800"/>
            <a:ext cx="8270899" cy="611098"/>
          </a:xfrm>
        </p:spPr>
        <p:txBody>
          <a:bodyPr>
            <a:normAutofit fontScale="90000"/>
          </a:bodyPr>
          <a:lstStyle/>
          <a:p>
            <a:r>
              <a:rPr lang="en-US" dirty="0"/>
              <a:t>Step 3:  Inform </a:t>
            </a:r>
            <a:r>
              <a:rPr lang="en-US" dirty="0" smtClean="0"/>
              <a:t>&amp; </a:t>
            </a:r>
            <a:r>
              <a:rPr lang="en-US" dirty="0"/>
              <a:t>Explain</a:t>
            </a:r>
          </a:p>
        </p:txBody>
      </p:sp>
      <p:sp>
        <p:nvSpPr>
          <p:cNvPr id="3" name="Content Placeholder 2"/>
          <p:cNvSpPr>
            <a:spLocks noGrp="1"/>
          </p:cNvSpPr>
          <p:nvPr>
            <p:ph idx="1"/>
          </p:nvPr>
        </p:nvSpPr>
        <p:spPr>
          <a:xfrm>
            <a:off x="1446212" y="1067416"/>
            <a:ext cx="9144000" cy="5257183"/>
          </a:xfrm>
        </p:spPr>
        <p:txBody>
          <a:bodyPr>
            <a:normAutofit/>
          </a:bodyPr>
          <a:lstStyle/>
          <a:p>
            <a:r>
              <a:rPr lang="en-US" dirty="0"/>
              <a:t>Clear instructions attached to the grading rubric</a:t>
            </a:r>
          </a:p>
          <a:p>
            <a:r>
              <a:rPr lang="en-US" dirty="0" smtClean="0"/>
              <a:t>Record “how-to” video </a:t>
            </a:r>
            <a:r>
              <a:rPr lang="en-US" dirty="0"/>
              <a:t>instructions</a:t>
            </a:r>
          </a:p>
          <a:p>
            <a:r>
              <a:rPr lang="en-US" dirty="0"/>
              <a:t>Explanation </a:t>
            </a:r>
            <a:r>
              <a:rPr lang="en-US" dirty="0" smtClean="0"/>
              <a:t>on importance </a:t>
            </a:r>
            <a:r>
              <a:rPr lang="en-US" dirty="0"/>
              <a:t>of developing the skills of self-refection &amp; self assessment</a:t>
            </a:r>
          </a:p>
          <a:p>
            <a:r>
              <a:rPr lang="en-US" dirty="0" smtClean="0"/>
              <a:t> Inform you </a:t>
            </a:r>
            <a:r>
              <a:rPr lang="en-US" dirty="0"/>
              <a:t>will be auditing each week (helps with honesty).</a:t>
            </a:r>
          </a:p>
        </p:txBody>
      </p:sp>
      <p:sp>
        <p:nvSpPr>
          <p:cNvPr id="4" name="Slide Number Placeholder 3"/>
          <p:cNvSpPr>
            <a:spLocks noGrp="1"/>
          </p:cNvSpPr>
          <p:nvPr>
            <p:ph type="sldNum" sz="quarter" idx="12"/>
          </p:nvPr>
        </p:nvSpPr>
        <p:spPr/>
        <p:txBody>
          <a:bodyPr/>
          <a:lstStyle/>
          <a:p>
            <a:fld id="{401CF334-2D5C-4859-84A6-CA7E6E43FAEB}" type="slidenum">
              <a:rPr lang="en-US" smtClean="0"/>
              <a:t>26</a:t>
            </a:fld>
            <a:endParaRPr lang="en-US"/>
          </a:p>
        </p:txBody>
      </p:sp>
    </p:spTree>
    <p:extLst>
      <p:ext uri="{BB962C8B-B14F-4D97-AF65-F5344CB8AC3E}">
        <p14:creationId xmlns:p14="http://schemas.microsoft.com/office/powerpoint/2010/main" val="39694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a:bodyPr>
          <a:lstStyle/>
          <a:p>
            <a:r>
              <a:rPr lang="en-US" dirty="0"/>
              <a:t>Learners will be honest</a:t>
            </a:r>
          </a:p>
          <a:p>
            <a:r>
              <a:rPr lang="en-US" dirty="0"/>
              <a:t>Learners will be motivated to study, understand and accurately apply the rubric </a:t>
            </a:r>
            <a:r>
              <a:rPr lang="en-US" dirty="0" smtClean="0"/>
              <a:t>Learners </a:t>
            </a:r>
            <a:r>
              <a:rPr lang="en-US" dirty="0"/>
              <a:t>will follow-through with grading each discussion after </a:t>
            </a:r>
            <a:r>
              <a:rPr lang="en-US" dirty="0" smtClean="0"/>
              <a:t>completion</a:t>
            </a:r>
            <a:endParaRPr lang="en-US" dirty="0"/>
          </a:p>
          <a:p>
            <a:r>
              <a:rPr lang="en-US" dirty="0"/>
              <a:t>Learners will be motivated to improve </a:t>
            </a:r>
          </a:p>
        </p:txBody>
      </p:sp>
    </p:spTree>
    <p:extLst>
      <p:ext uri="{BB962C8B-B14F-4D97-AF65-F5344CB8AC3E}">
        <p14:creationId xmlns:p14="http://schemas.microsoft.com/office/powerpoint/2010/main" val="403984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9012" y="77076"/>
            <a:ext cx="10515600" cy="837324"/>
          </a:xfrm>
        </p:spPr>
        <p:txBody>
          <a:bodyPr>
            <a:normAutofit/>
          </a:bodyPr>
          <a:lstStyle/>
          <a:p>
            <a:r>
              <a:rPr lang="en-US" dirty="0"/>
              <a:t>Talking points for </a:t>
            </a:r>
            <a:r>
              <a:rPr lang="en-US" dirty="0" smtClean="0"/>
              <a:t>learners</a:t>
            </a:r>
            <a:endParaRPr lang="en-US" dirty="0"/>
          </a:p>
        </p:txBody>
      </p:sp>
      <p:sp>
        <p:nvSpPr>
          <p:cNvPr id="2" name="Content Placeholder 1"/>
          <p:cNvSpPr>
            <a:spLocks noGrp="1"/>
          </p:cNvSpPr>
          <p:nvPr>
            <p:ph idx="1"/>
          </p:nvPr>
        </p:nvSpPr>
        <p:spPr>
          <a:xfrm>
            <a:off x="1098841" y="991235"/>
            <a:ext cx="10405771" cy="5722745"/>
          </a:xfrm>
        </p:spPr>
        <p:txBody>
          <a:bodyPr>
            <a:normAutofit/>
          </a:bodyPr>
          <a:lstStyle/>
          <a:p>
            <a:r>
              <a:rPr lang="en-US" dirty="0"/>
              <a:t>Andragogy, reflection &amp; self- growth concepts</a:t>
            </a:r>
          </a:p>
          <a:p>
            <a:r>
              <a:rPr lang="en-US" dirty="0"/>
              <a:t>You will be grading your own discussions each week after you have completed discussion (through “quiz” in d2L).  </a:t>
            </a:r>
          </a:p>
          <a:p>
            <a:r>
              <a:rPr lang="en-US" dirty="0"/>
              <a:t>Please read and understand the entire rubric, this will impact your discussion grade</a:t>
            </a:r>
          </a:p>
          <a:p>
            <a:r>
              <a:rPr lang="en-US" dirty="0"/>
              <a:t>Be </a:t>
            </a:r>
            <a:r>
              <a:rPr lang="en-US" dirty="0" smtClean="0"/>
              <a:t>honest-audit &amp; consequences</a:t>
            </a:r>
            <a:endParaRPr lang="en-US" dirty="0"/>
          </a:p>
          <a:p>
            <a:r>
              <a:rPr lang="en-US" dirty="0"/>
              <a:t>“Practice” Discussion Self-Grading Quiz </a:t>
            </a:r>
          </a:p>
          <a:p>
            <a:r>
              <a:rPr lang="en-US" dirty="0"/>
              <a:t>Due date for each &amp; reminder</a:t>
            </a:r>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8134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026" y="457974"/>
            <a:ext cx="6836341" cy="685026"/>
          </a:xfrm>
        </p:spPr>
        <p:txBody>
          <a:bodyPr>
            <a:normAutofit/>
          </a:bodyPr>
          <a:lstStyle/>
          <a:p>
            <a:r>
              <a:rPr lang="en-US" dirty="0"/>
              <a:t>Results-Anecdotal</a:t>
            </a:r>
          </a:p>
        </p:txBody>
      </p:sp>
      <p:sp>
        <p:nvSpPr>
          <p:cNvPr id="3" name="Content Placeholder 2"/>
          <p:cNvSpPr>
            <a:spLocks noGrp="1"/>
          </p:cNvSpPr>
          <p:nvPr>
            <p:ph idx="1"/>
          </p:nvPr>
        </p:nvSpPr>
        <p:spPr>
          <a:xfrm>
            <a:off x="1652878" y="1448316"/>
            <a:ext cx="9165934" cy="5104884"/>
          </a:xfrm>
        </p:spPr>
        <p:txBody>
          <a:bodyPr>
            <a:normAutofit fontScale="92500"/>
          </a:bodyPr>
          <a:lstStyle/>
          <a:p>
            <a:r>
              <a:rPr lang="en-US"/>
              <a:t>Over </a:t>
            </a:r>
            <a:r>
              <a:rPr lang="en-US" smtClean="0"/>
              <a:t>1000 </a:t>
            </a:r>
            <a:r>
              <a:rPr lang="en-US" dirty="0"/>
              <a:t>of our students have used so far </a:t>
            </a:r>
          </a:p>
          <a:p>
            <a:r>
              <a:rPr lang="en-US" dirty="0"/>
              <a:t>Discussion quality improved over instructor grading, particularly after the first week</a:t>
            </a:r>
          </a:p>
          <a:p>
            <a:r>
              <a:rPr lang="en-US" dirty="0"/>
              <a:t>Students were honest &amp; accurate </a:t>
            </a:r>
          </a:p>
          <a:p>
            <a:r>
              <a:rPr lang="en-US" dirty="0"/>
              <a:t>Student verbatim comments positive</a:t>
            </a:r>
          </a:p>
          <a:p>
            <a:r>
              <a:rPr lang="en-US" dirty="0"/>
              <a:t>Most students completed the discussion self-grading before the quiz “closed” but a few did not and asked the instructor to re-open or post score for them</a:t>
            </a:r>
          </a:p>
          <a:p>
            <a:endParaRPr lang="en-US" dirty="0"/>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29</a:t>
            </a:fld>
            <a:endParaRPr lang="en-US"/>
          </a:p>
        </p:txBody>
      </p:sp>
    </p:spTree>
    <p:extLst>
      <p:ext uri="{BB962C8B-B14F-4D97-AF65-F5344CB8AC3E}">
        <p14:creationId xmlns:p14="http://schemas.microsoft.com/office/powerpoint/2010/main" val="282583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113" y="440395"/>
            <a:ext cx="8332937" cy="1617005"/>
          </a:xfrm>
        </p:spPr>
        <p:txBody>
          <a:bodyPr>
            <a:normAutofit fontScale="90000"/>
          </a:bodyPr>
          <a:lstStyle/>
          <a:p>
            <a:r>
              <a:rPr lang="en-US" dirty="0" smtClean="0"/>
              <a:t>After attending this presentation, </a:t>
            </a:r>
            <a:br>
              <a:rPr lang="en-US" dirty="0" smtClean="0"/>
            </a:br>
            <a:r>
              <a:rPr lang="en-US" dirty="0" smtClean="0"/>
              <a:t>you will be able to:</a:t>
            </a:r>
            <a:br>
              <a:rPr lang="en-US" dirty="0" smtClean="0"/>
            </a:br>
            <a:endParaRPr lang="en-US" dirty="0"/>
          </a:p>
        </p:txBody>
      </p:sp>
      <p:sp>
        <p:nvSpPr>
          <p:cNvPr id="3" name="Content Placeholder 2"/>
          <p:cNvSpPr>
            <a:spLocks noGrp="1"/>
          </p:cNvSpPr>
          <p:nvPr>
            <p:ph idx="1"/>
          </p:nvPr>
        </p:nvSpPr>
        <p:spPr>
          <a:xfrm>
            <a:off x="1511882" y="2133600"/>
            <a:ext cx="9230730" cy="4190246"/>
          </a:xfrm>
        </p:spPr>
        <p:txBody>
          <a:bodyPr>
            <a:normAutofit/>
          </a:bodyPr>
          <a:lstStyle/>
          <a:p>
            <a:pPr lvl="0"/>
            <a:r>
              <a:rPr lang="en-US" dirty="0"/>
              <a:t>Define self-reflection</a:t>
            </a:r>
          </a:p>
          <a:p>
            <a:pPr lvl="0"/>
            <a:r>
              <a:rPr lang="en-US" dirty="0"/>
              <a:t>Describe the value of self-reflection</a:t>
            </a:r>
          </a:p>
          <a:p>
            <a:pPr lvl="0"/>
            <a:r>
              <a:rPr lang="en-US" dirty="0"/>
              <a:t>Implement self-reflective activities in the course room</a:t>
            </a:r>
          </a:p>
        </p:txBody>
      </p:sp>
      <p:sp>
        <p:nvSpPr>
          <p:cNvPr id="4" name="Slide Number Placeholder 3"/>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196680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229432"/>
            <a:ext cx="9906000" cy="990343"/>
          </a:xfrm>
        </p:spPr>
        <p:txBody>
          <a:bodyPr>
            <a:normAutofit/>
          </a:bodyPr>
          <a:lstStyle/>
          <a:p>
            <a:r>
              <a:rPr lang="en-US" dirty="0" smtClean="0"/>
              <a:t>Anecdotal-What </a:t>
            </a:r>
            <a:r>
              <a:rPr lang="en-US" dirty="0"/>
              <a:t>L</a:t>
            </a:r>
            <a:r>
              <a:rPr lang="en-US" dirty="0" smtClean="0"/>
              <a:t>earners Think</a:t>
            </a:r>
            <a:endParaRPr lang="en-US" dirty="0"/>
          </a:p>
        </p:txBody>
      </p:sp>
      <p:sp>
        <p:nvSpPr>
          <p:cNvPr id="3" name="Content Placeholder 2"/>
          <p:cNvSpPr>
            <a:spLocks noGrp="1"/>
          </p:cNvSpPr>
          <p:nvPr>
            <p:ph idx="1"/>
          </p:nvPr>
        </p:nvSpPr>
        <p:spPr>
          <a:xfrm>
            <a:off x="912812" y="1524000"/>
            <a:ext cx="10515600" cy="4571999"/>
          </a:xfrm>
        </p:spPr>
        <p:txBody>
          <a:bodyPr>
            <a:noAutofit/>
          </a:bodyPr>
          <a:lstStyle/>
          <a:p>
            <a:r>
              <a:rPr lang="en-US" sz="3200" dirty="0"/>
              <a:t>“Grading our own discussions is very nice. I feel like then I don't just fill my discussions with a bunch of crap to make it look longer.”</a:t>
            </a:r>
          </a:p>
          <a:p>
            <a:r>
              <a:rPr lang="en-US" sz="3200" dirty="0"/>
              <a:t>“The self-grading was a great way for students to learn”</a:t>
            </a:r>
          </a:p>
          <a:p>
            <a:r>
              <a:rPr lang="en-US" sz="3200" dirty="0"/>
              <a:t>“Self-evaluation opportunity” (was a course positive)</a:t>
            </a:r>
          </a:p>
          <a:p>
            <a:r>
              <a:rPr lang="en-US" sz="3200" dirty="0"/>
              <a:t>“Self-grading our discussions was more beneficial than I expected it to be! It kept me accountable; who wants to have to take points away from themselves? :)”</a:t>
            </a:r>
          </a:p>
        </p:txBody>
      </p:sp>
      <p:sp>
        <p:nvSpPr>
          <p:cNvPr id="4" name="Slide Number Placeholder 3"/>
          <p:cNvSpPr>
            <a:spLocks noGrp="1"/>
          </p:cNvSpPr>
          <p:nvPr>
            <p:ph type="sldNum" sz="quarter" idx="12"/>
          </p:nvPr>
        </p:nvSpPr>
        <p:spPr/>
        <p:txBody>
          <a:bodyPr/>
          <a:lstStyle/>
          <a:p>
            <a:fld id="{401CF334-2D5C-4859-84A6-CA7E6E43FAEB}" type="slidenum">
              <a:rPr lang="en-US" smtClean="0"/>
              <a:t>30</a:t>
            </a:fld>
            <a:endParaRPr lang="en-US"/>
          </a:p>
        </p:txBody>
      </p:sp>
    </p:spTree>
    <p:extLst>
      <p:ext uri="{BB962C8B-B14F-4D97-AF65-F5344CB8AC3E}">
        <p14:creationId xmlns:p14="http://schemas.microsoft.com/office/powerpoint/2010/main" val="152633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612" y="194275"/>
            <a:ext cx="9065439" cy="975691"/>
          </a:xfrm>
        </p:spPr>
        <p:txBody>
          <a:bodyPr/>
          <a:lstStyle/>
          <a:p>
            <a:r>
              <a:rPr lang="en-US" dirty="0" smtClean="0"/>
              <a:t>Mixed-Methods Study</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IRB approved, anonymous, voluntary </a:t>
            </a:r>
          </a:p>
          <a:p>
            <a:pPr>
              <a:buFont typeface="Arial" panose="020B0604020202020204" pitchFamily="34" charset="0"/>
              <a:buChar char="•"/>
            </a:pPr>
            <a:r>
              <a:rPr lang="en-US" b="1" dirty="0" smtClean="0"/>
              <a:t>Purpose</a:t>
            </a:r>
            <a:r>
              <a:rPr lang="en-US" b="1" dirty="0"/>
              <a:t>: </a:t>
            </a:r>
            <a:r>
              <a:rPr lang="en-US" dirty="0"/>
              <a:t>Determine </a:t>
            </a:r>
            <a:r>
              <a:rPr lang="en-US" dirty="0" smtClean="0"/>
              <a:t>students</a:t>
            </a:r>
            <a:r>
              <a:rPr lang="en-US" dirty="0"/>
              <a:t>’ general perceptions of discussion self-grading, and their specific perceptions of the effectiveness of discussion self-grading </a:t>
            </a:r>
          </a:p>
        </p:txBody>
      </p:sp>
      <p:sp>
        <p:nvSpPr>
          <p:cNvPr id="4" name="Slide Number Placeholder 3"/>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83840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82" y="422814"/>
            <a:ext cx="8913077" cy="1265762"/>
          </a:xfrm>
        </p:spPr>
        <p:txBody>
          <a:bodyPr>
            <a:normAutofit fontScale="90000"/>
          </a:bodyPr>
          <a:lstStyle/>
          <a:p>
            <a:r>
              <a:rPr lang="en-US" dirty="0"/>
              <a:t/>
            </a:r>
            <a:br>
              <a:rPr lang="en-US" dirty="0"/>
            </a:br>
            <a:r>
              <a:rPr lang="en-US" dirty="0"/>
              <a:t/>
            </a:r>
            <a:br>
              <a:rPr lang="en-US" dirty="0"/>
            </a:br>
            <a:r>
              <a:rPr lang="en-US" dirty="0" smtClean="0"/>
              <a:t>Three </a:t>
            </a:r>
            <a:r>
              <a:rPr lang="en-US" dirty="0"/>
              <a:t>Constructs </a:t>
            </a:r>
            <a:br>
              <a:rPr lang="en-US" dirty="0"/>
            </a:br>
            <a:endParaRPr lang="en-US" dirty="0"/>
          </a:p>
        </p:txBody>
      </p:sp>
      <p:sp>
        <p:nvSpPr>
          <p:cNvPr id="3" name="Content Placeholder 2"/>
          <p:cNvSpPr>
            <a:spLocks noGrp="1"/>
          </p:cNvSpPr>
          <p:nvPr>
            <p:ph idx="1"/>
          </p:nvPr>
        </p:nvSpPr>
        <p:spPr/>
        <p:txBody>
          <a:bodyPr/>
          <a:lstStyle/>
          <a:p>
            <a:pPr marL="514196" indent="-514196">
              <a:buFont typeface="+mj-lt"/>
              <a:buAutoNum type="arabicPeriod"/>
            </a:pPr>
            <a:r>
              <a:rPr lang="en-US" b="1" dirty="0"/>
              <a:t>application</a:t>
            </a:r>
            <a:r>
              <a:rPr lang="en-US" dirty="0"/>
              <a:t> of grading rubric and quiz tool </a:t>
            </a:r>
          </a:p>
          <a:p>
            <a:pPr marL="514196" indent="-514196">
              <a:buFont typeface="+mj-lt"/>
              <a:buAutoNum type="arabicPeriod"/>
            </a:pPr>
            <a:r>
              <a:rPr lang="en-US" b="1" dirty="0"/>
              <a:t>analysis </a:t>
            </a:r>
            <a:r>
              <a:rPr lang="en-US" dirty="0"/>
              <a:t>of their </a:t>
            </a:r>
            <a:r>
              <a:rPr lang="en-US" dirty="0" smtClean="0"/>
              <a:t>self-grading (reflection piece)</a:t>
            </a:r>
            <a:endParaRPr lang="en-US" dirty="0"/>
          </a:p>
          <a:p>
            <a:pPr marL="514196" indent="-514196">
              <a:buFont typeface="+mj-lt"/>
              <a:buAutoNum type="arabicPeriod"/>
            </a:pPr>
            <a:r>
              <a:rPr lang="en-US" b="1" dirty="0"/>
              <a:t>achievement</a:t>
            </a:r>
            <a:r>
              <a:rPr lang="en-US" dirty="0"/>
              <a:t> in online discussions related to assessing own work</a:t>
            </a:r>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119956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a:t>
            </a:r>
          </a:p>
        </p:txBody>
      </p:sp>
      <p:sp>
        <p:nvSpPr>
          <p:cNvPr id="3" name="Content Placeholder 2"/>
          <p:cNvSpPr>
            <a:spLocks noGrp="1"/>
          </p:cNvSpPr>
          <p:nvPr>
            <p:ph idx="1"/>
          </p:nvPr>
        </p:nvSpPr>
        <p:spPr/>
        <p:txBody>
          <a:bodyPr>
            <a:normAutofit lnSpcReduction="10000"/>
          </a:bodyPr>
          <a:lstStyle/>
          <a:p>
            <a:r>
              <a:rPr lang="en-US" dirty="0"/>
              <a:t>N=57 </a:t>
            </a:r>
          </a:p>
          <a:p>
            <a:r>
              <a:rPr lang="en-US" dirty="0"/>
              <a:t>Mean age=31.87 (range 19-54)</a:t>
            </a:r>
          </a:p>
          <a:p>
            <a:r>
              <a:rPr lang="en-US" dirty="0"/>
              <a:t>Program</a:t>
            </a:r>
          </a:p>
          <a:p>
            <a:pPr lvl="1"/>
            <a:r>
              <a:rPr lang="en-US" dirty="0"/>
              <a:t>8 pre-nursing (14%)</a:t>
            </a:r>
          </a:p>
          <a:p>
            <a:pPr lvl="1"/>
            <a:r>
              <a:rPr lang="en-US" dirty="0"/>
              <a:t>47 RN-BSN (84%)</a:t>
            </a:r>
          </a:p>
          <a:p>
            <a:pPr lvl="1"/>
            <a:r>
              <a:rPr lang="en-US" dirty="0"/>
              <a:t>1 “Other”-Allied Health (2%)</a:t>
            </a:r>
          </a:p>
          <a:p>
            <a:r>
              <a:rPr lang="en-US" dirty="0"/>
              <a:t>Have used a self-evaluation rubric prior</a:t>
            </a:r>
          </a:p>
          <a:p>
            <a:pPr lvl="1"/>
            <a:r>
              <a:rPr lang="en-US" dirty="0"/>
              <a:t>17 yes (30%)</a:t>
            </a:r>
          </a:p>
          <a:p>
            <a:pPr lvl="1"/>
            <a:r>
              <a:rPr lang="en-US" dirty="0"/>
              <a:t>39 no (70%)</a:t>
            </a:r>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33</a:t>
            </a:fld>
            <a:endParaRPr lang="en-US"/>
          </a:p>
        </p:txBody>
      </p:sp>
    </p:spTree>
    <p:extLst>
      <p:ext uri="{BB962C8B-B14F-4D97-AF65-F5344CB8AC3E}">
        <p14:creationId xmlns:p14="http://schemas.microsoft.com/office/powerpoint/2010/main" val="311522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Standing, N=54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0343882"/>
              </p:ext>
            </p:extLst>
          </p:nvPr>
        </p:nvGraphicFramePr>
        <p:xfrm>
          <a:off x="1141412" y="1752600"/>
          <a:ext cx="10512862" cy="435020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401CF334-2D5C-4859-84A6-CA7E6E43FAEB}" type="slidenum">
              <a:rPr lang="en-US" smtClean="0"/>
              <a:t>34</a:t>
            </a:fld>
            <a:endParaRPr lang="en-US"/>
          </a:p>
        </p:txBody>
      </p:sp>
    </p:spTree>
    <p:extLst>
      <p:ext uri="{BB962C8B-B14F-4D97-AF65-F5344CB8AC3E}">
        <p14:creationId xmlns:p14="http://schemas.microsoft.com/office/powerpoint/2010/main" val="307348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76200"/>
            <a:ext cx="11125200" cy="1066800"/>
          </a:xfrm>
        </p:spPr>
        <p:txBody>
          <a:bodyPr>
            <a:normAutofit/>
          </a:bodyPr>
          <a:lstStyle/>
          <a:p>
            <a:r>
              <a:rPr lang="en-US" dirty="0"/>
              <a:t>Application </a:t>
            </a:r>
            <a:r>
              <a:rPr lang="en-US" dirty="0" smtClean="0"/>
              <a:t>Subscale (Rubric/quiz as tools)</a:t>
            </a:r>
            <a:endParaRPr lang="en-US" dirty="0"/>
          </a:p>
        </p:txBody>
      </p:sp>
      <p:graphicFrame>
        <p:nvGraphicFramePr>
          <p:cNvPr id="6" name="Content Placeholder 5"/>
          <p:cNvGraphicFramePr>
            <a:graphicFrameLocks noGrp="1"/>
          </p:cNvGraphicFramePr>
          <p:nvPr>
            <p:ph idx="1"/>
            <p:extLst/>
          </p:nvPr>
        </p:nvGraphicFramePr>
        <p:xfrm>
          <a:off x="989012" y="1219198"/>
          <a:ext cx="10361830" cy="5334000"/>
        </p:xfrm>
        <a:graphic>
          <a:graphicData uri="http://schemas.openxmlformats.org/drawingml/2006/table">
            <a:tbl>
              <a:tblPr firstRow="1" bandRow="1">
                <a:tableStyleId>{5C22544A-7EE6-4342-B048-85BDC9FD1C3A}</a:tableStyleId>
              </a:tblPr>
              <a:tblGrid>
                <a:gridCol w="8055388">
                  <a:extLst>
                    <a:ext uri="{9D8B030D-6E8A-4147-A177-3AD203B41FA5}">
                      <a16:colId xmlns:a16="http://schemas.microsoft.com/office/drawing/2014/main" val="842761052"/>
                    </a:ext>
                  </a:extLst>
                </a:gridCol>
                <a:gridCol w="1364503">
                  <a:extLst>
                    <a:ext uri="{9D8B030D-6E8A-4147-A177-3AD203B41FA5}">
                      <a16:colId xmlns:a16="http://schemas.microsoft.com/office/drawing/2014/main" val="4232941668"/>
                    </a:ext>
                  </a:extLst>
                </a:gridCol>
                <a:gridCol w="941939">
                  <a:extLst>
                    <a:ext uri="{9D8B030D-6E8A-4147-A177-3AD203B41FA5}">
                      <a16:colId xmlns:a16="http://schemas.microsoft.com/office/drawing/2014/main" val="970330447"/>
                    </a:ext>
                  </a:extLst>
                </a:gridCol>
              </a:tblGrid>
              <a:tr h="762000">
                <a:tc>
                  <a:txBody>
                    <a:bodyPr/>
                    <a:lstStyle/>
                    <a:p>
                      <a:r>
                        <a:rPr lang="en-US" sz="2400" b="1" dirty="0"/>
                        <a:t>Question</a:t>
                      </a:r>
                    </a:p>
                  </a:txBody>
                  <a:tcPr marL="18071" marR="18071" marT="7791" marB="7791" anchor="ctr"/>
                </a:tc>
                <a:tc>
                  <a:txBody>
                    <a:bodyPr/>
                    <a:lstStyle/>
                    <a:p>
                      <a:r>
                        <a:rPr lang="en-US" sz="2400" b="1" dirty="0"/>
                        <a:t>Mean </a:t>
                      </a:r>
                    </a:p>
                    <a:p>
                      <a:r>
                        <a:rPr lang="en-US" sz="1800" b="1" dirty="0"/>
                        <a:t>(scale of 5)</a:t>
                      </a:r>
                    </a:p>
                  </a:txBody>
                  <a:tcPr marL="18071" marR="18071" marT="7791" marB="7791" anchor="ctr"/>
                </a:tc>
                <a:tc>
                  <a:txBody>
                    <a:bodyPr/>
                    <a:lstStyle/>
                    <a:p>
                      <a:pPr algn="ctr"/>
                      <a:r>
                        <a:rPr lang="en-US" sz="2400" b="1" dirty="0"/>
                        <a:t>SD</a:t>
                      </a:r>
                    </a:p>
                  </a:txBody>
                  <a:tcPr marL="18071" marR="18071" marT="7791" marB="7791" anchor="ctr"/>
                </a:tc>
                <a:extLst>
                  <a:ext uri="{0D108BD9-81ED-4DB2-BD59-A6C34878D82A}">
                    <a16:rowId xmlns:a16="http://schemas.microsoft.com/office/drawing/2014/main" val="2883427159"/>
                  </a:ext>
                </a:extLst>
              </a:tr>
              <a:tr h="762000">
                <a:tc>
                  <a:txBody>
                    <a:bodyPr/>
                    <a:lstStyle/>
                    <a:p>
                      <a:r>
                        <a:rPr lang="en-US" sz="2400" dirty="0"/>
                        <a:t>1. The rubric used in the discussion self-grading quiz was straight forward and easy to follow</a:t>
                      </a:r>
                    </a:p>
                  </a:txBody>
                  <a:tcPr marL="18071" marR="18071" marT="7791" marB="7791" anchor="ctr"/>
                </a:tc>
                <a:tc>
                  <a:txBody>
                    <a:bodyPr/>
                    <a:lstStyle/>
                    <a:p>
                      <a:r>
                        <a:rPr lang="en-US" sz="2400" dirty="0"/>
                        <a:t>4.63</a:t>
                      </a:r>
                    </a:p>
                  </a:txBody>
                  <a:tcPr marL="18071" marR="18071" marT="7791" marB="7791" anchor="ctr"/>
                </a:tc>
                <a:tc>
                  <a:txBody>
                    <a:bodyPr/>
                    <a:lstStyle/>
                    <a:p>
                      <a:r>
                        <a:rPr lang="en-US" sz="2400" dirty="0"/>
                        <a:t>0.64</a:t>
                      </a:r>
                    </a:p>
                  </a:txBody>
                  <a:tcPr marL="18071" marR="18071" marT="7791" marB="7791" anchor="ctr"/>
                </a:tc>
                <a:extLst>
                  <a:ext uri="{0D108BD9-81ED-4DB2-BD59-A6C34878D82A}">
                    <a16:rowId xmlns:a16="http://schemas.microsoft.com/office/drawing/2014/main" val="2550045683"/>
                  </a:ext>
                </a:extLst>
              </a:tr>
              <a:tr h="762000">
                <a:tc>
                  <a:txBody>
                    <a:bodyPr/>
                    <a:lstStyle/>
                    <a:p>
                      <a:r>
                        <a:rPr lang="en-US" sz="2400" dirty="0"/>
                        <a:t>2. The discussion grading rubric allowed me to critically assess my discussion postings for evaluation</a:t>
                      </a:r>
                    </a:p>
                  </a:txBody>
                  <a:tcPr marL="18071" marR="18071" marT="7791" marB="7791" anchor="ctr"/>
                </a:tc>
                <a:tc>
                  <a:txBody>
                    <a:bodyPr/>
                    <a:lstStyle/>
                    <a:p>
                      <a:r>
                        <a:rPr lang="en-US" sz="2400" dirty="0"/>
                        <a:t>4.42</a:t>
                      </a:r>
                    </a:p>
                  </a:txBody>
                  <a:tcPr marL="18071" marR="18071" marT="7791" marB="7791" anchor="ctr"/>
                </a:tc>
                <a:tc>
                  <a:txBody>
                    <a:bodyPr/>
                    <a:lstStyle/>
                    <a:p>
                      <a:r>
                        <a:rPr lang="en-US" sz="2400" dirty="0"/>
                        <a:t>0.80</a:t>
                      </a:r>
                    </a:p>
                  </a:txBody>
                  <a:tcPr marL="18071" marR="18071" marT="7791" marB="7791" anchor="ctr"/>
                </a:tc>
                <a:extLst>
                  <a:ext uri="{0D108BD9-81ED-4DB2-BD59-A6C34878D82A}">
                    <a16:rowId xmlns:a16="http://schemas.microsoft.com/office/drawing/2014/main" val="4099647204"/>
                  </a:ext>
                </a:extLst>
              </a:tr>
              <a:tr h="762000">
                <a:tc>
                  <a:txBody>
                    <a:bodyPr/>
                    <a:lstStyle/>
                    <a:p>
                      <a:r>
                        <a:rPr lang="en-US" sz="2400"/>
                        <a:t>3. The self-grading quiz provided clear directions. </a:t>
                      </a:r>
                    </a:p>
                  </a:txBody>
                  <a:tcPr marL="18071" marR="18071" marT="7791" marB="7791" anchor="ctr"/>
                </a:tc>
                <a:tc>
                  <a:txBody>
                    <a:bodyPr/>
                    <a:lstStyle/>
                    <a:p>
                      <a:r>
                        <a:rPr lang="en-US" sz="2400" dirty="0"/>
                        <a:t>4.65</a:t>
                      </a:r>
                    </a:p>
                  </a:txBody>
                  <a:tcPr marL="18071" marR="18071" marT="7791" marB="7791" anchor="ctr"/>
                </a:tc>
                <a:tc>
                  <a:txBody>
                    <a:bodyPr/>
                    <a:lstStyle/>
                    <a:p>
                      <a:r>
                        <a:rPr lang="en-US" sz="2400" dirty="0"/>
                        <a:t>0.69</a:t>
                      </a:r>
                    </a:p>
                  </a:txBody>
                  <a:tcPr marL="18071" marR="18071" marT="7791" marB="7791" anchor="ctr"/>
                </a:tc>
                <a:extLst>
                  <a:ext uri="{0D108BD9-81ED-4DB2-BD59-A6C34878D82A}">
                    <a16:rowId xmlns:a16="http://schemas.microsoft.com/office/drawing/2014/main" val="670733016"/>
                  </a:ext>
                </a:extLst>
              </a:tr>
              <a:tr h="762000">
                <a:tc>
                  <a:txBody>
                    <a:bodyPr/>
                    <a:lstStyle/>
                    <a:p>
                      <a:r>
                        <a:rPr lang="en-US" sz="2400"/>
                        <a:t>4. The self-grading quiz grading criteria were fair.</a:t>
                      </a:r>
                    </a:p>
                  </a:txBody>
                  <a:tcPr marL="18071" marR="18071" marT="7791" marB="7791" anchor="ctr"/>
                </a:tc>
                <a:tc>
                  <a:txBody>
                    <a:bodyPr/>
                    <a:lstStyle/>
                    <a:p>
                      <a:r>
                        <a:rPr lang="en-US" sz="2400" dirty="0"/>
                        <a:t>4.51</a:t>
                      </a:r>
                    </a:p>
                  </a:txBody>
                  <a:tcPr marL="18071" marR="18071" marT="7791" marB="7791" anchor="ctr"/>
                </a:tc>
                <a:tc>
                  <a:txBody>
                    <a:bodyPr/>
                    <a:lstStyle/>
                    <a:p>
                      <a:r>
                        <a:rPr lang="en-US" sz="2400" dirty="0"/>
                        <a:t>0.62</a:t>
                      </a:r>
                    </a:p>
                  </a:txBody>
                  <a:tcPr marL="18071" marR="18071" marT="7791" marB="7791" anchor="ctr"/>
                </a:tc>
                <a:extLst>
                  <a:ext uri="{0D108BD9-81ED-4DB2-BD59-A6C34878D82A}">
                    <a16:rowId xmlns:a16="http://schemas.microsoft.com/office/drawing/2014/main" val="131486518"/>
                  </a:ext>
                </a:extLst>
              </a:tr>
              <a:tr h="762000">
                <a:tc>
                  <a:txBody>
                    <a:bodyPr/>
                    <a:lstStyle/>
                    <a:p>
                      <a:r>
                        <a:rPr lang="en-US" sz="2400" dirty="0"/>
                        <a:t>5. The self-grading quiz grading criteria were easy to understand</a:t>
                      </a:r>
                    </a:p>
                  </a:txBody>
                  <a:tcPr marL="18071" marR="18071" marT="7791" marB="7791" anchor="ctr"/>
                </a:tc>
                <a:tc>
                  <a:txBody>
                    <a:bodyPr/>
                    <a:lstStyle/>
                    <a:p>
                      <a:r>
                        <a:rPr lang="en-US" sz="2400" dirty="0"/>
                        <a:t>4.60</a:t>
                      </a:r>
                    </a:p>
                  </a:txBody>
                  <a:tcPr marL="18071" marR="18071" marT="7791" marB="7791" anchor="ctr"/>
                </a:tc>
                <a:tc>
                  <a:txBody>
                    <a:bodyPr/>
                    <a:lstStyle/>
                    <a:p>
                      <a:r>
                        <a:rPr lang="en-US" sz="2400" dirty="0"/>
                        <a:t>0.65</a:t>
                      </a:r>
                    </a:p>
                  </a:txBody>
                  <a:tcPr marL="18071" marR="18071" marT="7791" marB="7791" anchor="ctr"/>
                </a:tc>
                <a:extLst>
                  <a:ext uri="{0D108BD9-81ED-4DB2-BD59-A6C34878D82A}">
                    <a16:rowId xmlns:a16="http://schemas.microsoft.com/office/drawing/2014/main" val="590392986"/>
                  </a:ext>
                </a:extLst>
              </a:tr>
              <a:tr h="762000">
                <a:tc>
                  <a:txBody>
                    <a:bodyPr/>
                    <a:lstStyle/>
                    <a:p>
                      <a:r>
                        <a:rPr lang="en-US" sz="2400" dirty="0"/>
                        <a:t>6. The self-grading quiz was well organized.</a:t>
                      </a:r>
                    </a:p>
                  </a:txBody>
                  <a:tcPr marL="18071" marR="18071" marT="7791" marB="7791" anchor="ctr"/>
                </a:tc>
                <a:tc>
                  <a:txBody>
                    <a:bodyPr/>
                    <a:lstStyle/>
                    <a:p>
                      <a:r>
                        <a:rPr lang="en-US" sz="2400" dirty="0"/>
                        <a:t>4.61</a:t>
                      </a:r>
                    </a:p>
                  </a:txBody>
                  <a:tcPr marL="18071" marR="18071" marT="7791" marB="7791" anchor="ctr"/>
                </a:tc>
                <a:tc>
                  <a:txBody>
                    <a:bodyPr/>
                    <a:lstStyle/>
                    <a:p>
                      <a:r>
                        <a:rPr lang="en-US" sz="2400" dirty="0"/>
                        <a:t>0.62</a:t>
                      </a:r>
                    </a:p>
                  </a:txBody>
                  <a:tcPr marL="18071" marR="18071" marT="7791" marB="7791" anchor="ctr"/>
                </a:tc>
                <a:extLst>
                  <a:ext uri="{0D108BD9-81ED-4DB2-BD59-A6C34878D82A}">
                    <a16:rowId xmlns:a16="http://schemas.microsoft.com/office/drawing/2014/main" val="3455818488"/>
                  </a:ext>
                </a:extLst>
              </a:tr>
            </a:tbl>
          </a:graphicData>
        </a:graphic>
      </p:graphicFrame>
      <p:sp>
        <p:nvSpPr>
          <p:cNvPr id="3" name="Slide Number Placeholder 2"/>
          <p:cNvSpPr>
            <a:spLocks noGrp="1"/>
          </p:cNvSpPr>
          <p:nvPr>
            <p:ph type="sldNum" sz="quarter" idx="12"/>
          </p:nvPr>
        </p:nvSpPr>
        <p:spPr/>
        <p:txBody>
          <a:bodyPr/>
          <a:lstStyle/>
          <a:p>
            <a:fld id="{401CF334-2D5C-4859-84A6-CA7E6E43FAEB}" type="slidenum">
              <a:rPr lang="en-US" smtClean="0"/>
              <a:t>35</a:t>
            </a:fld>
            <a:endParaRPr lang="en-US"/>
          </a:p>
        </p:txBody>
      </p:sp>
    </p:spTree>
    <p:extLst>
      <p:ext uri="{BB962C8B-B14F-4D97-AF65-F5344CB8AC3E}">
        <p14:creationId xmlns:p14="http://schemas.microsoft.com/office/powerpoint/2010/main" val="12930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894"/>
            <a:ext cx="10134600" cy="761106"/>
          </a:xfrm>
        </p:spPr>
        <p:txBody>
          <a:bodyPr>
            <a:normAutofit/>
          </a:bodyPr>
          <a:lstStyle/>
          <a:p>
            <a:r>
              <a:rPr lang="en-US" dirty="0"/>
              <a:t>Analysis </a:t>
            </a:r>
            <a:r>
              <a:rPr lang="en-US" dirty="0" smtClean="0"/>
              <a:t>Subscale (Reflection Piece)</a:t>
            </a:r>
            <a:endParaRPr lang="en-US" dirty="0"/>
          </a:p>
        </p:txBody>
      </p:sp>
      <p:sp>
        <p:nvSpPr>
          <p:cNvPr id="3" name="Slide Number Placeholder 2"/>
          <p:cNvSpPr>
            <a:spLocks noGrp="1"/>
          </p:cNvSpPr>
          <p:nvPr>
            <p:ph type="sldNum" sz="quarter" idx="12"/>
          </p:nvPr>
        </p:nvSpPr>
        <p:spPr/>
        <p:txBody>
          <a:bodyPr/>
          <a:lstStyle/>
          <a:p>
            <a:fld id="{401CF334-2D5C-4859-84A6-CA7E6E43FAEB}" type="slidenum">
              <a:rPr lang="en-US" smtClean="0"/>
              <a:t>36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74635545"/>
              </p:ext>
            </p:extLst>
          </p:nvPr>
        </p:nvGraphicFramePr>
        <p:xfrm>
          <a:off x="74612" y="762000"/>
          <a:ext cx="12039600" cy="6096000"/>
        </p:xfrm>
        <a:graphic>
          <a:graphicData uri="http://schemas.openxmlformats.org/drawingml/2006/table">
            <a:tbl>
              <a:tblPr firstRow="1" bandRow="1">
                <a:tableStyleId>{5C22544A-7EE6-4342-B048-85BDC9FD1C3A}</a:tableStyleId>
              </a:tblPr>
              <a:tblGrid>
                <a:gridCol w="9198424">
                  <a:extLst>
                    <a:ext uri="{9D8B030D-6E8A-4147-A177-3AD203B41FA5}">
                      <a16:colId xmlns:a16="http://schemas.microsoft.com/office/drawing/2014/main" val="1965808254"/>
                    </a:ext>
                  </a:extLst>
                </a:gridCol>
                <a:gridCol w="1388877">
                  <a:extLst>
                    <a:ext uri="{9D8B030D-6E8A-4147-A177-3AD203B41FA5}">
                      <a16:colId xmlns:a16="http://schemas.microsoft.com/office/drawing/2014/main" val="904208916"/>
                    </a:ext>
                  </a:extLst>
                </a:gridCol>
                <a:gridCol w="1452299">
                  <a:extLst>
                    <a:ext uri="{9D8B030D-6E8A-4147-A177-3AD203B41FA5}">
                      <a16:colId xmlns:a16="http://schemas.microsoft.com/office/drawing/2014/main" val="886621290"/>
                    </a:ext>
                  </a:extLst>
                </a:gridCol>
              </a:tblGrid>
              <a:tr h="603134">
                <a:tc>
                  <a:txBody>
                    <a:bodyPr/>
                    <a:lstStyle/>
                    <a:p>
                      <a:pPr marL="0" algn="l" rtl="0" eaLnBrk="1" latinLnBrk="0" hangingPunct="1"/>
                      <a:r>
                        <a:rPr kumimoji="0" lang="en-US" sz="2200" b="1" kern="1200" dirty="0">
                          <a:solidFill>
                            <a:schemeClr val="bg1"/>
                          </a:solidFill>
                          <a:latin typeface="+mn-lt"/>
                          <a:ea typeface="+mn-ea"/>
                          <a:cs typeface="+mn-cs"/>
                        </a:rPr>
                        <a:t>Question</a:t>
                      </a:r>
                    </a:p>
                  </a:txBody>
                  <a:tcPr marL="8801" marR="8801" marT="4401" marB="4401" anchor="ctr"/>
                </a:tc>
                <a:tc>
                  <a:txBody>
                    <a:bodyPr/>
                    <a:lstStyle/>
                    <a:p>
                      <a:pPr marL="0" algn="l" rtl="0" eaLnBrk="1" latinLnBrk="0" hangingPunct="1"/>
                      <a:r>
                        <a:rPr kumimoji="0" lang="en-US" sz="2200" b="1" kern="1200" dirty="0">
                          <a:solidFill>
                            <a:schemeClr val="bg1"/>
                          </a:solidFill>
                          <a:latin typeface="+mn-lt"/>
                          <a:ea typeface="+mn-ea"/>
                          <a:cs typeface="+mn-cs"/>
                        </a:rPr>
                        <a:t>Mean </a:t>
                      </a:r>
                    </a:p>
                    <a:p>
                      <a:pPr marL="0" algn="l" rtl="0" eaLnBrk="1" latinLnBrk="0" hangingPunct="1"/>
                      <a:r>
                        <a:rPr kumimoji="0" lang="en-US" sz="1500" b="1" kern="1200" dirty="0">
                          <a:solidFill>
                            <a:schemeClr val="bg1"/>
                          </a:solidFill>
                          <a:latin typeface="+mn-lt"/>
                          <a:ea typeface="+mn-ea"/>
                          <a:cs typeface="+mn-cs"/>
                        </a:rPr>
                        <a:t>(scale of 5)</a:t>
                      </a:r>
                    </a:p>
                  </a:txBody>
                  <a:tcPr marL="8801" marR="8801" marT="4401" marB="4401" anchor="ctr"/>
                </a:tc>
                <a:tc>
                  <a:txBody>
                    <a:bodyPr/>
                    <a:lstStyle/>
                    <a:p>
                      <a:pPr marL="0" algn="ctr" rtl="0" eaLnBrk="1" latinLnBrk="0" hangingPunct="1"/>
                      <a:r>
                        <a:rPr kumimoji="0" lang="en-US" sz="2200" b="1" kern="1200" dirty="0">
                          <a:solidFill>
                            <a:schemeClr val="bg1"/>
                          </a:solidFill>
                          <a:latin typeface="+mn-lt"/>
                          <a:ea typeface="+mn-ea"/>
                          <a:cs typeface="+mn-cs"/>
                        </a:rPr>
                        <a:t>SD</a:t>
                      </a:r>
                    </a:p>
                  </a:txBody>
                  <a:tcPr marL="8801" marR="8801" marT="4401" marB="4401" anchor="ctr"/>
                </a:tc>
                <a:extLst>
                  <a:ext uri="{0D108BD9-81ED-4DB2-BD59-A6C34878D82A}">
                    <a16:rowId xmlns:a16="http://schemas.microsoft.com/office/drawing/2014/main" val="2967322599"/>
                  </a:ext>
                </a:extLst>
              </a:tr>
              <a:tr h="438314">
                <a:tc>
                  <a:txBody>
                    <a:bodyPr/>
                    <a:lstStyle/>
                    <a:p>
                      <a:pPr marL="0" algn="l" rtl="0" eaLnBrk="1" latinLnBrk="0" hangingPunct="1"/>
                      <a:r>
                        <a:rPr kumimoji="0" lang="en-US" sz="2300" kern="1200" dirty="0">
                          <a:solidFill>
                            <a:schemeClr val="dk1"/>
                          </a:solidFill>
                          <a:latin typeface="+mn-lt"/>
                          <a:ea typeface="+mn-ea"/>
                          <a:cs typeface="+mn-cs"/>
                        </a:rPr>
                        <a:t>7. I was </a:t>
                      </a:r>
                      <a:r>
                        <a:rPr kumimoji="0" lang="en-US" sz="2300" b="1" kern="1200" dirty="0">
                          <a:solidFill>
                            <a:schemeClr val="dk1"/>
                          </a:solidFill>
                          <a:latin typeface="+mn-lt"/>
                          <a:ea typeface="+mn-ea"/>
                          <a:cs typeface="+mn-cs"/>
                        </a:rPr>
                        <a:t>honest</a:t>
                      </a:r>
                      <a:r>
                        <a:rPr kumimoji="0" lang="en-US" sz="2300" kern="1200" dirty="0">
                          <a:solidFill>
                            <a:schemeClr val="dk1"/>
                          </a:solidFill>
                          <a:latin typeface="+mn-lt"/>
                          <a:ea typeface="+mn-ea"/>
                          <a:cs typeface="+mn-cs"/>
                        </a:rPr>
                        <a:t> in grading my own discussions.</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4.75</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0.43</a:t>
                      </a:r>
                    </a:p>
                  </a:txBody>
                  <a:tcPr marL="8801" marR="8801" marT="4401" marB="4401" anchor="ctr"/>
                </a:tc>
                <a:extLst>
                  <a:ext uri="{0D108BD9-81ED-4DB2-BD59-A6C34878D82A}">
                    <a16:rowId xmlns:a16="http://schemas.microsoft.com/office/drawing/2014/main" val="2742014047"/>
                  </a:ext>
                </a:extLst>
              </a:tr>
              <a:tr h="670756">
                <a:tc>
                  <a:txBody>
                    <a:bodyPr/>
                    <a:lstStyle/>
                    <a:p>
                      <a:pPr marL="0" algn="l" rtl="0" eaLnBrk="1" latinLnBrk="0" hangingPunct="1"/>
                      <a:r>
                        <a:rPr kumimoji="0" lang="en-US" sz="2300" kern="1200" dirty="0">
                          <a:solidFill>
                            <a:schemeClr val="dk1"/>
                          </a:solidFill>
                          <a:latin typeface="+mn-lt"/>
                          <a:ea typeface="+mn-ea"/>
                          <a:cs typeface="+mn-cs"/>
                        </a:rPr>
                        <a:t>8. I was an </a:t>
                      </a:r>
                      <a:r>
                        <a:rPr kumimoji="0" lang="en-US" sz="2300" b="1" kern="1200" dirty="0">
                          <a:solidFill>
                            <a:schemeClr val="dk1"/>
                          </a:solidFill>
                          <a:latin typeface="+mn-lt"/>
                          <a:ea typeface="+mn-ea"/>
                          <a:cs typeface="+mn-cs"/>
                        </a:rPr>
                        <a:t>active</a:t>
                      </a:r>
                      <a:r>
                        <a:rPr kumimoji="0" lang="en-US" sz="2300" kern="1200" dirty="0">
                          <a:solidFill>
                            <a:schemeClr val="dk1"/>
                          </a:solidFill>
                          <a:latin typeface="+mn-lt"/>
                          <a:ea typeface="+mn-ea"/>
                          <a:cs typeface="+mn-cs"/>
                        </a:rPr>
                        <a:t> participant in grading my own discussions.</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4.68</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0.51</a:t>
                      </a:r>
                    </a:p>
                  </a:txBody>
                  <a:tcPr marL="8801" marR="8801" marT="4401" marB="4401" anchor="ctr"/>
                </a:tc>
                <a:extLst>
                  <a:ext uri="{0D108BD9-81ED-4DB2-BD59-A6C34878D82A}">
                    <a16:rowId xmlns:a16="http://schemas.microsoft.com/office/drawing/2014/main" val="666094254"/>
                  </a:ext>
                </a:extLst>
              </a:tr>
              <a:tr h="670756">
                <a:tc>
                  <a:txBody>
                    <a:bodyPr/>
                    <a:lstStyle/>
                    <a:p>
                      <a:pPr marL="0" algn="l" rtl="0" eaLnBrk="1" latinLnBrk="0" hangingPunct="1"/>
                      <a:r>
                        <a:rPr kumimoji="0" lang="en-US" sz="2300" kern="1200" dirty="0">
                          <a:solidFill>
                            <a:schemeClr val="dk1"/>
                          </a:solidFill>
                          <a:latin typeface="+mn-lt"/>
                          <a:ea typeface="+mn-ea"/>
                          <a:cs typeface="+mn-cs"/>
                        </a:rPr>
                        <a:t>9. I used reflective thinking in grading my own discussions.</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4.28</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0.73</a:t>
                      </a:r>
                    </a:p>
                  </a:txBody>
                  <a:tcPr marL="8801" marR="8801" marT="4401" marB="4401" anchor="ctr"/>
                </a:tc>
                <a:extLst>
                  <a:ext uri="{0D108BD9-81ED-4DB2-BD59-A6C34878D82A}">
                    <a16:rowId xmlns:a16="http://schemas.microsoft.com/office/drawing/2014/main" val="3140387304"/>
                  </a:ext>
                </a:extLst>
              </a:tr>
              <a:tr h="371343">
                <a:tc>
                  <a:txBody>
                    <a:bodyPr/>
                    <a:lstStyle/>
                    <a:p>
                      <a:pPr marL="0" algn="l" rtl="0" eaLnBrk="1" latinLnBrk="0" hangingPunct="1"/>
                      <a:r>
                        <a:rPr kumimoji="0" lang="en-US" sz="2300" kern="1200" dirty="0">
                          <a:solidFill>
                            <a:schemeClr val="dk1"/>
                          </a:solidFill>
                          <a:latin typeface="+mn-lt"/>
                          <a:ea typeface="+mn-ea"/>
                          <a:cs typeface="+mn-cs"/>
                        </a:rPr>
                        <a:t>10. I thought of ideas related to new posting knowledge</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3.79</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1.06</a:t>
                      </a:r>
                    </a:p>
                  </a:txBody>
                  <a:tcPr marL="8801" marR="8801" marT="4401" marB="4401" anchor="ctr"/>
                </a:tc>
                <a:extLst>
                  <a:ext uri="{0D108BD9-81ED-4DB2-BD59-A6C34878D82A}">
                    <a16:rowId xmlns:a16="http://schemas.microsoft.com/office/drawing/2014/main" val="1815828544"/>
                  </a:ext>
                </a:extLst>
              </a:tr>
              <a:tr h="401257">
                <a:tc>
                  <a:txBody>
                    <a:bodyPr/>
                    <a:lstStyle/>
                    <a:p>
                      <a:pPr marL="0" algn="l" rtl="0" eaLnBrk="1" latinLnBrk="0" hangingPunct="1"/>
                      <a:r>
                        <a:rPr kumimoji="0" lang="en-US" sz="2300" kern="1200" dirty="0">
                          <a:solidFill>
                            <a:schemeClr val="dk1"/>
                          </a:solidFill>
                          <a:latin typeface="+mn-lt"/>
                          <a:ea typeface="+mn-ea"/>
                          <a:cs typeface="+mn-cs"/>
                        </a:rPr>
                        <a:t>11. I thought of ideas related to peer responses</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3.84</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1.11</a:t>
                      </a:r>
                    </a:p>
                  </a:txBody>
                  <a:tcPr marL="8801" marR="8801" marT="4401" marB="4401" anchor="ctr"/>
                </a:tc>
                <a:extLst>
                  <a:ext uri="{0D108BD9-81ED-4DB2-BD59-A6C34878D82A}">
                    <a16:rowId xmlns:a16="http://schemas.microsoft.com/office/drawing/2014/main" val="406974848"/>
                  </a:ext>
                </a:extLst>
              </a:tr>
              <a:tr h="670756">
                <a:tc>
                  <a:txBody>
                    <a:bodyPr/>
                    <a:lstStyle/>
                    <a:p>
                      <a:r>
                        <a:rPr lang="en-US" sz="2300" b="0" dirty="0"/>
                        <a:t>12. I applied analysis skills related to new posting knowledge</a:t>
                      </a:r>
                    </a:p>
                  </a:txBody>
                  <a:tcPr marL="8801" marR="8801" marT="4401" marB="4401" anchor="ctr"/>
                </a:tc>
                <a:tc>
                  <a:txBody>
                    <a:bodyPr/>
                    <a:lstStyle/>
                    <a:p>
                      <a:pPr algn="ctr"/>
                      <a:r>
                        <a:rPr lang="en-US" sz="2300"/>
                        <a:t>3.93</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0.92</a:t>
                      </a:r>
                    </a:p>
                  </a:txBody>
                  <a:tcPr marL="8801" marR="8801" marT="4401" marB="4401" anchor="ctr"/>
                </a:tc>
                <a:extLst>
                  <a:ext uri="{0D108BD9-81ED-4DB2-BD59-A6C34878D82A}">
                    <a16:rowId xmlns:a16="http://schemas.microsoft.com/office/drawing/2014/main" val="2660051874"/>
                  </a:ext>
                </a:extLst>
              </a:tr>
              <a:tr h="401257">
                <a:tc>
                  <a:txBody>
                    <a:bodyPr/>
                    <a:lstStyle/>
                    <a:p>
                      <a:r>
                        <a:rPr lang="en-US" sz="2300" dirty="0"/>
                        <a:t>13. I applied analysis skills related to my responses</a:t>
                      </a:r>
                    </a:p>
                  </a:txBody>
                  <a:tcPr marL="8801" marR="8801" marT="4401" marB="4401" anchor="ctr"/>
                </a:tc>
                <a:tc>
                  <a:txBody>
                    <a:bodyPr/>
                    <a:lstStyle/>
                    <a:p>
                      <a:pPr algn="ctr"/>
                      <a:r>
                        <a:rPr lang="en-US" sz="2300" dirty="0"/>
                        <a:t>4.12</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0.80</a:t>
                      </a:r>
                    </a:p>
                  </a:txBody>
                  <a:tcPr marL="8801" marR="8801" marT="4401" marB="4401" anchor="ctr"/>
                </a:tc>
                <a:extLst>
                  <a:ext uri="{0D108BD9-81ED-4DB2-BD59-A6C34878D82A}">
                    <a16:rowId xmlns:a16="http://schemas.microsoft.com/office/drawing/2014/main" val="3501040803"/>
                  </a:ext>
                </a:extLst>
              </a:tr>
              <a:tr h="401257">
                <a:tc>
                  <a:txBody>
                    <a:bodyPr/>
                    <a:lstStyle/>
                    <a:p>
                      <a:r>
                        <a:rPr lang="en-US" sz="2300" dirty="0"/>
                        <a:t>14. I discovered something I had not known before</a:t>
                      </a:r>
                    </a:p>
                  </a:txBody>
                  <a:tcPr marL="8801" marR="8801" marT="4401" marB="4401" anchor="ctr"/>
                </a:tc>
                <a:tc>
                  <a:txBody>
                    <a:bodyPr/>
                    <a:lstStyle/>
                    <a:p>
                      <a:pPr algn="ctr"/>
                      <a:r>
                        <a:rPr lang="en-US" sz="2300" dirty="0"/>
                        <a:t>3.35</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1.16</a:t>
                      </a:r>
                    </a:p>
                  </a:txBody>
                  <a:tcPr marL="8801" marR="8801" marT="4401" marB="4401" anchor="ctr"/>
                </a:tc>
                <a:extLst>
                  <a:ext uri="{0D108BD9-81ED-4DB2-BD59-A6C34878D82A}">
                    <a16:rowId xmlns:a16="http://schemas.microsoft.com/office/drawing/2014/main" val="4239741805"/>
                  </a:ext>
                </a:extLst>
              </a:tr>
              <a:tr h="733585">
                <a:tc>
                  <a:txBody>
                    <a:bodyPr/>
                    <a:lstStyle/>
                    <a:p>
                      <a:r>
                        <a:rPr lang="en-US" sz="2300" dirty="0"/>
                        <a:t>15. Provided an opportunity to reflect on the quality of my discussion postings.</a:t>
                      </a:r>
                    </a:p>
                  </a:txBody>
                  <a:tcPr marL="8801" marR="8801" marT="4401" marB="4401" anchor="ctr"/>
                </a:tc>
                <a:tc>
                  <a:txBody>
                    <a:bodyPr/>
                    <a:lstStyle/>
                    <a:p>
                      <a:pPr algn="ctr"/>
                      <a:r>
                        <a:rPr lang="en-US" sz="2300" dirty="0"/>
                        <a:t>4.26</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0.82</a:t>
                      </a:r>
                    </a:p>
                  </a:txBody>
                  <a:tcPr marL="8801" marR="8801" marT="4401" marB="4401" anchor="ctr"/>
                </a:tc>
                <a:extLst>
                  <a:ext uri="{0D108BD9-81ED-4DB2-BD59-A6C34878D82A}">
                    <a16:rowId xmlns:a16="http://schemas.microsoft.com/office/drawing/2014/main" val="3574009550"/>
                  </a:ext>
                </a:extLst>
              </a:tr>
              <a:tr h="733585">
                <a:tc>
                  <a:txBody>
                    <a:bodyPr/>
                    <a:lstStyle/>
                    <a:p>
                      <a:r>
                        <a:rPr lang="en-US" sz="2300" dirty="0"/>
                        <a:t>16. Provided an opportunity to reflect on the content of my discussion postings.</a:t>
                      </a:r>
                    </a:p>
                  </a:txBody>
                  <a:tcPr marL="8801" marR="8801" marT="4401" marB="4401" anchor="ctr"/>
                </a:tc>
                <a:tc>
                  <a:txBody>
                    <a:bodyPr/>
                    <a:lstStyle/>
                    <a:p>
                      <a:pPr algn="ctr"/>
                      <a:r>
                        <a:rPr lang="en-US" sz="2300" dirty="0"/>
                        <a:t>4.21</a:t>
                      </a:r>
                    </a:p>
                  </a:txBody>
                  <a:tcPr marL="8801" marR="8801" marT="4401" marB="4401" anchor="ctr"/>
                </a:tc>
                <a:tc>
                  <a:txBody>
                    <a:bodyPr/>
                    <a:lstStyle/>
                    <a:p>
                      <a:pPr marL="0" algn="ctr" rtl="0" eaLnBrk="1" latinLnBrk="0" hangingPunct="1"/>
                      <a:r>
                        <a:rPr kumimoji="0" lang="en-US" sz="2300" kern="1200" dirty="0">
                          <a:solidFill>
                            <a:schemeClr val="dk1"/>
                          </a:solidFill>
                          <a:latin typeface="+mn-lt"/>
                          <a:ea typeface="+mn-ea"/>
                          <a:cs typeface="+mn-cs"/>
                        </a:rPr>
                        <a:t>0.89</a:t>
                      </a:r>
                    </a:p>
                  </a:txBody>
                  <a:tcPr marL="8801" marR="8801" marT="4401" marB="4401" anchor="ctr"/>
                </a:tc>
                <a:extLst>
                  <a:ext uri="{0D108BD9-81ED-4DB2-BD59-A6C34878D82A}">
                    <a16:rowId xmlns:a16="http://schemas.microsoft.com/office/drawing/2014/main" val="581309298"/>
                  </a:ext>
                </a:extLst>
              </a:tr>
            </a:tbl>
          </a:graphicData>
        </a:graphic>
      </p:graphicFrame>
    </p:spTree>
    <p:extLst>
      <p:ext uri="{BB962C8B-B14F-4D97-AF65-F5344CB8AC3E}">
        <p14:creationId xmlns:p14="http://schemas.microsoft.com/office/powerpoint/2010/main" val="378336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203063"/>
            <a:ext cx="11506200" cy="733501"/>
          </a:xfrm>
        </p:spPr>
        <p:txBody>
          <a:bodyPr>
            <a:normAutofit fontScale="90000"/>
          </a:bodyPr>
          <a:lstStyle/>
          <a:p>
            <a:r>
              <a:rPr lang="en-US" dirty="0"/>
              <a:t>Achievement </a:t>
            </a:r>
            <a:r>
              <a:rPr lang="en-US" dirty="0" smtClean="0"/>
              <a:t>Subscale-how did reflection help?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3163471"/>
              </p:ext>
            </p:extLst>
          </p:nvPr>
        </p:nvGraphicFramePr>
        <p:xfrm>
          <a:off x="836612" y="1054868"/>
          <a:ext cx="10363200" cy="5689314"/>
        </p:xfrm>
        <a:graphic>
          <a:graphicData uri="http://schemas.openxmlformats.org/drawingml/2006/table">
            <a:tbl>
              <a:tblPr firstRow="1" bandRow="1">
                <a:tableStyleId>{5C22544A-7EE6-4342-B048-85BDC9FD1C3A}</a:tableStyleId>
              </a:tblPr>
              <a:tblGrid>
                <a:gridCol w="8199507">
                  <a:extLst>
                    <a:ext uri="{9D8B030D-6E8A-4147-A177-3AD203B41FA5}">
                      <a16:colId xmlns:a16="http://schemas.microsoft.com/office/drawing/2014/main" val="2073668581"/>
                    </a:ext>
                  </a:extLst>
                </a:gridCol>
                <a:gridCol w="1024919">
                  <a:extLst>
                    <a:ext uri="{9D8B030D-6E8A-4147-A177-3AD203B41FA5}">
                      <a16:colId xmlns:a16="http://schemas.microsoft.com/office/drawing/2014/main" val="21058038"/>
                    </a:ext>
                  </a:extLst>
                </a:gridCol>
                <a:gridCol w="1138774">
                  <a:extLst>
                    <a:ext uri="{9D8B030D-6E8A-4147-A177-3AD203B41FA5}">
                      <a16:colId xmlns:a16="http://schemas.microsoft.com/office/drawing/2014/main" val="1068527936"/>
                    </a:ext>
                  </a:extLst>
                </a:gridCol>
              </a:tblGrid>
              <a:tr h="905244">
                <a:tc>
                  <a:txBody>
                    <a:bodyPr/>
                    <a:lstStyle/>
                    <a:p>
                      <a:r>
                        <a:rPr lang="en-US" sz="2400" b="1" dirty="0"/>
                        <a:t>Question:</a:t>
                      </a:r>
                      <a:r>
                        <a:rPr lang="en-US" sz="2400" b="1" baseline="0" dirty="0"/>
                        <a:t>  </a:t>
                      </a:r>
                      <a:r>
                        <a:rPr lang="en-US" sz="2400" dirty="0"/>
                        <a:t>The discussion self grading..</a:t>
                      </a:r>
                    </a:p>
                  </a:txBody>
                  <a:tcPr marL="10494" marR="10494" marT="5248" marB="5248" anchor="ctr"/>
                </a:tc>
                <a:tc>
                  <a:txBody>
                    <a:bodyPr/>
                    <a:lstStyle/>
                    <a:p>
                      <a:r>
                        <a:rPr lang="en-US" sz="2400" b="1" dirty="0"/>
                        <a:t>Mean </a:t>
                      </a:r>
                    </a:p>
                    <a:p>
                      <a:r>
                        <a:rPr lang="en-US" sz="1400" b="1" dirty="0"/>
                        <a:t>(scale of 5)</a:t>
                      </a:r>
                    </a:p>
                  </a:txBody>
                  <a:tcPr marL="10494" marR="10494" marT="5248" marB="5248" anchor="ctr"/>
                </a:tc>
                <a:tc>
                  <a:txBody>
                    <a:bodyPr/>
                    <a:lstStyle/>
                    <a:p>
                      <a:pPr algn="ctr"/>
                      <a:r>
                        <a:rPr lang="en-US" sz="2400" b="1" dirty="0"/>
                        <a:t>SD</a:t>
                      </a:r>
                    </a:p>
                  </a:txBody>
                  <a:tcPr marL="10494" marR="10494" marT="5248" marB="5248" anchor="ctr"/>
                </a:tc>
                <a:extLst>
                  <a:ext uri="{0D108BD9-81ED-4DB2-BD59-A6C34878D82A}">
                    <a16:rowId xmlns:a16="http://schemas.microsoft.com/office/drawing/2014/main" val="2864271240"/>
                  </a:ext>
                </a:extLst>
              </a:tr>
              <a:tr h="439374">
                <a:tc>
                  <a:txBody>
                    <a:bodyPr/>
                    <a:lstStyle/>
                    <a:p>
                      <a:r>
                        <a:rPr lang="en-US" sz="2400" dirty="0"/>
                        <a:t>17. motivated me to improve my discussion postings.</a:t>
                      </a:r>
                    </a:p>
                  </a:txBody>
                  <a:tcPr marL="10494" marR="10494" marT="5248" marB="5248" anchor="ctr"/>
                </a:tc>
                <a:tc>
                  <a:txBody>
                    <a:bodyPr/>
                    <a:lstStyle/>
                    <a:p>
                      <a:r>
                        <a:rPr lang="en-US" sz="2400" dirty="0"/>
                        <a:t>4.18</a:t>
                      </a:r>
                    </a:p>
                  </a:txBody>
                  <a:tcPr marL="10494" marR="10494" marT="5248" marB="5248" anchor="ctr"/>
                </a:tc>
                <a:tc>
                  <a:txBody>
                    <a:bodyPr/>
                    <a:lstStyle/>
                    <a:p>
                      <a:pPr algn="ctr"/>
                      <a:r>
                        <a:rPr lang="en-US" sz="2400" dirty="0"/>
                        <a:t>0.98</a:t>
                      </a:r>
                    </a:p>
                  </a:txBody>
                  <a:tcPr marL="10494" marR="10494" marT="5248" marB="5248" anchor="ctr"/>
                </a:tc>
                <a:extLst>
                  <a:ext uri="{0D108BD9-81ED-4DB2-BD59-A6C34878D82A}">
                    <a16:rowId xmlns:a16="http://schemas.microsoft.com/office/drawing/2014/main" val="1383993514"/>
                  </a:ext>
                </a:extLst>
              </a:tr>
              <a:tr h="866487">
                <a:tc>
                  <a:txBody>
                    <a:bodyPr/>
                    <a:lstStyle/>
                    <a:p>
                      <a:r>
                        <a:rPr lang="en-US" sz="2400" dirty="0"/>
                        <a:t>18. helped me to understand what to include in my initial discussion posts.</a:t>
                      </a:r>
                    </a:p>
                  </a:txBody>
                  <a:tcPr marL="10494" marR="10494" marT="5248" marB="5248" anchor="ctr"/>
                </a:tc>
                <a:tc>
                  <a:txBody>
                    <a:bodyPr/>
                    <a:lstStyle/>
                    <a:p>
                      <a:r>
                        <a:rPr lang="en-US" sz="2400" dirty="0"/>
                        <a:t>4.40</a:t>
                      </a:r>
                    </a:p>
                  </a:txBody>
                  <a:tcPr marL="10494" marR="10494" marT="5248" marB="5248" anchor="ctr"/>
                </a:tc>
                <a:tc>
                  <a:txBody>
                    <a:bodyPr/>
                    <a:lstStyle/>
                    <a:p>
                      <a:pPr algn="ctr"/>
                      <a:r>
                        <a:rPr lang="en-US" sz="2400" dirty="0"/>
                        <a:t>0.92</a:t>
                      </a:r>
                    </a:p>
                  </a:txBody>
                  <a:tcPr marL="10494" marR="10494" marT="5248" marB="5248" anchor="ctr"/>
                </a:tc>
                <a:extLst>
                  <a:ext uri="{0D108BD9-81ED-4DB2-BD59-A6C34878D82A}">
                    <a16:rowId xmlns:a16="http://schemas.microsoft.com/office/drawing/2014/main" val="3280689909"/>
                  </a:ext>
                </a:extLst>
              </a:tr>
              <a:tr h="866487">
                <a:tc>
                  <a:txBody>
                    <a:bodyPr/>
                    <a:lstStyle/>
                    <a:p>
                      <a:r>
                        <a:rPr lang="en-US" sz="2400" dirty="0"/>
                        <a:t>19. helped me to understand what I should be including in my responses to others’ discussion posts.</a:t>
                      </a:r>
                    </a:p>
                  </a:txBody>
                  <a:tcPr marL="10494" marR="10494" marT="5248" marB="5248" anchor="ctr"/>
                </a:tc>
                <a:tc>
                  <a:txBody>
                    <a:bodyPr/>
                    <a:lstStyle/>
                    <a:p>
                      <a:r>
                        <a:rPr lang="en-US" sz="2400" dirty="0"/>
                        <a:t>4.35</a:t>
                      </a:r>
                    </a:p>
                  </a:txBody>
                  <a:tcPr marL="10494" marR="10494" marT="5248" marB="5248" anchor="ctr"/>
                </a:tc>
                <a:tc>
                  <a:txBody>
                    <a:bodyPr/>
                    <a:lstStyle/>
                    <a:p>
                      <a:pPr algn="ctr"/>
                      <a:r>
                        <a:rPr lang="en-US" sz="2400" dirty="0"/>
                        <a:t>0.90</a:t>
                      </a:r>
                    </a:p>
                  </a:txBody>
                  <a:tcPr marL="10494" marR="10494" marT="5248" marB="5248" anchor="ctr"/>
                </a:tc>
                <a:extLst>
                  <a:ext uri="{0D108BD9-81ED-4DB2-BD59-A6C34878D82A}">
                    <a16:rowId xmlns:a16="http://schemas.microsoft.com/office/drawing/2014/main" val="3201373840"/>
                  </a:ext>
                </a:extLst>
              </a:tr>
              <a:tr h="866487">
                <a:tc>
                  <a:txBody>
                    <a:bodyPr/>
                    <a:lstStyle/>
                    <a:p>
                      <a:r>
                        <a:rPr lang="en-US" sz="2400" dirty="0"/>
                        <a:t>20. motivated me to use spell check before submitting my discussion post to the discussion board.</a:t>
                      </a:r>
                    </a:p>
                  </a:txBody>
                  <a:tcPr marL="10494" marR="10494" marT="5248" marB="5248" anchor="ctr"/>
                </a:tc>
                <a:tc>
                  <a:txBody>
                    <a:bodyPr/>
                    <a:lstStyle/>
                    <a:p>
                      <a:r>
                        <a:rPr lang="en-US" sz="2400" dirty="0"/>
                        <a:t>4.35</a:t>
                      </a:r>
                    </a:p>
                  </a:txBody>
                  <a:tcPr marL="10494" marR="10494" marT="5248" marB="5248" anchor="ctr"/>
                </a:tc>
                <a:tc>
                  <a:txBody>
                    <a:bodyPr/>
                    <a:lstStyle/>
                    <a:p>
                      <a:pPr algn="ctr"/>
                      <a:r>
                        <a:rPr lang="en-US" sz="2400" dirty="0"/>
                        <a:t>0.88</a:t>
                      </a:r>
                    </a:p>
                  </a:txBody>
                  <a:tcPr marL="10494" marR="10494" marT="5248" marB="5248" anchor="ctr"/>
                </a:tc>
                <a:extLst>
                  <a:ext uri="{0D108BD9-81ED-4DB2-BD59-A6C34878D82A}">
                    <a16:rowId xmlns:a16="http://schemas.microsoft.com/office/drawing/2014/main" val="3298196284"/>
                  </a:ext>
                </a:extLst>
              </a:tr>
              <a:tr h="866487">
                <a:tc>
                  <a:txBody>
                    <a:bodyPr/>
                    <a:lstStyle/>
                    <a:p>
                      <a:r>
                        <a:rPr lang="en-US" sz="2400" dirty="0"/>
                        <a:t>21. motivated me to proof my posting before submitting my discussion post to the discussion board.</a:t>
                      </a:r>
                    </a:p>
                  </a:txBody>
                  <a:tcPr marL="10494" marR="10494" marT="5248" marB="5248" anchor="ctr"/>
                </a:tc>
                <a:tc>
                  <a:txBody>
                    <a:bodyPr/>
                    <a:lstStyle/>
                    <a:p>
                      <a:r>
                        <a:rPr lang="en-US" sz="2400" dirty="0"/>
                        <a:t>4.42</a:t>
                      </a:r>
                    </a:p>
                  </a:txBody>
                  <a:tcPr marL="10494" marR="10494" marT="5248" marB="5248" anchor="ctr"/>
                </a:tc>
                <a:tc>
                  <a:txBody>
                    <a:bodyPr/>
                    <a:lstStyle/>
                    <a:p>
                      <a:pPr algn="ctr"/>
                      <a:r>
                        <a:rPr lang="en-US" sz="2400" dirty="0"/>
                        <a:t>0.80</a:t>
                      </a:r>
                    </a:p>
                  </a:txBody>
                  <a:tcPr marL="10494" marR="10494" marT="5248" marB="5248" anchor="ctr"/>
                </a:tc>
                <a:extLst>
                  <a:ext uri="{0D108BD9-81ED-4DB2-BD59-A6C34878D82A}">
                    <a16:rowId xmlns:a16="http://schemas.microsoft.com/office/drawing/2014/main" val="1392530251"/>
                  </a:ext>
                </a:extLst>
              </a:tr>
              <a:tr h="439374">
                <a:tc>
                  <a:txBody>
                    <a:bodyPr/>
                    <a:lstStyle/>
                    <a:p>
                      <a:r>
                        <a:rPr lang="en-US" sz="2400" dirty="0"/>
                        <a:t>22. motivated me to post on time.</a:t>
                      </a:r>
                    </a:p>
                  </a:txBody>
                  <a:tcPr marL="10494" marR="10494" marT="5248" marB="5248" anchor="ctr"/>
                </a:tc>
                <a:tc>
                  <a:txBody>
                    <a:bodyPr/>
                    <a:lstStyle/>
                    <a:p>
                      <a:r>
                        <a:rPr lang="en-US" sz="2400" dirty="0"/>
                        <a:t>4.42</a:t>
                      </a:r>
                    </a:p>
                  </a:txBody>
                  <a:tcPr marL="10494" marR="10494" marT="5248" marB="5248" anchor="ctr"/>
                </a:tc>
                <a:tc>
                  <a:txBody>
                    <a:bodyPr/>
                    <a:lstStyle/>
                    <a:p>
                      <a:pPr algn="ctr"/>
                      <a:r>
                        <a:rPr lang="en-US" sz="2400" dirty="0"/>
                        <a:t>0.75</a:t>
                      </a:r>
                    </a:p>
                  </a:txBody>
                  <a:tcPr marL="10494" marR="10494" marT="5248" marB="5248" anchor="ctr"/>
                </a:tc>
                <a:extLst>
                  <a:ext uri="{0D108BD9-81ED-4DB2-BD59-A6C34878D82A}">
                    <a16:rowId xmlns:a16="http://schemas.microsoft.com/office/drawing/2014/main" val="1621265330"/>
                  </a:ext>
                </a:extLst>
              </a:tr>
              <a:tr h="439374">
                <a:tc>
                  <a:txBody>
                    <a:bodyPr/>
                    <a:lstStyle/>
                    <a:p>
                      <a:r>
                        <a:rPr lang="en-US" sz="2400" dirty="0"/>
                        <a:t>23. motivated me to post more than one time per week.</a:t>
                      </a:r>
                    </a:p>
                  </a:txBody>
                  <a:tcPr marL="10494" marR="10494" marT="5248" marB="5248" anchor="ctr"/>
                </a:tc>
                <a:tc>
                  <a:txBody>
                    <a:bodyPr/>
                    <a:lstStyle/>
                    <a:p>
                      <a:r>
                        <a:rPr lang="en-US" sz="2400" dirty="0"/>
                        <a:t>4.30</a:t>
                      </a:r>
                    </a:p>
                  </a:txBody>
                  <a:tcPr marL="10494" marR="10494" marT="5248" marB="5248" anchor="ctr"/>
                </a:tc>
                <a:tc>
                  <a:txBody>
                    <a:bodyPr/>
                    <a:lstStyle/>
                    <a:p>
                      <a:pPr algn="ctr"/>
                      <a:r>
                        <a:rPr lang="en-US" sz="2400" dirty="0"/>
                        <a:t>0.87</a:t>
                      </a:r>
                    </a:p>
                  </a:txBody>
                  <a:tcPr marL="10494" marR="10494" marT="5248" marB="5248" anchor="ctr"/>
                </a:tc>
                <a:extLst>
                  <a:ext uri="{0D108BD9-81ED-4DB2-BD59-A6C34878D82A}">
                    <a16:rowId xmlns:a16="http://schemas.microsoft.com/office/drawing/2014/main" val="1517950009"/>
                  </a:ext>
                </a:extLst>
              </a:tr>
            </a:tbl>
          </a:graphicData>
        </a:graphic>
      </p:graphicFrame>
      <p:sp>
        <p:nvSpPr>
          <p:cNvPr id="3" name="Slide Number Placeholder 2"/>
          <p:cNvSpPr>
            <a:spLocks noGrp="1"/>
          </p:cNvSpPr>
          <p:nvPr>
            <p:ph type="sldNum" sz="quarter" idx="12"/>
          </p:nvPr>
        </p:nvSpPr>
        <p:spPr/>
        <p:txBody>
          <a:bodyPr/>
          <a:lstStyle/>
          <a:p>
            <a:fld id="{401CF334-2D5C-4859-84A6-CA7E6E43FAEB}" type="slidenum">
              <a:rPr lang="en-US" smtClean="0"/>
              <a:t>37</a:t>
            </a:fld>
            <a:endParaRPr lang="en-US"/>
          </a:p>
        </p:txBody>
      </p:sp>
    </p:spTree>
    <p:extLst>
      <p:ext uri="{BB962C8B-B14F-4D97-AF65-F5344CB8AC3E}">
        <p14:creationId xmlns:p14="http://schemas.microsoft.com/office/powerpoint/2010/main" val="361229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685800"/>
          </a:xfrm>
        </p:spPr>
        <p:txBody>
          <a:bodyPr>
            <a:normAutofit/>
          </a:bodyPr>
          <a:lstStyle/>
          <a:p>
            <a:r>
              <a:rPr lang="en-US" dirty="0"/>
              <a:t>Construct Results Summarized</a:t>
            </a:r>
          </a:p>
        </p:txBody>
      </p:sp>
      <p:sp>
        <p:nvSpPr>
          <p:cNvPr id="3" name="Content Placeholder 2"/>
          <p:cNvSpPr>
            <a:spLocks noGrp="1"/>
          </p:cNvSpPr>
          <p:nvPr>
            <p:ph idx="1"/>
          </p:nvPr>
        </p:nvSpPr>
        <p:spPr>
          <a:xfrm>
            <a:off x="1522414" y="1447800"/>
            <a:ext cx="9601200" cy="4572000"/>
          </a:xfrm>
        </p:spPr>
        <p:txBody>
          <a:bodyPr>
            <a:normAutofit/>
          </a:bodyPr>
          <a:lstStyle/>
          <a:p>
            <a:pPr marL="0" indent="0">
              <a:buNone/>
            </a:pPr>
            <a:r>
              <a:rPr lang="en-US" dirty="0"/>
              <a:t>1) </a:t>
            </a:r>
            <a:r>
              <a:rPr lang="en-US" dirty="0" smtClean="0"/>
              <a:t>rubric </a:t>
            </a:r>
            <a:r>
              <a:rPr lang="en-US" dirty="0"/>
              <a:t>and self-grading quiz are clear, fair and easy to apply</a:t>
            </a:r>
          </a:p>
          <a:p>
            <a:pPr marL="0" indent="0">
              <a:buNone/>
            </a:pPr>
            <a:r>
              <a:rPr lang="en-US" dirty="0"/>
              <a:t>2) learners are honest and use reflection in critical self-assessment of discussion performance</a:t>
            </a:r>
          </a:p>
          <a:p>
            <a:pPr marL="0" indent="0">
              <a:buNone/>
            </a:pPr>
            <a:r>
              <a:rPr lang="en-US" dirty="0"/>
              <a:t>3) </a:t>
            </a:r>
            <a:r>
              <a:rPr lang="en-US" dirty="0" smtClean="0"/>
              <a:t>rubric </a:t>
            </a:r>
            <a:r>
              <a:rPr lang="en-US" dirty="0"/>
              <a:t>and process motivate and assist learners in improving their discussion performance.  </a:t>
            </a:r>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38</a:t>
            </a:fld>
            <a:endParaRPr lang="en-US"/>
          </a:p>
        </p:txBody>
      </p:sp>
    </p:spTree>
    <p:extLst>
      <p:ext uri="{BB962C8B-B14F-4D97-AF65-F5344CB8AC3E}">
        <p14:creationId xmlns:p14="http://schemas.microsoft.com/office/powerpoint/2010/main" val="322826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04800"/>
            <a:ext cx="9601200" cy="990600"/>
          </a:xfrm>
        </p:spPr>
        <p:txBody>
          <a:bodyPr/>
          <a:lstStyle/>
          <a:p>
            <a:r>
              <a:rPr lang="en-US" dirty="0"/>
              <a:t>Qualitative Results</a:t>
            </a:r>
          </a:p>
        </p:txBody>
      </p:sp>
      <p:sp>
        <p:nvSpPr>
          <p:cNvPr id="3" name="Content Placeholder 2"/>
          <p:cNvSpPr>
            <a:spLocks noGrp="1"/>
          </p:cNvSpPr>
          <p:nvPr>
            <p:ph idx="1"/>
          </p:nvPr>
        </p:nvSpPr>
        <p:spPr>
          <a:xfrm>
            <a:off x="1522414" y="1524000"/>
            <a:ext cx="9601200" cy="4876800"/>
          </a:xfrm>
        </p:spPr>
        <p:txBody>
          <a:bodyPr>
            <a:normAutofit/>
          </a:bodyPr>
          <a:lstStyle/>
          <a:p>
            <a:r>
              <a:rPr lang="en-US" b="1" dirty="0"/>
              <a:t>Theme 1:</a:t>
            </a:r>
            <a:r>
              <a:rPr lang="en-US" dirty="0"/>
              <a:t> Good/great idea, makes learner look at own work, put in more time, effort</a:t>
            </a:r>
          </a:p>
          <a:p>
            <a:r>
              <a:rPr lang="en-US" b="1" dirty="0"/>
              <a:t>Theme 2:</a:t>
            </a:r>
            <a:r>
              <a:rPr lang="en-US" dirty="0"/>
              <a:t> Rubric was helpful/great guide for making sure cover all areas to receive full credit</a:t>
            </a:r>
          </a:p>
          <a:p>
            <a:r>
              <a:rPr lang="en-US" b="1" dirty="0"/>
              <a:t>Theme 3:</a:t>
            </a:r>
            <a:r>
              <a:rPr lang="en-US" dirty="0"/>
              <a:t>  Worried about other learners’ honesty, learners don’t know what grades other students are giving themselves</a:t>
            </a:r>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39</a:t>
            </a:fld>
            <a:endParaRPr lang="en-US"/>
          </a:p>
        </p:txBody>
      </p:sp>
    </p:spTree>
    <p:extLst>
      <p:ext uri="{BB962C8B-B14F-4D97-AF65-F5344CB8AC3E}">
        <p14:creationId xmlns:p14="http://schemas.microsoft.com/office/powerpoint/2010/main" val="30506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562" y="88794"/>
            <a:ext cx="8728488" cy="1300923"/>
          </a:xfrm>
        </p:spPr>
        <p:txBody>
          <a:bodyPr>
            <a:normAutofit/>
          </a:bodyPr>
          <a:lstStyle/>
          <a:p>
            <a:r>
              <a:rPr lang="en-US" dirty="0"/>
              <a:t>Our Goals</a:t>
            </a:r>
          </a:p>
        </p:txBody>
      </p:sp>
      <p:sp>
        <p:nvSpPr>
          <p:cNvPr id="3" name="Content Placeholder 2"/>
          <p:cNvSpPr>
            <a:spLocks noGrp="1"/>
          </p:cNvSpPr>
          <p:nvPr>
            <p:ph idx="1"/>
          </p:nvPr>
        </p:nvSpPr>
        <p:spPr>
          <a:xfrm>
            <a:off x="1104612" y="1389717"/>
            <a:ext cx="9638000" cy="4934129"/>
          </a:xfrm>
        </p:spPr>
        <p:txBody>
          <a:bodyPr>
            <a:normAutofit/>
          </a:bodyPr>
          <a:lstStyle/>
          <a:p>
            <a:r>
              <a:rPr lang="en-US" dirty="0"/>
              <a:t>describe the definition, value and use of self-reflection. </a:t>
            </a:r>
            <a:endParaRPr lang="en-US" dirty="0" smtClean="0"/>
          </a:p>
          <a:p>
            <a:r>
              <a:rPr lang="en-US" dirty="0" smtClean="0"/>
              <a:t>describe </a:t>
            </a:r>
            <a:r>
              <a:rPr lang="en-US" dirty="0"/>
              <a:t>how </a:t>
            </a:r>
            <a:r>
              <a:rPr lang="en-US" dirty="0" smtClean="0"/>
              <a:t>we </a:t>
            </a:r>
            <a:r>
              <a:rPr lang="en-US" dirty="0"/>
              <a:t>have implemented discussion self-grading for the online </a:t>
            </a:r>
            <a:endParaRPr lang="en-US" dirty="0" smtClean="0"/>
          </a:p>
          <a:p>
            <a:r>
              <a:rPr lang="en-US" dirty="0" smtClean="0"/>
              <a:t>share </a:t>
            </a:r>
            <a:r>
              <a:rPr lang="en-US" dirty="0"/>
              <a:t>successes of this teaching-learning strategy.</a:t>
            </a:r>
          </a:p>
          <a:p>
            <a:endParaRPr lang="en-US" sz="2799" dirty="0"/>
          </a:p>
        </p:txBody>
      </p:sp>
      <p:sp>
        <p:nvSpPr>
          <p:cNvPr id="4" name="Slide Number Placeholder 3"/>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318591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152400"/>
            <a:ext cx="9601200" cy="914400"/>
          </a:xfrm>
        </p:spPr>
        <p:txBody>
          <a:bodyPr>
            <a:normAutofit/>
          </a:bodyPr>
          <a:lstStyle/>
          <a:p>
            <a:r>
              <a:rPr lang="en-US" dirty="0"/>
              <a:t>Limitations/Recommendations</a:t>
            </a:r>
          </a:p>
        </p:txBody>
      </p:sp>
      <p:sp>
        <p:nvSpPr>
          <p:cNvPr id="3" name="Content Placeholder 2"/>
          <p:cNvSpPr>
            <a:spLocks noGrp="1"/>
          </p:cNvSpPr>
          <p:nvPr>
            <p:ph idx="1"/>
          </p:nvPr>
        </p:nvSpPr>
        <p:spPr>
          <a:xfrm>
            <a:off x="1032464" y="1240286"/>
            <a:ext cx="10014948" cy="5083561"/>
          </a:xfrm>
        </p:spPr>
        <p:txBody>
          <a:bodyPr>
            <a:normAutofit lnSpcReduction="10000"/>
          </a:bodyPr>
          <a:lstStyle/>
          <a:p>
            <a:r>
              <a:rPr lang="en-US" dirty="0"/>
              <a:t>Few studies on the topic</a:t>
            </a:r>
          </a:p>
          <a:p>
            <a:r>
              <a:rPr lang="en-US" dirty="0"/>
              <a:t>Evidence from one study</a:t>
            </a:r>
          </a:p>
          <a:p>
            <a:r>
              <a:rPr lang="en-US" dirty="0"/>
              <a:t>Need more studies with different programs &amp; populations</a:t>
            </a:r>
          </a:p>
          <a:p>
            <a:r>
              <a:rPr lang="en-US" dirty="0"/>
              <a:t>May not work well for those in high school or just out of high school (adjusting to adult learning)</a:t>
            </a:r>
          </a:p>
          <a:p>
            <a:r>
              <a:rPr lang="en-US" dirty="0"/>
              <a:t>Next study look at instructor perceptions also (student honesty &amp; accuracy) </a:t>
            </a:r>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40</a:t>
            </a:fld>
            <a:endParaRPr lang="en-US"/>
          </a:p>
        </p:txBody>
      </p:sp>
    </p:spTree>
    <p:extLst>
      <p:ext uri="{BB962C8B-B14F-4D97-AF65-F5344CB8AC3E}">
        <p14:creationId xmlns:p14="http://schemas.microsoft.com/office/powerpoint/2010/main" val="346036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smtClean="0"/>
              <a:t>Discussion quality quickly improves through reflective grading</a:t>
            </a:r>
          </a:p>
          <a:p>
            <a:r>
              <a:rPr lang="en-US" dirty="0" smtClean="0"/>
              <a:t>Learners put in more work/time/effort</a:t>
            </a:r>
            <a:endParaRPr lang="en-US" dirty="0"/>
          </a:p>
          <a:p>
            <a:r>
              <a:rPr lang="en-US" dirty="0"/>
              <a:t>Self-rewarding when students do well</a:t>
            </a:r>
          </a:p>
          <a:p>
            <a:r>
              <a:rPr lang="en-US" dirty="0"/>
              <a:t>Immediate feedback (no need to wait for instructor</a:t>
            </a:r>
            <a:r>
              <a:rPr lang="en-US" dirty="0" smtClean="0"/>
              <a:t>)</a:t>
            </a:r>
          </a:p>
          <a:p>
            <a:r>
              <a:rPr lang="en-US" dirty="0" smtClean="0"/>
              <a:t>Learners want it to be fair</a:t>
            </a:r>
            <a:endParaRPr lang="en-US" dirty="0"/>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41</a:t>
            </a:fld>
            <a:endParaRPr lang="en-US"/>
          </a:p>
        </p:txBody>
      </p:sp>
    </p:spTree>
    <p:extLst>
      <p:ext uri="{BB962C8B-B14F-4D97-AF65-F5344CB8AC3E}">
        <p14:creationId xmlns:p14="http://schemas.microsoft.com/office/powerpoint/2010/main" val="429080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82" y="203064"/>
            <a:ext cx="8913077" cy="867815"/>
          </a:xfrm>
        </p:spPr>
        <p:txBody>
          <a:bodyPr/>
          <a:lstStyle/>
          <a:p>
            <a:r>
              <a:rPr lang="en-US" dirty="0"/>
              <a:t>References</a:t>
            </a:r>
          </a:p>
        </p:txBody>
      </p:sp>
      <p:sp>
        <p:nvSpPr>
          <p:cNvPr id="3" name="Content Placeholder 2"/>
          <p:cNvSpPr>
            <a:spLocks noGrp="1"/>
          </p:cNvSpPr>
          <p:nvPr>
            <p:ph idx="1"/>
          </p:nvPr>
        </p:nvSpPr>
        <p:spPr>
          <a:xfrm>
            <a:off x="1293813" y="1219200"/>
            <a:ext cx="9601200" cy="5334000"/>
          </a:xfrm>
        </p:spPr>
        <p:txBody>
          <a:bodyPr>
            <a:normAutofit fontScale="55000" lnSpcReduction="20000"/>
          </a:bodyPr>
          <a:lstStyle/>
          <a:p>
            <a:r>
              <a:rPr lang="en-US" dirty="0"/>
              <a:t>Bulman, C. (2008). Chapter 1: An introduction to reflection. In. Bulman &amp; Schutz (Eds.), </a:t>
            </a:r>
            <a:r>
              <a:rPr lang="en-US" i="1" dirty="0"/>
              <a:t>Reflective Practice in Nursing. </a:t>
            </a:r>
            <a:r>
              <a:rPr lang="en-US" dirty="0"/>
              <a:t>(4</a:t>
            </a:r>
            <a:r>
              <a:rPr lang="en-US" baseline="30000" dirty="0"/>
              <a:t>th</a:t>
            </a:r>
            <a:r>
              <a:rPr lang="en-US" dirty="0"/>
              <a:t> ed.). Oxford: Blackwell Scientific Publications</a:t>
            </a:r>
            <a:r>
              <a:rPr lang="en-US" dirty="0" smtClean="0"/>
              <a:t>.</a:t>
            </a:r>
          </a:p>
          <a:p>
            <a:r>
              <a:rPr lang="en-US" dirty="0" err="1"/>
              <a:t>Cherepinsky</a:t>
            </a:r>
            <a:r>
              <a:rPr lang="en-US" dirty="0"/>
              <a:t>, V. (2011). Self-reflective grading: Getting students to learn from their mistakes.</a:t>
            </a:r>
            <a:r>
              <a:rPr lang="en-US" i="1" dirty="0"/>
              <a:t> Primus: Problems, Resources, and Issues in Mathematics Undergraduate Studies, 21</a:t>
            </a:r>
            <a:r>
              <a:rPr lang="en-US" dirty="0"/>
              <a:t>(3), 294-301. </a:t>
            </a:r>
            <a:r>
              <a:rPr lang="en-US" dirty="0" err="1"/>
              <a:t>doi</a:t>
            </a:r>
            <a:r>
              <a:rPr lang="en-US" dirty="0"/>
              <a:t>: </a:t>
            </a:r>
            <a:r>
              <a:rPr lang="en-US" dirty="0" smtClean="0"/>
              <a:t>10.1080/10511970903147861</a:t>
            </a:r>
          </a:p>
          <a:p>
            <a:r>
              <a:rPr lang="en-US" dirty="0"/>
              <a:t>Davis, J. K., &amp; Rand, D. C. (1980). Self-grading versus instructor grading. </a:t>
            </a:r>
            <a:r>
              <a:rPr lang="en-US" i="1" dirty="0"/>
              <a:t>Journal of Educational Research, 73</a:t>
            </a:r>
            <a:r>
              <a:rPr lang="en-US" dirty="0"/>
              <a:t>(4), 207-211</a:t>
            </a:r>
            <a:r>
              <a:rPr lang="en-US" dirty="0" smtClean="0"/>
              <a:t>.</a:t>
            </a:r>
          </a:p>
          <a:p>
            <a:r>
              <a:rPr lang="en-US" dirty="0" smtClean="0"/>
              <a:t>Henderson</a:t>
            </a:r>
            <a:r>
              <a:rPr lang="en-US" dirty="0"/>
              <a:t>, K., </a:t>
            </a:r>
            <a:r>
              <a:rPr lang="en-US" dirty="0" err="1"/>
              <a:t>Napan</a:t>
            </a:r>
            <a:r>
              <a:rPr lang="en-US" dirty="0"/>
              <a:t>, K., &amp; Monteiro, N. (2004) </a:t>
            </a:r>
            <a:r>
              <a:rPr lang="en-US" i="1" dirty="0"/>
              <a:t>Encouraging reflective learning: An online </a:t>
            </a:r>
            <a:r>
              <a:rPr lang="en-US" i="1" dirty="0" smtClean="0"/>
              <a:t>challenge</a:t>
            </a:r>
            <a:r>
              <a:rPr lang="en-US" i="1" dirty="0"/>
              <a:t>.</a:t>
            </a:r>
            <a:r>
              <a:rPr lang="en-US" dirty="0"/>
              <a:t> Retrieved from www.ascilite.org.au/conferences/perth04/</a:t>
            </a:r>
            <a:r>
              <a:rPr lang="en-US" dirty="0" err="1"/>
              <a:t>procs</a:t>
            </a:r>
            <a:r>
              <a:rPr lang="en-US" dirty="0"/>
              <a:t>/pdf/henderson.pdf</a:t>
            </a:r>
            <a:r>
              <a:rPr lang="en-US" dirty="0" smtClean="0"/>
              <a:t>‎</a:t>
            </a:r>
          </a:p>
          <a:p>
            <a:r>
              <a:rPr lang="en-US" dirty="0" err="1"/>
              <a:t>Kayler</a:t>
            </a:r>
            <a:r>
              <a:rPr lang="en-US" dirty="0"/>
              <a:t>, M. &amp; Weller, K. (2007). Pedagogy, self-assessment, and online discussion groups. Educational Technology &amp; Society, 10(1), 136-147</a:t>
            </a:r>
            <a:r>
              <a:rPr lang="en-US" dirty="0" smtClean="0"/>
              <a:t>.</a:t>
            </a:r>
            <a:endParaRPr lang="en-US" dirty="0"/>
          </a:p>
          <a:p>
            <a:r>
              <a:rPr lang="en-US" dirty="0" err="1"/>
              <a:t>Kember</a:t>
            </a:r>
            <a:r>
              <a:rPr lang="en-US" dirty="0"/>
              <a:t>, D., McKay, J., Sinclair, K., &amp; Wong, F. K. Y. (2008). A four-category scheme for coding and assessing the level of reflection in written work. </a:t>
            </a:r>
            <a:r>
              <a:rPr lang="en-US" i="1" dirty="0"/>
              <a:t>Assessment &amp; Evaluation in Higher Education, 33</a:t>
            </a:r>
            <a:r>
              <a:rPr lang="en-US" dirty="0"/>
              <a:t>(4), 363-379. </a:t>
            </a:r>
            <a:r>
              <a:rPr lang="en-US" dirty="0" err="1"/>
              <a:t>doi</a:t>
            </a:r>
            <a:r>
              <a:rPr lang="en-US" dirty="0"/>
              <a:t>: 10.1080/02602930701293355</a:t>
            </a:r>
          </a:p>
          <a:p>
            <a:pPr marL="0" indent="0">
              <a:buNone/>
            </a:pP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42</a:t>
            </a:fld>
            <a:endParaRPr lang="en-US"/>
          </a:p>
        </p:txBody>
      </p:sp>
    </p:spTree>
    <p:extLst>
      <p:ext uri="{BB962C8B-B14F-4D97-AF65-F5344CB8AC3E}">
        <p14:creationId xmlns:p14="http://schemas.microsoft.com/office/powerpoint/2010/main" val="47692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r>
              <a:rPr lang="en-US" dirty="0"/>
              <a:t>Knowles, M. S. (1984). </a:t>
            </a:r>
            <a:r>
              <a:rPr lang="en-US" i="1" dirty="0"/>
              <a:t>Andragogy in action. </a:t>
            </a:r>
            <a:r>
              <a:rPr lang="en-US" dirty="0"/>
              <a:t>San Francisco: </a:t>
            </a:r>
            <a:r>
              <a:rPr lang="en-US" dirty="0" err="1"/>
              <a:t>Jossey</a:t>
            </a:r>
            <a:r>
              <a:rPr lang="en-US" dirty="0"/>
              <a:t>-Bass.</a:t>
            </a:r>
          </a:p>
          <a:p>
            <a:r>
              <a:rPr lang="en-US" dirty="0"/>
              <a:t>Knowles, M. S., Holton, E. F., &amp; Swanson, R. A. (2015). </a:t>
            </a:r>
            <a:r>
              <a:rPr lang="en-US" i="1" dirty="0"/>
              <a:t>The adult learner: The definitive class in adult education and human resource development.</a:t>
            </a:r>
            <a:r>
              <a:rPr lang="en-US" dirty="0"/>
              <a:t> (8</a:t>
            </a:r>
            <a:r>
              <a:rPr lang="en-US" baseline="30000" dirty="0"/>
              <a:t>th</a:t>
            </a:r>
            <a:r>
              <a:rPr lang="en-US" dirty="0"/>
              <a:t> ed.). New York, NY:  Routledge.</a:t>
            </a:r>
          </a:p>
          <a:p>
            <a:r>
              <a:rPr lang="en-US" dirty="0"/>
              <a:t>Morgan, J., Rawlinson, M. &amp; Weaver, M. (2006). Facilitating online reflective learning for health and social care professionals. </a:t>
            </a:r>
            <a:r>
              <a:rPr lang="en-US" i="1" dirty="0"/>
              <a:t>Open Learning, 21</a:t>
            </a:r>
            <a:r>
              <a:rPr lang="en-US" dirty="0"/>
              <a:t>(2), 167-176.</a:t>
            </a:r>
          </a:p>
          <a:p>
            <a:r>
              <a:rPr lang="en-US" dirty="0"/>
              <a:t>Schwarz, L. M. &amp; </a:t>
            </a:r>
            <a:r>
              <a:rPr lang="en-US" dirty="0" err="1"/>
              <a:t>Leibold</a:t>
            </a:r>
            <a:r>
              <a:rPr lang="en-US" dirty="0"/>
              <a:t>, N. R. (2015).  Online discussion self-grading innovation using the quizzing tool. </a:t>
            </a:r>
            <a:r>
              <a:rPr lang="en-US" i="1" dirty="0"/>
              <a:t>International Journal of Instructional Technology and Distance Learning, 12</a:t>
            </a:r>
            <a:r>
              <a:rPr lang="en-US" dirty="0"/>
              <a:t>(8), 41-49.  Available at http://www.itdl.org/Journal/Aug_15/Aug15.pdf</a:t>
            </a:r>
          </a:p>
          <a:p>
            <a:r>
              <a:rPr lang="en-US" dirty="0"/>
              <a:t>Wagner, M. L., Suh, D. C., &amp; Cruz, S. (2011). Peer-and self-grading compared to faculty grading. </a:t>
            </a:r>
            <a:r>
              <a:rPr lang="en-US" i="1" dirty="0"/>
              <a:t>American Journal of Pharmaceutical Education, 75</a:t>
            </a:r>
            <a:r>
              <a:rPr lang="en-US" dirty="0"/>
              <a:t>(7), 130. </a:t>
            </a:r>
            <a:r>
              <a:rPr lang="en-US" dirty="0" err="1"/>
              <a:t>doi</a:t>
            </a:r>
            <a:r>
              <a:rPr lang="en-US" dirty="0"/>
              <a:t>: 10.5688/ajpe757130</a:t>
            </a:r>
          </a:p>
          <a:p>
            <a:endParaRPr lang="en-US" dirty="0"/>
          </a:p>
        </p:txBody>
      </p:sp>
    </p:spTree>
    <p:extLst>
      <p:ext uri="{BB962C8B-B14F-4D97-AF65-F5344CB8AC3E}">
        <p14:creationId xmlns:p14="http://schemas.microsoft.com/office/powerpoint/2010/main" val="363250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220198" cy="1143000"/>
          </a:xfrm>
        </p:spPr>
        <p:txBody>
          <a:bodyPr/>
          <a:lstStyle/>
          <a:p>
            <a:pPr algn="ctr"/>
            <a:r>
              <a:rPr lang="en-US" dirty="0" smtClean="0"/>
              <a:t>Thank You!</a:t>
            </a:r>
            <a:endParaRPr lang="en-US" dirty="0"/>
          </a:p>
        </p:txBody>
      </p:sp>
      <p:sp>
        <p:nvSpPr>
          <p:cNvPr id="3" name="Content Placeholder 2"/>
          <p:cNvSpPr>
            <a:spLocks noGrp="1"/>
          </p:cNvSpPr>
          <p:nvPr>
            <p:ph idx="1"/>
          </p:nvPr>
        </p:nvSpPr>
        <p:spPr>
          <a:xfrm>
            <a:off x="1522414" y="1828800"/>
            <a:ext cx="9601200" cy="2057400"/>
          </a:xfrm>
        </p:spPr>
        <p:txBody>
          <a:bodyPr>
            <a:normAutofit fontScale="62500" lnSpcReduction="20000"/>
          </a:bodyPr>
          <a:lstStyle/>
          <a:p>
            <a:pPr marL="0" indent="0">
              <a:buNone/>
            </a:pPr>
            <a:endParaRPr lang="en-US" dirty="0" smtClean="0"/>
          </a:p>
          <a:p>
            <a:pPr marL="0" indent="0">
              <a:buNone/>
            </a:pPr>
            <a:endParaRPr lang="en-US" dirty="0"/>
          </a:p>
          <a:p>
            <a:pPr marL="0" indent="0" algn="ctr">
              <a:buNone/>
            </a:pPr>
            <a:r>
              <a:rPr lang="en-US" sz="14500" dirty="0" smtClean="0">
                <a:solidFill>
                  <a:srgbClr val="7030A0"/>
                </a:solidFill>
                <a:effectLst>
                  <a:outerShdw blurRad="38100" dist="38100" dir="2700000" algn="tl">
                    <a:srgbClr val="000000">
                      <a:alpha val="43137"/>
                    </a:srgbClr>
                  </a:outerShdw>
                </a:effectLst>
                <a:latin typeface="Algerian" panose="04020705040A02060702" pitchFamily="82" charset="0"/>
              </a:rPr>
              <a:t>Questions?</a:t>
            </a:r>
            <a:endParaRPr lang="en-US" sz="14500" dirty="0">
              <a:solidFill>
                <a:srgbClr val="7030A0"/>
              </a:solidFill>
              <a:effectLst>
                <a:outerShdw blurRad="38100" dist="38100" dir="2700000" algn="tl">
                  <a:srgbClr val="000000">
                    <a:alpha val="43137"/>
                  </a:srgbClr>
                </a:outerShdw>
              </a:effectLst>
              <a:latin typeface="Algerian" panose="04020705040A02060702" pitchFamily="82" charset="0"/>
            </a:endParaRPr>
          </a:p>
        </p:txBody>
      </p:sp>
      <p:sp>
        <p:nvSpPr>
          <p:cNvPr id="5" name="TextBox 4"/>
          <p:cNvSpPr txBox="1"/>
          <p:nvPr/>
        </p:nvSpPr>
        <p:spPr>
          <a:xfrm>
            <a:off x="1197735" y="5257800"/>
            <a:ext cx="4934778" cy="1131079"/>
          </a:xfrm>
          <a:prstGeom prst="rect">
            <a:avLst/>
          </a:prstGeom>
          <a:noFill/>
        </p:spPr>
        <p:txBody>
          <a:bodyPr wrap="square" rtlCol="0">
            <a:spAutoFit/>
          </a:bodyPr>
          <a:lstStyle/>
          <a:p>
            <a:r>
              <a:rPr lang="en-US" sz="2700" dirty="0"/>
              <a:t>Contact:</a:t>
            </a:r>
          </a:p>
          <a:p>
            <a:r>
              <a:rPr lang="en-US" sz="2700" dirty="0">
                <a:solidFill>
                  <a:schemeClr val="accent1">
                    <a:lumMod val="50000"/>
                  </a:schemeClr>
                </a:solidFill>
                <a:hlinkClick r:id="rId2"/>
              </a:rPr>
              <a:t>laura.Schwarz@mnsu.edu</a:t>
            </a:r>
            <a:endParaRPr lang="en-US" sz="2700" dirty="0">
              <a:solidFill>
                <a:schemeClr val="accent1">
                  <a:lumMod val="50000"/>
                </a:schemeClr>
              </a:solidFill>
            </a:endParaRPr>
          </a:p>
          <a:p>
            <a:endParaRPr lang="en-US" sz="1350" dirty="0"/>
          </a:p>
        </p:txBody>
      </p:sp>
    </p:spTree>
    <p:extLst>
      <p:ext uri="{BB962C8B-B14F-4D97-AF65-F5344CB8AC3E}">
        <p14:creationId xmlns:p14="http://schemas.microsoft.com/office/powerpoint/2010/main" val="15313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76200"/>
            <a:ext cx="10439400" cy="1066800"/>
          </a:xfrm>
        </p:spPr>
        <p:txBody>
          <a:bodyPr>
            <a:normAutofit/>
          </a:bodyPr>
          <a:lstStyle/>
          <a:p>
            <a:r>
              <a:rPr lang="en-US" dirty="0" smtClean="0"/>
              <a:t>Problem-Logistics</a:t>
            </a:r>
            <a:endParaRPr lang="en-US" dirty="0"/>
          </a:p>
        </p:txBody>
      </p:sp>
      <p:sp>
        <p:nvSpPr>
          <p:cNvPr id="3" name="Content Placeholder 2"/>
          <p:cNvSpPr>
            <a:spLocks noGrp="1"/>
          </p:cNvSpPr>
          <p:nvPr>
            <p:ph idx="1"/>
          </p:nvPr>
        </p:nvSpPr>
        <p:spPr>
          <a:xfrm>
            <a:off x="1141412" y="1295400"/>
            <a:ext cx="9982202" cy="5257800"/>
          </a:xfrm>
        </p:spPr>
        <p:txBody>
          <a:bodyPr>
            <a:normAutofit lnSpcReduction="10000"/>
          </a:bodyPr>
          <a:lstStyle/>
          <a:p>
            <a:r>
              <a:rPr lang="en-US" dirty="0"/>
              <a:t>Time consuming</a:t>
            </a:r>
          </a:p>
          <a:p>
            <a:r>
              <a:rPr lang="en-US" dirty="0" smtClean="0"/>
              <a:t>Sheer volume</a:t>
            </a:r>
            <a:endParaRPr lang="en-US" dirty="0"/>
          </a:p>
          <a:p>
            <a:r>
              <a:rPr lang="en-US" dirty="0"/>
              <a:t>Disproportionate workload</a:t>
            </a:r>
          </a:p>
          <a:p>
            <a:r>
              <a:rPr lang="en-US" dirty="0"/>
              <a:t>Accuracy-painstaking/difficult/frustrating</a:t>
            </a:r>
          </a:p>
          <a:p>
            <a:r>
              <a:rPr lang="en-US" dirty="0"/>
              <a:t>Unhappy learners if not accurate</a:t>
            </a:r>
          </a:p>
          <a:p>
            <a:r>
              <a:rPr lang="en-US" dirty="0"/>
              <a:t>Learners not reading/using rubric</a:t>
            </a:r>
          </a:p>
          <a:p>
            <a:r>
              <a:rPr lang="en-US" dirty="0"/>
              <a:t>Learners not reading/using </a:t>
            </a:r>
            <a:r>
              <a:rPr lang="en-US" dirty="0" smtClean="0"/>
              <a:t>feedback (lower stakes than larger assignments/projects)</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5</a:t>
            </a:fld>
            <a:endParaRPr lang="en-US"/>
          </a:p>
        </p:txBody>
      </p:sp>
      <p:sp>
        <p:nvSpPr>
          <p:cNvPr id="8" name="TextBox 7"/>
          <p:cNvSpPr txBox="1"/>
          <p:nvPr/>
        </p:nvSpPr>
        <p:spPr>
          <a:xfrm>
            <a:off x="8418512" y="-52552"/>
            <a:ext cx="2209800" cy="369332"/>
          </a:xfrm>
          <a:prstGeom prst="rect">
            <a:avLst/>
          </a:prstGeom>
          <a:noFill/>
        </p:spPr>
        <p:txBody>
          <a:bodyPr wrap="square" rtlCol="0">
            <a:spAutoFit/>
          </a:bodyPr>
          <a:lstStyle/>
          <a:p>
            <a:r>
              <a:rPr lang="en-US" sz="1200" dirty="0" smtClean="0"/>
              <a:t>Image Courtesy of </a:t>
            </a:r>
            <a:r>
              <a:rPr lang="en-US" sz="1200" dirty="0" err="1" smtClean="0"/>
              <a:t>Pixabay</a:t>
            </a: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5572" y="612228"/>
            <a:ext cx="2349712" cy="2590800"/>
          </a:xfrm>
          <a:prstGeom prst="rect">
            <a:avLst/>
          </a:prstGeom>
        </p:spPr>
      </p:pic>
    </p:spTree>
    <p:extLst>
      <p:ext uri="{BB962C8B-B14F-4D97-AF65-F5344CB8AC3E}">
        <p14:creationId xmlns:p14="http://schemas.microsoft.com/office/powerpoint/2010/main" val="281743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97582"/>
            <a:ext cx="10744200" cy="2264618"/>
          </a:xfrm>
        </p:spPr>
        <p:txBody>
          <a:bodyPr>
            <a:normAutofit/>
          </a:bodyPr>
          <a:lstStyle/>
          <a:p>
            <a:r>
              <a:rPr lang="en-US" b="1" dirty="0"/>
              <a:t>What-Discussion </a:t>
            </a:r>
            <a:r>
              <a:rPr lang="en-US" b="1" dirty="0" smtClean="0"/>
              <a:t>Self-Grading an innovative reflective solution!</a:t>
            </a:r>
            <a:r>
              <a:rPr lang="en-US" dirty="0"/>
              <a:t/>
            </a:r>
            <a:br>
              <a:rPr lang="en-US" dirty="0"/>
            </a:br>
            <a:endParaRPr lang="en-US" dirty="0"/>
          </a:p>
        </p:txBody>
      </p:sp>
      <p:sp>
        <p:nvSpPr>
          <p:cNvPr id="3" name="Content Placeholder 2"/>
          <p:cNvSpPr>
            <a:spLocks noGrp="1"/>
          </p:cNvSpPr>
          <p:nvPr>
            <p:ph idx="1"/>
          </p:nvPr>
        </p:nvSpPr>
        <p:spPr>
          <a:xfrm>
            <a:off x="836612" y="1828800"/>
            <a:ext cx="10287002" cy="4724400"/>
          </a:xfrm>
        </p:spPr>
        <p:txBody>
          <a:bodyPr>
            <a:normAutofit/>
          </a:bodyPr>
          <a:lstStyle/>
          <a:p>
            <a:r>
              <a:rPr lang="en-US" dirty="0" smtClean="0"/>
              <a:t>Reflection with self-grading is </a:t>
            </a:r>
            <a:r>
              <a:rPr lang="en-US" dirty="0"/>
              <a:t>e</a:t>
            </a:r>
            <a:r>
              <a:rPr lang="en-US" dirty="0" smtClean="0"/>
              <a:t>mpowering &amp; engaging </a:t>
            </a:r>
          </a:p>
          <a:p>
            <a:r>
              <a:rPr lang="en-US" dirty="0" smtClean="0"/>
              <a:t>Use guidelines (well crafted rubric), reflection and reflective learning </a:t>
            </a:r>
          </a:p>
          <a:p>
            <a:r>
              <a:rPr lang="en-US" dirty="0" smtClean="0"/>
              <a:t>Learners improve-discover mistakes and accomplishments through reflection</a:t>
            </a:r>
          </a:p>
        </p:txBody>
      </p:sp>
      <p:sp>
        <p:nvSpPr>
          <p:cNvPr id="4" name="Slide Number Placeholder 3"/>
          <p:cNvSpPr>
            <a:spLocks noGrp="1"/>
          </p:cNvSpPr>
          <p:nvPr>
            <p:ph type="sldNum" sz="quarter" idx="12"/>
          </p:nvPr>
        </p:nvSpPr>
        <p:spPr/>
        <p:txBody>
          <a:bodyPr/>
          <a:lstStyle/>
          <a:p>
            <a:fld id="{401CF334-2D5C-4859-84A6-CA7E6E43FAEB}" type="slidenum">
              <a:rPr lang="en-US" smtClean="0"/>
              <a:t>6</a:t>
            </a:fld>
            <a:endParaRPr lang="en-US"/>
          </a:p>
        </p:txBody>
      </p:sp>
      <p:pic>
        <p:nvPicPr>
          <p:cNvPr id="6" name="Picture 5"/>
          <p:cNvPicPr>
            <a:picLocks noChangeAspect="1"/>
          </p:cNvPicPr>
          <p:nvPr/>
        </p:nvPicPr>
        <p:blipFill>
          <a:blip r:embed="rId2"/>
          <a:stretch>
            <a:fillRect/>
          </a:stretch>
        </p:blipFill>
        <p:spPr>
          <a:xfrm>
            <a:off x="10285412" y="4953000"/>
            <a:ext cx="1828800" cy="1828800"/>
          </a:xfrm>
          <a:prstGeom prst="rect">
            <a:avLst/>
          </a:prstGeom>
        </p:spPr>
      </p:pic>
      <p:sp>
        <p:nvSpPr>
          <p:cNvPr id="7" name="TextBox 6"/>
          <p:cNvSpPr txBox="1"/>
          <p:nvPr/>
        </p:nvSpPr>
        <p:spPr>
          <a:xfrm>
            <a:off x="10056812" y="4644250"/>
            <a:ext cx="2895600" cy="276999"/>
          </a:xfrm>
          <a:prstGeom prst="rect">
            <a:avLst/>
          </a:prstGeom>
          <a:noFill/>
        </p:spPr>
        <p:txBody>
          <a:bodyPr wrap="square" rtlCol="0">
            <a:spAutoFit/>
          </a:bodyPr>
          <a:lstStyle/>
          <a:p>
            <a:r>
              <a:rPr lang="en-US" sz="1200" dirty="0" smtClean="0"/>
              <a:t>Image Courtesy of </a:t>
            </a:r>
            <a:r>
              <a:rPr lang="en-US" sz="1200" dirty="0" err="1" smtClean="0"/>
              <a:t>Pixabay</a:t>
            </a:r>
            <a:r>
              <a:rPr lang="en-US" sz="1200" dirty="0" smtClean="0"/>
              <a:t> </a:t>
            </a:r>
            <a:endParaRPr lang="en-US" sz="1200" dirty="0"/>
          </a:p>
        </p:txBody>
      </p:sp>
    </p:spTree>
    <p:extLst>
      <p:ext uri="{BB962C8B-B14F-4D97-AF65-F5344CB8AC3E}">
        <p14:creationId xmlns:p14="http://schemas.microsoft.com/office/powerpoint/2010/main" val="426599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533400"/>
            <a:ext cx="11049000" cy="1371600"/>
          </a:xfrm>
        </p:spPr>
        <p:txBody>
          <a:bodyPr>
            <a:normAutofit/>
          </a:bodyPr>
          <a:lstStyle/>
          <a:p>
            <a:r>
              <a:rPr lang="en-US" b="1" dirty="0"/>
              <a:t>Why- Learning Theory and Principles</a:t>
            </a:r>
            <a:r>
              <a:rPr lang="en-US" dirty="0"/>
              <a:t/>
            </a:r>
            <a:br>
              <a:rPr lang="en-US" dirty="0"/>
            </a:br>
            <a:endParaRPr lang="en-US" dirty="0"/>
          </a:p>
        </p:txBody>
      </p:sp>
      <p:sp>
        <p:nvSpPr>
          <p:cNvPr id="3" name="Content Placeholder 2"/>
          <p:cNvSpPr>
            <a:spLocks noGrp="1"/>
          </p:cNvSpPr>
          <p:nvPr>
            <p:ph idx="1"/>
          </p:nvPr>
        </p:nvSpPr>
        <p:spPr>
          <a:xfrm>
            <a:off x="1522414" y="1447800"/>
            <a:ext cx="9601200" cy="4572000"/>
          </a:xfrm>
        </p:spPr>
        <p:txBody>
          <a:bodyPr/>
          <a:lstStyle/>
          <a:p>
            <a:r>
              <a:rPr lang="en-US" dirty="0" smtClean="0"/>
              <a:t>Adult learning theory</a:t>
            </a:r>
          </a:p>
          <a:p>
            <a:r>
              <a:rPr lang="en-US" dirty="0" smtClean="0"/>
              <a:t>Reflection</a:t>
            </a:r>
          </a:p>
          <a:p>
            <a:r>
              <a:rPr lang="en-US" dirty="0" smtClean="0"/>
              <a:t>Reflective learning</a:t>
            </a:r>
            <a:endParaRPr lang="en-US" dirty="0"/>
          </a:p>
        </p:txBody>
      </p:sp>
    </p:spTree>
    <p:extLst>
      <p:ext uri="{BB962C8B-B14F-4D97-AF65-F5344CB8AC3E}">
        <p14:creationId xmlns:p14="http://schemas.microsoft.com/office/powerpoint/2010/main" val="90942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28600"/>
            <a:ext cx="10668000" cy="914400"/>
          </a:xfrm>
        </p:spPr>
        <p:txBody>
          <a:bodyPr>
            <a:normAutofit/>
          </a:bodyPr>
          <a:lstStyle/>
          <a:p>
            <a:r>
              <a:rPr lang="en-US" b="1" dirty="0" smtClean="0"/>
              <a:t>Andragogy-Adult Learning Theory</a:t>
            </a:r>
            <a:endParaRPr lang="en-US" b="1" dirty="0"/>
          </a:p>
        </p:txBody>
      </p:sp>
      <p:sp>
        <p:nvSpPr>
          <p:cNvPr id="3" name="Content Placeholder 2"/>
          <p:cNvSpPr>
            <a:spLocks noGrp="1"/>
          </p:cNvSpPr>
          <p:nvPr>
            <p:ph idx="1"/>
          </p:nvPr>
        </p:nvSpPr>
        <p:spPr>
          <a:xfrm>
            <a:off x="836612" y="1219200"/>
            <a:ext cx="9601200" cy="4572000"/>
          </a:xfrm>
        </p:spPr>
        <p:txBody>
          <a:bodyPr>
            <a:noAutofit/>
          </a:bodyPr>
          <a:lstStyle/>
          <a:p>
            <a:pPr>
              <a:lnSpc>
                <a:spcPct val="100000"/>
              </a:lnSpc>
            </a:pPr>
            <a:r>
              <a:rPr lang="en-US" dirty="0" smtClean="0"/>
              <a:t>Learner-centered, </a:t>
            </a:r>
            <a:r>
              <a:rPr lang="en-US" dirty="0"/>
              <a:t>embrace learning circumstances unique to adults </a:t>
            </a:r>
            <a:r>
              <a:rPr lang="en-US" sz="2000" dirty="0"/>
              <a:t>(Knowles, 1984). </a:t>
            </a:r>
            <a:endParaRPr lang="en-US" sz="2000" dirty="0" smtClean="0"/>
          </a:p>
          <a:p>
            <a:pPr>
              <a:lnSpc>
                <a:spcPct val="100000"/>
              </a:lnSpc>
            </a:pPr>
            <a:r>
              <a:rPr lang="en-US" dirty="0"/>
              <a:t>Self-directed adult in charge of own learning </a:t>
            </a:r>
            <a:r>
              <a:rPr lang="en-US" sz="2000" dirty="0"/>
              <a:t>(Knowles, Holston, and Swanson, 2015) </a:t>
            </a:r>
            <a:endParaRPr lang="en-US" dirty="0" smtClean="0"/>
          </a:p>
          <a:p>
            <a:pPr>
              <a:lnSpc>
                <a:spcPct val="100000"/>
              </a:lnSpc>
            </a:pPr>
            <a:r>
              <a:rPr lang="en-US" dirty="0" smtClean="0"/>
              <a:t>Learning </a:t>
            </a:r>
            <a:r>
              <a:rPr lang="en-US" dirty="0"/>
              <a:t>from past experiences </a:t>
            </a:r>
            <a:r>
              <a:rPr lang="en-US" dirty="0" smtClean="0"/>
              <a:t>(i.e. reflection) is </a:t>
            </a:r>
            <a:r>
              <a:rPr lang="en-US" dirty="0"/>
              <a:t>a principle of </a:t>
            </a:r>
            <a:r>
              <a:rPr lang="en-US" dirty="0" smtClean="0"/>
              <a:t>Andragogy</a:t>
            </a:r>
            <a:endParaRPr lang="en-US" dirty="0"/>
          </a:p>
          <a:p>
            <a:pPr>
              <a:lnSpc>
                <a:spcPct val="100000"/>
              </a:lnSpc>
            </a:pPr>
            <a:r>
              <a:rPr lang="en-US" dirty="0" smtClean="0"/>
              <a:t>Not Pedagogy</a:t>
            </a:r>
            <a:r>
              <a:rPr lang="en-US" dirty="0"/>
              <a:t>: theory of how children </a:t>
            </a:r>
            <a:r>
              <a:rPr lang="en-US" dirty="0" smtClean="0"/>
              <a:t>learn-teacher </a:t>
            </a:r>
            <a:r>
              <a:rPr lang="en-US" dirty="0"/>
              <a:t>in control </a:t>
            </a:r>
            <a:r>
              <a:rPr lang="en-US" dirty="0" smtClean="0"/>
              <a:t>learner submissive</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184" y="871587"/>
            <a:ext cx="2125484" cy="1414413"/>
          </a:xfrm>
          <a:prstGeom prst="rect">
            <a:avLst/>
          </a:prstGeom>
        </p:spPr>
      </p:pic>
      <p:sp>
        <p:nvSpPr>
          <p:cNvPr id="6" name="TextBox 5"/>
          <p:cNvSpPr txBox="1"/>
          <p:nvPr/>
        </p:nvSpPr>
        <p:spPr>
          <a:xfrm>
            <a:off x="9979025" y="2906707"/>
            <a:ext cx="2058987" cy="276999"/>
          </a:xfrm>
          <a:prstGeom prst="rect">
            <a:avLst/>
          </a:prstGeom>
          <a:noFill/>
        </p:spPr>
        <p:txBody>
          <a:bodyPr wrap="square" rtlCol="0">
            <a:spAutoFit/>
          </a:bodyPr>
          <a:lstStyle/>
          <a:p>
            <a:r>
              <a:rPr lang="en-US" sz="1200" dirty="0" smtClean="0"/>
              <a:t>Images Courtesy of Flickr </a:t>
            </a:r>
            <a:endParaRPr lang="en-US" sz="1200" dirty="0"/>
          </a:p>
        </p:txBody>
      </p:sp>
      <p:sp>
        <p:nvSpPr>
          <p:cNvPr id="9" name="AutoShape 6" descr="Image result for teacher"/>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stretch>
            <a:fillRect/>
          </a:stretch>
        </p:blipFill>
        <p:spPr>
          <a:xfrm>
            <a:off x="10270365" y="3643368"/>
            <a:ext cx="1847850" cy="2476500"/>
          </a:xfrm>
          <a:prstGeom prst="rect">
            <a:avLst/>
          </a:prstGeom>
        </p:spPr>
      </p:pic>
    </p:spTree>
    <p:extLst>
      <p:ext uri="{BB962C8B-B14F-4D97-AF65-F5344CB8AC3E}">
        <p14:creationId xmlns:p14="http://schemas.microsoft.com/office/powerpoint/2010/main" val="10142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82" y="894"/>
            <a:ext cx="8913077" cy="1142702"/>
          </a:xfrm>
        </p:spPr>
        <p:txBody>
          <a:bodyPr/>
          <a:lstStyle/>
          <a:p>
            <a:r>
              <a:rPr lang="en-US" b="1" dirty="0" smtClean="0"/>
              <a:t>Reflection</a:t>
            </a:r>
            <a:endParaRPr lang="en-US" b="1" dirty="0"/>
          </a:p>
        </p:txBody>
      </p:sp>
      <p:sp>
        <p:nvSpPr>
          <p:cNvPr id="3" name="Content Placeholder 2"/>
          <p:cNvSpPr>
            <a:spLocks noGrp="1"/>
          </p:cNvSpPr>
          <p:nvPr>
            <p:ph idx="1"/>
          </p:nvPr>
        </p:nvSpPr>
        <p:spPr>
          <a:xfrm>
            <a:off x="989011" y="1240285"/>
            <a:ext cx="9067801" cy="5689539"/>
          </a:xfrm>
        </p:spPr>
        <p:txBody>
          <a:bodyPr>
            <a:normAutofit/>
          </a:bodyPr>
          <a:lstStyle/>
          <a:p>
            <a:r>
              <a:rPr lang="en-US" b="1" dirty="0"/>
              <a:t>Reflection: </a:t>
            </a:r>
            <a:r>
              <a:rPr lang="en-US" dirty="0"/>
              <a:t>introspective examination and evaluation of experiences, beliefs, knowledge, oneself, and practices, intent of improving the future </a:t>
            </a:r>
            <a:r>
              <a:rPr lang="en-US" sz="1999" dirty="0"/>
              <a:t>(</a:t>
            </a:r>
            <a:r>
              <a:rPr lang="en-US" sz="1999" dirty="0" err="1"/>
              <a:t>Kember</a:t>
            </a:r>
            <a:r>
              <a:rPr lang="en-US" sz="1999" dirty="0"/>
              <a:t>, McKay, Sinclair, &amp; Wong, 2008)</a:t>
            </a:r>
            <a:r>
              <a:rPr lang="en-US" dirty="0"/>
              <a:t>. </a:t>
            </a:r>
            <a:endParaRPr lang="en-US" b="1" dirty="0"/>
          </a:p>
          <a:p>
            <a:r>
              <a:rPr lang="en-US" b="1" dirty="0"/>
              <a:t>Reflection: </a:t>
            </a:r>
            <a:r>
              <a:rPr lang="en-US" dirty="0"/>
              <a:t>Critical analysis of an experience with the goal of making positive changes </a:t>
            </a:r>
            <a:r>
              <a:rPr lang="en-US" sz="1999" dirty="0"/>
              <a:t>(Bulman 2008) .  </a:t>
            </a:r>
          </a:p>
        </p:txBody>
      </p:sp>
      <p:sp>
        <p:nvSpPr>
          <p:cNvPr id="4" name="Slide Number Placeholder 3"/>
          <p:cNvSpPr>
            <a:spLocks noGrp="1"/>
          </p:cNvSpPr>
          <p:nvPr>
            <p:ph type="sldNum" sz="quarter" idx="12"/>
          </p:nvPr>
        </p:nvSpPr>
        <p:spPr/>
        <p:txBody>
          <a:bodyPr/>
          <a:lstStyle/>
          <a:p>
            <a:fld id="{401CF334-2D5C-4859-84A6-CA7E6E43FAEB}" type="slidenum">
              <a:rPr lang="en-US" smtClean="0"/>
              <a:t>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971" y="3883629"/>
            <a:ext cx="2966784" cy="1971675"/>
          </a:xfrm>
          <a:prstGeom prst="rect">
            <a:avLst/>
          </a:prstGeom>
        </p:spPr>
      </p:pic>
      <p:sp>
        <p:nvSpPr>
          <p:cNvPr id="6" name="TextBox 5"/>
          <p:cNvSpPr txBox="1"/>
          <p:nvPr/>
        </p:nvSpPr>
        <p:spPr>
          <a:xfrm>
            <a:off x="9371012" y="5842166"/>
            <a:ext cx="2895600" cy="276999"/>
          </a:xfrm>
          <a:prstGeom prst="rect">
            <a:avLst/>
          </a:prstGeom>
          <a:noFill/>
        </p:spPr>
        <p:txBody>
          <a:bodyPr wrap="square" rtlCol="0">
            <a:spAutoFit/>
          </a:bodyPr>
          <a:lstStyle/>
          <a:p>
            <a:r>
              <a:rPr lang="en-US" sz="1200" dirty="0" smtClean="0"/>
              <a:t>Photo Courtesy of </a:t>
            </a:r>
            <a:r>
              <a:rPr lang="en-US" sz="1200" dirty="0" err="1" smtClean="0"/>
              <a:t>Pixabay</a:t>
            </a:r>
            <a:r>
              <a:rPr lang="en-US" sz="1200" dirty="0" smtClean="0"/>
              <a:t> </a:t>
            </a:r>
            <a:endParaRPr lang="en-US" sz="1200" dirty="0"/>
          </a:p>
        </p:txBody>
      </p:sp>
    </p:spTree>
    <p:extLst>
      <p:ext uri="{BB962C8B-B14F-4D97-AF65-F5344CB8AC3E}">
        <p14:creationId xmlns:p14="http://schemas.microsoft.com/office/powerpoint/2010/main" val="363721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4421</TotalTime>
  <Words>2873</Words>
  <Application>Microsoft Office PowerPoint</Application>
  <PresentationFormat>Custom</PresentationFormat>
  <Paragraphs>443</Paragraphs>
  <Slides>44</Slides>
  <Notes>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Algerian</vt:lpstr>
      <vt:lpstr>Arial</vt:lpstr>
      <vt:lpstr>Calibri</vt:lpstr>
      <vt:lpstr>Euphemia</vt:lpstr>
      <vt:lpstr>Segoe UI</vt:lpstr>
      <vt:lpstr>Symbol</vt:lpstr>
      <vt:lpstr>Times New Roman</vt:lpstr>
      <vt:lpstr>Verdana</vt:lpstr>
      <vt:lpstr>Serenity 16x9</vt:lpstr>
      <vt:lpstr>PowerPoint Presentation</vt:lpstr>
      <vt:lpstr>Reflective Learning through Discussion Self-Grading</vt:lpstr>
      <vt:lpstr>After attending this presentation,  you will be able to: </vt:lpstr>
      <vt:lpstr>Our Goals</vt:lpstr>
      <vt:lpstr>Problem-Logistics</vt:lpstr>
      <vt:lpstr>What-Discussion Self-Grading an innovative reflective solution! </vt:lpstr>
      <vt:lpstr>Why- Learning Theory and Principles </vt:lpstr>
      <vt:lpstr>Andragogy-Adult Learning Theory</vt:lpstr>
      <vt:lpstr>Reflection</vt:lpstr>
      <vt:lpstr>Reflection-Valuable Life-long Skill</vt:lpstr>
      <vt:lpstr>Reflective Learning</vt:lpstr>
      <vt:lpstr>Reflective Learning</vt:lpstr>
      <vt:lpstr>Reflective Learning</vt:lpstr>
      <vt:lpstr>Self-Grading Uses Reflection</vt:lpstr>
      <vt:lpstr>Discussion Self-Grading Uses Reflection</vt:lpstr>
      <vt:lpstr>How-Step-by-step implementation</vt:lpstr>
      <vt:lpstr>Assumptions</vt:lpstr>
      <vt:lpstr>Step 1:  Create a Rubric-Our Criterion:</vt:lpstr>
      <vt:lpstr>Discussion Self-Grading Rubric</vt:lpstr>
      <vt:lpstr>Example of One Criterion </vt:lpstr>
      <vt:lpstr>Step 2: Self-Grading Quiz</vt:lpstr>
      <vt:lpstr>Example</vt:lpstr>
      <vt:lpstr> Quiz Item in D2L Brightspace </vt:lpstr>
      <vt:lpstr>Quiz Item Graded</vt:lpstr>
      <vt:lpstr>Tips</vt:lpstr>
      <vt:lpstr>Step 3:  Inform &amp; Explain</vt:lpstr>
      <vt:lpstr>Assumptions</vt:lpstr>
      <vt:lpstr>Talking points for learners</vt:lpstr>
      <vt:lpstr>Results-Anecdotal</vt:lpstr>
      <vt:lpstr>Anecdotal-What Learners Think</vt:lpstr>
      <vt:lpstr>Mixed-Methods Study</vt:lpstr>
      <vt:lpstr>  Three Constructs  </vt:lpstr>
      <vt:lpstr>Demographics</vt:lpstr>
      <vt:lpstr>Class Standing, N=54</vt:lpstr>
      <vt:lpstr>Application Subscale (Rubric/quiz as tools)</vt:lpstr>
      <vt:lpstr>Analysis Subscale (Reflection Piece)</vt:lpstr>
      <vt:lpstr>Achievement Subscale-how did reflection help? </vt:lpstr>
      <vt:lpstr>Construct Results Summarized</vt:lpstr>
      <vt:lpstr>Qualitative Results</vt:lpstr>
      <vt:lpstr>Limitations/Recommendations</vt:lpstr>
      <vt:lpstr>Conclusions</vt:lpstr>
      <vt:lpstr>References</vt:lpstr>
      <vt:lpstr>References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Schwarz, Laura Marie</dc:creator>
  <cp:lastModifiedBy>Schwarz, Laura Marie</cp:lastModifiedBy>
  <cp:revision>24</cp:revision>
  <dcterms:created xsi:type="dcterms:W3CDTF">2017-07-28T19:35:19Z</dcterms:created>
  <dcterms:modified xsi:type="dcterms:W3CDTF">2017-07-31T21:20:32Z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