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82" r:id="rId21"/>
    <p:sldId id="284" r:id="rId22"/>
    <p:sldId id="283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C568B-FF4F-452F-991E-E0C806B19D1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BA7A397-0072-4673-8D53-358A6084CD84}">
      <dgm:prSet phldrT="[Text]"/>
      <dgm:spPr>
        <a:solidFill>
          <a:srgbClr val="0070C0"/>
        </a:solidFill>
      </dgm:spPr>
      <dgm:t>
        <a:bodyPr/>
        <a:lstStyle/>
        <a:p>
          <a:r>
            <a:rPr lang="en-US"/>
            <a:t>Intent</a:t>
          </a:r>
        </a:p>
      </dgm:t>
    </dgm:pt>
    <dgm:pt modelId="{9DEAB428-B292-4464-995E-B50577220F6F}" type="parTrans" cxnId="{A3CBB21E-244F-4240-886C-F3F46B29AD68}">
      <dgm:prSet/>
      <dgm:spPr/>
      <dgm:t>
        <a:bodyPr/>
        <a:lstStyle/>
        <a:p>
          <a:endParaRPr lang="en-US"/>
        </a:p>
      </dgm:t>
    </dgm:pt>
    <dgm:pt modelId="{3286E973-65D9-41A9-85D8-8C35923C87E7}" type="sibTrans" cxnId="{A3CBB21E-244F-4240-886C-F3F46B29AD68}">
      <dgm:prSet/>
      <dgm:spPr/>
      <dgm:t>
        <a:bodyPr/>
        <a:lstStyle/>
        <a:p>
          <a:endParaRPr lang="en-US"/>
        </a:p>
      </dgm:t>
    </dgm:pt>
    <dgm:pt modelId="{0FB9FCE4-52A1-42BE-A126-6B4F0F9E70D1}">
      <dgm:prSet phldrT="[Text]"/>
      <dgm:spPr/>
      <dgm:t>
        <a:bodyPr/>
        <a:lstStyle/>
        <a:p>
          <a:r>
            <a:rPr lang="en-US"/>
            <a:t>To encourage the creation and adoption of OERs on Minnesota State campuses</a:t>
          </a:r>
        </a:p>
      </dgm:t>
    </dgm:pt>
    <dgm:pt modelId="{40AB955C-9EC8-4734-B097-8FE21C686897}" type="parTrans" cxnId="{0C97999B-49B0-4C5E-AAC7-00EA6EA26A8E}">
      <dgm:prSet/>
      <dgm:spPr/>
      <dgm:t>
        <a:bodyPr/>
        <a:lstStyle/>
        <a:p>
          <a:endParaRPr lang="en-US"/>
        </a:p>
      </dgm:t>
    </dgm:pt>
    <dgm:pt modelId="{4B9207C8-0221-40D2-ACD3-56120131CE1F}" type="sibTrans" cxnId="{0C97999B-49B0-4C5E-AAC7-00EA6EA26A8E}">
      <dgm:prSet/>
      <dgm:spPr/>
      <dgm:t>
        <a:bodyPr/>
        <a:lstStyle/>
        <a:p>
          <a:endParaRPr lang="en-US"/>
        </a:p>
      </dgm:t>
    </dgm:pt>
    <dgm:pt modelId="{3485A41E-37CE-4963-B2E7-CBE31807AF05}">
      <dgm:prSet phldrT="[Text]"/>
      <dgm:spPr>
        <a:solidFill>
          <a:srgbClr val="0070C0"/>
        </a:solidFill>
      </dgm:spPr>
      <dgm:t>
        <a:bodyPr/>
        <a:lstStyle/>
        <a:p>
          <a:r>
            <a:rPr lang="en-US"/>
            <a:t>The Actors</a:t>
          </a:r>
        </a:p>
      </dgm:t>
    </dgm:pt>
    <dgm:pt modelId="{1B04160F-BA95-48A1-964D-4A0E1AA77A09}" type="parTrans" cxnId="{81CB25B2-FE7F-4880-8F93-1F197DF2E580}">
      <dgm:prSet/>
      <dgm:spPr/>
      <dgm:t>
        <a:bodyPr/>
        <a:lstStyle/>
        <a:p>
          <a:endParaRPr lang="en-US"/>
        </a:p>
      </dgm:t>
    </dgm:pt>
    <dgm:pt modelId="{FF7AC0CE-38FB-4F74-A5C4-3E7855E02BF6}" type="sibTrans" cxnId="{81CB25B2-FE7F-4880-8F93-1F197DF2E580}">
      <dgm:prSet/>
      <dgm:spPr/>
      <dgm:t>
        <a:bodyPr/>
        <a:lstStyle/>
        <a:p>
          <a:endParaRPr lang="en-US"/>
        </a:p>
      </dgm:t>
    </dgm:pt>
    <dgm:pt modelId="{C0E2FFDF-18F1-4241-9C66-6D8D25417F5D}">
      <dgm:prSet phldrT="[Text]"/>
      <dgm:spPr/>
      <dgm:t>
        <a:bodyPr/>
        <a:lstStyle/>
        <a:p>
          <a:r>
            <a:rPr lang="en-US" b="1"/>
            <a:t>Grant Provider </a:t>
          </a:r>
          <a:r>
            <a:rPr lang="en-US"/>
            <a:t>– Educational Innovations (SO)</a:t>
          </a:r>
        </a:p>
      </dgm:t>
    </dgm:pt>
    <dgm:pt modelId="{D3E335AF-3764-4212-ABBF-AB4F4EAD3D37}" type="parTrans" cxnId="{C5ECAB19-BB09-4678-9059-60D632CE709F}">
      <dgm:prSet/>
      <dgm:spPr/>
      <dgm:t>
        <a:bodyPr/>
        <a:lstStyle/>
        <a:p>
          <a:endParaRPr lang="en-US"/>
        </a:p>
      </dgm:t>
    </dgm:pt>
    <dgm:pt modelId="{8AAAF34C-E709-4962-AA63-3AADD79DF57F}" type="sibTrans" cxnId="{C5ECAB19-BB09-4678-9059-60D632CE709F}">
      <dgm:prSet/>
      <dgm:spPr/>
      <dgm:t>
        <a:bodyPr/>
        <a:lstStyle/>
        <a:p>
          <a:endParaRPr lang="en-US"/>
        </a:p>
      </dgm:t>
    </dgm:pt>
    <dgm:pt modelId="{D7D4C704-9CDB-465A-B3C3-4F916757C705}">
      <dgm:prSet phldrT="[Text]"/>
      <dgm:spPr/>
      <dgm:t>
        <a:bodyPr/>
        <a:lstStyle/>
        <a:p>
          <a:r>
            <a:rPr lang="en-US" b="1"/>
            <a:t>Grantees</a:t>
          </a:r>
          <a:r>
            <a:rPr lang="en-US"/>
            <a:t> – 14 Minnesota State Institutions (4 universities / 10 two-year colleges)</a:t>
          </a:r>
        </a:p>
      </dgm:t>
    </dgm:pt>
    <dgm:pt modelId="{C8B00C1B-91AE-43E8-9CB6-9A48D7D5767C}" type="parTrans" cxnId="{B49DFEA1-70AF-4389-95DC-B65CD5B90F5C}">
      <dgm:prSet/>
      <dgm:spPr/>
      <dgm:t>
        <a:bodyPr/>
        <a:lstStyle/>
        <a:p>
          <a:endParaRPr lang="en-US"/>
        </a:p>
      </dgm:t>
    </dgm:pt>
    <dgm:pt modelId="{18657058-13F6-4C0A-A215-ED685AAB0A2E}" type="sibTrans" cxnId="{B49DFEA1-70AF-4389-95DC-B65CD5B90F5C}">
      <dgm:prSet/>
      <dgm:spPr/>
      <dgm:t>
        <a:bodyPr/>
        <a:lstStyle/>
        <a:p>
          <a:endParaRPr lang="en-US"/>
        </a:p>
      </dgm:t>
    </dgm:pt>
    <dgm:pt modelId="{45611981-9E0C-433D-BA03-4E7DCA09D7E5}">
      <dgm:prSet phldrT="[Text]"/>
      <dgm:spPr>
        <a:solidFill>
          <a:srgbClr val="0070C0"/>
        </a:solidFill>
      </dgm:spPr>
      <dgm:t>
        <a:bodyPr/>
        <a:lstStyle/>
        <a:p>
          <a:r>
            <a:rPr lang="en-US"/>
            <a:t>Background</a:t>
          </a:r>
        </a:p>
      </dgm:t>
    </dgm:pt>
    <dgm:pt modelId="{9218F525-6879-45DD-9D0F-468FB6373910}" type="parTrans" cxnId="{96C1FB74-B2E2-4102-A8FA-672F05CDB06E}">
      <dgm:prSet/>
      <dgm:spPr/>
      <dgm:t>
        <a:bodyPr/>
        <a:lstStyle/>
        <a:p>
          <a:endParaRPr lang="en-US"/>
        </a:p>
      </dgm:t>
    </dgm:pt>
    <dgm:pt modelId="{44A5D04F-00D3-4D86-95D0-E2DAE76900BD}" type="sibTrans" cxnId="{96C1FB74-B2E2-4102-A8FA-672F05CDB06E}">
      <dgm:prSet/>
      <dgm:spPr/>
      <dgm:t>
        <a:bodyPr/>
        <a:lstStyle/>
        <a:p>
          <a:endParaRPr lang="en-US"/>
        </a:p>
      </dgm:t>
    </dgm:pt>
    <dgm:pt modelId="{0C8EDE75-DFD1-4F77-8589-0CC11200183F}">
      <dgm:prSet phldrT="[Text]"/>
      <dgm:spPr/>
      <dgm:t>
        <a:bodyPr/>
        <a:lstStyle/>
        <a:p>
          <a:r>
            <a:rPr lang="en-US"/>
            <a:t>In second year of funding</a:t>
          </a:r>
        </a:p>
      </dgm:t>
    </dgm:pt>
    <dgm:pt modelId="{57FF1D3F-E97A-4512-983D-1D8707365B26}" type="parTrans" cxnId="{481050DF-3146-4EBC-94DA-9AB36E1335BB}">
      <dgm:prSet/>
      <dgm:spPr/>
      <dgm:t>
        <a:bodyPr/>
        <a:lstStyle/>
        <a:p>
          <a:endParaRPr lang="en-US"/>
        </a:p>
      </dgm:t>
    </dgm:pt>
    <dgm:pt modelId="{4403FC86-CCD1-4C55-93AC-CB9774E26B64}" type="sibTrans" cxnId="{481050DF-3146-4EBC-94DA-9AB36E1335BB}">
      <dgm:prSet/>
      <dgm:spPr/>
      <dgm:t>
        <a:bodyPr/>
        <a:lstStyle/>
        <a:p>
          <a:endParaRPr lang="en-US"/>
        </a:p>
      </dgm:t>
    </dgm:pt>
    <dgm:pt modelId="{FF07C5F6-4BD4-4507-BD83-27C6FD1B343A}">
      <dgm:prSet phldrT="[Text]"/>
      <dgm:spPr/>
      <dgm:t>
        <a:bodyPr/>
        <a:lstStyle/>
        <a:p>
          <a:r>
            <a:rPr lang="en-US"/>
            <a:t>Provide grants of up to $25,000</a:t>
          </a:r>
        </a:p>
      </dgm:t>
    </dgm:pt>
    <dgm:pt modelId="{97B9C77A-7C2E-4B3B-A179-097B636B7211}" type="parTrans" cxnId="{99FE9D56-55DB-4197-AC84-DB66E3D5DD89}">
      <dgm:prSet/>
      <dgm:spPr/>
      <dgm:t>
        <a:bodyPr/>
        <a:lstStyle/>
        <a:p>
          <a:endParaRPr lang="en-US"/>
        </a:p>
      </dgm:t>
    </dgm:pt>
    <dgm:pt modelId="{DED0A29D-2C3D-45D7-AD6C-32824402F050}" type="sibTrans" cxnId="{99FE9D56-55DB-4197-AC84-DB66E3D5DD89}">
      <dgm:prSet/>
      <dgm:spPr/>
      <dgm:t>
        <a:bodyPr/>
        <a:lstStyle/>
        <a:p>
          <a:endParaRPr lang="en-US"/>
        </a:p>
      </dgm:t>
    </dgm:pt>
    <dgm:pt modelId="{FBCD66E9-CB58-4377-9327-AC932C65DF0C}">
      <dgm:prSet phldrT="[Text]"/>
      <dgm:spPr/>
      <dgm:t>
        <a:bodyPr/>
        <a:lstStyle/>
        <a:p>
          <a:r>
            <a:rPr lang="en-US"/>
            <a:t>Projects must be focused on the creation and adoption of OERs to decrease textbook costs</a:t>
          </a:r>
        </a:p>
      </dgm:t>
    </dgm:pt>
    <dgm:pt modelId="{CF75AEAD-51CD-4374-BB98-5985CCC152CF}" type="parTrans" cxnId="{5B956754-F546-4952-8D03-F63A6793C031}">
      <dgm:prSet/>
      <dgm:spPr/>
      <dgm:t>
        <a:bodyPr/>
        <a:lstStyle/>
        <a:p>
          <a:endParaRPr lang="en-US"/>
        </a:p>
      </dgm:t>
    </dgm:pt>
    <dgm:pt modelId="{3534EC95-8CBD-4F96-8A5D-47BC8194394D}" type="sibTrans" cxnId="{5B956754-F546-4952-8D03-F63A6793C031}">
      <dgm:prSet/>
      <dgm:spPr/>
      <dgm:t>
        <a:bodyPr/>
        <a:lstStyle/>
        <a:p>
          <a:endParaRPr lang="en-US"/>
        </a:p>
      </dgm:t>
    </dgm:pt>
    <dgm:pt modelId="{29D3E215-0ABE-4D69-A8C0-9F66C7BB4DA9}">
      <dgm:prSet phldrT="[Text]"/>
      <dgm:spPr>
        <a:solidFill>
          <a:srgbClr val="0070C0"/>
        </a:solidFill>
      </dgm:spPr>
      <dgm:t>
        <a:bodyPr/>
        <a:lstStyle/>
        <a:p>
          <a:r>
            <a:rPr lang="en-US"/>
            <a:t>What does the future hold?</a:t>
          </a:r>
        </a:p>
      </dgm:t>
    </dgm:pt>
    <dgm:pt modelId="{902180FE-2BBE-471A-8685-B41683BD73BE}" type="parTrans" cxnId="{DB36B774-C74F-4D5D-8DDE-6D0591FC05C2}">
      <dgm:prSet/>
      <dgm:spPr/>
      <dgm:t>
        <a:bodyPr/>
        <a:lstStyle/>
        <a:p>
          <a:endParaRPr lang="en-US"/>
        </a:p>
      </dgm:t>
    </dgm:pt>
    <dgm:pt modelId="{C0C1F45D-0EF3-4809-B48A-200472FBE57C}" type="sibTrans" cxnId="{DB36B774-C74F-4D5D-8DDE-6D0591FC05C2}">
      <dgm:prSet/>
      <dgm:spPr/>
      <dgm:t>
        <a:bodyPr/>
        <a:lstStyle/>
        <a:p>
          <a:endParaRPr lang="en-US"/>
        </a:p>
      </dgm:t>
    </dgm:pt>
    <dgm:pt modelId="{BE1716DB-2DB9-422F-9D70-6B892FAA8E01}">
      <dgm:prSet phldrT="[Text]"/>
      <dgm:spPr/>
      <dgm:t>
        <a:bodyPr/>
        <a:lstStyle/>
        <a:p>
          <a:r>
            <a:rPr lang="en-US"/>
            <a:t>Build more momentum, create community spaces, empower evangelists</a:t>
          </a:r>
        </a:p>
      </dgm:t>
    </dgm:pt>
    <dgm:pt modelId="{5D5471CF-17F8-4787-AA7B-D79442A26967}" type="parTrans" cxnId="{CEF7F925-D5AE-42D3-98BD-5A27777677A0}">
      <dgm:prSet/>
      <dgm:spPr/>
      <dgm:t>
        <a:bodyPr/>
        <a:lstStyle/>
        <a:p>
          <a:endParaRPr lang="en-US"/>
        </a:p>
      </dgm:t>
    </dgm:pt>
    <dgm:pt modelId="{227F6E0F-397F-43B8-9E52-359AB80B2F61}" type="sibTrans" cxnId="{CEF7F925-D5AE-42D3-98BD-5A27777677A0}">
      <dgm:prSet/>
      <dgm:spPr/>
      <dgm:t>
        <a:bodyPr/>
        <a:lstStyle/>
        <a:p>
          <a:endParaRPr lang="en-US"/>
        </a:p>
      </dgm:t>
    </dgm:pt>
    <dgm:pt modelId="{BC6847E5-9605-440C-872D-2A950A01830F}" type="pres">
      <dgm:prSet presAssocID="{9CBC568B-FF4F-452F-991E-E0C806B19D1F}" presName="linear" presStyleCnt="0">
        <dgm:presLayoutVars>
          <dgm:animLvl val="lvl"/>
          <dgm:resizeHandles val="exact"/>
        </dgm:presLayoutVars>
      </dgm:prSet>
      <dgm:spPr/>
    </dgm:pt>
    <dgm:pt modelId="{C8A95B86-AFEA-4573-AEA6-388B3E0383C7}" type="pres">
      <dgm:prSet presAssocID="{ABA7A397-0072-4673-8D53-358A6084CD84}" presName="parentText" presStyleLbl="node1" presStyleIdx="0" presStyleCnt="4" custLinFactNeighborY="8858">
        <dgm:presLayoutVars>
          <dgm:chMax val="0"/>
          <dgm:bulletEnabled val="1"/>
        </dgm:presLayoutVars>
      </dgm:prSet>
      <dgm:spPr/>
    </dgm:pt>
    <dgm:pt modelId="{DEB35621-AD8B-4E6F-A2DA-6CEC491BF6AA}" type="pres">
      <dgm:prSet presAssocID="{ABA7A397-0072-4673-8D53-358A6084CD84}" presName="childText" presStyleLbl="revTx" presStyleIdx="0" presStyleCnt="4">
        <dgm:presLayoutVars>
          <dgm:bulletEnabled val="1"/>
        </dgm:presLayoutVars>
      </dgm:prSet>
      <dgm:spPr/>
    </dgm:pt>
    <dgm:pt modelId="{F89BB870-989F-4D92-8976-E5E047F29C49}" type="pres">
      <dgm:prSet presAssocID="{45611981-9E0C-433D-BA03-4E7DCA09D7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FDDAE5-33CC-4703-9783-58FD273B041B}" type="pres">
      <dgm:prSet presAssocID="{45611981-9E0C-433D-BA03-4E7DCA09D7E5}" presName="childText" presStyleLbl="revTx" presStyleIdx="1" presStyleCnt="4">
        <dgm:presLayoutVars>
          <dgm:bulletEnabled val="1"/>
        </dgm:presLayoutVars>
      </dgm:prSet>
      <dgm:spPr/>
    </dgm:pt>
    <dgm:pt modelId="{387FECC7-AA2A-430E-9A2F-FF56E975D888}" type="pres">
      <dgm:prSet presAssocID="{3485A41E-37CE-4963-B2E7-CBE31807AF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53E4676-F36E-463C-A197-56F565F94AEB}" type="pres">
      <dgm:prSet presAssocID="{3485A41E-37CE-4963-B2E7-CBE31807AF05}" presName="childText" presStyleLbl="revTx" presStyleIdx="2" presStyleCnt="4">
        <dgm:presLayoutVars>
          <dgm:bulletEnabled val="1"/>
        </dgm:presLayoutVars>
      </dgm:prSet>
      <dgm:spPr/>
    </dgm:pt>
    <dgm:pt modelId="{17C44DFB-CC4B-48F2-83B8-E3D6CD582BCD}" type="pres">
      <dgm:prSet presAssocID="{29D3E215-0ABE-4D69-A8C0-9F66C7BB4DA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B251D8E-9B0D-4340-996D-BFD00E24C0BA}" type="pres">
      <dgm:prSet presAssocID="{29D3E215-0ABE-4D69-A8C0-9F66C7BB4DA9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C3E6316-B2DA-DA44-B51D-09EA124841E7}" type="presOf" srcId="{0C8EDE75-DFD1-4F77-8589-0CC11200183F}" destId="{3FFDDAE5-33CC-4703-9783-58FD273B041B}" srcOrd="0" destOrd="0" presId="urn:microsoft.com/office/officeart/2005/8/layout/vList2"/>
    <dgm:cxn modelId="{191F1717-E791-0546-9FA8-02312896967A}" type="presOf" srcId="{C0E2FFDF-18F1-4241-9C66-6D8D25417F5D}" destId="{653E4676-F36E-463C-A197-56F565F94AEB}" srcOrd="0" destOrd="0" presId="urn:microsoft.com/office/officeart/2005/8/layout/vList2"/>
    <dgm:cxn modelId="{C5ECAB19-BB09-4678-9059-60D632CE709F}" srcId="{3485A41E-37CE-4963-B2E7-CBE31807AF05}" destId="{C0E2FFDF-18F1-4241-9C66-6D8D25417F5D}" srcOrd="0" destOrd="0" parTransId="{D3E335AF-3764-4212-ABBF-AB4F4EAD3D37}" sibTransId="{8AAAF34C-E709-4962-AA63-3AADD79DF57F}"/>
    <dgm:cxn modelId="{A3CBB21E-244F-4240-886C-F3F46B29AD68}" srcId="{9CBC568B-FF4F-452F-991E-E0C806B19D1F}" destId="{ABA7A397-0072-4673-8D53-358A6084CD84}" srcOrd="0" destOrd="0" parTransId="{9DEAB428-B292-4464-995E-B50577220F6F}" sibTransId="{3286E973-65D9-41A9-85D8-8C35923C87E7}"/>
    <dgm:cxn modelId="{CEF7F925-D5AE-42D3-98BD-5A27777677A0}" srcId="{29D3E215-0ABE-4D69-A8C0-9F66C7BB4DA9}" destId="{BE1716DB-2DB9-422F-9D70-6B892FAA8E01}" srcOrd="0" destOrd="0" parTransId="{5D5471CF-17F8-4787-AA7B-D79442A26967}" sibTransId="{227F6E0F-397F-43B8-9E52-359AB80B2F61}"/>
    <dgm:cxn modelId="{6864862A-8A22-2444-8CB3-9A0242628A58}" type="presOf" srcId="{3485A41E-37CE-4963-B2E7-CBE31807AF05}" destId="{387FECC7-AA2A-430E-9A2F-FF56E975D888}" srcOrd="0" destOrd="0" presId="urn:microsoft.com/office/officeart/2005/8/layout/vList2"/>
    <dgm:cxn modelId="{5CD0F442-38BF-FF45-B556-9C4BDF4BB1C6}" type="presOf" srcId="{9CBC568B-FF4F-452F-991E-E0C806B19D1F}" destId="{BC6847E5-9605-440C-872D-2A950A01830F}" srcOrd="0" destOrd="0" presId="urn:microsoft.com/office/officeart/2005/8/layout/vList2"/>
    <dgm:cxn modelId="{39F66153-A9AE-3940-9B7F-53A8569CD983}" type="presOf" srcId="{29D3E215-0ABE-4D69-A8C0-9F66C7BB4DA9}" destId="{17C44DFB-CC4B-48F2-83B8-E3D6CD582BCD}" srcOrd="0" destOrd="0" presId="urn:microsoft.com/office/officeart/2005/8/layout/vList2"/>
    <dgm:cxn modelId="{5B956754-F546-4952-8D03-F63A6793C031}" srcId="{45611981-9E0C-433D-BA03-4E7DCA09D7E5}" destId="{FBCD66E9-CB58-4377-9327-AC932C65DF0C}" srcOrd="2" destOrd="0" parTransId="{CF75AEAD-51CD-4374-BB98-5985CCC152CF}" sibTransId="{3534EC95-8CBD-4F96-8A5D-47BC8194394D}"/>
    <dgm:cxn modelId="{DB36B774-C74F-4D5D-8DDE-6D0591FC05C2}" srcId="{9CBC568B-FF4F-452F-991E-E0C806B19D1F}" destId="{29D3E215-0ABE-4D69-A8C0-9F66C7BB4DA9}" srcOrd="3" destOrd="0" parTransId="{902180FE-2BBE-471A-8685-B41683BD73BE}" sibTransId="{C0C1F45D-0EF3-4809-B48A-200472FBE57C}"/>
    <dgm:cxn modelId="{96C1FB74-B2E2-4102-A8FA-672F05CDB06E}" srcId="{9CBC568B-FF4F-452F-991E-E0C806B19D1F}" destId="{45611981-9E0C-433D-BA03-4E7DCA09D7E5}" srcOrd="1" destOrd="0" parTransId="{9218F525-6879-45DD-9D0F-468FB6373910}" sibTransId="{44A5D04F-00D3-4D86-95D0-E2DAE76900BD}"/>
    <dgm:cxn modelId="{99FE9D56-55DB-4197-AC84-DB66E3D5DD89}" srcId="{45611981-9E0C-433D-BA03-4E7DCA09D7E5}" destId="{FF07C5F6-4BD4-4507-BD83-27C6FD1B343A}" srcOrd="1" destOrd="0" parTransId="{97B9C77A-7C2E-4B3B-A179-097B636B7211}" sibTransId="{DED0A29D-2C3D-45D7-AD6C-32824402F050}"/>
    <dgm:cxn modelId="{8FCD787A-F7BD-7448-83DB-2051025FC8B4}" type="presOf" srcId="{0FB9FCE4-52A1-42BE-A126-6B4F0F9E70D1}" destId="{DEB35621-AD8B-4E6F-A2DA-6CEC491BF6AA}" srcOrd="0" destOrd="0" presId="urn:microsoft.com/office/officeart/2005/8/layout/vList2"/>
    <dgm:cxn modelId="{D33C9582-4D0B-A747-AB23-8E41AA86BF1D}" type="presOf" srcId="{45611981-9E0C-433D-BA03-4E7DCA09D7E5}" destId="{F89BB870-989F-4D92-8976-E5E047F29C49}" srcOrd="0" destOrd="0" presId="urn:microsoft.com/office/officeart/2005/8/layout/vList2"/>
    <dgm:cxn modelId="{3CF3848E-440A-004F-A273-AEA0AAA09F04}" type="presOf" srcId="{FF07C5F6-4BD4-4507-BD83-27C6FD1B343A}" destId="{3FFDDAE5-33CC-4703-9783-58FD273B041B}" srcOrd="0" destOrd="1" presId="urn:microsoft.com/office/officeart/2005/8/layout/vList2"/>
    <dgm:cxn modelId="{D897CA8F-3E8F-3748-8220-5857CB2A62BC}" type="presOf" srcId="{ABA7A397-0072-4673-8D53-358A6084CD84}" destId="{C8A95B86-AFEA-4573-AEA6-388B3E0383C7}" srcOrd="0" destOrd="0" presId="urn:microsoft.com/office/officeart/2005/8/layout/vList2"/>
    <dgm:cxn modelId="{0C97999B-49B0-4C5E-AAC7-00EA6EA26A8E}" srcId="{ABA7A397-0072-4673-8D53-358A6084CD84}" destId="{0FB9FCE4-52A1-42BE-A126-6B4F0F9E70D1}" srcOrd="0" destOrd="0" parTransId="{40AB955C-9EC8-4734-B097-8FE21C686897}" sibTransId="{4B9207C8-0221-40D2-ACD3-56120131CE1F}"/>
    <dgm:cxn modelId="{B49DFEA1-70AF-4389-95DC-B65CD5B90F5C}" srcId="{3485A41E-37CE-4963-B2E7-CBE31807AF05}" destId="{D7D4C704-9CDB-465A-B3C3-4F916757C705}" srcOrd="1" destOrd="0" parTransId="{C8B00C1B-91AE-43E8-9CB6-9A48D7D5767C}" sibTransId="{18657058-13F6-4C0A-A215-ED685AAB0A2E}"/>
    <dgm:cxn modelId="{81CB25B2-FE7F-4880-8F93-1F197DF2E580}" srcId="{9CBC568B-FF4F-452F-991E-E0C806B19D1F}" destId="{3485A41E-37CE-4963-B2E7-CBE31807AF05}" srcOrd="2" destOrd="0" parTransId="{1B04160F-BA95-48A1-964D-4A0E1AA77A09}" sibTransId="{FF7AC0CE-38FB-4F74-A5C4-3E7855E02BF6}"/>
    <dgm:cxn modelId="{08E848BF-62D5-124D-9788-31A2740A52DE}" type="presOf" srcId="{BE1716DB-2DB9-422F-9D70-6B892FAA8E01}" destId="{7B251D8E-9B0D-4340-996D-BFD00E24C0BA}" srcOrd="0" destOrd="0" presId="urn:microsoft.com/office/officeart/2005/8/layout/vList2"/>
    <dgm:cxn modelId="{481050DF-3146-4EBC-94DA-9AB36E1335BB}" srcId="{45611981-9E0C-433D-BA03-4E7DCA09D7E5}" destId="{0C8EDE75-DFD1-4F77-8589-0CC11200183F}" srcOrd="0" destOrd="0" parTransId="{57FF1D3F-E97A-4512-983D-1D8707365B26}" sibTransId="{4403FC86-CCD1-4C55-93AC-CB9774E26B64}"/>
    <dgm:cxn modelId="{152745E5-73F1-FF43-A89C-01970137150A}" type="presOf" srcId="{FBCD66E9-CB58-4377-9327-AC932C65DF0C}" destId="{3FFDDAE5-33CC-4703-9783-58FD273B041B}" srcOrd="0" destOrd="2" presId="urn:microsoft.com/office/officeart/2005/8/layout/vList2"/>
    <dgm:cxn modelId="{1A9078ED-E335-194B-B00A-9DEABE7F4B3C}" type="presOf" srcId="{D7D4C704-9CDB-465A-B3C3-4F916757C705}" destId="{653E4676-F36E-463C-A197-56F565F94AEB}" srcOrd="0" destOrd="1" presId="urn:microsoft.com/office/officeart/2005/8/layout/vList2"/>
    <dgm:cxn modelId="{55A62227-C5E4-DC47-98C5-FC1701B263D7}" type="presParOf" srcId="{BC6847E5-9605-440C-872D-2A950A01830F}" destId="{C8A95B86-AFEA-4573-AEA6-388B3E0383C7}" srcOrd="0" destOrd="0" presId="urn:microsoft.com/office/officeart/2005/8/layout/vList2"/>
    <dgm:cxn modelId="{7B6560E1-2A52-FD4E-89CE-5EEBE1F22D13}" type="presParOf" srcId="{BC6847E5-9605-440C-872D-2A950A01830F}" destId="{DEB35621-AD8B-4E6F-A2DA-6CEC491BF6AA}" srcOrd="1" destOrd="0" presId="urn:microsoft.com/office/officeart/2005/8/layout/vList2"/>
    <dgm:cxn modelId="{62E8614D-3485-5747-B6F0-AFC5F0204DB6}" type="presParOf" srcId="{BC6847E5-9605-440C-872D-2A950A01830F}" destId="{F89BB870-989F-4D92-8976-E5E047F29C49}" srcOrd="2" destOrd="0" presId="urn:microsoft.com/office/officeart/2005/8/layout/vList2"/>
    <dgm:cxn modelId="{E85C7F89-72B9-284A-A43B-1BC776401C07}" type="presParOf" srcId="{BC6847E5-9605-440C-872D-2A950A01830F}" destId="{3FFDDAE5-33CC-4703-9783-58FD273B041B}" srcOrd="3" destOrd="0" presId="urn:microsoft.com/office/officeart/2005/8/layout/vList2"/>
    <dgm:cxn modelId="{D6DCC820-399C-E547-AEE0-E0D15C6D8BA5}" type="presParOf" srcId="{BC6847E5-9605-440C-872D-2A950A01830F}" destId="{387FECC7-AA2A-430E-9A2F-FF56E975D888}" srcOrd="4" destOrd="0" presId="urn:microsoft.com/office/officeart/2005/8/layout/vList2"/>
    <dgm:cxn modelId="{3089ECA7-FF44-D749-9E70-1FB8D5B8E861}" type="presParOf" srcId="{BC6847E5-9605-440C-872D-2A950A01830F}" destId="{653E4676-F36E-463C-A197-56F565F94AEB}" srcOrd="5" destOrd="0" presId="urn:microsoft.com/office/officeart/2005/8/layout/vList2"/>
    <dgm:cxn modelId="{5F15A38A-2086-8549-95A1-651C0D8BA421}" type="presParOf" srcId="{BC6847E5-9605-440C-872D-2A950A01830F}" destId="{17C44DFB-CC4B-48F2-83B8-E3D6CD582BCD}" srcOrd="6" destOrd="0" presId="urn:microsoft.com/office/officeart/2005/8/layout/vList2"/>
    <dgm:cxn modelId="{97EC2A0C-788A-364D-AF2B-AF12E224D9FA}" type="presParOf" srcId="{BC6847E5-9605-440C-872D-2A950A01830F}" destId="{7B251D8E-9B0D-4340-996D-BFD00E24C0B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95B86-AFEA-4573-AEA6-388B3E0383C7}">
      <dsp:nvSpPr>
        <dsp:cNvPr id="0" name=""/>
        <dsp:cNvSpPr/>
      </dsp:nvSpPr>
      <dsp:spPr>
        <a:xfrm>
          <a:off x="0" y="107834"/>
          <a:ext cx="8358188" cy="43173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Intent</a:t>
          </a:r>
        </a:p>
      </dsp:txBody>
      <dsp:txXfrm>
        <a:off x="21075" y="128909"/>
        <a:ext cx="8316038" cy="389580"/>
      </dsp:txXfrm>
    </dsp:sp>
    <dsp:sp modelId="{DEB35621-AD8B-4E6F-A2DA-6CEC491BF6AA}">
      <dsp:nvSpPr>
        <dsp:cNvPr id="0" name=""/>
        <dsp:cNvSpPr/>
      </dsp:nvSpPr>
      <dsp:spPr>
        <a:xfrm>
          <a:off x="0" y="513160"/>
          <a:ext cx="83581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7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To encourage the creation and adoption of OERs on Minnesota State campuses</a:t>
          </a:r>
        </a:p>
      </dsp:txBody>
      <dsp:txXfrm>
        <a:off x="0" y="513160"/>
        <a:ext cx="8358188" cy="298080"/>
      </dsp:txXfrm>
    </dsp:sp>
    <dsp:sp modelId="{F89BB870-989F-4D92-8976-E5E047F29C49}">
      <dsp:nvSpPr>
        <dsp:cNvPr id="0" name=""/>
        <dsp:cNvSpPr/>
      </dsp:nvSpPr>
      <dsp:spPr>
        <a:xfrm>
          <a:off x="0" y="811240"/>
          <a:ext cx="8358188" cy="43173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Background</a:t>
          </a:r>
        </a:p>
      </dsp:txBody>
      <dsp:txXfrm>
        <a:off x="21075" y="832315"/>
        <a:ext cx="8316038" cy="389580"/>
      </dsp:txXfrm>
    </dsp:sp>
    <dsp:sp modelId="{3FFDDAE5-33CC-4703-9783-58FD273B041B}">
      <dsp:nvSpPr>
        <dsp:cNvPr id="0" name=""/>
        <dsp:cNvSpPr/>
      </dsp:nvSpPr>
      <dsp:spPr>
        <a:xfrm>
          <a:off x="0" y="1242970"/>
          <a:ext cx="8358188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7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In second year of funding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Provide grants of up to $25,000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Projects must be focused on the creation and adoption of OERs to decrease textbook costs</a:t>
          </a:r>
        </a:p>
      </dsp:txBody>
      <dsp:txXfrm>
        <a:off x="0" y="1242970"/>
        <a:ext cx="8358188" cy="726570"/>
      </dsp:txXfrm>
    </dsp:sp>
    <dsp:sp modelId="{387FECC7-AA2A-430E-9A2F-FF56E975D888}">
      <dsp:nvSpPr>
        <dsp:cNvPr id="0" name=""/>
        <dsp:cNvSpPr/>
      </dsp:nvSpPr>
      <dsp:spPr>
        <a:xfrm>
          <a:off x="0" y="1969540"/>
          <a:ext cx="8358188" cy="43173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Actors</a:t>
          </a:r>
        </a:p>
      </dsp:txBody>
      <dsp:txXfrm>
        <a:off x="21075" y="1990615"/>
        <a:ext cx="8316038" cy="389580"/>
      </dsp:txXfrm>
    </dsp:sp>
    <dsp:sp modelId="{653E4676-F36E-463C-A197-56F565F94AEB}">
      <dsp:nvSpPr>
        <dsp:cNvPr id="0" name=""/>
        <dsp:cNvSpPr/>
      </dsp:nvSpPr>
      <dsp:spPr>
        <a:xfrm>
          <a:off x="0" y="2401270"/>
          <a:ext cx="8358188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7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/>
            <a:t>Grant Provider </a:t>
          </a:r>
          <a:r>
            <a:rPr lang="en-US" sz="1400" kern="1200"/>
            <a:t>– Educational Innovations (SO)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/>
            <a:t>Grantees</a:t>
          </a:r>
          <a:r>
            <a:rPr lang="en-US" sz="1400" kern="1200"/>
            <a:t> – 14 Minnesota State Institutions (4 universities / 10 two-year colleges)</a:t>
          </a:r>
        </a:p>
      </dsp:txBody>
      <dsp:txXfrm>
        <a:off x="0" y="2401270"/>
        <a:ext cx="8358188" cy="484380"/>
      </dsp:txXfrm>
    </dsp:sp>
    <dsp:sp modelId="{17C44DFB-CC4B-48F2-83B8-E3D6CD582BCD}">
      <dsp:nvSpPr>
        <dsp:cNvPr id="0" name=""/>
        <dsp:cNvSpPr/>
      </dsp:nvSpPr>
      <dsp:spPr>
        <a:xfrm>
          <a:off x="0" y="2885650"/>
          <a:ext cx="8358188" cy="43173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What does the future hold?</a:t>
          </a:r>
        </a:p>
      </dsp:txBody>
      <dsp:txXfrm>
        <a:off x="21075" y="2906725"/>
        <a:ext cx="8316038" cy="389580"/>
      </dsp:txXfrm>
    </dsp:sp>
    <dsp:sp modelId="{7B251D8E-9B0D-4340-996D-BFD00E24C0BA}">
      <dsp:nvSpPr>
        <dsp:cNvPr id="0" name=""/>
        <dsp:cNvSpPr/>
      </dsp:nvSpPr>
      <dsp:spPr>
        <a:xfrm>
          <a:off x="0" y="3317380"/>
          <a:ext cx="83581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7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Build more momentum, create community spaces, empower evangelists</a:t>
          </a:r>
        </a:p>
      </dsp:txBody>
      <dsp:txXfrm>
        <a:off x="0" y="3317380"/>
        <a:ext cx="8358188" cy="29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FA6F98A-67CF-8649-91FE-824971CE4ECB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D487698-1D9D-6D4D-A32A-42162E517D53}" type="slidenum">
              <a:rPr lang="en-US"/>
              <a:pPr>
                <a:defRPr/>
              </a:pPr>
              <a:t>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3C92BFE-256C-C145-9EF3-745D8E82FB20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5B2C38D-0D70-7E42-A1A6-9C20E164F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x-none"/>
              <a:t>Image Attribution: OpenClipart-Vectors/ 27452 images</a:t>
            </a:r>
          </a:p>
          <a:p>
            <a:pPr>
              <a:spcBef>
                <a:spcPct val="0"/>
              </a:spcBef>
            </a:pPr>
            <a:r>
              <a:rPr lang="en-US" altLang="x-none"/>
              <a:t>https://pixabay.com/en/clinical-thermometer-fever-153666/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516D130F-CC05-8349-8BCD-2B4FBE686D30}" type="slidenum">
              <a:rPr lang="en-US" altLang="x-none"/>
              <a:pPr/>
              <a:t>1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DA29A07-FAE5-BB44-AC3E-9040423C7B13}" type="slidenum">
              <a:rPr lang="en-US" altLang="x-none"/>
              <a:pPr/>
              <a:t>18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D14DC2C-472F-4543-92A7-37CE6104A368}" type="slidenum">
              <a:rPr lang="en-US" altLang="x-none"/>
              <a:pPr/>
              <a:t>19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x-none"/>
              <a:t>Cost</a:t>
            </a:r>
          </a:p>
          <a:p>
            <a:pPr>
              <a:spcBef>
                <a:spcPct val="0"/>
              </a:spcBef>
            </a:pPr>
            <a:r>
              <a:rPr lang="en-US" altLang="x-none"/>
              <a:t>Heavy to Carry</a:t>
            </a:r>
          </a:p>
          <a:p>
            <a:pPr>
              <a:spcBef>
                <a:spcPct val="0"/>
              </a:spcBef>
            </a:pPr>
            <a:r>
              <a:rPr lang="en-US" altLang="x-none"/>
              <a:t>Internet connection</a:t>
            </a:r>
          </a:p>
          <a:p>
            <a:pPr>
              <a:spcBef>
                <a:spcPct val="0"/>
              </a:spcBef>
            </a:pPr>
            <a:r>
              <a:rPr lang="en-US" altLang="x-none"/>
              <a:t>Like to use printed material / notetaking strategies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178B81F5-2FC2-354D-9C4C-2F95297EE398}" type="slidenum">
              <a:rPr lang="en-US" altLang="x-none"/>
              <a:pPr/>
              <a:t>20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CAE5128-23D1-8146-91A4-CB07EBA4EE2F}" type="slidenum">
              <a:rPr lang="en-US" altLang="x-none"/>
              <a:pPr/>
              <a:t>21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544930B8-B070-9B4C-9DF4-A7ADB32A0F91}" type="slidenum">
              <a:rPr lang="en-US" altLang="x-none"/>
              <a:pPr/>
              <a:t>22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B9CC02C-74CE-C047-95EB-ECD911297935}" type="slidenum">
              <a:rPr lang="en-US" altLang="x-none"/>
              <a:pPr/>
              <a:t>23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x-none"/>
              <a:t>ABE OER MOOC: http://studio.designersforlearning.org/</a:t>
            </a:r>
          </a:p>
          <a:p>
            <a:pPr>
              <a:spcBef>
                <a:spcPct val="0"/>
              </a:spcBef>
            </a:pPr>
            <a:endParaRPr lang="en-US" altLang="x-none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41FAC697-C310-8E48-AC8C-776795D12B37}" type="slidenum">
              <a:rPr lang="en-US" altLang="x-none"/>
              <a:pPr/>
              <a:t>24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6593D5DD-58BF-7545-BB55-8660FB394DA5}" type="slidenum">
              <a:rPr lang="en-US" altLang="x-none"/>
              <a:pPr/>
              <a:t>25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9BBFDCDE-5D88-F340-8CB9-725A6AB6AC75}" type="slidenum">
              <a:rPr lang="en-US" altLang="x-none"/>
              <a:pPr/>
              <a:t>26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EFAE7B6E-E5B9-B64D-A207-3A6848557017}" type="slidenum">
              <a:rPr lang="en-US" altLang="x-none"/>
              <a:pPr/>
              <a:t>27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altLang="x-none" b="1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75% </a:t>
            </a: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of faculty who have adopted OER state that the materials are as good or better than traditional materials</a:t>
            </a:r>
          </a:p>
          <a:p>
            <a:pPr>
              <a:spcBef>
                <a:spcPct val="0"/>
              </a:spcBef>
            </a:pP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altLang="x-none" b="1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37.6%</a:t>
            </a: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 of educators and </a:t>
            </a:r>
            <a:r>
              <a:rPr lang="en-US" altLang="x-none" b="1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55.7% </a:t>
            </a: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of formal learners say that using OER improves</a:t>
            </a:r>
          </a:p>
          <a:p>
            <a:pPr>
              <a:spcBef>
                <a:spcPct val="0"/>
              </a:spcBef>
            </a:pP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 	student satisfaction</a:t>
            </a:r>
          </a:p>
          <a:p>
            <a:pPr>
              <a:spcBef>
                <a:spcPct val="0"/>
              </a:spcBef>
            </a:pPr>
            <a:endParaRPr lang="en-US" altLang="x-none">
              <a:solidFill>
                <a:srgbClr val="3F0058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●</a:t>
            </a:r>
            <a:r>
              <a:rPr lang="en-US" altLang="x-none" b="1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27.5% </a:t>
            </a: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of educators and </a:t>
            </a:r>
            <a:r>
              <a:rPr lang="en-US" altLang="x-none" b="1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31.9%</a:t>
            </a: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 of formal learners agree that OER use results in better test scores</a:t>
            </a:r>
          </a:p>
          <a:p>
            <a:pPr>
              <a:spcBef>
                <a:spcPct val="0"/>
              </a:spcBef>
            </a:pPr>
            <a:endParaRPr lang="en-US" altLang="x-none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C1407FA-1A7B-C84C-8E14-1C337499F584}" type="slidenum">
              <a:rPr lang="en-US" altLang="x-none"/>
              <a:pPr/>
              <a:t>7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BC81746-7676-DF45-A9E0-56CC81CE0CEF}" type="slidenum">
              <a:rPr lang="en-US" altLang="x-none"/>
              <a:pPr/>
              <a:t>28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C1CBE385-5036-8C43-AE5F-D09F3BA8BD48}" type="slidenum">
              <a:rPr lang="en-US" altLang="x-none"/>
              <a:pPr/>
              <a:t>29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Mercy College, MyOpenMath: ●By switching all sections of basic math to OER, Mercy College saved its students $125,000 in one year and changed their pass rate from 48 to 69 percent - a 44% improvement.</a:t>
            </a:r>
          </a:p>
          <a:p>
            <a:pPr>
              <a:spcBef>
                <a:spcPct val="0"/>
              </a:spcBef>
            </a:pP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●Popular commercial offering: 48.4% students passing / $180 textbook and online system cost per student = 0.27% students passing per required textbook dollar</a:t>
            </a:r>
          </a:p>
          <a:p>
            <a:pPr>
              <a:spcBef>
                <a:spcPct val="0"/>
              </a:spcBef>
            </a:pP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●OER offering: 68.9% students passing / $5 textbook and online system cost per student = 13.78% students passing per required textbook dollar</a:t>
            </a:r>
          </a:p>
          <a:p>
            <a:pPr>
              <a:spcBef>
                <a:spcPct val="0"/>
              </a:spcBef>
            </a:pP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Tidewater College Z Degree: ●Tens of thousands in textbook cost savings: In the first semester alone, students saved more than $60,000.</a:t>
            </a:r>
          </a:p>
          <a:p>
            <a:pPr>
              <a:spcBef>
                <a:spcPct val="0"/>
              </a:spcBef>
            </a:pP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●Significantly lower cost-of-degree: Students are expected to save around $1,200 per year, approximately a quarter of the total cost-of-degree at TCC.</a:t>
            </a:r>
          </a:p>
          <a:p>
            <a:pPr>
              <a:spcBef>
                <a:spcPct val="0"/>
              </a:spcBef>
            </a:pP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●Improved persistence: On average, drop rates decrease by 6% in OER-based “Z courses.”</a:t>
            </a:r>
          </a:p>
          <a:p>
            <a:pPr>
              <a:spcBef>
                <a:spcPct val="0"/>
              </a:spcBef>
            </a:pP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●100% access on day 1: Students enjoy free digital access to all course materials from the first day of class.</a:t>
            </a:r>
          </a:p>
          <a:p>
            <a:pPr>
              <a:spcBef>
                <a:spcPct val="0"/>
              </a:spcBef>
            </a:pP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●First-mover advantage: TCC introduced the nation’s first zero textbook cost associate degree in fall 2013.</a:t>
            </a:r>
          </a:p>
          <a:p>
            <a:pPr>
              <a:spcBef>
                <a:spcPct val="0"/>
              </a:spcBef>
            </a:pPr>
            <a: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  <a:t>http://www.slideshare.net/OCWConsortium/the-maturing-open-educational-resources-oer-ecosystem-partners-expansion-and-critical-questions</a:t>
            </a:r>
          </a:p>
          <a:p>
            <a:pPr>
              <a:spcBef>
                <a:spcPct val="0"/>
              </a:spcBef>
            </a:pPr>
            <a:br>
              <a:rPr lang="en-US" altLang="x-none">
                <a:solidFill>
                  <a:srgbClr val="3F0058"/>
                </a:solidFill>
                <a:latin typeface="Arial" charset="0"/>
                <a:ea typeface="Arial" charset="0"/>
                <a:cs typeface="Arial" charset="0"/>
              </a:rPr>
            </a:br>
            <a:endParaRPr lang="en-US" altLang="x-none">
              <a:solidFill>
                <a:srgbClr val="3F0058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altLang="x-none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12475F12-CFE9-614D-ADFE-CD0BC3875E4E}" type="slidenum">
              <a:rPr lang="en-US" altLang="x-none"/>
              <a:pPr/>
              <a:t>8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E9B80774-8ACC-4C44-961A-796B724CDF2F}" type="slidenum">
              <a:rPr lang="en-US" altLang="x-none"/>
              <a:pPr/>
              <a:t>12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7B94D64B-69D8-FA4E-B481-C4132A6B62DD}" type="slidenum">
              <a:rPr lang="en-US" altLang="x-none"/>
              <a:pPr/>
              <a:t>13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x-none"/>
              <a:t>on-campus classes (</a:t>
            </a:r>
            <a:r>
              <a:rPr lang="en-US" altLang="x-none" i="1"/>
              <a:t>n </a:t>
            </a:r>
            <a:r>
              <a:rPr lang="en-US" altLang="x-none"/>
              <a:t>= 407; 53.3%)</a:t>
            </a:r>
          </a:p>
          <a:p>
            <a:pPr>
              <a:spcBef>
                <a:spcPct val="0"/>
              </a:spcBef>
            </a:pPr>
            <a:r>
              <a:rPr lang="en-US" altLang="x-none"/>
              <a:t>hybrid or blended classes (</a:t>
            </a:r>
            <a:r>
              <a:rPr lang="en-US" altLang="x-none" i="1"/>
              <a:t>n </a:t>
            </a:r>
            <a:r>
              <a:rPr lang="en-US" altLang="x-none"/>
              <a:t>= 160; 20.9%)</a:t>
            </a:r>
          </a:p>
          <a:p>
            <a:pPr>
              <a:spcBef>
                <a:spcPct val="0"/>
              </a:spcBef>
            </a:pPr>
            <a:r>
              <a:rPr lang="en-US" altLang="x-none"/>
              <a:t>online classes (</a:t>
            </a:r>
            <a:r>
              <a:rPr lang="en-US" altLang="x-none" i="1"/>
              <a:t>n </a:t>
            </a:r>
            <a:r>
              <a:rPr lang="en-US" altLang="x-none"/>
              <a:t>= 115; 15.1%)</a:t>
            </a:r>
          </a:p>
          <a:p>
            <a:pPr>
              <a:spcBef>
                <a:spcPct val="0"/>
              </a:spcBef>
            </a:pPr>
            <a:endParaRPr lang="en-US" altLang="x-none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C1FAA26-1776-0040-9AF7-4E212C5A2B92}" type="slidenum">
              <a:rPr lang="en-US" altLang="x-none"/>
              <a:pPr/>
              <a:t>14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x-none"/>
              <a:t>One Book:</a:t>
            </a:r>
          </a:p>
          <a:p>
            <a:pPr>
              <a:spcBef>
                <a:spcPct val="0"/>
              </a:spcBef>
            </a:pPr>
            <a:r>
              <a:rPr lang="en-US" altLang="x-none"/>
              <a:t>$100-$150(</a:t>
            </a:r>
            <a:r>
              <a:rPr lang="en-US" altLang="x-none" i="1"/>
              <a:t>n </a:t>
            </a:r>
            <a:r>
              <a:rPr lang="en-US" altLang="x-none"/>
              <a:t>=235; 30.7%) </a:t>
            </a:r>
          </a:p>
          <a:p>
            <a:pPr>
              <a:spcBef>
                <a:spcPct val="0"/>
              </a:spcBef>
            </a:pPr>
            <a:r>
              <a:rPr lang="en-US" altLang="x-none"/>
              <a:t>$50-$99     (</a:t>
            </a:r>
            <a:r>
              <a:rPr lang="en-US" altLang="x-none" i="1"/>
              <a:t>n</a:t>
            </a:r>
            <a:r>
              <a:rPr lang="en-US" altLang="x-none"/>
              <a:t> =170; 22.3%)</a:t>
            </a:r>
          </a:p>
          <a:p>
            <a:pPr>
              <a:spcBef>
                <a:spcPct val="0"/>
              </a:spcBef>
            </a:pPr>
            <a:r>
              <a:rPr lang="en-US" altLang="x-none"/>
              <a:t>Total:</a:t>
            </a:r>
          </a:p>
          <a:p>
            <a:pPr>
              <a:spcBef>
                <a:spcPct val="0"/>
              </a:spcBef>
            </a:pPr>
            <a:r>
              <a:rPr lang="en-US" altLang="x-none"/>
              <a:t>$200-$299 (</a:t>
            </a:r>
            <a:r>
              <a:rPr lang="en-US" altLang="x-none" i="1"/>
              <a:t>n </a:t>
            </a:r>
            <a:r>
              <a:rPr lang="en-US" altLang="x-none"/>
              <a:t>=120; 15.7%) </a:t>
            </a:r>
          </a:p>
          <a:p>
            <a:pPr>
              <a:spcBef>
                <a:spcPct val="0"/>
              </a:spcBef>
            </a:pPr>
            <a:r>
              <a:rPr lang="en-US" altLang="x-none"/>
              <a:t>$300-$399 (</a:t>
            </a:r>
            <a:r>
              <a:rPr lang="en-US" altLang="x-none" i="1"/>
              <a:t>n</a:t>
            </a:r>
            <a:r>
              <a:rPr lang="en-US" altLang="x-none"/>
              <a:t> =112; 14.7%)</a:t>
            </a:r>
          </a:p>
          <a:p>
            <a:pPr>
              <a:spcBef>
                <a:spcPct val="0"/>
              </a:spcBef>
            </a:pPr>
            <a:endParaRPr lang="en-US" altLang="x-none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64A5F336-4E2D-5143-8113-F93850FC503C}" type="slidenum">
              <a:rPr lang="en-US" altLang="x-none"/>
              <a:pPr/>
              <a:t>15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x-none"/>
              <a:t>Why:</a:t>
            </a:r>
          </a:p>
          <a:p>
            <a:pPr>
              <a:spcBef>
                <a:spcPct val="0"/>
              </a:spcBef>
            </a:pPr>
            <a:r>
              <a:rPr lang="en-US" altLang="x-none"/>
              <a:t>1) 256 were able to complete their assignments without the textbook; </a:t>
            </a:r>
          </a:p>
          <a:p>
            <a:pPr>
              <a:spcBef>
                <a:spcPct val="0"/>
              </a:spcBef>
            </a:pPr>
            <a:r>
              <a:rPr lang="en-US" altLang="x-none"/>
              <a:t>2) 34 felt that the price of the textbook was too high</a:t>
            </a:r>
          </a:p>
          <a:p>
            <a:pPr>
              <a:spcBef>
                <a:spcPct val="0"/>
              </a:spcBef>
            </a:pPr>
            <a:endParaRPr lang="en-US" altLang="x-none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60799E06-8D43-4E4B-A402-DF6FAFBB861F}" type="slidenum">
              <a:rPr lang="en-US" altLang="x-none"/>
              <a:pPr/>
              <a:t>16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Why: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/>
              <a:t>413 were able to complete their assignments without the text book;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/>
              <a:t>313 indicated that their instructor never assigned them to use the textbook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C20FAFF0-03A2-5546-9293-A64E32FD69F4}" type="slidenum">
              <a:rPr lang="en-US" altLang="x-none"/>
              <a:pPr/>
              <a:t>17</a:t>
            </a:fld>
            <a:endParaRPr lang="en-US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46FA-ECB0-FD46-99D0-15C039C928A3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16C0-9A56-FD41-93EA-B5424F57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2765-1CB7-834F-813F-8216742359EE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C7D4E-1A99-D944-930A-0022F47A0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77E4E-9A9C-BD4F-BAA1-FB9932DEF587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3F80-B5C9-B643-8564-4BE84DB00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52A5-4A95-544C-B4A6-FC0A5429DD0B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24CB-EB3E-524C-983B-AC2936909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54F13-83EB-DC41-89D7-EFF15505B40B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714C-41AD-254D-815C-708A127E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30B8-FAC5-7742-B331-B4419029F5D6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C900-149A-0B44-A236-8D74ABD8D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71A8-32C3-2743-B670-5B4FB5AA6D0F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05DC-8181-7840-B457-F789AB58C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2C3A4-F09E-0942-987C-9076863FF66D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5017-3607-0646-A4F2-738B9FF6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1C2E-E15B-6B49-AFBC-BFDF91F1AA4C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A57A-DEA0-664A-9D8E-F15ADBA97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FE63-A7F0-F34B-88A4-D20FF9E0C3A2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36CE-F252-B04E-B0BD-DD4C3CB45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06D1-46A0-4E46-B9F7-724F3A7EEF57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2DFE-6B83-B24D-BE89-E630CE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E78536-EF6A-4B49-BB1C-6F404478FA50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F708F1-89FD-084F-976A-00B07DD52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nsu.edu/its/academic/isalt.html" TargetMode="External"/><Relationship Id="rId4" Type="http://schemas.openxmlformats.org/officeDocument/2006/relationships/hyperlink" Target="https://www.mnsu.edu/its/academic/open_ed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nsu.edu/its/academic/open_ed/" TargetMode="External"/><Relationship Id="rId4" Type="http://schemas.openxmlformats.org/officeDocument/2006/relationships/hyperlink" Target="mailto:Carrie.Miller@mns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principles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merlotx.org/find/textbook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nx.org/" TargetMode="External"/><Relationship Id="rId5" Type="http://schemas.openxmlformats.org/officeDocument/2006/relationships/hyperlink" Target="https://www.khanacademy.org/" TargetMode="External"/><Relationship Id="rId4" Type="http://schemas.openxmlformats.org/officeDocument/2006/relationships/hyperlink" Target="http://www.imatha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hyperlink" Target="http://www.centerdigitaled.com/news/Open-Educational-Resources-Research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rodl.org/index.php/irrodl/article/view/1523" TargetMode="External"/><Relationship Id="rId5" Type="http://schemas.openxmlformats.org/officeDocument/2006/relationships/hyperlink" Target="http://www.eurodl.org/?p=current&amp;article=533" TargetMode="External"/><Relationship Id="rId4" Type="http://schemas.openxmlformats.org/officeDocument/2006/relationships/hyperlink" Target="http://www.tandfonline.com/doi/full/10.1080/02680513.2012.716657#tabModul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-477838" y="1619250"/>
            <a:ext cx="7772401" cy="1597025"/>
          </a:xfrm>
        </p:spPr>
        <p:txBody>
          <a:bodyPr/>
          <a:lstStyle/>
          <a:p>
            <a:pPr eaLnBrk="1" hangingPunct="1"/>
            <a:r>
              <a:rPr lang="en-US" altLang="x-none" sz="3600">
                <a:solidFill>
                  <a:schemeClr val="bg1"/>
                </a:solidFill>
              </a:rPr>
              <a:t>Taking the Temperature on OER: Minnesota State Students' Attitudes Towards Open Resources </a:t>
            </a:r>
            <a:endParaRPr lang="x-none" altLang="x-none" sz="3600">
              <a:solidFill>
                <a:schemeClr val="bg1"/>
              </a:solidFill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286000" y="4341813"/>
            <a:ext cx="6858000" cy="1150937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x-none" sz="2000">
                <a:solidFill>
                  <a:schemeClr val="bg1"/>
                </a:solidFill>
              </a:rPr>
              <a:t>Carrie Miller, Ph.D.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x-none" sz="2000">
                <a:solidFill>
                  <a:schemeClr val="bg1"/>
                </a:solidFill>
              </a:rPr>
              <a:t>Instructional Designer, IT Solutions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x-none" sz="2000">
                <a:solidFill>
                  <a:schemeClr val="bg1"/>
                </a:solidFill>
              </a:rPr>
              <a:t>Minnesota State University, Mankato</a:t>
            </a:r>
            <a:endParaRPr lang="x-none" altLang="x-none" sz="2000">
              <a:solidFill>
                <a:schemeClr val="bg1"/>
              </a:solidFill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619250"/>
            <a:ext cx="84582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Questionnaire:</a:t>
            </a:r>
          </a:p>
          <a:p>
            <a:endParaRPr lang="en-US" altLang="x-none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" y="2642838"/>
            <a:ext cx="4517274" cy="306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81" y="2253744"/>
            <a:ext cx="4036208" cy="3841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31" y="78265"/>
            <a:ext cx="5084956" cy="949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09" y="1235409"/>
            <a:ext cx="4042317" cy="810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Questionnaire:</a:t>
            </a:r>
          </a:p>
          <a:p>
            <a:endParaRPr lang="en-US" altLang="x-none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/>
          <a:stretch/>
        </p:blipFill>
        <p:spPr>
          <a:xfrm>
            <a:off x="3691054" y="156115"/>
            <a:ext cx="5211564" cy="4449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" y="3847248"/>
            <a:ext cx="5731727" cy="2542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Results:</a:t>
            </a:r>
          </a:p>
          <a:p>
            <a:endParaRPr lang="en-US" altLang="x-none" sz="24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54375" y="877888"/>
          <a:ext cx="5260975" cy="4351337"/>
        </p:xfrm>
        <a:graphic>
          <a:graphicData uri="http://schemas.openxmlformats.org/drawingml/2006/table">
            <a:tbl>
              <a:tblPr/>
              <a:tblGrid>
                <a:gridCol w="4407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err="1">
                          <a:effectLst/>
                          <a:latin typeface="Times New Roman" charset="0"/>
                        </a:rPr>
                        <a:t>MinnState</a:t>
                      </a:r>
                      <a:r>
                        <a:rPr lang="en-US" sz="1100" b="0" i="0">
                          <a:effectLst/>
                          <a:latin typeface="Times New Roman" charset="0"/>
                        </a:rPr>
                        <a:t> Institutions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1">
                          <a:effectLst/>
                          <a:latin typeface="Times New Roman" charset="0"/>
                        </a:rPr>
                        <a:t>N</a:t>
                      </a:r>
                      <a:r>
                        <a:rPr lang="en-US" sz="1100" b="0" i="0">
                          <a:effectLst/>
                          <a:latin typeface="Times New Roman" charset="0"/>
                        </a:rPr>
                        <a:t>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u="sng">
                          <a:effectLst/>
                          <a:latin typeface="Times New Roman" charset="0"/>
                        </a:rPr>
                        <a:t>Community Colleges</a:t>
                      </a:r>
                      <a:r>
                        <a:rPr lang="en-US" sz="1100" b="0" i="0">
                          <a:effectLst/>
                          <a:latin typeface="Times New Roman" charset="0"/>
                        </a:rPr>
                        <a:t>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Fond du Lac Tribal Community College 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2 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Lake Superior College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62 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Minnesota State Community and Technical College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1 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Minnesota West Community and Technical College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1 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Pine Technician Community College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1 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Northland Community and Technical College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18 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Total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85 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 u="sng">
                          <a:effectLst/>
                          <a:latin typeface="Times New Roman" charset="0"/>
                        </a:rPr>
                        <a:t>Universities</a:t>
                      </a:r>
                      <a:r>
                        <a:rPr lang="en-US" sz="1100" b="0" i="0">
                          <a:effectLst/>
                          <a:latin typeface="Times New Roman" charset="0"/>
                        </a:rPr>
                        <a:t>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Metropolitan State University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1 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Minnesota State University, Moorehead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1 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Minnesota State University, Mankato*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593 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St. Cloud State University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1 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University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 </a:t>
                      </a: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Total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596 </a:t>
                      </a:r>
                      <a:endParaRPr lang="en-US" sz="1700" b="0" i="0">
                        <a:effectLst/>
                      </a:endParaRPr>
                    </a:p>
                  </a:txBody>
                  <a:tcPr marL="85313" marR="85313" marT="42660" marB="426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8825" y="5630863"/>
            <a:ext cx="80502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x-none"/>
              <a:t>Participating </a:t>
            </a:r>
            <a:r>
              <a:rPr lang="en-US" altLang="x-none" err="1"/>
              <a:t>MinnState</a:t>
            </a:r>
            <a:r>
              <a:rPr lang="en-US" altLang="x-none"/>
              <a:t> institutions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Results:</a:t>
            </a:r>
          </a:p>
          <a:p>
            <a:endParaRPr lang="en-US" altLang="x-none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20800" y="2744788"/>
          <a:ext cx="5854700" cy="1798637"/>
        </p:xfrm>
        <a:graphic>
          <a:graphicData uri="http://schemas.openxmlformats.org/drawingml/2006/table">
            <a:tbl>
              <a:tblPr/>
              <a:tblGrid>
                <a:gridCol w="379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12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Textbook Type </a:t>
                      </a:r>
                      <a:endParaRPr lang="en-US" sz="1800" b="0" i="0">
                        <a:effectLst/>
                      </a:endParaRPr>
                    </a:p>
                  </a:txBody>
                  <a:tcPr marT="45728" marB="45728">
                    <a:lnL>
                      <a:noFill/>
                    </a:lnL>
                    <a:lnR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tr-TR" sz="1100" b="0" i="0">
                          <a:effectLst/>
                          <a:latin typeface="Times New Roman" charset="0"/>
                        </a:rPr>
                        <a:t>Yes </a:t>
                      </a:r>
                      <a:endParaRPr lang="tr-TR" sz="1800" b="0" i="0">
                        <a:effectLst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No </a:t>
                      </a:r>
                      <a:endParaRPr lang="en-US" sz="1800" b="0" i="0">
                        <a:effectLst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9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OER (digital/online) </a:t>
                      </a:r>
                      <a:endParaRPr lang="en-US" sz="18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 </a:t>
                      </a:r>
                      <a:endParaRPr lang="en-US" sz="1800" b="0" i="0">
                        <a:effectLst/>
                      </a:endParaRPr>
                    </a:p>
                  </a:txBody>
                  <a:tcPr marT="45728" marB="45728">
                    <a:lnL>
                      <a:noFill/>
                    </a:lnL>
                    <a:lnR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204 </a:t>
                      </a:r>
                      <a:endParaRPr lang="en-US" sz="1800" b="0" i="0">
                        <a:effectLst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560 </a:t>
                      </a:r>
                      <a:endParaRPr lang="en-US" sz="1800" b="0" i="0">
                        <a:effectLst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0CF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9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OER (printed/physical) </a:t>
                      </a:r>
                      <a:endParaRPr lang="en-US" sz="18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 </a:t>
                      </a:r>
                      <a:endParaRPr lang="en-US" sz="1800" b="0" i="0">
                        <a:effectLst/>
                      </a:endParaRPr>
                    </a:p>
                  </a:txBody>
                  <a:tcPr marT="45728" marB="45728">
                    <a:lnL>
                      <a:noFill/>
                    </a:lnL>
                    <a:lnR w="12700" cap="flat" cmpd="sng" algn="ctr">
                      <a:solidFill>
                        <a:srgbClr val="20C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176 </a:t>
                      </a:r>
                      <a:endParaRPr lang="en-US" sz="1800" b="0" i="0">
                        <a:effectLst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rgbClr val="20C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C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588 </a:t>
                      </a:r>
                      <a:endParaRPr lang="en-US" sz="1800" b="0" i="0">
                        <a:effectLst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rgbClr val="20C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9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Commercially published (digital/online) </a:t>
                      </a:r>
                      <a:endParaRPr lang="en-US" sz="18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 </a:t>
                      </a:r>
                      <a:endParaRPr lang="en-US" sz="1800" b="0" i="0">
                        <a:effectLst/>
                      </a:endParaRPr>
                    </a:p>
                  </a:txBody>
                  <a:tcPr marT="45728" marB="45728">
                    <a:lnL>
                      <a:noFill/>
                    </a:lnL>
                    <a:lnR w="12700" cap="flat" cmpd="sng" algn="ctr">
                      <a:solidFill>
                        <a:srgbClr val="E01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296 </a:t>
                      </a:r>
                      <a:endParaRPr lang="en-US" sz="1800" b="0" i="0">
                        <a:effectLst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rgbClr val="E01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395 </a:t>
                      </a:r>
                      <a:endParaRPr lang="en-US" sz="1800" b="0" i="0">
                        <a:effectLst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rgbClr val="E01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12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Commercially published (printed/physical) </a:t>
                      </a:r>
                      <a:endParaRPr lang="en-US" sz="1800" b="0" i="0">
                        <a:effectLst/>
                      </a:endParaRPr>
                    </a:p>
                  </a:txBody>
                  <a:tcPr marT="45728" marB="45728">
                    <a:lnL>
                      <a:noFill/>
                    </a:lnL>
                    <a:lnR w="12700" cap="flat" cmpd="sng" algn="ctr">
                      <a:solidFill>
                        <a:srgbClr val="900B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581 </a:t>
                      </a:r>
                      <a:endParaRPr lang="en-US" sz="1800" b="0" i="0">
                        <a:effectLst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rgbClr val="900B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B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00B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effectLst/>
                          <a:latin typeface="Times New Roman" charset="0"/>
                        </a:rPr>
                        <a:t>180 </a:t>
                      </a:r>
                      <a:endParaRPr lang="en-US" sz="1800" b="0" i="0">
                        <a:effectLst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rgbClr val="900B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00B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20800" y="5046663"/>
            <a:ext cx="19478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altLang="x-none"/>
              <a:t>Textbook-type use </a:t>
            </a:r>
          </a:p>
          <a:p>
            <a:pPr>
              <a:defRPr/>
            </a:pPr>
            <a:endParaRPr lang="en-US" altLang="x-non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Results:</a:t>
            </a:r>
          </a:p>
          <a:p>
            <a:endParaRPr lang="en-US" altLang="x-none" sz="240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20800" y="5046663"/>
            <a:ext cx="22701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altLang="x-none"/>
              <a:t>Class Type Preference </a:t>
            </a:r>
          </a:p>
          <a:p>
            <a:pPr>
              <a:defRPr/>
            </a:pPr>
            <a:endParaRPr lang="en-US" altLang="x-none"/>
          </a:p>
        </p:txBody>
      </p:sp>
      <p:pic>
        <p:nvPicPr>
          <p:cNvPr id="2662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238375"/>
            <a:ext cx="70786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Results:</a:t>
            </a:r>
          </a:p>
          <a:p>
            <a:endParaRPr lang="en-US" altLang="x-none" sz="240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3025" y="5803900"/>
            <a:ext cx="39846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altLang="x-none"/>
              <a:t>Average Cost of Textbooks Per Semester </a:t>
            </a:r>
          </a:p>
          <a:p>
            <a:pPr>
              <a:defRPr/>
            </a:pPr>
            <a:endParaRPr lang="en-US" altLang="x-none"/>
          </a:p>
        </p:txBody>
      </p:sp>
      <p:pic>
        <p:nvPicPr>
          <p:cNvPr id="2765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44775"/>
            <a:ext cx="3784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725488"/>
            <a:ext cx="51276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Results:</a:t>
            </a:r>
          </a:p>
          <a:p>
            <a:endParaRPr lang="en-US" altLang="x-none" sz="240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20800" y="5046663"/>
            <a:ext cx="55229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altLang="x-none"/>
              <a:t>Have You Ever Avoided Purchasing a Required Textbook? </a:t>
            </a:r>
          </a:p>
          <a:p>
            <a:pPr>
              <a:defRPr/>
            </a:pPr>
            <a:endParaRPr lang="en-US" altLang="x-none"/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195638" y="2106613"/>
            <a:ext cx="4416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/>
              <a:t>Yes! (N=386; 58.6%)</a:t>
            </a:r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</p:txBody>
      </p:sp>
      <p:pic>
        <p:nvPicPr>
          <p:cNvPr id="2867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544763"/>
            <a:ext cx="592931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Results:</a:t>
            </a:r>
          </a:p>
          <a:p>
            <a:endParaRPr lang="en-US" altLang="x-none" sz="240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20800" y="5184775"/>
            <a:ext cx="57038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/>
              <a:t>Purchased a required textbook that they never had to use?</a:t>
            </a:r>
            <a:endParaRPr lang="en-US" altLang="x-none"/>
          </a:p>
        </p:txBody>
      </p:sp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67050" y="2060575"/>
            <a:ext cx="44148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/>
              <a:t>Yes! (N=559; 85%)</a:t>
            </a:r>
          </a:p>
          <a:p>
            <a:endParaRPr lang="en-US" altLang="x-none"/>
          </a:p>
          <a:p>
            <a:endParaRPr lang="en-US" altLang="x-none"/>
          </a:p>
        </p:txBody>
      </p:sp>
      <p:pic>
        <p:nvPicPr>
          <p:cNvPr id="2970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520950"/>
            <a:ext cx="64516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Results:</a:t>
            </a:r>
          </a:p>
          <a:p>
            <a:endParaRPr lang="en-US" altLang="x-none" sz="240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54138" y="5708650"/>
            <a:ext cx="36623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/>
              <a:t>Student attitudes towards textbooks</a:t>
            </a:r>
            <a:endParaRPr lang="en-US" altLang="x-none"/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909638" y="2368550"/>
            <a:ext cx="76057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/>
              <a:t>There was a strong consensus of disagreement (</a:t>
            </a:r>
            <a:r>
              <a:rPr lang="en-US" altLang="x-none" i="1"/>
              <a:t>M</a:t>
            </a:r>
            <a:r>
              <a:rPr lang="en-US" altLang="x-none"/>
              <a:t>= 1.70, </a:t>
            </a:r>
            <a:r>
              <a:rPr lang="en-US" altLang="x-none" i="1"/>
              <a:t>SD</a:t>
            </a:r>
            <a:r>
              <a:rPr lang="en-US" altLang="x-none"/>
              <a:t>= .91) among those who responded (n= 608) regarding textbooks being affordable.  Similarly, participants expressed disagreement (</a:t>
            </a:r>
            <a:r>
              <a:rPr lang="en-US" altLang="x-none" i="1"/>
              <a:t>M</a:t>
            </a:r>
            <a:r>
              <a:rPr lang="en-US" altLang="x-none"/>
              <a:t>= 2.14,</a:t>
            </a:r>
            <a:r>
              <a:rPr lang="en-US" altLang="x-none" i="1"/>
              <a:t> SD</a:t>
            </a:r>
            <a:r>
              <a:rPr lang="en-US" altLang="x-none"/>
              <a:t>= 1.04) with the notion that college textbooks are, in general, worth the price.  </a:t>
            </a:r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However: Yet, contrary to these data, of the that participants that reported that they would do well in a class that uses commercially printed/physical textbooks-which tend to be more costly than the freely available OER textbook- they agreed (</a:t>
            </a:r>
            <a:r>
              <a:rPr lang="en-US" altLang="x-none" i="1"/>
              <a:t>M</a:t>
            </a:r>
            <a:r>
              <a:rPr lang="en-US" altLang="x-none"/>
              <a:t>=3.82, </a:t>
            </a:r>
            <a:r>
              <a:rPr lang="en-US" altLang="x-none" i="1"/>
              <a:t>SD</a:t>
            </a:r>
            <a:r>
              <a:rPr lang="en-US" altLang="x-none"/>
              <a:t>=1.18) that their class grade would suffer from not purchasing a printed textbook. 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Results:</a:t>
            </a:r>
          </a:p>
          <a:p>
            <a:endParaRPr lang="en-US" altLang="x-none" sz="240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84300" y="5719763"/>
            <a:ext cx="6375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/>
              <a:t>Difference in Cost of Textbooks – Community College vs University</a:t>
            </a:r>
            <a:endParaRPr lang="en-US" altLang="x-none"/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450850" y="2227263"/>
            <a:ext cx="84359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/>
              <a:t>Textbook prices were placed on an 8-point scale (1= $0 and 8= +$300).  The analysis was significant, </a:t>
            </a:r>
            <a:r>
              <a:rPr lang="en-US" altLang="x-none" i="1"/>
              <a:t>t </a:t>
            </a:r>
            <a:r>
              <a:rPr lang="en-US" altLang="x-none"/>
              <a:t>(628)= 4.23, </a:t>
            </a:r>
            <a:r>
              <a:rPr lang="en-US" altLang="x-none" i="1"/>
              <a:t>p</a:t>
            </a:r>
            <a:r>
              <a:rPr lang="en-US" altLang="x-none"/>
              <a:t> &lt; .001, suggesting that a singular textbook at community colleges costs more (</a:t>
            </a:r>
            <a:r>
              <a:rPr lang="en-US" altLang="x-none" i="1"/>
              <a:t>M</a:t>
            </a:r>
            <a:r>
              <a:rPr lang="en-US" altLang="x-none"/>
              <a:t>=4.56; </a:t>
            </a:r>
            <a:r>
              <a:rPr lang="en-US" altLang="x-none" i="1"/>
              <a:t>SD</a:t>
            </a:r>
            <a:r>
              <a:rPr lang="en-US" altLang="x-none"/>
              <a:t>= 1.37; approximately $149-$199) compared to university textbook prices (</a:t>
            </a:r>
            <a:r>
              <a:rPr lang="en-US" altLang="x-none" i="1"/>
              <a:t>M</a:t>
            </a:r>
            <a:r>
              <a:rPr lang="en-US" altLang="x-none"/>
              <a:t>=3.98, </a:t>
            </a:r>
            <a:r>
              <a:rPr lang="en-US" altLang="x-none" i="1"/>
              <a:t>SD</a:t>
            </a:r>
            <a:r>
              <a:rPr lang="en-US" altLang="x-none"/>
              <a:t>= 1.32; approximately $99-$150).  In addition, a significant difference was found, </a:t>
            </a:r>
            <a:r>
              <a:rPr lang="en-US" altLang="x-none" i="1"/>
              <a:t>t </a:t>
            </a:r>
            <a:r>
              <a:rPr lang="en-US" altLang="x-none"/>
              <a:t>(606)= 5.97, p &lt; .001, between the amount of money community college students spent (M=7.53, SD= 2.83, approximately $599-$650) for all of their textbooks during their most recent semester, compared to university students (</a:t>
            </a:r>
            <a:r>
              <a:rPr lang="en-US" altLang="x-none" i="1"/>
              <a:t>M</a:t>
            </a:r>
            <a:r>
              <a:rPr lang="en-US" altLang="x-none"/>
              <a:t>=5.95, </a:t>
            </a:r>
            <a:r>
              <a:rPr lang="en-US" altLang="x-none" i="1"/>
              <a:t>SD</a:t>
            </a:r>
            <a:r>
              <a:rPr lang="en-US" altLang="x-none"/>
              <a:t>= 2.43, approximately $399-$450). </a:t>
            </a:r>
          </a:p>
          <a:p>
            <a:endParaRPr lang="en-US" altLang="x-none"/>
          </a:p>
          <a:p>
            <a:r>
              <a:rPr lang="en-US" altLang="x-none"/>
              <a:t>However: university students were more likely to purchase a required textbook and not use it, compared to community college students.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What are Open Educational Resources?</a:t>
            </a:r>
            <a:endParaRPr lang="x-none" altLang="x-none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65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>
                <a:latin typeface="Helvetica" charset="0"/>
              </a:rPr>
              <a:t>Open Educational Resources (OER) are academic materials that are available to use, adapt and share under a Creative Commons license or other open copyright.  OER materials are generally low or no cost and can be used as supplemental or primary course resources.</a:t>
            </a:r>
          </a:p>
          <a:p>
            <a:pPr eaLnBrk="1" hangingPunct="1">
              <a:defRPr/>
            </a:pPr>
            <a:endParaRPr lang="x-none" altLang="x-none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4525963"/>
            <a:ext cx="51943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Results:</a:t>
            </a:r>
          </a:p>
          <a:p>
            <a:endParaRPr lang="en-US" altLang="x-none" sz="240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84300" y="5719763"/>
            <a:ext cx="41021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/>
              <a:t>What are the biggest problems with OER?</a:t>
            </a:r>
            <a:endParaRPr lang="en-US" altLang="x-none"/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917700"/>
            <a:ext cx="53625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Results:</a:t>
            </a:r>
          </a:p>
          <a:p>
            <a:endParaRPr lang="en-US" altLang="x-none" sz="240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84300" y="5719763"/>
            <a:ext cx="66770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/>
              <a:t>What are the biggest problems with commercially printed textbooks?</a:t>
            </a:r>
            <a:endParaRPr lang="en-US" altLang="x-none"/>
          </a:p>
        </p:txBody>
      </p:sp>
      <p:pic>
        <p:nvPicPr>
          <p:cNvPr id="3379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19238"/>
            <a:ext cx="589597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Results:</a:t>
            </a:r>
          </a:p>
          <a:p>
            <a:endParaRPr lang="en-US" altLang="x-none" sz="240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84300" y="5719763"/>
            <a:ext cx="44942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/>
              <a:t>How do you prefer to acquire your textbooks?</a:t>
            </a:r>
            <a:endParaRPr lang="en-US" altLang="x-none"/>
          </a:p>
        </p:txBody>
      </p:sp>
      <p:pic>
        <p:nvPicPr>
          <p:cNvPr id="3482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88913"/>
            <a:ext cx="4322763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230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Implications:</a:t>
            </a:r>
          </a:p>
          <a:p>
            <a:endParaRPr lang="en-US" altLang="x-none" sz="2400"/>
          </a:p>
        </p:txBody>
      </p:sp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758825" y="2354263"/>
            <a:ext cx="739298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/>
              <a:t>Majority of respondents were unaware of OER</a:t>
            </a:r>
          </a:p>
          <a:p>
            <a:pPr>
              <a:buFont typeface="Arial" charset="0"/>
              <a:buChar char="•"/>
            </a:pPr>
            <a:r>
              <a:rPr lang="en-US" altLang="x-none"/>
              <a:t>Students are spending an average of $200-299 on textbooks per semester</a:t>
            </a:r>
          </a:p>
          <a:p>
            <a:pPr>
              <a:buFont typeface="Arial" charset="0"/>
              <a:buChar char="•"/>
            </a:pPr>
            <a:r>
              <a:rPr lang="en-US" altLang="x-none"/>
              <a:t>Over half the respondents said they had avoided purchasing a required textbook</a:t>
            </a:r>
          </a:p>
          <a:p>
            <a:pPr>
              <a:buFont typeface="Arial" charset="0"/>
              <a:buChar char="•"/>
            </a:pPr>
            <a:r>
              <a:rPr lang="en-US" altLang="x-none"/>
              <a:t>85% of respondents purchased a textbook that </a:t>
            </a:r>
            <a:r>
              <a:rPr lang="en-US" altLang="x-none" u="sng"/>
              <a:t>they never had to use</a:t>
            </a:r>
          </a:p>
          <a:p>
            <a:pPr lvl="1">
              <a:buFont typeface="Arial" charset="0"/>
              <a:buChar char="•"/>
            </a:pPr>
            <a:r>
              <a:rPr lang="en-US" altLang="x-none" i="1"/>
              <a:t>559 x $125 (average cost of one textbook) = </a:t>
            </a:r>
            <a:r>
              <a:rPr lang="en-US" altLang="x-none" b="1" i="1"/>
              <a:t>$69,875 per semester </a:t>
            </a:r>
            <a:r>
              <a:rPr lang="en-US" altLang="x-none" i="1"/>
              <a:t>that didn’t need to be spent!</a:t>
            </a:r>
          </a:p>
          <a:p>
            <a:pPr>
              <a:buFont typeface="Arial" charset="0"/>
              <a:buChar char="•"/>
            </a:pPr>
            <a:r>
              <a:rPr lang="en-US" altLang="x-none"/>
              <a:t>Majority of respondents indicated they do not feel college textbooks are worth the price</a:t>
            </a:r>
          </a:p>
          <a:p>
            <a:pPr>
              <a:buFont typeface="Arial" charset="0"/>
              <a:buChar char="•"/>
            </a:pPr>
            <a:r>
              <a:rPr lang="en-US" altLang="x-none"/>
              <a:t>Most respondents feel that their grade would suffer from not purchasing a printed textbook</a:t>
            </a:r>
          </a:p>
          <a:p>
            <a:pPr>
              <a:buFont typeface="Arial" charset="0"/>
              <a:buChar char="•"/>
            </a:pPr>
            <a:r>
              <a:rPr lang="en-US" altLang="x-none"/>
              <a:t>It is clear that there is no real understanding of the difference between OER and traditional textbooks despite explanations</a:t>
            </a:r>
          </a:p>
          <a:p>
            <a:pPr>
              <a:buFont typeface="Arial" charset="0"/>
              <a:buChar char="•"/>
            </a:pPr>
            <a:endParaRPr lang="en-US" altLang="x-non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What can we do?</a:t>
            </a:r>
            <a:endParaRPr lang="x-none" altLang="x-none"/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958850" y="1806575"/>
            <a:ext cx="75565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/>
              <a:t>Create your own material</a:t>
            </a:r>
          </a:p>
          <a:p>
            <a:pPr>
              <a:buFont typeface="Arial" charset="0"/>
              <a:buChar char="•"/>
            </a:pPr>
            <a:r>
              <a:rPr lang="en-US" altLang="x-none"/>
              <a:t>Assign students to collaboratively write an open-source course textbook</a:t>
            </a:r>
          </a:p>
          <a:p>
            <a:pPr>
              <a:buFont typeface="Arial" charset="0"/>
              <a:buChar char="•"/>
            </a:pPr>
            <a:r>
              <a:rPr lang="en-US" altLang="x-none"/>
              <a:t>Look for a slightly cheaper option (559 x $10 = $5590 per book)</a:t>
            </a:r>
          </a:p>
          <a:p>
            <a:pPr>
              <a:buFont typeface="Arial" charset="0"/>
              <a:buChar char="•"/>
            </a:pPr>
            <a:r>
              <a:rPr lang="en-US" altLang="x-none"/>
              <a:t>Investigate OER materials</a:t>
            </a:r>
          </a:p>
          <a:p>
            <a:pPr lvl="1">
              <a:buFont typeface="Arial" charset="0"/>
              <a:buChar char="•"/>
            </a:pPr>
            <a:r>
              <a:rPr lang="en-US" altLang="x-none"/>
              <a:t>Lynda.com</a:t>
            </a:r>
          </a:p>
          <a:p>
            <a:pPr lvl="1">
              <a:buFont typeface="Arial" charset="0"/>
              <a:buChar char="•"/>
            </a:pPr>
            <a:r>
              <a:rPr lang="en-US" altLang="x-none"/>
              <a:t>TED</a:t>
            </a:r>
          </a:p>
          <a:p>
            <a:pPr lvl="1">
              <a:buFont typeface="Arial" charset="0"/>
              <a:buChar char="•"/>
            </a:pPr>
            <a:r>
              <a:rPr lang="en-US" altLang="x-none"/>
              <a:t>Research Journals</a:t>
            </a:r>
          </a:p>
          <a:p>
            <a:pPr lvl="1">
              <a:buFont typeface="Arial" charset="0"/>
              <a:buChar char="•"/>
            </a:pPr>
            <a:r>
              <a:rPr lang="en-US" altLang="x-none"/>
              <a:t>Library materials</a:t>
            </a:r>
          </a:p>
          <a:p>
            <a:pPr>
              <a:buFont typeface="Arial" charset="0"/>
              <a:buChar char="•"/>
            </a:pPr>
            <a:r>
              <a:rPr lang="en-US" altLang="x-none"/>
              <a:t>Critically evaluate whether the textbook is needed</a:t>
            </a:r>
          </a:p>
          <a:p>
            <a:pPr>
              <a:buFont typeface="Arial" charset="0"/>
              <a:buChar char="•"/>
            </a:pPr>
            <a:r>
              <a:rPr lang="en-US" altLang="x-none"/>
              <a:t>Talk to your preferred publisher</a:t>
            </a:r>
          </a:p>
          <a:p>
            <a:pPr>
              <a:buFont typeface="Arial" charset="0"/>
              <a:buChar char="•"/>
            </a:pPr>
            <a:r>
              <a:rPr lang="en-US" altLang="x-none"/>
              <a:t>Use the textbooks you require your students to purchase</a:t>
            </a:r>
          </a:p>
          <a:p>
            <a:pPr>
              <a:buFont typeface="Arial" charset="0"/>
              <a:buChar char="•"/>
            </a:pPr>
            <a:r>
              <a:rPr lang="en-US" altLang="x-none"/>
              <a:t>Learn more about creating OER with Designers for Learning</a:t>
            </a:r>
          </a:p>
          <a:p>
            <a:pPr>
              <a:buFont typeface="Arial" charset="0"/>
              <a:buChar char="•"/>
            </a:pPr>
            <a:r>
              <a:rPr lang="en-US" altLang="x-none"/>
              <a:t>Review OER textbooks through the UMN Open Textbook Library</a:t>
            </a: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4638675"/>
            <a:ext cx="13858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 txBox="1">
            <a:spLocks/>
          </p:cNvSpPr>
          <p:nvPr/>
        </p:nvSpPr>
        <p:spPr bwMode="auto">
          <a:xfrm>
            <a:off x="763588" y="2698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4400">
                <a:latin typeface="Calibri Light" charset="0"/>
              </a:rPr>
              <a:t>Getting Started Using OER</a:t>
            </a:r>
          </a:p>
        </p:txBody>
      </p:sp>
      <p:pic>
        <p:nvPicPr>
          <p:cNvPr id="3789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1739900"/>
            <a:ext cx="38354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763588" y="4329113"/>
            <a:ext cx="824388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47500" lnSpcReduction="2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n-US" sz="38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38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3800">
                <a:solidFill>
                  <a:srgbClr val="31859B"/>
                </a:solidFill>
                <a:latin typeface="Helvetica" charset="0"/>
              </a:rPr>
              <a:t>Look for resources with a Creative Commons License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8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38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3800">
                <a:solidFill>
                  <a:srgbClr val="31859B"/>
                </a:solidFill>
                <a:latin typeface="Helvetica" charset="0"/>
              </a:rPr>
              <a:t>Start small - adopt one or two resources for a course and grow from there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8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38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3800">
                <a:solidFill>
                  <a:srgbClr val="31859B"/>
                </a:solidFill>
                <a:latin typeface="Arial Unicode MS" charset="0"/>
              </a:rPr>
              <a:t>Keep in mind that Free ≠ Open and vice versa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8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38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3800">
                <a:solidFill>
                  <a:srgbClr val="31859B"/>
                </a:solidFill>
                <a:latin typeface="Helvetica" charset="0"/>
              </a:rPr>
              <a:t>Supplement OER resources with current journal articles from the Library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38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38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3800">
                <a:solidFill>
                  <a:srgbClr val="31859B"/>
                </a:solidFill>
                <a:latin typeface="Helvetica" charset="0"/>
              </a:rPr>
              <a:t>Check your current publisher for open resources</a:t>
            </a:r>
          </a:p>
          <a:p>
            <a:pPr eaLnBrk="1" hangingPunct="1">
              <a:defRPr/>
            </a:pPr>
            <a:endParaRPr lang="en-US" b="1">
              <a:solidFill>
                <a:srgbClr val="1155CC"/>
              </a:solidFill>
              <a:latin typeface="Helvetica" charset="0"/>
            </a:endParaRPr>
          </a:p>
          <a:p>
            <a:pPr eaLnBrk="1" hangingPunct="1">
              <a:defRPr/>
            </a:pPr>
            <a:endParaRPr lang="en-US">
              <a:latin typeface="Helvetica" charset="0"/>
            </a:endParaRP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 txBox="1">
            <a:spLocks/>
          </p:cNvSpPr>
          <p:nvPr/>
        </p:nvSpPr>
        <p:spPr bwMode="auto">
          <a:xfrm>
            <a:off x="763588" y="2698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4400">
                <a:latin typeface="Calibri Light" charset="0"/>
              </a:rPr>
              <a:t>Contribute to the conversation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4463" y="1468438"/>
            <a:ext cx="3870325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205867"/>
                </a:solidFill>
                <a:latin typeface="Century Gothic"/>
              </a:rPr>
              <a:t>#</a:t>
            </a:r>
            <a:r>
              <a:rPr lang="en-US" b="1" err="1">
                <a:solidFill>
                  <a:srgbClr val="205867"/>
                </a:solidFill>
                <a:latin typeface="Century Gothic"/>
              </a:rPr>
              <a:t>openeducationwk</a:t>
            </a:r>
            <a:endParaRPr lang="en-US" b="1">
              <a:solidFill>
                <a:srgbClr val="205867"/>
              </a:solidFill>
              <a:latin typeface="Century Gothic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01638" y="2352675"/>
            <a:ext cx="827405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55000" lnSpcReduction="2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n-US" sz="4300" b="1">
                <a:solidFill>
                  <a:srgbClr val="31859B"/>
                </a:solidFill>
                <a:latin typeface="Helvetica" charset="0"/>
              </a:rPr>
              <a:t>How can you help?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3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43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4300">
                <a:solidFill>
                  <a:srgbClr val="31859B"/>
                </a:solidFill>
                <a:latin typeface="Helvetica" charset="0"/>
              </a:rPr>
              <a:t>Research available OER materials for your discipline 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sz="3900">
                <a:solidFill>
                  <a:srgbClr val="31859B"/>
                </a:solidFill>
                <a:latin typeface="Helvetica" charset="0"/>
              </a:rPr>
              <a:t>○</a:t>
            </a:r>
            <a:r>
              <a:rPr lang="en-US" sz="39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3900">
                <a:solidFill>
                  <a:srgbClr val="31859B"/>
                </a:solidFill>
                <a:latin typeface="Helvetica" charset="0"/>
                <a:hlinkClick r:id="rId4"/>
              </a:rPr>
              <a:t>Open Resource Library</a:t>
            </a:r>
            <a:endParaRPr lang="en-US" sz="3900">
              <a:solidFill>
                <a:srgbClr val="31859B"/>
              </a:solidFill>
              <a:latin typeface="Helvetica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sz="3900">
                <a:solidFill>
                  <a:srgbClr val="31859B"/>
                </a:solidFill>
                <a:latin typeface="Helvetica" charset="0"/>
              </a:rPr>
              <a:t>○</a:t>
            </a:r>
            <a:r>
              <a:rPr lang="en-US" sz="39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3900">
                <a:solidFill>
                  <a:srgbClr val="31859B"/>
                </a:solidFill>
                <a:latin typeface="Helvetica" charset="0"/>
              </a:rPr>
              <a:t>Google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3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43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4300">
                <a:solidFill>
                  <a:srgbClr val="31859B"/>
                </a:solidFill>
                <a:latin typeface="Helvetica" charset="0"/>
              </a:rPr>
              <a:t>Advocate for OER in your department or College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3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43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4300">
                <a:solidFill>
                  <a:srgbClr val="31859B"/>
                </a:solidFill>
                <a:latin typeface="Helvetica" charset="0"/>
              </a:rPr>
              <a:t>Become an OER developer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3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43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4300">
                <a:solidFill>
                  <a:srgbClr val="31859B"/>
                </a:solidFill>
                <a:latin typeface="Helvetica" charset="0"/>
              </a:rPr>
              <a:t>Join an OER network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3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43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4300">
                <a:solidFill>
                  <a:srgbClr val="31859B"/>
                </a:solidFill>
                <a:latin typeface="Helvetica" charset="0"/>
              </a:rPr>
              <a:t>Conduct </a:t>
            </a:r>
            <a:r>
              <a:rPr lang="en-US" sz="4300">
                <a:solidFill>
                  <a:srgbClr val="31859B"/>
                </a:solidFill>
                <a:latin typeface="Helvetica" charset="0"/>
                <a:hlinkClick r:id="rId5"/>
              </a:rPr>
              <a:t>SOTL research</a:t>
            </a:r>
            <a:r>
              <a:rPr lang="en-US" sz="4300">
                <a:solidFill>
                  <a:srgbClr val="31859B"/>
                </a:solidFill>
                <a:latin typeface="Helvetica" charset="0"/>
              </a:rPr>
              <a:t> on OER materials</a:t>
            </a:r>
          </a:p>
          <a:p>
            <a:pPr eaLnBrk="1" hangingPunct="1">
              <a:defRPr/>
            </a:pPr>
            <a:endParaRPr lang="en-US">
              <a:solidFill>
                <a:srgbClr val="1155CC"/>
              </a:solidFill>
              <a:latin typeface="Helvetica" charset="0"/>
            </a:endParaRPr>
          </a:p>
          <a:p>
            <a:pPr eaLnBrk="1" hangingPunct="1">
              <a:defRPr/>
            </a:pPr>
            <a:endParaRPr lang="en-US" b="1">
              <a:solidFill>
                <a:srgbClr val="1155CC"/>
              </a:solidFill>
              <a:latin typeface="Helvetica" charset="0"/>
            </a:endParaRPr>
          </a:p>
          <a:p>
            <a:pPr eaLnBrk="1" hangingPunct="1">
              <a:defRPr/>
            </a:pPr>
            <a:endParaRPr lang="en-US">
              <a:latin typeface="Helvetica" charset="0"/>
            </a:endParaRP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Successes?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Challenges?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Thank you!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582738" y="2319338"/>
            <a:ext cx="5219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/>
              <a:t>Carrie Miller, Ph.D.</a:t>
            </a:r>
          </a:p>
          <a:p>
            <a:r>
              <a:rPr lang="en-US" altLang="x-none">
                <a:hlinkClick r:id="rId4"/>
              </a:rPr>
              <a:t>Carrie.Miller@mnsu.edu</a:t>
            </a:r>
            <a:endParaRPr lang="en-US" altLang="x-none"/>
          </a:p>
          <a:p>
            <a:r>
              <a:rPr lang="en-US" altLang="x-none"/>
              <a:t>507-389-1531</a:t>
            </a:r>
          </a:p>
          <a:p>
            <a:endParaRPr lang="en-US" altLang="x-none"/>
          </a:p>
          <a:p>
            <a:r>
              <a:rPr lang="en-US" altLang="x-none">
                <a:hlinkClick r:id="rId5"/>
              </a:rPr>
              <a:t>https://www.mnsu.edu/its/academic/open_ed/</a:t>
            </a:r>
            <a:endParaRPr lang="en-US" altLang="x-none"/>
          </a:p>
          <a:p>
            <a:endParaRPr lang="en-US" altLang="x-non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733425" y="1997075"/>
            <a:ext cx="7886700" cy="2565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x-none" sz="2400" b="1"/>
              <a:t>Open Education Team</a:t>
            </a:r>
          </a:p>
          <a:p>
            <a:pPr marL="600075" lvl="1" indent="-257175" eaLnBrk="1" hangingPunct="1">
              <a:lnSpc>
                <a:spcPct val="150000"/>
              </a:lnSpc>
            </a:pPr>
            <a:r>
              <a:rPr lang="en-US" altLang="x-none" sz="2100"/>
              <a:t>Kim Lynch, Senior System Director, Educational Innovations</a:t>
            </a:r>
          </a:p>
          <a:p>
            <a:pPr marL="600075" lvl="1" indent="-257175" eaLnBrk="1" hangingPunct="1">
              <a:lnSpc>
                <a:spcPct val="150000"/>
              </a:lnSpc>
            </a:pPr>
            <a:r>
              <a:rPr lang="en-US" altLang="x-none" sz="2100"/>
              <a:t>Kim Johnson, Director of Faculty and Instructional Development </a:t>
            </a:r>
          </a:p>
          <a:p>
            <a:pPr marL="600075" lvl="1" indent="-257175" eaLnBrk="1" hangingPunct="1">
              <a:lnSpc>
                <a:spcPct val="150000"/>
              </a:lnSpc>
            </a:pPr>
            <a:r>
              <a:rPr lang="en-US" altLang="x-none" sz="2100"/>
              <a:t>Karen Pikula, Faculty, Central Lakes College – OER Faculty Development</a:t>
            </a:r>
          </a:p>
          <a:p>
            <a:pPr marL="600075" lvl="1" indent="-257175" eaLnBrk="1" hangingPunct="1">
              <a:lnSpc>
                <a:spcPct val="150000"/>
              </a:lnSpc>
            </a:pPr>
            <a:r>
              <a:rPr lang="en-US" altLang="x-none" sz="2100"/>
              <a:t>Stephen Kelly, Century College – OER Grants Management</a:t>
            </a:r>
          </a:p>
          <a:p>
            <a:pPr eaLnBrk="1" hangingPunct="1"/>
            <a:endParaRPr lang="x-none" altLang="x-none"/>
          </a:p>
        </p:txBody>
      </p:sp>
      <p:pic>
        <p:nvPicPr>
          <p:cNvPr id="15363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88900"/>
            <a:ext cx="3852863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353616" y="1778794"/>
          <a:ext cx="8358188" cy="3696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476250"/>
            <a:ext cx="7886700" cy="993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Open Educational Resource Grants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522288" y="3270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4400">
                <a:latin typeface="Calibri Light" charset="0"/>
              </a:rPr>
              <a:t>Examples of OER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284413"/>
            <a:ext cx="388302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4408488" y="2662238"/>
            <a:ext cx="464185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n-US" sz="13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13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1300" err="1">
                <a:solidFill>
                  <a:srgbClr val="31859B"/>
                </a:solidFill>
                <a:latin typeface="Helvetica" charset="0"/>
              </a:rPr>
              <a:t>MathAS</a:t>
            </a:r>
            <a:r>
              <a:rPr lang="en-US" sz="1300">
                <a:solidFill>
                  <a:srgbClr val="31859B"/>
                </a:solidFill>
                <a:latin typeface="Helvetica" charset="0"/>
              </a:rPr>
              <a:t>: </a:t>
            </a:r>
            <a:r>
              <a:rPr lang="en-US" sz="1300">
                <a:solidFill>
                  <a:srgbClr val="31859B"/>
                </a:solidFill>
                <a:latin typeface="Helvetica" charset="0"/>
                <a:hlinkClick r:id="rId4"/>
              </a:rPr>
              <a:t>http://www.imathas.com/</a:t>
            </a:r>
            <a:endParaRPr lang="en-US" sz="1300">
              <a:solidFill>
                <a:srgbClr val="31859B"/>
              </a:solidFill>
              <a:latin typeface="Helvetica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3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13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1300">
                <a:solidFill>
                  <a:srgbClr val="31859B"/>
                </a:solidFill>
                <a:latin typeface="Helvetica" charset="0"/>
              </a:rPr>
              <a:t>Khan Academy: </a:t>
            </a:r>
            <a:r>
              <a:rPr lang="en-US" sz="1300">
                <a:solidFill>
                  <a:srgbClr val="31859B"/>
                </a:solidFill>
                <a:latin typeface="Helvetica" charset="0"/>
                <a:hlinkClick r:id="rId5"/>
              </a:rPr>
              <a:t>https://www.khanacademy.org/</a:t>
            </a:r>
            <a:endParaRPr lang="en-US" sz="1300">
              <a:solidFill>
                <a:srgbClr val="31859B"/>
              </a:solidFill>
              <a:latin typeface="Helvetica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3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13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1300" err="1">
                <a:solidFill>
                  <a:srgbClr val="31859B"/>
                </a:solidFill>
                <a:latin typeface="Helvetica" charset="0"/>
              </a:rPr>
              <a:t>OpenStax</a:t>
            </a:r>
            <a:r>
              <a:rPr lang="en-US" sz="1300">
                <a:solidFill>
                  <a:srgbClr val="31859B"/>
                </a:solidFill>
                <a:latin typeface="Helvetica" charset="0"/>
              </a:rPr>
              <a:t>: </a:t>
            </a:r>
            <a:r>
              <a:rPr lang="en-US" sz="1300">
                <a:solidFill>
                  <a:srgbClr val="31859B"/>
                </a:solidFill>
                <a:latin typeface="Helvetica" charset="0"/>
                <a:hlinkClick r:id="rId6"/>
              </a:rPr>
              <a:t>http://cnx.org/</a:t>
            </a:r>
            <a:endParaRPr lang="en-US" sz="1300">
              <a:solidFill>
                <a:srgbClr val="31859B"/>
              </a:solidFill>
              <a:latin typeface="Helvetica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3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13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1300" err="1">
                <a:solidFill>
                  <a:srgbClr val="31859B"/>
                </a:solidFill>
                <a:latin typeface="Helvetica" charset="0"/>
              </a:rPr>
              <a:t>Merlotx</a:t>
            </a:r>
            <a:r>
              <a:rPr lang="en-US" sz="1300">
                <a:solidFill>
                  <a:srgbClr val="31859B"/>
                </a:solidFill>
                <a:latin typeface="Helvetica" charset="0"/>
              </a:rPr>
              <a:t>: </a:t>
            </a:r>
            <a:r>
              <a:rPr lang="en-US" sz="1300">
                <a:solidFill>
                  <a:srgbClr val="31859B"/>
                </a:solidFill>
                <a:latin typeface="Helvetica" charset="0"/>
                <a:hlinkClick r:id="rId7"/>
              </a:rPr>
              <a:t>http://www.merlotx.org/find/textbooks.html</a:t>
            </a:r>
            <a:endParaRPr lang="en-US" sz="1300">
              <a:solidFill>
                <a:srgbClr val="31859B"/>
              </a:solidFill>
              <a:latin typeface="Helvetica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300">
                <a:solidFill>
                  <a:srgbClr val="31859B"/>
                </a:solidFill>
                <a:latin typeface="Helvetica" charset="0"/>
              </a:rPr>
              <a:t>●</a:t>
            </a:r>
            <a:r>
              <a:rPr lang="en-US" sz="1300">
                <a:solidFill>
                  <a:srgbClr val="31859B"/>
                </a:solidFill>
                <a:latin typeface="Times New Roman" charset="0"/>
              </a:rPr>
              <a:t>      </a:t>
            </a:r>
            <a:r>
              <a:rPr lang="en-US" sz="1300">
                <a:solidFill>
                  <a:srgbClr val="31859B"/>
                </a:solidFill>
                <a:latin typeface="Helvetica" charset="0"/>
              </a:rPr>
              <a:t>Principles of Science: </a:t>
            </a:r>
            <a:r>
              <a:rPr lang="en-US" sz="1300">
                <a:solidFill>
                  <a:srgbClr val="31859B"/>
                </a:solidFill>
                <a:latin typeface="Helvetica" charset="0"/>
                <a:hlinkClick r:id="rId8"/>
              </a:rPr>
              <a:t>http://www.nature.com/principles</a:t>
            </a:r>
            <a:endParaRPr lang="en-US" sz="1300">
              <a:solidFill>
                <a:srgbClr val="31859B"/>
              </a:solidFill>
              <a:latin typeface="Helvetica" charset="0"/>
            </a:endParaRPr>
          </a:p>
          <a:p>
            <a:pPr eaLnBrk="1" hangingPunct="1">
              <a:defRPr/>
            </a:pPr>
            <a:endParaRPr lang="en-US">
              <a:latin typeface="Helvetica" charset="0"/>
            </a:endParaRP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522288" y="3270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4400">
                <a:latin typeface="Calibri Light" charset="0"/>
              </a:rPr>
              <a:t>Where can I find OER?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5" y="1537644"/>
            <a:ext cx="5082988" cy="189503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5" y="3901311"/>
            <a:ext cx="5110032" cy="169693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98" y="1821421"/>
            <a:ext cx="3497779" cy="3222517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350" y="1870075"/>
            <a:ext cx="4919663" cy="4170363"/>
          </a:xfrm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/>
              <a:t>Why doesn't everyone use OER?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Examples of Successful OER Adoption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7538" y="1522413"/>
            <a:ext cx="5432425" cy="1919287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400">
                <a:solidFill>
                  <a:srgbClr val="1155CC"/>
                </a:solidFill>
                <a:latin typeface="Helvetica" charset="0"/>
              </a:rPr>
              <a:t>●</a:t>
            </a:r>
            <a:r>
              <a:rPr lang="en-US" sz="2400">
                <a:solidFill>
                  <a:srgbClr val="1155CC"/>
                </a:solidFill>
                <a:latin typeface="Times New Roman" charset="0"/>
              </a:rPr>
              <a:t>      </a:t>
            </a:r>
            <a:r>
              <a:rPr lang="en-US" sz="2400">
                <a:solidFill>
                  <a:srgbClr val="1155CC"/>
                </a:solidFill>
                <a:latin typeface="Helvetica" charset="0"/>
                <a:hlinkClick r:id="rId4"/>
              </a:rPr>
              <a:t>Houston Community College</a:t>
            </a:r>
            <a:endParaRPr lang="en-US" sz="2400">
              <a:solidFill>
                <a:srgbClr val="1155CC"/>
              </a:solidFill>
              <a:latin typeface="Helvetica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>
                <a:solidFill>
                  <a:srgbClr val="1155CC"/>
                </a:solidFill>
                <a:latin typeface="Helvetica" charset="0"/>
              </a:rPr>
              <a:t>●</a:t>
            </a:r>
            <a:r>
              <a:rPr lang="en-US" sz="2400">
                <a:solidFill>
                  <a:srgbClr val="1155CC"/>
                </a:solidFill>
                <a:latin typeface="Times New Roman" charset="0"/>
              </a:rPr>
              <a:t>      </a:t>
            </a:r>
            <a:r>
              <a:rPr lang="en-US" sz="2400">
                <a:solidFill>
                  <a:srgbClr val="1155CC"/>
                </a:solidFill>
                <a:latin typeface="Helvetica" charset="0"/>
                <a:hlinkClick r:id="rId5"/>
              </a:rPr>
              <a:t>Virginia State University</a:t>
            </a:r>
            <a:endParaRPr lang="en-US" sz="2400">
              <a:solidFill>
                <a:srgbClr val="1155CC"/>
              </a:solidFill>
              <a:latin typeface="Helvetica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>
                <a:solidFill>
                  <a:srgbClr val="1155CC"/>
                </a:solidFill>
                <a:latin typeface="Helvetica" charset="0"/>
              </a:rPr>
              <a:t>●</a:t>
            </a:r>
            <a:r>
              <a:rPr lang="en-US" sz="2400">
                <a:solidFill>
                  <a:srgbClr val="1155CC"/>
                </a:solidFill>
                <a:latin typeface="Times New Roman" charset="0"/>
              </a:rPr>
              <a:t>      </a:t>
            </a:r>
            <a:r>
              <a:rPr lang="en-US" sz="2400">
                <a:solidFill>
                  <a:srgbClr val="1155CC"/>
                </a:solidFill>
                <a:latin typeface="Helvetica" charset="0"/>
                <a:hlinkClick r:id="rId6"/>
              </a:rPr>
              <a:t>Scottsdale Community College</a:t>
            </a:r>
            <a:endParaRPr lang="en-US" sz="2400">
              <a:solidFill>
                <a:srgbClr val="1155CC"/>
              </a:solidFill>
              <a:latin typeface="Helvetica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>
                <a:solidFill>
                  <a:srgbClr val="1155CC"/>
                </a:solidFill>
                <a:latin typeface="Helvetica" charset="0"/>
              </a:rPr>
              <a:t>●</a:t>
            </a:r>
            <a:r>
              <a:rPr lang="en-US" sz="2400">
                <a:solidFill>
                  <a:srgbClr val="1155CC"/>
                </a:solidFill>
                <a:latin typeface="Times New Roman" charset="0"/>
              </a:rPr>
              <a:t>      </a:t>
            </a:r>
            <a:r>
              <a:rPr lang="en-US" sz="2400">
                <a:solidFill>
                  <a:srgbClr val="1155CC"/>
                </a:solidFill>
                <a:latin typeface="Helvetica" charset="0"/>
                <a:hlinkClick r:id="rId7"/>
              </a:rPr>
              <a:t>Project Kaleidoscope</a:t>
            </a:r>
            <a:endParaRPr lang="en-US" sz="2400">
              <a:solidFill>
                <a:srgbClr val="1155CC"/>
              </a:solidFill>
              <a:latin typeface="Helvetica" charset="0"/>
            </a:endParaRP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2048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46475"/>
            <a:ext cx="47244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Study</a:t>
            </a:r>
            <a:endParaRPr lang="x-none" altLang="x-none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758825" y="1690688"/>
            <a:ext cx="68246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 sz="2400"/>
              <a:t>Participants:</a:t>
            </a:r>
          </a:p>
          <a:p>
            <a:endParaRPr lang="en-US" altLang="x-none" sz="2400"/>
          </a:p>
          <a:p>
            <a:r>
              <a:rPr lang="en-US" altLang="x-none" sz="2400"/>
              <a:t>Part 1: 593 students from MNSU as part of a Master’s thesis research project</a:t>
            </a:r>
          </a:p>
          <a:p>
            <a:endParaRPr lang="en-US" altLang="x-none" sz="2400"/>
          </a:p>
          <a:p>
            <a:r>
              <a:rPr lang="en-US" altLang="x-none" sz="2400"/>
              <a:t>Part 2:  209 students that identified as being a student at least one Minnesota State College and University institution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-PPT-template-reg-150th" id="{E43513C8-F166-364A-8679-50EE2F3E97E9}" vid="{2C917A2B-975A-9748-B420-22800C2546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29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Taking the Temperature on OER: Minnesota State Students' Attitudes Towards Open Resources </vt:lpstr>
      <vt:lpstr>What are Open Educational Resources?</vt:lpstr>
      <vt:lpstr>PowerPoint Presentation</vt:lpstr>
      <vt:lpstr>Open Educational Resource Grants</vt:lpstr>
      <vt:lpstr>PowerPoint Presentation</vt:lpstr>
      <vt:lpstr>PowerPoint Presentation</vt:lpstr>
      <vt:lpstr>Why doesn't everyone use OER?</vt:lpstr>
      <vt:lpstr>Examples of Successful OER Adoption</vt:lpstr>
      <vt:lpstr>The Study</vt:lpstr>
      <vt:lpstr>The Study</vt:lpstr>
      <vt:lpstr>The Study</vt:lpstr>
      <vt:lpstr>The Study</vt:lpstr>
      <vt:lpstr>The Study</vt:lpstr>
      <vt:lpstr>The Study</vt:lpstr>
      <vt:lpstr>The Study</vt:lpstr>
      <vt:lpstr>The Study</vt:lpstr>
      <vt:lpstr>The Study</vt:lpstr>
      <vt:lpstr>The Study</vt:lpstr>
      <vt:lpstr>The Study</vt:lpstr>
      <vt:lpstr>The Study</vt:lpstr>
      <vt:lpstr>The Study</vt:lpstr>
      <vt:lpstr>The Study</vt:lpstr>
      <vt:lpstr>The Study</vt:lpstr>
      <vt:lpstr>What can we do?</vt:lpstr>
      <vt:lpstr>PowerPoint Presentation</vt:lpstr>
      <vt:lpstr>PowerPoint Presentation</vt:lpstr>
      <vt:lpstr>Successes?</vt:lpstr>
      <vt:lpstr>Challenges?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the Temperature on OER: Minnesota State Students' Attitudes Towards Open Resources </dc:title>
  <cp:revision>1</cp:revision>
  <dcterms:modified xsi:type="dcterms:W3CDTF">2017-07-27T19:26:34Z</dcterms:modified>
</cp:coreProperties>
</file>