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9" r:id="rId3"/>
    <p:sldId id="260" r:id="rId4"/>
    <p:sldId id="261" r:id="rId5"/>
    <p:sldId id="262" r:id="rId6"/>
    <p:sldId id="264" r:id="rId7"/>
    <p:sldId id="265" r:id="rId8"/>
    <p:sldId id="271" r:id="rId9"/>
    <p:sldId id="272" r:id="rId10"/>
    <p:sldId id="266" r:id="rId11"/>
    <p:sldId id="267" r:id="rId12"/>
    <p:sldId id="268" r:id="rId13"/>
    <p:sldId id="269" r:id="rId14"/>
    <p:sldId id="270" r:id="rId15"/>
    <p:sldId id="257" r:id="rId16"/>
    <p:sldId id="273" r:id="rId17"/>
    <p:sldId id="274" r:id="rId1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0" d="100"/>
          <a:sy n="70" d="100"/>
        </p:scale>
        <p:origin x="-828" y="-6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DC83FB6-03D7-4DEE-BFB5-07C8D2B53B3B}" type="doc">
      <dgm:prSet loTypeId="urn:microsoft.com/office/officeart/2005/8/layout/process1" loCatId="process" qsTypeId="urn:microsoft.com/office/officeart/2005/8/quickstyle/3d1" qsCatId="3D" csTypeId="urn:microsoft.com/office/officeart/2005/8/colors/colorful2" csCatId="colorful" phldr="1"/>
      <dgm:spPr/>
    </dgm:pt>
    <dgm:pt modelId="{1D630C9B-900B-4CD7-89F6-D57BCAB152FC}">
      <dgm:prSet phldrT="[Text]"/>
      <dgm:spPr/>
      <dgm:t>
        <a:bodyPr/>
        <a:lstStyle/>
        <a:p>
          <a:r>
            <a:rPr lang="en-US" dirty="0" smtClean="0"/>
            <a:t>Learn</a:t>
          </a:r>
          <a:endParaRPr lang="en-US" dirty="0"/>
        </a:p>
      </dgm:t>
    </dgm:pt>
    <dgm:pt modelId="{3CEBA664-4198-4FBF-AB85-BCF6D33B6DE5}" type="parTrans" cxnId="{FFFF119F-43C9-46A0-A827-3E8106D333C8}">
      <dgm:prSet/>
      <dgm:spPr/>
      <dgm:t>
        <a:bodyPr/>
        <a:lstStyle/>
        <a:p>
          <a:endParaRPr lang="en-US"/>
        </a:p>
      </dgm:t>
    </dgm:pt>
    <dgm:pt modelId="{E1EA87F6-7F80-4C2A-8FC6-7D2B3CFE5745}" type="sibTrans" cxnId="{FFFF119F-43C9-46A0-A827-3E8106D333C8}">
      <dgm:prSet/>
      <dgm:spPr/>
      <dgm:t>
        <a:bodyPr/>
        <a:lstStyle/>
        <a:p>
          <a:endParaRPr lang="en-US"/>
        </a:p>
      </dgm:t>
    </dgm:pt>
    <dgm:pt modelId="{C59F994E-3B66-41CE-961D-2AFC6E419B90}">
      <dgm:prSet phldrT="[Text]"/>
      <dgm:spPr/>
      <dgm:t>
        <a:bodyPr/>
        <a:lstStyle/>
        <a:p>
          <a:r>
            <a:rPr lang="en-US" dirty="0" smtClean="0"/>
            <a:t>Report</a:t>
          </a:r>
          <a:endParaRPr lang="en-US" dirty="0"/>
        </a:p>
      </dgm:t>
    </dgm:pt>
    <dgm:pt modelId="{8EF8E4FB-0509-4D4A-9759-C1C0BB43B91D}" type="parTrans" cxnId="{AE3A0739-C0F3-4042-9CC2-80526EE14DC9}">
      <dgm:prSet/>
      <dgm:spPr/>
      <dgm:t>
        <a:bodyPr/>
        <a:lstStyle/>
        <a:p>
          <a:endParaRPr lang="en-US"/>
        </a:p>
      </dgm:t>
    </dgm:pt>
    <dgm:pt modelId="{B4EFB951-55EE-4508-8C21-B7F588FBEE59}" type="sibTrans" cxnId="{AE3A0739-C0F3-4042-9CC2-80526EE14DC9}">
      <dgm:prSet/>
      <dgm:spPr/>
      <dgm:t>
        <a:bodyPr/>
        <a:lstStyle/>
        <a:p>
          <a:endParaRPr lang="en-US"/>
        </a:p>
      </dgm:t>
    </dgm:pt>
    <dgm:pt modelId="{9902CA5D-7F5C-4807-957C-9F6D874AF026}">
      <dgm:prSet phldrT="[Text]"/>
      <dgm:spPr/>
      <dgm:t>
        <a:bodyPr/>
        <a:lstStyle/>
        <a:p>
          <a:r>
            <a:rPr lang="en-US" dirty="0" smtClean="0"/>
            <a:t>Practice</a:t>
          </a:r>
          <a:endParaRPr lang="en-US" dirty="0"/>
        </a:p>
      </dgm:t>
    </dgm:pt>
    <dgm:pt modelId="{AAAB066B-6B50-4E41-B916-8CED8ECC9456}" type="sibTrans" cxnId="{ECE66FC8-DC4F-4190-A3A5-5C2C1BBFD7C6}">
      <dgm:prSet/>
      <dgm:spPr/>
      <dgm:t>
        <a:bodyPr/>
        <a:lstStyle/>
        <a:p>
          <a:endParaRPr lang="en-US"/>
        </a:p>
      </dgm:t>
    </dgm:pt>
    <dgm:pt modelId="{7AF13CAA-1A93-47A5-9045-333027630F09}" type="parTrans" cxnId="{ECE66FC8-DC4F-4190-A3A5-5C2C1BBFD7C6}">
      <dgm:prSet/>
      <dgm:spPr/>
      <dgm:t>
        <a:bodyPr/>
        <a:lstStyle/>
        <a:p>
          <a:endParaRPr lang="en-US"/>
        </a:p>
      </dgm:t>
    </dgm:pt>
    <dgm:pt modelId="{BE164F3C-E862-40B0-B20B-227E2679E9A3}" type="pres">
      <dgm:prSet presAssocID="{1DC83FB6-03D7-4DEE-BFB5-07C8D2B53B3B}" presName="Name0" presStyleCnt="0">
        <dgm:presLayoutVars>
          <dgm:dir/>
          <dgm:resizeHandles val="exact"/>
        </dgm:presLayoutVars>
      </dgm:prSet>
      <dgm:spPr/>
    </dgm:pt>
    <dgm:pt modelId="{7691E6CA-047F-4220-96E7-173BD6830B98}" type="pres">
      <dgm:prSet presAssocID="{1D630C9B-900B-4CD7-89F6-D57BCAB152FC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C010740-8828-4E7E-9F9D-38124CE4337E}" type="pres">
      <dgm:prSet presAssocID="{E1EA87F6-7F80-4C2A-8FC6-7D2B3CFE5745}" presName="sibTrans" presStyleLbl="sibTrans2D1" presStyleIdx="0" presStyleCnt="2"/>
      <dgm:spPr/>
    </dgm:pt>
    <dgm:pt modelId="{BE776A03-2A11-4C07-B997-1F9D1A5145A1}" type="pres">
      <dgm:prSet presAssocID="{E1EA87F6-7F80-4C2A-8FC6-7D2B3CFE5745}" presName="connectorText" presStyleLbl="sibTrans2D1" presStyleIdx="0" presStyleCnt="2"/>
      <dgm:spPr/>
    </dgm:pt>
    <dgm:pt modelId="{1333A792-BE01-4509-B072-3CA95731BE8C}" type="pres">
      <dgm:prSet presAssocID="{9902CA5D-7F5C-4807-957C-9F6D874AF026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CF71AFA-4B7C-417B-B1E2-92EC298D585C}" type="pres">
      <dgm:prSet presAssocID="{AAAB066B-6B50-4E41-B916-8CED8ECC9456}" presName="sibTrans" presStyleLbl="sibTrans2D1" presStyleIdx="1" presStyleCnt="2"/>
      <dgm:spPr/>
    </dgm:pt>
    <dgm:pt modelId="{EFB5E40D-5A3F-4886-9160-5624DD3EA9E9}" type="pres">
      <dgm:prSet presAssocID="{AAAB066B-6B50-4E41-B916-8CED8ECC9456}" presName="connectorText" presStyleLbl="sibTrans2D1" presStyleIdx="1" presStyleCnt="2"/>
      <dgm:spPr/>
    </dgm:pt>
    <dgm:pt modelId="{9724C199-0EDB-45AD-A0C3-D2A72701AFDD}" type="pres">
      <dgm:prSet presAssocID="{C59F994E-3B66-41CE-961D-2AFC6E419B90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F4084EAC-5031-4CD7-9605-5EE7143F8344}" type="presOf" srcId="{AAAB066B-6B50-4E41-B916-8CED8ECC9456}" destId="{8CF71AFA-4B7C-417B-B1E2-92EC298D585C}" srcOrd="0" destOrd="0" presId="urn:microsoft.com/office/officeart/2005/8/layout/process1"/>
    <dgm:cxn modelId="{2FD6A838-36CB-43AC-8342-80E3F90B28D4}" type="presOf" srcId="{AAAB066B-6B50-4E41-B916-8CED8ECC9456}" destId="{EFB5E40D-5A3F-4886-9160-5624DD3EA9E9}" srcOrd="1" destOrd="0" presId="urn:microsoft.com/office/officeart/2005/8/layout/process1"/>
    <dgm:cxn modelId="{AA0C70DC-1144-4303-A08A-F6A1EFD84791}" type="presOf" srcId="{1DC83FB6-03D7-4DEE-BFB5-07C8D2B53B3B}" destId="{BE164F3C-E862-40B0-B20B-227E2679E9A3}" srcOrd="0" destOrd="0" presId="urn:microsoft.com/office/officeart/2005/8/layout/process1"/>
    <dgm:cxn modelId="{97167F23-3DBF-4202-96BE-9674FED2B903}" type="presOf" srcId="{C59F994E-3B66-41CE-961D-2AFC6E419B90}" destId="{9724C199-0EDB-45AD-A0C3-D2A72701AFDD}" srcOrd="0" destOrd="0" presId="urn:microsoft.com/office/officeart/2005/8/layout/process1"/>
    <dgm:cxn modelId="{FFFF119F-43C9-46A0-A827-3E8106D333C8}" srcId="{1DC83FB6-03D7-4DEE-BFB5-07C8D2B53B3B}" destId="{1D630C9B-900B-4CD7-89F6-D57BCAB152FC}" srcOrd="0" destOrd="0" parTransId="{3CEBA664-4198-4FBF-AB85-BCF6D33B6DE5}" sibTransId="{E1EA87F6-7F80-4C2A-8FC6-7D2B3CFE5745}"/>
    <dgm:cxn modelId="{237D2D2F-D730-4451-8F26-42DCD6AFBE84}" type="presOf" srcId="{E1EA87F6-7F80-4C2A-8FC6-7D2B3CFE5745}" destId="{EC010740-8828-4E7E-9F9D-38124CE4337E}" srcOrd="0" destOrd="0" presId="urn:microsoft.com/office/officeart/2005/8/layout/process1"/>
    <dgm:cxn modelId="{ECE66FC8-DC4F-4190-A3A5-5C2C1BBFD7C6}" srcId="{1DC83FB6-03D7-4DEE-BFB5-07C8D2B53B3B}" destId="{9902CA5D-7F5C-4807-957C-9F6D874AF026}" srcOrd="1" destOrd="0" parTransId="{7AF13CAA-1A93-47A5-9045-333027630F09}" sibTransId="{AAAB066B-6B50-4E41-B916-8CED8ECC9456}"/>
    <dgm:cxn modelId="{AE3A0739-C0F3-4042-9CC2-80526EE14DC9}" srcId="{1DC83FB6-03D7-4DEE-BFB5-07C8D2B53B3B}" destId="{C59F994E-3B66-41CE-961D-2AFC6E419B90}" srcOrd="2" destOrd="0" parTransId="{8EF8E4FB-0509-4D4A-9759-C1C0BB43B91D}" sibTransId="{B4EFB951-55EE-4508-8C21-B7F588FBEE59}"/>
    <dgm:cxn modelId="{CE52CD9B-0552-480D-9C99-D10FB97162FE}" type="presOf" srcId="{E1EA87F6-7F80-4C2A-8FC6-7D2B3CFE5745}" destId="{BE776A03-2A11-4C07-B997-1F9D1A5145A1}" srcOrd="1" destOrd="0" presId="urn:microsoft.com/office/officeart/2005/8/layout/process1"/>
    <dgm:cxn modelId="{BD785104-C2E7-43B7-9A90-B30364DCB800}" type="presOf" srcId="{1D630C9B-900B-4CD7-89F6-D57BCAB152FC}" destId="{7691E6CA-047F-4220-96E7-173BD6830B98}" srcOrd="0" destOrd="0" presId="urn:microsoft.com/office/officeart/2005/8/layout/process1"/>
    <dgm:cxn modelId="{494E3779-2C10-4A30-855D-5BB8898FBA5D}" type="presOf" srcId="{9902CA5D-7F5C-4807-957C-9F6D874AF026}" destId="{1333A792-BE01-4509-B072-3CA95731BE8C}" srcOrd="0" destOrd="0" presId="urn:microsoft.com/office/officeart/2005/8/layout/process1"/>
    <dgm:cxn modelId="{9B714DBE-E129-4199-9F83-B4FEDC6F9E8C}" type="presParOf" srcId="{BE164F3C-E862-40B0-B20B-227E2679E9A3}" destId="{7691E6CA-047F-4220-96E7-173BD6830B98}" srcOrd="0" destOrd="0" presId="urn:microsoft.com/office/officeart/2005/8/layout/process1"/>
    <dgm:cxn modelId="{DC5FAEF0-46E6-495C-8689-D66788D0A20F}" type="presParOf" srcId="{BE164F3C-E862-40B0-B20B-227E2679E9A3}" destId="{EC010740-8828-4E7E-9F9D-38124CE4337E}" srcOrd="1" destOrd="0" presId="urn:microsoft.com/office/officeart/2005/8/layout/process1"/>
    <dgm:cxn modelId="{328B3E8E-887B-4807-B8D5-69157925CEC4}" type="presParOf" srcId="{EC010740-8828-4E7E-9F9D-38124CE4337E}" destId="{BE776A03-2A11-4C07-B997-1F9D1A5145A1}" srcOrd="0" destOrd="0" presId="urn:microsoft.com/office/officeart/2005/8/layout/process1"/>
    <dgm:cxn modelId="{91DF72A6-7FD0-4AC9-B5FE-C34BDE882FBC}" type="presParOf" srcId="{BE164F3C-E862-40B0-B20B-227E2679E9A3}" destId="{1333A792-BE01-4509-B072-3CA95731BE8C}" srcOrd="2" destOrd="0" presId="urn:microsoft.com/office/officeart/2005/8/layout/process1"/>
    <dgm:cxn modelId="{F828A837-F97E-464F-9D2D-34F628A87553}" type="presParOf" srcId="{BE164F3C-E862-40B0-B20B-227E2679E9A3}" destId="{8CF71AFA-4B7C-417B-B1E2-92EC298D585C}" srcOrd="3" destOrd="0" presId="urn:microsoft.com/office/officeart/2005/8/layout/process1"/>
    <dgm:cxn modelId="{026EDA35-1E02-46DB-B9DF-081E12819A6E}" type="presParOf" srcId="{8CF71AFA-4B7C-417B-B1E2-92EC298D585C}" destId="{EFB5E40D-5A3F-4886-9160-5624DD3EA9E9}" srcOrd="0" destOrd="0" presId="urn:microsoft.com/office/officeart/2005/8/layout/process1"/>
    <dgm:cxn modelId="{8CD1F53E-A176-4C85-9F88-2531C4E935C3}" type="presParOf" srcId="{BE164F3C-E862-40B0-B20B-227E2679E9A3}" destId="{9724C199-0EDB-45AD-A0C3-D2A72701AFDD}" srcOrd="4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691E6CA-047F-4220-96E7-173BD6830B98}">
      <dsp:nvSpPr>
        <dsp:cNvPr id="0" name=""/>
        <dsp:cNvSpPr/>
      </dsp:nvSpPr>
      <dsp:spPr>
        <a:xfrm>
          <a:off x="6764" y="1425473"/>
          <a:ext cx="2021755" cy="121305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96000"/>
                <a:satMod val="130000"/>
                <a:lumMod val="114000"/>
              </a:schemeClr>
            </a:gs>
            <a:gs pos="60000">
              <a:schemeClr val="accent2">
                <a:hueOff val="0"/>
                <a:satOff val="0"/>
                <a:lumOff val="0"/>
                <a:alphaOff val="0"/>
                <a:tint val="100000"/>
                <a:satMod val="106000"/>
                <a:lumMod val="11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</a:schemeClr>
            </a:gs>
          </a:gsLst>
          <a:lin ang="5400000" scaled="0"/>
        </a:gradFill>
        <a:ln>
          <a:noFill/>
        </a:ln>
        <a:effectLst>
          <a:outerShdw blurRad="47625" dist="38100" dir="5400000" sy="98000" rotWithShape="0">
            <a:srgbClr val="000000">
              <a:alpha val="4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kern="1200" dirty="0" smtClean="0"/>
            <a:t>Learn</a:t>
          </a:r>
          <a:endParaRPr lang="en-US" sz="3600" kern="1200" dirty="0"/>
        </a:p>
      </dsp:txBody>
      <dsp:txXfrm>
        <a:off x="42293" y="1461002"/>
        <a:ext cx="1950697" cy="1141995"/>
      </dsp:txXfrm>
    </dsp:sp>
    <dsp:sp modelId="{EC010740-8828-4E7E-9F9D-38124CE4337E}">
      <dsp:nvSpPr>
        <dsp:cNvPr id="0" name=""/>
        <dsp:cNvSpPr/>
      </dsp:nvSpPr>
      <dsp:spPr>
        <a:xfrm>
          <a:off x="2230695" y="1781302"/>
          <a:ext cx="428612" cy="501395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96000"/>
                <a:satMod val="130000"/>
                <a:lumMod val="114000"/>
              </a:schemeClr>
            </a:gs>
            <a:gs pos="60000">
              <a:schemeClr val="accent2">
                <a:hueOff val="0"/>
                <a:satOff val="0"/>
                <a:lumOff val="0"/>
                <a:alphaOff val="0"/>
                <a:tint val="100000"/>
                <a:satMod val="106000"/>
                <a:lumMod val="11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</a:schemeClr>
            </a:gs>
          </a:gsLst>
          <a:lin ang="5400000" scaled="0"/>
        </a:gradFill>
        <a:ln>
          <a:noFill/>
        </a:ln>
        <a:effectLst>
          <a:outerShdw blurRad="47625" dist="38100" dir="5400000" sy="98000" rotWithShape="0">
            <a:srgbClr val="000000">
              <a:alpha val="48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200" kern="1200"/>
        </a:p>
      </dsp:txBody>
      <dsp:txXfrm>
        <a:off x="2230695" y="1881581"/>
        <a:ext cx="300028" cy="300837"/>
      </dsp:txXfrm>
    </dsp:sp>
    <dsp:sp modelId="{1333A792-BE01-4509-B072-3CA95731BE8C}">
      <dsp:nvSpPr>
        <dsp:cNvPr id="0" name=""/>
        <dsp:cNvSpPr/>
      </dsp:nvSpPr>
      <dsp:spPr>
        <a:xfrm>
          <a:off x="2837222" y="1425473"/>
          <a:ext cx="2021755" cy="121305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-200035"/>
                <a:satOff val="-39889"/>
                <a:lumOff val="1175"/>
                <a:alphaOff val="0"/>
                <a:tint val="96000"/>
                <a:satMod val="130000"/>
                <a:lumMod val="114000"/>
              </a:schemeClr>
            </a:gs>
            <a:gs pos="60000">
              <a:schemeClr val="accent2">
                <a:hueOff val="-200035"/>
                <a:satOff val="-39889"/>
                <a:lumOff val="1175"/>
                <a:alphaOff val="0"/>
                <a:tint val="100000"/>
                <a:satMod val="106000"/>
                <a:lumMod val="110000"/>
              </a:schemeClr>
            </a:gs>
            <a:gs pos="100000">
              <a:schemeClr val="accent2">
                <a:hueOff val="-200035"/>
                <a:satOff val="-39889"/>
                <a:lumOff val="1175"/>
                <a:alphaOff val="0"/>
              </a:schemeClr>
            </a:gs>
          </a:gsLst>
          <a:lin ang="5400000" scaled="0"/>
        </a:gradFill>
        <a:ln>
          <a:noFill/>
        </a:ln>
        <a:effectLst>
          <a:outerShdw blurRad="47625" dist="38100" dir="5400000" sy="98000" rotWithShape="0">
            <a:srgbClr val="000000">
              <a:alpha val="4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kern="1200" dirty="0" smtClean="0"/>
            <a:t>Practice</a:t>
          </a:r>
          <a:endParaRPr lang="en-US" sz="3600" kern="1200" dirty="0"/>
        </a:p>
      </dsp:txBody>
      <dsp:txXfrm>
        <a:off x="2872751" y="1461002"/>
        <a:ext cx="1950697" cy="1141995"/>
      </dsp:txXfrm>
    </dsp:sp>
    <dsp:sp modelId="{8CF71AFA-4B7C-417B-B1E2-92EC298D585C}">
      <dsp:nvSpPr>
        <dsp:cNvPr id="0" name=""/>
        <dsp:cNvSpPr/>
      </dsp:nvSpPr>
      <dsp:spPr>
        <a:xfrm>
          <a:off x="5061153" y="1781302"/>
          <a:ext cx="428612" cy="501395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2">
                <a:hueOff val="-400071"/>
                <a:satOff val="-79779"/>
                <a:lumOff val="2351"/>
                <a:alphaOff val="0"/>
                <a:tint val="96000"/>
                <a:satMod val="130000"/>
                <a:lumMod val="114000"/>
              </a:schemeClr>
            </a:gs>
            <a:gs pos="60000">
              <a:schemeClr val="accent2">
                <a:hueOff val="-400071"/>
                <a:satOff val="-79779"/>
                <a:lumOff val="2351"/>
                <a:alphaOff val="0"/>
                <a:tint val="100000"/>
                <a:satMod val="106000"/>
                <a:lumMod val="110000"/>
              </a:schemeClr>
            </a:gs>
            <a:gs pos="100000">
              <a:schemeClr val="accent2">
                <a:hueOff val="-400071"/>
                <a:satOff val="-79779"/>
                <a:lumOff val="2351"/>
                <a:alphaOff val="0"/>
              </a:schemeClr>
            </a:gs>
          </a:gsLst>
          <a:lin ang="5400000" scaled="0"/>
        </a:gradFill>
        <a:ln>
          <a:noFill/>
        </a:ln>
        <a:effectLst>
          <a:outerShdw blurRad="47625" dist="38100" dir="5400000" sy="98000" rotWithShape="0">
            <a:srgbClr val="000000">
              <a:alpha val="48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200" kern="1200"/>
        </a:p>
      </dsp:txBody>
      <dsp:txXfrm>
        <a:off x="5061153" y="1881581"/>
        <a:ext cx="300028" cy="300837"/>
      </dsp:txXfrm>
    </dsp:sp>
    <dsp:sp modelId="{9724C199-0EDB-45AD-A0C3-D2A72701AFDD}">
      <dsp:nvSpPr>
        <dsp:cNvPr id="0" name=""/>
        <dsp:cNvSpPr/>
      </dsp:nvSpPr>
      <dsp:spPr>
        <a:xfrm>
          <a:off x="5667680" y="1425473"/>
          <a:ext cx="2021755" cy="121305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-400071"/>
                <a:satOff val="-79779"/>
                <a:lumOff val="2351"/>
                <a:alphaOff val="0"/>
                <a:tint val="96000"/>
                <a:satMod val="130000"/>
                <a:lumMod val="114000"/>
              </a:schemeClr>
            </a:gs>
            <a:gs pos="60000">
              <a:schemeClr val="accent2">
                <a:hueOff val="-400071"/>
                <a:satOff val="-79779"/>
                <a:lumOff val="2351"/>
                <a:alphaOff val="0"/>
                <a:tint val="100000"/>
                <a:satMod val="106000"/>
                <a:lumMod val="110000"/>
              </a:schemeClr>
            </a:gs>
            <a:gs pos="100000">
              <a:schemeClr val="accent2">
                <a:hueOff val="-400071"/>
                <a:satOff val="-79779"/>
                <a:lumOff val="2351"/>
                <a:alphaOff val="0"/>
              </a:schemeClr>
            </a:gs>
          </a:gsLst>
          <a:lin ang="5400000" scaled="0"/>
        </a:gradFill>
        <a:ln>
          <a:noFill/>
        </a:ln>
        <a:effectLst>
          <a:outerShdw blurRad="47625" dist="38100" dir="5400000" sy="98000" rotWithShape="0">
            <a:srgbClr val="000000">
              <a:alpha val="4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kern="1200" dirty="0" smtClean="0"/>
            <a:t>Report</a:t>
          </a:r>
          <a:endParaRPr lang="en-US" sz="3600" kern="1200" dirty="0"/>
        </a:p>
      </dsp:txBody>
      <dsp:txXfrm>
        <a:off x="5703209" y="1461002"/>
        <a:ext cx="1950697" cy="114199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516624"/>
            <a:ext cx="7315200" cy="2595025"/>
          </a:xfrm>
        </p:spPr>
        <p:txBody>
          <a:bodyPr>
            <a:normAutofit/>
          </a:bodyPr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5166530"/>
            <a:ext cx="7315200" cy="1144632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264E88-4FE3-4C22-85AB-A6E0F410A001}" type="datetimeFigureOut">
              <a:rPr lang="en-US" smtClean="0"/>
              <a:t>7/26/2016</a:t>
            </a:fld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3A6B42E-E0DA-48EA-A177-438507A3F412}" type="slidenum">
              <a:rPr lang="en-US" smtClean="0"/>
              <a:t>‹#›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264E88-4FE3-4C22-85AB-A6E0F410A001}" type="datetimeFigureOut">
              <a:rPr lang="en-US" smtClean="0"/>
              <a:t>7/26/2016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6B42E-E0DA-48EA-A177-438507A3F41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248400" y="1826709"/>
            <a:ext cx="1492499" cy="448445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54524" y="1826709"/>
            <a:ext cx="5241476" cy="448445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264E88-4FE3-4C22-85AB-A6E0F410A001}" type="datetimeFigureOut">
              <a:rPr lang="en-US" smtClean="0"/>
              <a:t>7/26/2016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6B42E-E0DA-48EA-A177-438507A3F41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264E88-4FE3-4C22-85AB-A6E0F410A001}" type="datetimeFigureOut">
              <a:rPr lang="en-US" smtClean="0"/>
              <a:t>7/26/2016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6B42E-E0DA-48EA-A177-438507A3F41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017572"/>
            <a:ext cx="7315200" cy="1293592"/>
          </a:xfrm>
        </p:spPr>
        <p:txBody>
          <a:bodyPr anchor="t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3865097"/>
            <a:ext cx="7315200" cy="109843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264E88-4FE3-4C22-85AB-A6E0F410A001}" type="datetimeFigureOut">
              <a:rPr lang="en-US" smtClean="0"/>
              <a:t>7/26/2016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6B42E-E0DA-48EA-A177-438507A3F41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264E88-4FE3-4C22-85AB-A6E0F410A001}" type="datetimeFigureOut">
              <a:rPr lang="en-US" smtClean="0"/>
              <a:t>7/26/2016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6B42E-E0DA-48EA-A177-438507A3F412}" type="slidenum">
              <a:rPr lang="en-US" smtClean="0"/>
              <a:t>‹#›</a:t>
            </a:fld>
            <a:endParaRPr lang="en-US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914400" y="1544715"/>
            <a:ext cx="7315200" cy="115409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914400" y="2743200"/>
            <a:ext cx="3566160" cy="359359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81728" y="2743200"/>
            <a:ext cx="3566160" cy="359568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6348" y="2743200"/>
            <a:ext cx="3364992" cy="621792"/>
          </a:xfrm>
        </p:spPr>
        <p:txBody>
          <a:bodyPr anchor="b">
            <a:noAutofit/>
          </a:bodyPr>
          <a:lstStyle>
            <a:lvl1pPr marL="0" indent="0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85144" y="2743200"/>
            <a:ext cx="3362062" cy="621792"/>
          </a:xfrm>
        </p:spPr>
        <p:txBody>
          <a:bodyPr anchor="b">
            <a:noAutofit/>
          </a:bodyPr>
          <a:lstStyle>
            <a:lvl1pPr marL="0" indent="0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264E88-4FE3-4C22-85AB-A6E0F410A001}" type="datetimeFigureOut">
              <a:rPr lang="en-US" smtClean="0"/>
              <a:t>7/26/2016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6B42E-E0DA-48EA-A177-438507A3F412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914400" y="1544715"/>
            <a:ext cx="7315200" cy="115409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914400" y="3383280"/>
            <a:ext cx="3566160" cy="295351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81727" y="3383280"/>
            <a:ext cx="3566160" cy="295351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264E88-4FE3-4C22-85AB-A6E0F410A001}" type="datetimeFigureOut">
              <a:rPr lang="en-US" smtClean="0"/>
              <a:t>7/26/2016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6B42E-E0DA-48EA-A177-438507A3F41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264E88-4FE3-4C22-85AB-A6E0F410A001}" type="datetimeFigureOut">
              <a:rPr lang="en-US" smtClean="0"/>
              <a:t>7/26/2016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6B42E-E0DA-48EA-A177-438507A3F41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1825362"/>
            <a:ext cx="2950936" cy="2173015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21752" y="1826709"/>
            <a:ext cx="4207848" cy="4476614"/>
          </a:xfrm>
        </p:spPr>
        <p:txBody>
          <a:bodyPr anchor="ctr"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4061095"/>
            <a:ext cx="2950936" cy="224538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264E88-4FE3-4C22-85AB-A6E0F410A001}" type="datetimeFigureOut">
              <a:rPr lang="en-US" smtClean="0"/>
              <a:t>7/26/2016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6B42E-E0DA-48EA-A177-438507A3F41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1828800"/>
            <a:ext cx="2953512" cy="2176272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191000" y="2286000"/>
            <a:ext cx="4038600" cy="3352800"/>
          </a:xfrm>
          <a:solidFill>
            <a:schemeClr val="accent2"/>
          </a:solidFill>
          <a:ln w="12700">
            <a:noFill/>
          </a:ln>
          <a:effectLst>
            <a:reflection blurRad="12700" stA="30000" endPos="30000" dist="31750" dir="5400000" sy="-100000" algn="bl" rotWithShape="0"/>
          </a:effectLst>
          <a:scene3d>
            <a:camera prst="perspectiveRight" fov="2700000">
              <a:rot lat="240000" lon="900000" rev="0"/>
            </a:camera>
            <a:lightRig rig="threePt" dir="t">
              <a:rot lat="0" lon="0" rev="2700000"/>
            </a:lightRig>
          </a:scene3d>
          <a:sp3d/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4059936"/>
            <a:ext cx="2953512" cy="2249424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264E88-4FE3-4C22-85AB-A6E0F410A001}" type="datetimeFigureOut">
              <a:rPr lang="en-US" smtClean="0"/>
              <a:t>7/26/2016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6B42E-E0DA-48EA-A177-438507A3F41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1">
                <a:tint val="100000"/>
                <a:shade val="80000"/>
                <a:satMod val="100000"/>
                <a:lumMod val="100000"/>
              </a:schemeClr>
            </a:gs>
            <a:gs pos="65000">
              <a:schemeClr val="bg1">
                <a:tint val="100000"/>
                <a:shade val="95000"/>
                <a:satMod val="100000"/>
                <a:lumMod val="100000"/>
              </a:schemeClr>
            </a:gs>
            <a:gs pos="100000">
              <a:schemeClr val="bg1">
                <a:tint val="88000"/>
                <a:shade val="100000"/>
                <a:satMod val="400000"/>
                <a:lumMod val="100000"/>
              </a:schemeClr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8435268" y="573807"/>
            <a:ext cx="86236" cy="57231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8569419" y="573807"/>
            <a:ext cx="576072" cy="57231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4400" y="1544715"/>
            <a:ext cx="7315200" cy="115409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2769833"/>
            <a:ext cx="7315200" cy="353952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07690" y="548797"/>
            <a:ext cx="1189132" cy="29791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alpha val="50000"/>
                  </a:schemeClr>
                </a:solidFill>
              </a:defRPr>
            </a:lvl1pPr>
          </a:lstStyle>
          <a:p>
            <a:fld id="{C0264E88-4FE3-4C22-85AB-A6E0F410A001}" type="datetimeFigureOut">
              <a:rPr lang="en-US" smtClean="0"/>
              <a:t>7/26/2016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314415" y="548797"/>
            <a:ext cx="941203" cy="30175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A3A6B42E-E0DA-48EA-A177-438507A3F412}" type="slidenum">
              <a:rPr lang="en-US" smtClean="0"/>
              <a:t>‹#›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08688" y="855956"/>
            <a:ext cx="2246489" cy="301227"/>
          </a:xfrm>
          <a:prstGeom prst="rect">
            <a:avLst/>
          </a:prstGeom>
        </p:spPr>
        <p:txBody>
          <a:bodyPr vert="horz" lIns="91440" tIns="0" rIns="91440" bIns="45720" rtlCol="0" anchor="t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0292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9144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1430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6002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8288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0574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7" Type="http://schemas.openxmlformats.org/officeDocument/2006/relationships/image" Target="../media/image20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2.png"/><Relationship Id="rId4" Type="http://schemas.openxmlformats.org/officeDocument/2006/relationships/image" Target="../media/image18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image" Target="../media/image22.png"/><Relationship Id="rId7" Type="http://schemas.openxmlformats.org/officeDocument/2006/relationships/image" Target="../media/image26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wm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2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An Alternative Pathway of Learning Math 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err="1" smtClean="0"/>
              <a:t>Taskin</a:t>
            </a:r>
            <a:r>
              <a:rPr lang="en-US" dirty="0" smtClean="0"/>
              <a:t> </a:t>
            </a:r>
            <a:r>
              <a:rPr lang="en-US" dirty="0" err="1" smtClean="0"/>
              <a:t>Haque</a:t>
            </a:r>
            <a:r>
              <a:rPr lang="en-US" dirty="0" smtClean="0"/>
              <a:t>,</a:t>
            </a:r>
          </a:p>
          <a:p>
            <a:r>
              <a:rPr lang="en-US" dirty="0" smtClean="0"/>
              <a:t> Metropolitan State University</a:t>
            </a:r>
            <a:endParaRPr lang="en-US" dirty="0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0400" y="6223289"/>
            <a:ext cx="2133600" cy="60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004027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685800"/>
            <a:ext cx="7315200" cy="1154097"/>
          </a:xfrm>
        </p:spPr>
        <p:txBody>
          <a:bodyPr/>
          <a:lstStyle/>
          <a:p>
            <a:r>
              <a:rPr lang="en-US" dirty="0" smtClean="0"/>
              <a:t>Practice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2209800"/>
            <a:ext cx="7315200" cy="3539527"/>
          </a:xfrm>
        </p:spPr>
        <p:txBody>
          <a:bodyPr>
            <a:noAutofit/>
          </a:bodyPr>
          <a:lstStyle/>
          <a:p>
            <a:r>
              <a:rPr lang="en-US" sz="3200" dirty="0" smtClean="0"/>
              <a:t>Motivating</a:t>
            </a:r>
          </a:p>
          <a:p>
            <a:r>
              <a:rPr lang="en-US" sz="3200" dirty="0" smtClean="0"/>
              <a:t>Fun </a:t>
            </a:r>
          </a:p>
          <a:p>
            <a:r>
              <a:rPr lang="en-US" sz="3200" dirty="0" smtClean="0"/>
              <a:t>Interest Generation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sz="3200" dirty="0" smtClean="0"/>
              <a:t>Games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sz="3200" dirty="0" smtClean="0"/>
              <a:t>Pictures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sz="3200" dirty="0" smtClean="0"/>
              <a:t>Songs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sz="3200" dirty="0" smtClean="0"/>
              <a:t>Videos</a:t>
            </a:r>
            <a:endParaRPr lang="en-US" sz="3200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0400" y="6222672"/>
            <a:ext cx="2133600" cy="60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104042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533400"/>
            <a:ext cx="7315200" cy="1154097"/>
          </a:xfrm>
        </p:spPr>
        <p:txBody>
          <a:bodyPr/>
          <a:lstStyle/>
          <a:p>
            <a:r>
              <a:rPr lang="en-US" dirty="0" smtClean="0"/>
              <a:t>Math Fact Shoot-Out </a:t>
            </a:r>
            <a:endParaRPr lang="en-US" dirty="0"/>
          </a:p>
        </p:txBody>
      </p:sp>
      <p:pic>
        <p:nvPicPr>
          <p:cNvPr id="921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2037600"/>
            <a:ext cx="5974080" cy="44805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0" y="6596390"/>
            <a:ext cx="4572000" cy="26161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100" dirty="0" smtClean="0"/>
              <a:t>Source: http://www.abcya.com/math_facts_game.htm</a:t>
            </a:r>
            <a:endParaRPr lang="en-US" sz="1100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0400" y="6222672"/>
            <a:ext cx="2133600" cy="60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194610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533400"/>
            <a:ext cx="7315200" cy="1154097"/>
          </a:xfrm>
        </p:spPr>
        <p:txBody>
          <a:bodyPr/>
          <a:lstStyle/>
          <a:p>
            <a:r>
              <a:rPr lang="en-US" dirty="0"/>
              <a:t>Math Fact Shoot-Out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33600" y="1981200"/>
            <a:ext cx="7315200" cy="4256737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Select  an Avatar</a:t>
            </a:r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Select  a Level</a:t>
            </a:r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Select an exercise  </a:t>
            </a:r>
          </a:p>
          <a:p>
            <a:endParaRPr lang="en-US" dirty="0" smtClean="0"/>
          </a:p>
          <a:p>
            <a:endParaRPr lang="en-US" dirty="0"/>
          </a:p>
          <a:p>
            <a:r>
              <a:rPr lang="en-US" dirty="0" smtClean="0"/>
              <a:t>Correct answers in a ROW and try Shoot-Out</a:t>
            </a:r>
          </a:p>
          <a:p>
            <a:pPr marL="45720" indent="0">
              <a:buNone/>
            </a:pPr>
            <a:endParaRPr lang="en-US" dirty="0"/>
          </a:p>
          <a:p>
            <a:pPr marL="45720" indent="0">
              <a:buNone/>
            </a:pPr>
            <a:r>
              <a:rPr lang="en-US" dirty="0" smtClean="0"/>
              <a:t> </a:t>
            </a:r>
          </a:p>
          <a:p>
            <a:r>
              <a:rPr lang="en-US" dirty="0" smtClean="0"/>
              <a:t>Be a CHAMP</a:t>
            </a: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988" y="1905000"/>
            <a:ext cx="457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08" t="16705" r="4310" b="25431"/>
          <a:stretch/>
        </p:blipFill>
        <p:spPr bwMode="auto">
          <a:xfrm>
            <a:off x="1400096" y="2971800"/>
            <a:ext cx="896984" cy="2743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8548" y="3657600"/>
            <a:ext cx="640080" cy="6400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0400" y="6222672"/>
            <a:ext cx="2133600" cy="60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5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6448" y="4648200"/>
            <a:ext cx="762000" cy="80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6" name="Picture 6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0210" y="5678766"/>
            <a:ext cx="653144" cy="8229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055554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5325" y="838200"/>
            <a:ext cx="7315200" cy="1154097"/>
          </a:xfrm>
        </p:spPr>
        <p:txBody>
          <a:bodyPr/>
          <a:lstStyle/>
          <a:p>
            <a:r>
              <a:rPr lang="en-US" dirty="0" smtClean="0"/>
              <a:t>Popular Math Game Sites</a:t>
            </a:r>
            <a:endParaRPr lang="en-US" dirty="0"/>
          </a:p>
        </p:txBody>
      </p:sp>
      <p:pic>
        <p:nvPicPr>
          <p:cNvPr id="1126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8711" y="3717096"/>
            <a:ext cx="1485900" cy="1038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76625" y="2800350"/>
            <a:ext cx="2190750" cy="1009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0312" y="3364031"/>
            <a:ext cx="2619375" cy="1628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2381250"/>
            <a:ext cx="3048000" cy="466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0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4178418"/>
            <a:ext cx="3048000" cy="1162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1" name="Picture 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324" y="2390775"/>
            <a:ext cx="2352675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0400" y="6222672"/>
            <a:ext cx="2133600" cy="60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0" y="6583869"/>
            <a:ext cx="4323620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1100" dirty="0">
                <a:solidFill>
                  <a:prstClr val="white"/>
                </a:solidFill>
              </a:rPr>
              <a:t>http://mycreativeschool1.blogspot.com/2016/02/fun-with-math.html</a:t>
            </a:r>
            <a:endParaRPr lang="en-US" sz="1100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88488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143000"/>
            <a:ext cx="7315200" cy="1154097"/>
          </a:xfrm>
        </p:spPr>
        <p:txBody>
          <a:bodyPr/>
          <a:lstStyle/>
          <a:p>
            <a:r>
              <a:rPr lang="en-US" dirty="0" smtClean="0"/>
              <a:t>REPORT</a:t>
            </a:r>
            <a:endParaRPr lang="en-US" dirty="0"/>
          </a:p>
        </p:txBody>
      </p:sp>
      <p:pic>
        <p:nvPicPr>
          <p:cNvPr id="1229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2667000"/>
            <a:ext cx="5224621" cy="28346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0400" y="6222672"/>
            <a:ext cx="2133600" cy="60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689623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7093" y="2114681"/>
            <a:ext cx="8049491" cy="1219200"/>
          </a:xfrm>
        </p:spPr>
        <p:txBody>
          <a:bodyPr>
            <a:normAutofit/>
          </a:bodyPr>
          <a:lstStyle/>
          <a:p>
            <a:pPr marL="45720" indent="0">
              <a:buNone/>
            </a:pPr>
            <a:r>
              <a:rPr lang="en-US" sz="6000" dirty="0" smtClean="0"/>
              <a:t>57 + 36 = 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0400" y="6257925"/>
            <a:ext cx="2133600" cy="60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5" name="Picture 7" descr="C:\Program Files (x86)\Microsoft Office\MEDIA\CAGCAT10\j0234131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82" y="4605022"/>
            <a:ext cx="1952625" cy="2076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2746632" y="4343400"/>
            <a:ext cx="1127233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66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5..</a:t>
            </a:r>
            <a:endParaRPr lang="en-US" sz="66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5906061" y="4325094"/>
            <a:ext cx="1127233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6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1..</a:t>
            </a:r>
            <a:endParaRPr lang="en-US" sz="66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3638223" y="4343400"/>
            <a:ext cx="1127233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6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4..</a:t>
            </a:r>
            <a:endParaRPr lang="en-US" sz="66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4380572" y="4325094"/>
            <a:ext cx="1127233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6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3..</a:t>
            </a:r>
            <a:endParaRPr lang="en-US" sz="66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5161379" y="4325094"/>
            <a:ext cx="1127233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6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2..</a:t>
            </a:r>
            <a:endParaRPr lang="en-US" sz="66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5" name="Content Placeholder 2"/>
          <p:cNvSpPr txBox="1">
            <a:spLocks/>
          </p:cNvSpPr>
          <p:nvPr/>
        </p:nvSpPr>
        <p:spPr>
          <a:xfrm>
            <a:off x="838200" y="3385822"/>
            <a:ext cx="7987145" cy="1219200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2286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0292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4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430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6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6002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8288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0574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" indent="0">
              <a:buFont typeface="Wingdings" charset="2"/>
              <a:buNone/>
            </a:pPr>
            <a:endParaRPr lang="en-US" sz="8800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3652230" y="2077949"/>
            <a:ext cx="655949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600" dirty="0" smtClean="0"/>
              <a:t>?</a:t>
            </a:r>
            <a:endParaRPr lang="en-US" sz="6600" dirty="0"/>
          </a:p>
        </p:txBody>
      </p:sp>
      <p:sp>
        <p:nvSpPr>
          <p:cNvPr id="6" name="Rectangle 5"/>
          <p:cNvSpPr/>
          <p:nvPr/>
        </p:nvSpPr>
        <p:spPr>
          <a:xfrm>
            <a:off x="3638224" y="2184220"/>
            <a:ext cx="954107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5400" dirty="0"/>
              <a:t>9</a:t>
            </a:r>
            <a:r>
              <a:rPr lang="en-US" sz="5400" dirty="0" smtClean="0"/>
              <a:t>3</a:t>
            </a:r>
            <a:endParaRPr lang="en-US" sz="5400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544239" y="685800"/>
            <a:ext cx="7315200" cy="1154097"/>
          </a:xfrm>
        </p:spPr>
        <p:txBody>
          <a:bodyPr/>
          <a:lstStyle/>
          <a:p>
            <a:r>
              <a:rPr lang="en-US" dirty="0" smtClean="0"/>
              <a:t>QUIZ TIME: </a:t>
            </a:r>
            <a:endParaRPr lang="en-US" dirty="0"/>
          </a:p>
        </p:txBody>
      </p:sp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2331" y="1031747"/>
            <a:ext cx="3553468" cy="3200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228796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3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3"/>
                                            </p:cond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8"/>
                                            </p:cond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3"/>
                                            </p:cond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000"/>
                            </p:stCondLst>
                            <p:childTnLst>
                              <p:par>
                                <p:cTn id="28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1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8"/>
                                            </p:cond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000"/>
                            </p:stCondLst>
                            <p:childTnLst>
                              <p:par>
                                <p:cTn id="33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3"/>
                                            </p:cond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3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00"/>
                            </p:stCondLst>
                            <p:childTnLst>
                              <p:par>
                                <p:cTn id="44" presetID="2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45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000"/>
                            </p:stCondLst>
                            <p:childTnLst>
                              <p:par>
                                <p:cTn id="4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0600" y="2743200"/>
            <a:ext cx="7315200" cy="1154097"/>
          </a:xfrm>
        </p:spPr>
        <p:txBody>
          <a:bodyPr/>
          <a:lstStyle/>
          <a:p>
            <a:r>
              <a:rPr lang="en-US" dirty="0" smtClean="0"/>
              <a:t>QUESTION(s)?</a:t>
            </a:r>
            <a:endParaRPr 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0400" y="6257925"/>
            <a:ext cx="2133600" cy="60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843889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667000"/>
            <a:ext cx="7315200" cy="1154097"/>
          </a:xfrm>
        </p:spPr>
        <p:txBody>
          <a:bodyPr/>
          <a:lstStyle/>
          <a:p>
            <a:r>
              <a:rPr lang="en-US" dirty="0" smtClean="0"/>
              <a:t>Thank You !</a:t>
            </a:r>
            <a:endParaRPr lang="en-US" dirty="0"/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46794" y="6261100"/>
            <a:ext cx="2133600" cy="596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63028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308100"/>
            <a:ext cx="7315200" cy="4267200"/>
          </a:xfrm>
        </p:spPr>
        <p:txBody>
          <a:bodyPr>
            <a:normAutofit lnSpcReduction="10000"/>
          </a:bodyPr>
          <a:lstStyle/>
          <a:p>
            <a:r>
              <a:rPr lang="en-US" sz="3200" dirty="0" smtClean="0"/>
              <a:t>Calculate the sum of  56+27 In 5 seconds?</a:t>
            </a:r>
          </a:p>
          <a:p>
            <a:endParaRPr lang="en-US" sz="3200" dirty="0" smtClean="0"/>
          </a:p>
          <a:p>
            <a:r>
              <a:rPr lang="en-US" sz="3200" dirty="0" smtClean="0"/>
              <a:t> 9 Times Table by just using your fingers?</a:t>
            </a:r>
          </a:p>
          <a:p>
            <a:endParaRPr lang="en-US" sz="3200" dirty="0" smtClean="0"/>
          </a:p>
          <a:p>
            <a:r>
              <a:rPr lang="en-US" sz="3200" dirty="0" smtClean="0"/>
              <a:t> Basketball and counting at the same time?</a:t>
            </a:r>
          </a:p>
          <a:p>
            <a:endParaRPr lang="en-US" sz="3200" dirty="0" smtClean="0"/>
          </a:p>
          <a:p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3762" y="1758316"/>
            <a:ext cx="688524" cy="7315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771"/>
          <a:stretch/>
        </p:blipFill>
        <p:spPr bwMode="auto">
          <a:xfrm>
            <a:off x="2482381" y="3352800"/>
            <a:ext cx="422762" cy="6400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9824" y="4770120"/>
            <a:ext cx="523938" cy="6400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5169" y="6222671"/>
            <a:ext cx="2133600" cy="60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304800" y="381000"/>
            <a:ext cx="396794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CAN You??</a:t>
            </a:r>
            <a:endParaRPr lang="en-US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6981824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609600" y="762000"/>
            <a:ext cx="7315200" cy="1293592"/>
          </a:xfrm>
        </p:spPr>
        <p:txBody>
          <a:bodyPr>
            <a:normAutofit fontScale="90000"/>
          </a:bodyPr>
          <a:lstStyle/>
          <a:p>
            <a:r>
              <a:rPr lang="en-US" dirty="0"/>
              <a:t>Mental Math Techniques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type="body" idx="1"/>
          </p:nvPr>
        </p:nvSpPr>
        <p:spPr>
          <a:xfrm>
            <a:off x="609600" y="1752600"/>
            <a:ext cx="7315200" cy="3810000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q"/>
            </a:pPr>
            <a:r>
              <a:rPr lang="en-US" sz="3200" dirty="0" smtClean="0"/>
              <a:t>Active Associations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sz="3200" dirty="0" smtClean="0"/>
              <a:t>Interest Generation 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sz="3200" dirty="0" smtClean="0"/>
              <a:t>Developing Number Sense 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sz="3200" dirty="0" smtClean="0"/>
              <a:t>Fast 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sz="3200" dirty="0" smtClean="0"/>
              <a:t>Fun????????</a:t>
            </a:r>
          </a:p>
          <a:p>
            <a:endParaRPr lang="en-US" dirty="0" smtClean="0"/>
          </a:p>
          <a:p>
            <a:pPr marL="45720" indent="0">
              <a:buNone/>
            </a:pPr>
            <a:endParaRPr 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0400" y="6219825"/>
            <a:ext cx="2133600" cy="60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3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4825265"/>
            <a:ext cx="2867025" cy="175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189843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81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81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1524000"/>
            <a:ext cx="7315200" cy="1154097"/>
          </a:xfrm>
        </p:spPr>
        <p:txBody>
          <a:bodyPr/>
          <a:lstStyle/>
          <a:p>
            <a:r>
              <a:rPr lang="en-US" dirty="0" smtClean="0"/>
              <a:t>Current Learning Process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" indent="0">
              <a:buNone/>
            </a:pPr>
            <a:endParaRPr lang="en-US" dirty="0" smtClean="0"/>
          </a:p>
          <a:p>
            <a:endParaRPr lang="en-US" dirty="0"/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2731552393"/>
              </p:ext>
            </p:extLst>
          </p:nvPr>
        </p:nvGraphicFramePr>
        <p:xfrm>
          <a:off x="990600" y="1447800"/>
          <a:ext cx="76962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0400" y="6222672"/>
            <a:ext cx="2133600" cy="60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710750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0100" y="685800"/>
            <a:ext cx="7315200" cy="1154097"/>
          </a:xfrm>
        </p:spPr>
        <p:txBody>
          <a:bodyPr/>
          <a:lstStyle/>
          <a:p>
            <a:r>
              <a:rPr lang="en-US" dirty="0" smtClean="0"/>
              <a:t>Learning</a:t>
            </a:r>
            <a:endParaRPr lang="en-US" dirty="0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2194" y="2259842"/>
            <a:ext cx="2590800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2266667"/>
            <a:ext cx="2657475" cy="13909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0" y="4145792"/>
            <a:ext cx="2552700" cy="179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0" y="6488668"/>
            <a:ext cx="198438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Pictures: www.google.com</a:t>
            </a:r>
            <a:endParaRPr lang="en-US" sz="1200" dirty="0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0400" y="6222672"/>
            <a:ext cx="2133600" cy="60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465236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749587"/>
            <a:ext cx="5943600" cy="53527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1536700" y="164812"/>
            <a:ext cx="31242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/>
              <a:t>5</a:t>
            </a:r>
            <a:r>
              <a:rPr lang="en-US" sz="3200" dirty="0" smtClean="0"/>
              <a:t>6 + 27 </a:t>
            </a:r>
            <a:endParaRPr lang="en-US" sz="3200" dirty="0"/>
          </a:p>
        </p:txBody>
      </p:sp>
      <p:sp>
        <p:nvSpPr>
          <p:cNvPr id="6" name="Rectangle 5"/>
          <p:cNvSpPr/>
          <p:nvPr/>
        </p:nvSpPr>
        <p:spPr>
          <a:xfrm>
            <a:off x="3949700" y="3429000"/>
            <a:ext cx="609600" cy="533400"/>
          </a:xfrm>
          <a:prstGeom prst="rect">
            <a:avLst/>
          </a:prstGeom>
          <a:noFill/>
          <a:ln w="5715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2781300" y="164812"/>
            <a:ext cx="342900" cy="584775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2171700" y="3962400"/>
            <a:ext cx="609600" cy="533400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2419350" y="164812"/>
            <a:ext cx="342900" cy="584775"/>
          </a:xfrm>
          <a:prstGeom prst="ellipse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2171700" y="5029200"/>
            <a:ext cx="609600" cy="533400"/>
          </a:xfrm>
          <a:prstGeom prst="rect">
            <a:avLst/>
          </a:prstGeom>
          <a:noFill/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3323817" y="152112"/>
            <a:ext cx="99418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= 83</a:t>
            </a:r>
            <a:endParaRPr lang="en-US" sz="3200" dirty="0"/>
          </a:p>
        </p:txBody>
      </p:sp>
      <p:sp>
        <p:nvSpPr>
          <p:cNvPr id="9" name="TextBox 8"/>
          <p:cNvSpPr txBox="1"/>
          <p:nvPr/>
        </p:nvSpPr>
        <p:spPr>
          <a:xfrm>
            <a:off x="152400" y="6261100"/>
            <a:ext cx="3890809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 smtClean="0"/>
              <a:t>Source: https://www.youtube.com/watch?v=OsWzVyCWfz0</a:t>
            </a:r>
            <a:endParaRPr lang="en-US" sz="1100" dirty="0"/>
          </a:p>
        </p:txBody>
      </p:sp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0400" y="6222672"/>
            <a:ext cx="2133600" cy="60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78352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10" grpId="0" animBg="1"/>
      <p:bldP spid="11" grpId="0" animBg="1"/>
      <p:bldP spid="12" grpId="0" animBg="1"/>
      <p:bldP spid="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Times Table: Multiply by 9</a:t>
            </a:r>
            <a:endParaRPr lang="en-US" dirty="0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3048000"/>
            <a:ext cx="3174004" cy="23774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824"/>
          <a:stretch/>
        </p:blipFill>
        <p:spPr bwMode="auto">
          <a:xfrm>
            <a:off x="5105397" y="3048001"/>
            <a:ext cx="2651760" cy="24304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508376" y="5715000"/>
            <a:ext cx="4572000" cy="27699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200" dirty="0" smtClean="0"/>
              <a:t>Source: https://www.pinterest.com/starz0123/times-table/</a:t>
            </a:r>
            <a:endParaRPr lang="en-US" sz="1200" dirty="0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0400" y="6222672"/>
            <a:ext cx="2133600" cy="60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947383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685800"/>
            <a:ext cx="7315200" cy="1154097"/>
          </a:xfrm>
        </p:spPr>
        <p:txBody>
          <a:bodyPr/>
          <a:lstStyle/>
          <a:p>
            <a:r>
              <a:rPr lang="en-US" dirty="0" smtClean="0"/>
              <a:t>The Finger Trick </a:t>
            </a:r>
            <a:endParaRPr lang="en-US" dirty="0"/>
          </a:p>
        </p:txBody>
      </p:sp>
      <p:pic>
        <p:nvPicPr>
          <p:cNvPr id="13314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38" t="8613" r="12108"/>
          <a:stretch/>
        </p:blipFill>
        <p:spPr bwMode="auto">
          <a:xfrm>
            <a:off x="1828800" y="1981200"/>
            <a:ext cx="5947486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27296" y="6578179"/>
            <a:ext cx="4685898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1100" dirty="0">
                <a:solidFill>
                  <a:prstClr val="white"/>
                </a:solidFill>
              </a:rPr>
              <a:t>Source: http://en.penanglang.my/wp-content/uploads/2014/11/math3.jpg</a:t>
            </a:r>
            <a:endParaRPr lang="en-US" sz="1100" dirty="0">
              <a:solidFill>
                <a:prstClr val="white"/>
              </a:solidFill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0400" y="6222672"/>
            <a:ext cx="2133600" cy="60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03989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533400"/>
            <a:ext cx="7315200" cy="1154097"/>
          </a:xfrm>
        </p:spPr>
        <p:txBody>
          <a:bodyPr/>
          <a:lstStyle/>
          <a:p>
            <a:r>
              <a:rPr lang="en-US" dirty="0" smtClean="0"/>
              <a:t>Table Trick</a:t>
            </a:r>
            <a:endParaRPr lang="en-US" dirty="0"/>
          </a:p>
        </p:txBody>
      </p:sp>
      <p:pic>
        <p:nvPicPr>
          <p:cNvPr id="1433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676400"/>
            <a:ext cx="5383266" cy="49377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0400" y="6222672"/>
            <a:ext cx="2133600" cy="60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271363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erspective">
  <a:themeElements>
    <a:clrScheme name="Perspective">
      <a:dk1>
        <a:sysClr val="windowText" lastClr="000000"/>
      </a:dk1>
      <a:lt1>
        <a:sysClr val="window" lastClr="FFFFFF"/>
      </a:lt1>
      <a:dk2>
        <a:srgbClr val="283138"/>
      </a:dk2>
      <a:lt2>
        <a:srgbClr val="FF8600"/>
      </a:lt2>
      <a:accent1>
        <a:srgbClr val="838D9B"/>
      </a:accent1>
      <a:accent2>
        <a:srgbClr val="D2610C"/>
      </a:accent2>
      <a:accent3>
        <a:srgbClr val="80716A"/>
      </a:accent3>
      <a:accent4>
        <a:srgbClr val="94147C"/>
      </a:accent4>
      <a:accent5>
        <a:srgbClr val="5D5AD2"/>
      </a:accent5>
      <a:accent6>
        <a:srgbClr val="6F6C7D"/>
      </a:accent6>
      <a:hlink>
        <a:srgbClr val="6187E3"/>
      </a:hlink>
      <a:folHlink>
        <a:srgbClr val="7B8EB8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erspectiv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alpha val="100000"/>
                <a:satMod val="160000"/>
                <a:lumMod val="105000"/>
              </a:schemeClr>
            </a:gs>
            <a:gs pos="41000">
              <a:schemeClr val="phClr">
                <a:tint val="57000"/>
                <a:satMod val="180000"/>
                <a:lumMod val="99000"/>
              </a:schemeClr>
            </a:gs>
            <a:gs pos="100000">
              <a:schemeClr val="phClr">
                <a:tint val="80000"/>
                <a:satMod val="200000"/>
                <a:lumMod val="104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6000"/>
                <a:satMod val="130000"/>
                <a:lumMod val="114000"/>
              </a:schemeClr>
            </a:gs>
            <a:gs pos="60000">
              <a:schemeClr val="phClr">
                <a:tint val="100000"/>
                <a:satMod val="106000"/>
                <a:lumMod val="110000"/>
              </a:schemeClr>
            </a:gs>
            <a:gs pos="100000">
              <a:schemeClr val="phClr"/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47625" dist="38100" dir="5400000" sy="98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woPt" dir="br">
              <a:rot lat="0" lon="0" rev="8700000"/>
            </a:lightRig>
          </a:scene3d>
          <a:sp3d prstMaterial="matte">
            <a:bevelT w="25400" h="53975"/>
          </a:sp3d>
        </a:effectStyle>
        <a:effectStyle>
          <a:effectLst>
            <a:reflection blurRad="12700" stA="24000" endPos="28000" dist="50800" dir="5400000" sy="-100000" rotWithShape="0"/>
          </a:effectLst>
          <a:scene3d>
            <a:camera prst="orthographicFront">
              <a:rot lat="0" lon="0" rev="0"/>
            </a:camera>
            <a:lightRig rig="threePt" dir="t">
              <a:rot lat="0" lon="0" rev="4800000"/>
            </a:lightRig>
          </a:scene3d>
          <a:sp3d>
            <a:bevelT w="69850" h="3175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80000"/>
                <a:satMod val="100000"/>
                <a:lumMod val="100000"/>
              </a:schemeClr>
            </a:gs>
            <a:gs pos="65000">
              <a:schemeClr val="phClr">
                <a:tint val="100000"/>
                <a:shade val="95000"/>
                <a:satMod val="100000"/>
                <a:lumMod val="100000"/>
              </a:schemeClr>
            </a:gs>
            <a:gs pos="100000">
              <a:schemeClr val="phClr">
                <a:tint val="88000"/>
                <a:shade val="100000"/>
                <a:satMod val="400000"/>
                <a:lumMod val="1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95000"/>
                <a:satMod val="90000"/>
              </a:schemeClr>
              <a:schemeClr val="phClr">
                <a:shade val="92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Perspective</Template>
  <TotalTime>2398</TotalTime>
  <Words>172</Words>
  <Application>Microsoft Office PowerPoint</Application>
  <PresentationFormat>On-screen Show (4:3)</PresentationFormat>
  <Paragraphs>68</Paragraphs>
  <Slides>17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Perspective</vt:lpstr>
      <vt:lpstr>An Alternative Pathway of Learning Math </vt:lpstr>
      <vt:lpstr>PowerPoint Presentation</vt:lpstr>
      <vt:lpstr>Mental Math Techniques </vt:lpstr>
      <vt:lpstr>Current Learning Process</vt:lpstr>
      <vt:lpstr>Learning</vt:lpstr>
      <vt:lpstr>PowerPoint Presentation</vt:lpstr>
      <vt:lpstr>Times Table: Multiply by 9</vt:lpstr>
      <vt:lpstr>The Finger Trick </vt:lpstr>
      <vt:lpstr>Table Trick</vt:lpstr>
      <vt:lpstr>Practice</vt:lpstr>
      <vt:lpstr>Math Fact Shoot-Out </vt:lpstr>
      <vt:lpstr>Math Fact Shoot-Out </vt:lpstr>
      <vt:lpstr>Popular Math Game Sites</vt:lpstr>
      <vt:lpstr>REPORT</vt:lpstr>
      <vt:lpstr>QUIZ TIME: </vt:lpstr>
      <vt:lpstr>QUESTION(s)?</vt:lpstr>
      <vt:lpstr>Thank You 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Adity</dc:creator>
  <cp:lastModifiedBy>Adity</cp:lastModifiedBy>
  <cp:revision>32</cp:revision>
  <dcterms:created xsi:type="dcterms:W3CDTF">2016-07-27T00:36:03Z</dcterms:created>
  <dcterms:modified xsi:type="dcterms:W3CDTF">2016-07-28T16:34:07Z</dcterms:modified>
</cp:coreProperties>
</file>