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2"/>
  </p:sldMasterIdLst>
  <p:notesMasterIdLst>
    <p:notesMasterId r:id="rId33"/>
  </p:notesMasterIdLst>
  <p:sldIdLst>
    <p:sldId id="256" r:id="rId3"/>
    <p:sldId id="258" r:id="rId4"/>
    <p:sldId id="264" r:id="rId5"/>
    <p:sldId id="281" r:id="rId6"/>
    <p:sldId id="280" r:id="rId7"/>
    <p:sldId id="282" r:id="rId8"/>
    <p:sldId id="283" r:id="rId9"/>
    <p:sldId id="284" r:id="rId10"/>
    <p:sldId id="285" r:id="rId11"/>
    <p:sldId id="259" r:id="rId12"/>
    <p:sldId id="263" r:id="rId13"/>
    <p:sldId id="265" r:id="rId14"/>
    <p:sldId id="266" r:id="rId15"/>
    <p:sldId id="286" r:id="rId16"/>
    <p:sldId id="287" r:id="rId17"/>
    <p:sldId id="262" r:id="rId18"/>
    <p:sldId id="288" r:id="rId19"/>
    <p:sldId id="267" r:id="rId20"/>
    <p:sldId id="269" r:id="rId21"/>
    <p:sldId id="268" r:id="rId22"/>
    <p:sldId id="272" r:id="rId23"/>
    <p:sldId id="273" r:id="rId24"/>
    <p:sldId id="270" r:id="rId25"/>
    <p:sldId id="271" r:id="rId26"/>
    <p:sldId id="274" r:id="rId27"/>
    <p:sldId id="275" r:id="rId28"/>
    <p:sldId id="276" r:id="rId29"/>
    <p:sldId id="277" r:id="rId30"/>
    <p:sldId id="278" r:id="rId31"/>
    <p:sldId id="279"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59" autoAdjust="0"/>
    <p:restoredTop sz="94681"/>
  </p:normalViewPr>
  <p:slideViewPr>
    <p:cSldViewPr>
      <p:cViewPr>
        <p:scale>
          <a:sx n="48" d="100"/>
          <a:sy n="48" d="100"/>
        </p:scale>
        <p:origin x="1169" y="38"/>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6A4D7E-A493-4F43-8910-A468D0A161D7}"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26004B43-EF15-4CB8-8BB3-696FF7BAD228}">
      <dgm:prSet phldrT="[Text]" custT="1"/>
      <dgm:spPr/>
      <dgm:t>
        <a:bodyPr/>
        <a:lstStyle/>
        <a:p>
          <a:r>
            <a:rPr lang="en-US" sz="2000" b="1" dirty="0" smtClean="0">
              <a:effectLst>
                <a:outerShdw blurRad="38100" dist="38100" dir="2700000" algn="tl">
                  <a:srgbClr val="000000">
                    <a:alpha val="43137"/>
                  </a:srgbClr>
                </a:outerShdw>
              </a:effectLst>
            </a:rPr>
            <a:t>Technolog</a:t>
          </a:r>
          <a:r>
            <a:rPr lang="en-US" sz="2000" b="1" baseline="0" dirty="0" smtClean="0">
              <a:effectLst>
                <a:outerShdw blurRad="38100" dist="38100" dir="2700000" algn="tl">
                  <a:srgbClr val="000000">
                    <a:alpha val="43137"/>
                  </a:srgbClr>
                </a:outerShdw>
              </a:effectLst>
            </a:rPr>
            <a:t>y Requirements</a:t>
          </a:r>
          <a:endParaRPr lang="en-US" sz="2000" b="1" dirty="0">
            <a:effectLst>
              <a:outerShdw blurRad="38100" dist="38100" dir="2700000" algn="tl">
                <a:srgbClr val="000000">
                  <a:alpha val="43137"/>
                </a:srgbClr>
              </a:outerShdw>
            </a:effectLst>
          </a:endParaRPr>
        </a:p>
      </dgm:t>
    </dgm:pt>
    <dgm:pt modelId="{2988F6B7-9B58-424A-85A2-591CC78E2D3F}" type="parTrans" cxnId="{A7D4B9B4-F2A9-45DB-9984-D5F94C2F8178}">
      <dgm:prSet/>
      <dgm:spPr/>
      <dgm:t>
        <a:bodyPr/>
        <a:lstStyle/>
        <a:p>
          <a:endParaRPr lang="en-US"/>
        </a:p>
      </dgm:t>
    </dgm:pt>
    <dgm:pt modelId="{0420AB98-2A8B-4D35-998D-4F122B2649A4}" type="sibTrans" cxnId="{A7D4B9B4-F2A9-45DB-9984-D5F94C2F8178}">
      <dgm:prSet/>
      <dgm:spPr/>
      <dgm:t>
        <a:bodyPr/>
        <a:lstStyle/>
        <a:p>
          <a:endParaRPr lang="en-US"/>
        </a:p>
      </dgm:t>
    </dgm:pt>
    <dgm:pt modelId="{4F38689F-D34B-4EB5-AEF3-8E3181A004FE}">
      <dgm:prSet phldrT="[Text]" custT="1"/>
      <dgm:spPr/>
      <dgm:t>
        <a:bodyPr/>
        <a:lstStyle/>
        <a:p>
          <a:pPr marL="171450" lvl="1" indent="0" algn="l" defTabSz="711200">
            <a:lnSpc>
              <a:spcPct val="90000"/>
            </a:lnSpc>
            <a:spcBef>
              <a:spcPct val="0"/>
            </a:spcBef>
            <a:spcAft>
              <a:spcPct val="15000"/>
            </a:spcAft>
            <a:buNone/>
          </a:pPr>
          <a:r>
            <a:rPr lang="en-US" sz="1600" b="1" i="1" dirty="0" smtClean="0">
              <a:solidFill>
                <a:srgbClr val="0070C0"/>
              </a:solidFill>
            </a:rPr>
            <a:t> </a:t>
          </a:r>
          <a:r>
            <a:rPr lang="en-US" sz="2000" b="1" i="1" dirty="0" smtClean="0">
              <a:solidFill>
                <a:srgbClr val="0070C0"/>
              </a:solidFill>
            </a:rPr>
            <a:t>Technology Resources  sub-module content</a:t>
          </a:r>
          <a:r>
            <a:rPr lang="en-US" sz="2000" b="1" i="1" baseline="0" dirty="0" smtClean="0">
              <a:solidFill>
                <a:srgbClr val="0070C0"/>
              </a:solidFill>
            </a:rPr>
            <a:t> (Download to software &amp; training videos)</a:t>
          </a:r>
          <a:endParaRPr lang="en-US" sz="2000" b="1" i="1" dirty="0" smtClean="0">
            <a:solidFill>
              <a:srgbClr val="0070C0"/>
            </a:solidFill>
          </a:endParaRPr>
        </a:p>
        <a:p>
          <a:pPr marL="171450" lvl="1" indent="0" algn="l" defTabSz="711200">
            <a:lnSpc>
              <a:spcPct val="90000"/>
            </a:lnSpc>
            <a:spcBef>
              <a:spcPct val="0"/>
            </a:spcBef>
            <a:spcAft>
              <a:spcPct val="15000"/>
            </a:spcAft>
            <a:buNone/>
          </a:pPr>
          <a:endParaRPr lang="en-US" sz="2000" b="1" i="1" dirty="0">
            <a:solidFill>
              <a:srgbClr val="0070C0"/>
            </a:solidFill>
          </a:endParaRPr>
        </a:p>
      </dgm:t>
    </dgm:pt>
    <dgm:pt modelId="{2BDBD2E6-0C12-4E7D-A9FF-F970A961F80B}" type="parTrans" cxnId="{64E93727-DFB7-415D-A3D5-70F9CFC42058}">
      <dgm:prSet/>
      <dgm:spPr/>
      <dgm:t>
        <a:bodyPr/>
        <a:lstStyle/>
        <a:p>
          <a:endParaRPr lang="en-US"/>
        </a:p>
      </dgm:t>
    </dgm:pt>
    <dgm:pt modelId="{0DFC6F94-613E-4A67-9DAE-AB3AF486796C}" type="sibTrans" cxnId="{64E93727-DFB7-415D-A3D5-70F9CFC42058}">
      <dgm:prSet/>
      <dgm:spPr/>
      <dgm:t>
        <a:bodyPr/>
        <a:lstStyle/>
        <a:p>
          <a:endParaRPr lang="en-US"/>
        </a:p>
      </dgm:t>
    </dgm:pt>
    <dgm:pt modelId="{60911688-294C-47F0-9443-0D0D526077A4}">
      <dgm:prSet phldrT="[Text]" custT="1"/>
      <dgm:spPr/>
      <dgm:t>
        <a:bodyPr/>
        <a:lstStyle/>
        <a:p>
          <a:r>
            <a:rPr lang="en-US" sz="2000" b="1" dirty="0" smtClean="0">
              <a:effectLst>
                <a:outerShdw blurRad="38100" dist="38100" dir="2700000" algn="tl">
                  <a:srgbClr val="000000">
                    <a:alpha val="43137"/>
                  </a:srgbClr>
                </a:outerShdw>
              </a:effectLst>
            </a:rPr>
            <a:t>Technical</a:t>
          </a:r>
          <a:r>
            <a:rPr lang="en-US" sz="2000" b="1" baseline="0" dirty="0" smtClean="0">
              <a:effectLst>
                <a:outerShdw blurRad="38100" dist="38100" dir="2700000" algn="tl">
                  <a:srgbClr val="000000">
                    <a:alpha val="43137"/>
                  </a:srgbClr>
                </a:outerShdw>
              </a:effectLst>
            </a:rPr>
            <a:t> Skills</a:t>
          </a:r>
          <a:endParaRPr lang="en-US" sz="2000" b="1" dirty="0">
            <a:effectLst>
              <a:outerShdw blurRad="38100" dist="38100" dir="2700000" algn="tl">
                <a:srgbClr val="000000">
                  <a:alpha val="43137"/>
                </a:srgbClr>
              </a:outerShdw>
            </a:effectLst>
          </a:endParaRPr>
        </a:p>
      </dgm:t>
    </dgm:pt>
    <dgm:pt modelId="{3820BE4E-0E2E-4697-AFBC-4F60EA48E947}" type="parTrans" cxnId="{9F1276C0-7A18-4F47-B3E2-6990AB64D1EA}">
      <dgm:prSet/>
      <dgm:spPr/>
      <dgm:t>
        <a:bodyPr/>
        <a:lstStyle/>
        <a:p>
          <a:endParaRPr lang="en-US"/>
        </a:p>
      </dgm:t>
    </dgm:pt>
    <dgm:pt modelId="{913D4A96-3640-4211-AF1C-F6DBA3BA7AC3}" type="sibTrans" cxnId="{9F1276C0-7A18-4F47-B3E2-6990AB64D1EA}">
      <dgm:prSet/>
      <dgm:spPr/>
      <dgm:t>
        <a:bodyPr/>
        <a:lstStyle/>
        <a:p>
          <a:endParaRPr lang="en-US"/>
        </a:p>
      </dgm:t>
    </dgm:pt>
    <dgm:pt modelId="{67219642-4D09-4C38-B784-241029A7C090}">
      <dgm:prSet phldrT="[Text]" custT="1"/>
      <dgm:spPr/>
      <dgm:t>
        <a:bodyPr/>
        <a:lstStyle/>
        <a:p>
          <a:pPr marL="171450" lvl="1" indent="0" algn="l" defTabSz="711200">
            <a:lnSpc>
              <a:spcPct val="90000"/>
            </a:lnSpc>
            <a:spcBef>
              <a:spcPct val="0"/>
            </a:spcBef>
            <a:spcAft>
              <a:spcPct val="15000"/>
            </a:spcAft>
            <a:buNone/>
          </a:pPr>
          <a:r>
            <a:rPr lang="en-US" sz="2000" b="1" i="1" dirty="0" smtClean="0">
              <a:solidFill>
                <a:srgbClr val="0070C0"/>
              </a:solidFill>
            </a:rPr>
            <a:t>Technology Resources</a:t>
          </a:r>
          <a:r>
            <a:rPr lang="en-US" sz="2000" b="1" i="1" baseline="0" dirty="0" smtClean="0">
              <a:solidFill>
                <a:srgbClr val="0070C0"/>
              </a:solidFill>
            </a:rPr>
            <a:t> sub-module</a:t>
          </a:r>
        </a:p>
        <a:p>
          <a:pPr marL="171450" lvl="1" indent="0" algn="l" defTabSz="711200">
            <a:lnSpc>
              <a:spcPct val="90000"/>
            </a:lnSpc>
            <a:spcBef>
              <a:spcPct val="0"/>
            </a:spcBef>
            <a:spcAft>
              <a:spcPct val="15000"/>
            </a:spcAft>
            <a:buNone/>
          </a:pPr>
          <a:endParaRPr lang="en-US" sz="2000" b="1" i="1" dirty="0">
            <a:solidFill>
              <a:srgbClr val="0070C0"/>
            </a:solidFill>
          </a:endParaRPr>
        </a:p>
      </dgm:t>
    </dgm:pt>
    <dgm:pt modelId="{305496F0-CDA2-4958-AADE-CD5C7F98C2FE}" type="parTrans" cxnId="{4BAAA310-578C-41EE-8F89-AB64C41885A8}">
      <dgm:prSet/>
      <dgm:spPr/>
      <dgm:t>
        <a:bodyPr/>
        <a:lstStyle/>
        <a:p>
          <a:endParaRPr lang="en-US"/>
        </a:p>
      </dgm:t>
    </dgm:pt>
    <dgm:pt modelId="{FBCF680D-1E45-4B91-86AF-DD5DBCE27337}" type="sibTrans" cxnId="{4BAAA310-578C-41EE-8F89-AB64C41885A8}">
      <dgm:prSet/>
      <dgm:spPr/>
      <dgm:t>
        <a:bodyPr/>
        <a:lstStyle/>
        <a:p>
          <a:endParaRPr lang="en-US"/>
        </a:p>
      </dgm:t>
    </dgm:pt>
    <dgm:pt modelId="{3297D72C-9011-4729-BD77-7B7E31877342}">
      <dgm:prSet phldrT="[Text]" custT="1"/>
      <dgm:spPr/>
      <dgm:t>
        <a:bodyPr/>
        <a:lstStyle/>
        <a:p>
          <a:pPr marL="171450" lvl="1" indent="0" algn="l" defTabSz="711200">
            <a:lnSpc>
              <a:spcPct val="90000"/>
            </a:lnSpc>
            <a:spcBef>
              <a:spcPct val="0"/>
            </a:spcBef>
            <a:spcAft>
              <a:spcPct val="15000"/>
            </a:spcAft>
            <a:buNone/>
          </a:pPr>
          <a:endParaRPr lang="en-US" sz="1600" i="1" dirty="0">
            <a:solidFill>
              <a:srgbClr val="00B0F0"/>
            </a:solidFill>
          </a:endParaRPr>
        </a:p>
      </dgm:t>
    </dgm:pt>
    <dgm:pt modelId="{EBD7483C-BABE-469B-A4A7-008EBFA307C5}" type="parTrans" cxnId="{EFD3853C-BC61-4D47-9288-BF1EC0CA4AD8}">
      <dgm:prSet/>
      <dgm:spPr/>
      <dgm:t>
        <a:bodyPr/>
        <a:lstStyle/>
        <a:p>
          <a:endParaRPr lang="en-US"/>
        </a:p>
      </dgm:t>
    </dgm:pt>
    <dgm:pt modelId="{11E2CCBD-AC61-4926-8F00-F023E024BBC6}" type="sibTrans" cxnId="{EFD3853C-BC61-4D47-9288-BF1EC0CA4AD8}">
      <dgm:prSet/>
      <dgm:spPr/>
      <dgm:t>
        <a:bodyPr/>
        <a:lstStyle/>
        <a:p>
          <a:endParaRPr lang="en-US"/>
        </a:p>
      </dgm:t>
    </dgm:pt>
    <dgm:pt modelId="{5EFE1A2A-5869-4607-9AD5-F2B958C0CBE2}">
      <dgm:prSet phldrT="[Text]" custT="1"/>
      <dgm:spPr/>
      <dgm:t>
        <a:bodyPr/>
        <a:lstStyle/>
        <a:p>
          <a:pPr marL="171450" lvl="1" indent="0" algn="l" defTabSz="711200">
            <a:lnSpc>
              <a:spcPct val="90000"/>
            </a:lnSpc>
            <a:spcBef>
              <a:spcPct val="0"/>
            </a:spcBef>
            <a:spcAft>
              <a:spcPct val="15000"/>
            </a:spcAft>
            <a:buNone/>
          </a:pPr>
          <a:r>
            <a:rPr lang="en-US" sz="2000" b="1" i="1" dirty="0" smtClean="0">
              <a:solidFill>
                <a:srgbClr val="0070C0"/>
              </a:solidFill>
            </a:rPr>
            <a:t>List of technologies</a:t>
          </a:r>
          <a:r>
            <a:rPr lang="en-US" sz="2000" b="1" i="1" baseline="0" dirty="0" smtClean="0">
              <a:solidFill>
                <a:srgbClr val="0070C0"/>
              </a:solidFill>
            </a:rPr>
            <a:t> in HTML document and a link to the institution’s site for downloading software</a:t>
          </a:r>
        </a:p>
        <a:p>
          <a:pPr marL="171450" lvl="1" indent="0" algn="l" defTabSz="711200">
            <a:lnSpc>
              <a:spcPct val="90000"/>
            </a:lnSpc>
            <a:spcBef>
              <a:spcPct val="0"/>
            </a:spcBef>
            <a:spcAft>
              <a:spcPct val="15000"/>
            </a:spcAft>
            <a:buNone/>
          </a:pPr>
          <a:endParaRPr lang="en-US" sz="2000" b="1" i="1" dirty="0">
            <a:solidFill>
              <a:srgbClr val="0070C0"/>
            </a:solidFill>
          </a:endParaRPr>
        </a:p>
      </dgm:t>
    </dgm:pt>
    <dgm:pt modelId="{07AA1FD3-88B1-4757-8F7F-E1D2AB67EE80}" type="parTrans" cxnId="{02E3854C-D00C-48B2-BC22-6177582FF0F4}">
      <dgm:prSet/>
      <dgm:spPr/>
      <dgm:t>
        <a:bodyPr/>
        <a:lstStyle/>
        <a:p>
          <a:endParaRPr lang="en-US"/>
        </a:p>
      </dgm:t>
    </dgm:pt>
    <dgm:pt modelId="{AEC6334D-EB95-49C9-AEC2-88537503835B}" type="sibTrans" cxnId="{02E3854C-D00C-48B2-BC22-6177582FF0F4}">
      <dgm:prSet/>
      <dgm:spPr/>
      <dgm:t>
        <a:bodyPr/>
        <a:lstStyle/>
        <a:p>
          <a:endParaRPr lang="en-US"/>
        </a:p>
      </dgm:t>
    </dgm:pt>
    <dgm:pt modelId="{2F2DB8D7-D4E1-41D3-AFE6-C5BC81B43C04}">
      <dgm:prSet phldrT="[Text]" custT="1"/>
      <dgm:spPr/>
      <dgm:t>
        <a:bodyPr/>
        <a:lstStyle/>
        <a:p>
          <a:pPr marL="171450" lvl="1" indent="0" algn="l" defTabSz="711200">
            <a:lnSpc>
              <a:spcPct val="90000"/>
            </a:lnSpc>
            <a:spcBef>
              <a:spcPct val="0"/>
            </a:spcBef>
            <a:spcAft>
              <a:spcPct val="15000"/>
            </a:spcAft>
            <a:buNone/>
          </a:pPr>
          <a:endParaRPr lang="en-US" sz="1600" b="1" i="1" dirty="0">
            <a:solidFill>
              <a:srgbClr val="0070C0"/>
            </a:solidFill>
          </a:endParaRPr>
        </a:p>
      </dgm:t>
    </dgm:pt>
    <dgm:pt modelId="{97BC3A3B-AF25-49DB-844B-2000A98334F6}" type="parTrans" cxnId="{03A2128D-C1F2-45E3-B166-74E493C49AFB}">
      <dgm:prSet/>
      <dgm:spPr/>
      <dgm:t>
        <a:bodyPr/>
        <a:lstStyle/>
        <a:p>
          <a:endParaRPr lang="en-US"/>
        </a:p>
      </dgm:t>
    </dgm:pt>
    <dgm:pt modelId="{2033F22A-9562-4D2E-B2C8-9D03DE8A3E6B}" type="sibTrans" cxnId="{03A2128D-C1F2-45E3-B166-74E493C49AFB}">
      <dgm:prSet/>
      <dgm:spPr/>
      <dgm:t>
        <a:bodyPr/>
        <a:lstStyle/>
        <a:p>
          <a:endParaRPr lang="en-US"/>
        </a:p>
      </dgm:t>
    </dgm:pt>
    <dgm:pt modelId="{BDF47F69-3809-41C6-97FD-E3F1BD90F74D}">
      <dgm:prSet phldrT="[Text]" custT="1"/>
      <dgm:spPr/>
      <dgm:t>
        <a:bodyPr/>
        <a:lstStyle/>
        <a:p>
          <a:pPr marL="171450" marR="0" lvl="1" indent="-171450" algn="l" defTabSz="711200" rtl="0" eaLnBrk="1" fontAlgn="auto" latinLnBrk="0" hangingPunct="1">
            <a:lnSpc>
              <a:spcPct val="90000"/>
            </a:lnSpc>
            <a:spcBef>
              <a:spcPct val="0"/>
            </a:spcBef>
            <a:spcAft>
              <a:spcPct val="15000"/>
            </a:spcAft>
            <a:buClrTx/>
            <a:buSzTx/>
            <a:buFontTx/>
            <a:buNone/>
            <a:tabLst/>
            <a:defRPr/>
          </a:pPr>
          <a:endParaRPr lang="en-US" sz="1600" b="1" i="1" dirty="0">
            <a:solidFill>
              <a:srgbClr val="0070C0"/>
            </a:solidFill>
          </a:endParaRPr>
        </a:p>
      </dgm:t>
    </dgm:pt>
    <dgm:pt modelId="{B53E26D0-CFAA-4BD3-91FD-5E2DE1531844}" type="parTrans" cxnId="{5683D776-4CDE-4DDE-816D-D8557F3D5109}">
      <dgm:prSet/>
      <dgm:spPr/>
      <dgm:t>
        <a:bodyPr/>
        <a:lstStyle/>
        <a:p>
          <a:endParaRPr lang="en-US"/>
        </a:p>
      </dgm:t>
    </dgm:pt>
    <dgm:pt modelId="{156B5C8B-9F70-4F52-B2CB-E17B0C8FA2A6}" type="sibTrans" cxnId="{5683D776-4CDE-4DDE-816D-D8557F3D5109}">
      <dgm:prSet/>
      <dgm:spPr/>
      <dgm:t>
        <a:bodyPr/>
        <a:lstStyle/>
        <a:p>
          <a:endParaRPr lang="en-US"/>
        </a:p>
      </dgm:t>
    </dgm:pt>
    <dgm:pt modelId="{C9598484-B34F-4287-9FE9-6D131A3C4D03}">
      <dgm:prSet phldrT="[Text]" custT="1"/>
      <dgm:spPr/>
      <dgm:t>
        <a:bodyPr/>
        <a:lstStyle/>
        <a:p>
          <a:pPr marL="171450" lvl="1" indent="0" algn="l" defTabSz="711200">
            <a:lnSpc>
              <a:spcPct val="90000"/>
            </a:lnSpc>
            <a:spcBef>
              <a:spcPct val="0"/>
            </a:spcBef>
            <a:spcAft>
              <a:spcPct val="15000"/>
            </a:spcAft>
            <a:buNone/>
          </a:pPr>
          <a:r>
            <a:rPr lang="en-US" sz="2000" b="1" i="1" dirty="0" smtClean="0">
              <a:solidFill>
                <a:srgbClr val="0070C0"/>
              </a:solidFill>
            </a:rPr>
            <a:t>List of technical skills</a:t>
          </a:r>
          <a:r>
            <a:rPr lang="en-US" sz="2000" b="1" i="1" baseline="0" dirty="0" smtClean="0">
              <a:solidFill>
                <a:srgbClr val="0070C0"/>
              </a:solidFill>
            </a:rPr>
            <a:t> included in HTML document</a:t>
          </a:r>
          <a:r>
            <a:rPr lang="en-US" sz="2000" b="1" i="1" baseline="0" dirty="0">
              <a:solidFill>
                <a:srgbClr val="0070C0"/>
              </a:solidFill>
            </a:rPr>
            <a:t> </a:t>
          </a:r>
          <a:r>
            <a:rPr lang="en-US" sz="2000" b="1" i="1" baseline="0" dirty="0" smtClean="0">
              <a:solidFill>
                <a:srgbClr val="0070C0"/>
              </a:solidFill>
            </a:rPr>
            <a:t>(D2L, email, Word, and PowerPoint)</a:t>
          </a:r>
        </a:p>
      </dgm:t>
    </dgm:pt>
    <dgm:pt modelId="{23115DB6-6447-4DC0-9FCF-B29AC67BD12B}" type="parTrans" cxnId="{2CC89D90-96FF-43AA-8CA0-23BD4D24B8B9}">
      <dgm:prSet/>
      <dgm:spPr/>
      <dgm:t>
        <a:bodyPr/>
        <a:lstStyle/>
        <a:p>
          <a:endParaRPr lang="en-US"/>
        </a:p>
      </dgm:t>
    </dgm:pt>
    <dgm:pt modelId="{2C98D1B9-6C77-4FFA-92F7-9D9A62D80499}" type="sibTrans" cxnId="{2CC89D90-96FF-43AA-8CA0-23BD4D24B8B9}">
      <dgm:prSet/>
      <dgm:spPr/>
      <dgm:t>
        <a:bodyPr/>
        <a:lstStyle/>
        <a:p>
          <a:endParaRPr lang="en-US"/>
        </a:p>
      </dgm:t>
    </dgm:pt>
    <dgm:pt modelId="{F0A14DBF-4317-4D0B-A927-5095EC9D4A2B}">
      <dgm:prSet phldrT="[Text]" custT="1"/>
      <dgm:spPr/>
      <dgm:t>
        <a:bodyPr/>
        <a:lstStyle/>
        <a:p>
          <a:pPr marL="171450" marR="0" lvl="1" indent="-171450" algn="l" defTabSz="711200" rtl="0" eaLnBrk="1" fontAlgn="auto" latinLnBrk="0" hangingPunct="1">
            <a:lnSpc>
              <a:spcPct val="90000"/>
            </a:lnSpc>
            <a:spcBef>
              <a:spcPct val="0"/>
            </a:spcBef>
            <a:spcAft>
              <a:spcPct val="15000"/>
            </a:spcAft>
            <a:buClrTx/>
            <a:buSzTx/>
            <a:buFontTx/>
            <a:buNone/>
            <a:tabLst/>
            <a:defRPr/>
          </a:pPr>
          <a:endParaRPr lang="en-US" sz="1600" b="1" i="1" dirty="0">
            <a:solidFill>
              <a:srgbClr val="0070C0"/>
            </a:solidFill>
          </a:endParaRPr>
        </a:p>
      </dgm:t>
    </dgm:pt>
    <dgm:pt modelId="{E51A2D4E-BA32-4B0E-AC12-880A71CCAD92}" type="parTrans" cxnId="{1C1BB1F2-E852-4D41-834A-A78D319094D5}">
      <dgm:prSet/>
      <dgm:spPr/>
      <dgm:t>
        <a:bodyPr/>
        <a:lstStyle/>
        <a:p>
          <a:endParaRPr lang="en-US"/>
        </a:p>
      </dgm:t>
    </dgm:pt>
    <dgm:pt modelId="{4BB82CA6-B707-4C15-A7A1-E00A5441F2C7}" type="sibTrans" cxnId="{1C1BB1F2-E852-4D41-834A-A78D319094D5}">
      <dgm:prSet/>
      <dgm:spPr/>
      <dgm:t>
        <a:bodyPr/>
        <a:lstStyle/>
        <a:p>
          <a:endParaRPr lang="en-US"/>
        </a:p>
      </dgm:t>
    </dgm:pt>
    <dgm:pt modelId="{9C472E1E-6FB0-41E9-A063-AF3651513358}" type="pres">
      <dgm:prSet presAssocID="{CA6A4D7E-A493-4F43-8910-A468D0A161D7}" presName="Name0" presStyleCnt="0">
        <dgm:presLayoutVars>
          <dgm:dir/>
          <dgm:animLvl val="lvl"/>
          <dgm:resizeHandles/>
        </dgm:presLayoutVars>
      </dgm:prSet>
      <dgm:spPr/>
      <dgm:t>
        <a:bodyPr/>
        <a:lstStyle/>
        <a:p>
          <a:endParaRPr lang="en-US"/>
        </a:p>
      </dgm:t>
    </dgm:pt>
    <dgm:pt modelId="{BEB6E413-CD7C-4C10-906E-8D9548BAFEE5}" type="pres">
      <dgm:prSet presAssocID="{26004B43-EF15-4CB8-8BB3-696FF7BAD228}" presName="linNode" presStyleCnt="0"/>
      <dgm:spPr/>
    </dgm:pt>
    <dgm:pt modelId="{D91662D0-BCBC-4F30-9FAC-D23D44E10E46}" type="pres">
      <dgm:prSet presAssocID="{26004B43-EF15-4CB8-8BB3-696FF7BAD228}" presName="parentShp" presStyleLbl="node1" presStyleIdx="0" presStyleCnt="2" custScaleX="75223" custScaleY="123159" custLinFactY="-47463" custLinFactNeighborX="82" custLinFactNeighborY="-100000">
        <dgm:presLayoutVars>
          <dgm:bulletEnabled val="1"/>
        </dgm:presLayoutVars>
      </dgm:prSet>
      <dgm:spPr/>
      <dgm:t>
        <a:bodyPr/>
        <a:lstStyle/>
        <a:p>
          <a:endParaRPr lang="en-US"/>
        </a:p>
      </dgm:t>
    </dgm:pt>
    <dgm:pt modelId="{711176EB-49B5-4D3D-B53A-F574608850F9}" type="pres">
      <dgm:prSet presAssocID="{26004B43-EF15-4CB8-8BB3-696FF7BAD228}" presName="childShp" presStyleLbl="bgAccFollowNode1" presStyleIdx="0" presStyleCnt="2" custScaleX="119432" custScaleY="109799" custLinFactNeighborX="5428" custLinFactNeighborY="-744">
        <dgm:presLayoutVars>
          <dgm:bulletEnabled val="1"/>
        </dgm:presLayoutVars>
      </dgm:prSet>
      <dgm:spPr/>
      <dgm:t>
        <a:bodyPr/>
        <a:lstStyle/>
        <a:p>
          <a:endParaRPr lang="en-US"/>
        </a:p>
      </dgm:t>
    </dgm:pt>
    <dgm:pt modelId="{3D337D3B-976F-4F95-9880-1BE94E71B132}" type="pres">
      <dgm:prSet presAssocID="{0420AB98-2A8B-4D35-998D-4F122B2649A4}" presName="spacing" presStyleCnt="0"/>
      <dgm:spPr/>
    </dgm:pt>
    <dgm:pt modelId="{F79311D6-03BF-453C-9221-CBCB3779A309}" type="pres">
      <dgm:prSet presAssocID="{60911688-294C-47F0-9443-0D0D526077A4}" presName="linNode" presStyleCnt="0"/>
      <dgm:spPr/>
    </dgm:pt>
    <dgm:pt modelId="{5B794134-A8B7-41AA-B44A-E85B3A4581DC}" type="pres">
      <dgm:prSet presAssocID="{60911688-294C-47F0-9443-0D0D526077A4}" presName="parentShp" presStyleLbl="node1" presStyleIdx="1" presStyleCnt="2" custScaleX="70793" custScaleY="125414" custLinFactNeighborX="-73" custLinFactNeighborY="213">
        <dgm:presLayoutVars>
          <dgm:bulletEnabled val="1"/>
        </dgm:presLayoutVars>
      </dgm:prSet>
      <dgm:spPr/>
      <dgm:t>
        <a:bodyPr/>
        <a:lstStyle/>
        <a:p>
          <a:endParaRPr lang="en-US"/>
        </a:p>
      </dgm:t>
    </dgm:pt>
    <dgm:pt modelId="{E7F7EAC1-968D-42D7-AB6F-4B3E8A1CD581}" type="pres">
      <dgm:prSet presAssocID="{60911688-294C-47F0-9443-0D0D526077A4}" presName="childShp" presStyleLbl="bgAccFollowNode1" presStyleIdx="1" presStyleCnt="2" custScaleX="116481" custScaleY="134836" custLinFactNeighborX="2365" custLinFactNeighborY="-6406">
        <dgm:presLayoutVars>
          <dgm:bulletEnabled val="1"/>
        </dgm:presLayoutVars>
      </dgm:prSet>
      <dgm:spPr/>
      <dgm:t>
        <a:bodyPr/>
        <a:lstStyle/>
        <a:p>
          <a:endParaRPr lang="en-US"/>
        </a:p>
      </dgm:t>
    </dgm:pt>
  </dgm:ptLst>
  <dgm:cxnLst>
    <dgm:cxn modelId="{9F1276C0-7A18-4F47-B3E2-6990AB64D1EA}" srcId="{CA6A4D7E-A493-4F43-8910-A468D0A161D7}" destId="{60911688-294C-47F0-9443-0D0D526077A4}" srcOrd="1" destOrd="0" parTransId="{3820BE4E-0E2E-4697-AFBC-4F60EA48E947}" sibTransId="{913D4A96-3640-4211-AF1C-F6DBA3BA7AC3}"/>
    <dgm:cxn modelId="{EB1069E3-1D33-6F40-9EC0-921CC26F5CF8}" type="presOf" srcId="{CA6A4D7E-A493-4F43-8910-A468D0A161D7}" destId="{9C472E1E-6FB0-41E9-A063-AF3651513358}" srcOrd="0" destOrd="0" presId="urn:microsoft.com/office/officeart/2005/8/layout/vList6"/>
    <dgm:cxn modelId="{A7D4B9B4-F2A9-45DB-9984-D5F94C2F8178}" srcId="{CA6A4D7E-A493-4F43-8910-A468D0A161D7}" destId="{26004B43-EF15-4CB8-8BB3-696FF7BAD228}" srcOrd="0" destOrd="0" parTransId="{2988F6B7-9B58-424A-85A2-591CC78E2D3F}" sibTransId="{0420AB98-2A8B-4D35-998D-4F122B2649A4}"/>
    <dgm:cxn modelId="{1FD55B69-244A-0C4D-8F74-789E271C237F}" type="presOf" srcId="{2F2DB8D7-D4E1-41D3-AFE6-C5BC81B43C04}" destId="{711176EB-49B5-4D3D-B53A-F574608850F9}" srcOrd="0" destOrd="2" presId="urn:microsoft.com/office/officeart/2005/8/layout/vList6"/>
    <dgm:cxn modelId="{20B9C763-656F-1C42-8BA6-7C89C53B3614}" type="presOf" srcId="{5EFE1A2A-5869-4607-9AD5-F2B958C0CBE2}" destId="{711176EB-49B5-4D3D-B53A-F574608850F9}" srcOrd="0" destOrd="1" presId="urn:microsoft.com/office/officeart/2005/8/layout/vList6"/>
    <dgm:cxn modelId="{02E3854C-D00C-48B2-BC22-6177582FF0F4}" srcId="{26004B43-EF15-4CB8-8BB3-696FF7BAD228}" destId="{5EFE1A2A-5869-4607-9AD5-F2B958C0CBE2}" srcOrd="1" destOrd="0" parTransId="{07AA1FD3-88B1-4757-8F7F-E1D2AB67EE80}" sibTransId="{AEC6334D-EB95-49C9-AEC2-88537503835B}"/>
    <dgm:cxn modelId="{7039D475-123E-9949-8041-88B524C93B87}" type="presOf" srcId="{F0A14DBF-4317-4D0B-A927-5095EC9D4A2B}" destId="{E7F7EAC1-968D-42D7-AB6F-4B3E8A1CD581}" srcOrd="0" destOrd="2" presId="urn:microsoft.com/office/officeart/2005/8/layout/vList6"/>
    <dgm:cxn modelId="{EFD3853C-BC61-4D47-9288-BF1EC0CA4AD8}" srcId="{26004B43-EF15-4CB8-8BB3-696FF7BAD228}" destId="{3297D72C-9011-4729-BD77-7B7E31877342}" srcOrd="4" destOrd="0" parTransId="{EBD7483C-BABE-469B-A4A7-008EBFA307C5}" sibTransId="{11E2CCBD-AC61-4926-8F00-F023E024BBC6}"/>
    <dgm:cxn modelId="{9FFA33DB-9FF3-034C-B300-218E386B0AA5}" type="presOf" srcId="{67219642-4D09-4C38-B784-241029A7C090}" destId="{E7F7EAC1-968D-42D7-AB6F-4B3E8A1CD581}" srcOrd="0" destOrd="0" presId="urn:microsoft.com/office/officeart/2005/8/layout/vList6"/>
    <dgm:cxn modelId="{CA450522-393D-8943-8502-AE13EA880C1D}" type="presOf" srcId="{60911688-294C-47F0-9443-0D0D526077A4}" destId="{5B794134-A8B7-41AA-B44A-E85B3A4581DC}" srcOrd="0" destOrd="0" presId="urn:microsoft.com/office/officeart/2005/8/layout/vList6"/>
    <dgm:cxn modelId="{565DC5A9-2E3F-1A4F-BBC6-440D2FAA5027}" type="presOf" srcId="{C9598484-B34F-4287-9FE9-6D131A3C4D03}" destId="{E7F7EAC1-968D-42D7-AB6F-4B3E8A1CD581}" srcOrd="0" destOrd="1" presId="urn:microsoft.com/office/officeart/2005/8/layout/vList6"/>
    <dgm:cxn modelId="{64E93727-DFB7-415D-A3D5-70F9CFC42058}" srcId="{26004B43-EF15-4CB8-8BB3-696FF7BAD228}" destId="{4F38689F-D34B-4EB5-AEF3-8E3181A004FE}" srcOrd="0" destOrd="0" parTransId="{2BDBD2E6-0C12-4E7D-A9FF-F970A961F80B}" sibTransId="{0DFC6F94-613E-4A67-9DAE-AB3AF486796C}"/>
    <dgm:cxn modelId="{2CC89D90-96FF-43AA-8CA0-23BD4D24B8B9}" srcId="{60911688-294C-47F0-9443-0D0D526077A4}" destId="{C9598484-B34F-4287-9FE9-6D131A3C4D03}" srcOrd="1" destOrd="0" parTransId="{23115DB6-6447-4DC0-9FCF-B29AC67BD12B}" sibTransId="{2C98D1B9-6C77-4FFA-92F7-9D9A62D80499}"/>
    <dgm:cxn modelId="{A2DA0AFF-FB8B-7E4D-9170-9BB663B38A9E}" type="presOf" srcId="{26004B43-EF15-4CB8-8BB3-696FF7BAD228}" destId="{D91662D0-BCBC-4F30-9FAC-D23D44E10E46}" srcOrd="0" destOrd="0" presId="urn:microsoft.com/office/officeart/2005/8/layout/vList6"/>
    <dgm:cxn modelId="{5A9214A1-4880-924D-935B-9D9748A656E8}" type="presOf" srcId="{3297D72C-9011-4729-BD77-7B7E31877342}" destId="{711176EB-49B5-4D3D-B53A-F574608850F9}" srcOrd="0" destOrd="4" presId="urn:microsoft.com/office/officeart/2005/8/layout/vList6"/>
    <dgm:cxn modelId="{4BAAA310-578C-41EE-8F89-AB64C41885A8}" srcId="{60911688-294C-47F0-9443-0D0D526077A4}" destId="{67219642-4D09-4C38-B784-241029A7C090}" srcOrd="0" destOrd="0" parTransId="{305496F0-CDA2-4958-AADE-CD5C7F98C2FE}" sibTransId="{FBCF680D-1E45-4B91-86AF-DD5DBCE27337}"/>
    <dgm:cxn modelId="{1C1BB1F2-E852-4D41-834A-A78D319094D5}" srcId="{60911688-294C-47F0-9443-0D0D526077A4}" destId="{F0A14DBF-4317-4D0B-A927-5095EC9D4A2B}" srcOrd="2" destOrd="0" parTransId="{E51A2D4E-BA32-4B0E-AC12-880A71CCAD92}" sibTransId="{4BB82CA6-B707-4C15-A7A1-E00A5441F2C7}"/>
    <dgm:cxn modelId="{0CBE0E2A-0FD8-5048-A453-07D8AD047635}" type="presOf" srcId="{BDF47F69-3809-41C6-97FD-E3F1BD90F74D}" destId="{711176EB-49B5-4D3D-B53A-F574608850F9}" srcOrd="0" destOrd="3" presId="urn:microsoft.com/office/officeart/2005/8/layout/vList6"/>
    <dgm:cxn modelId="{5683D776-4CDE-4DDE-816D-D8557F3D5109}" srcId="{26004B43-EF15-4CB8-8BB3-696FF7BAD228}" destId="{BDF47F69-3809-41C6-97FD-E3F1BD90F74D}" srcOrd="3" destOrd="0" parTransId="{B53E26D0-CFAA-4BD3-91FD-5E2DE1531844}" sibTransId="{156B5C8B-9F70-4F52-B2CB-E17B0C8FA2A6}"/>
    <dgm:cxn modelId="{0D3BA56E-C5DF-6B43-A650-2A7780341820}" type="presOf" srcId="{4F38689F-D34B-4EB5-AEF3-8E3181A004FE}" destId="{711176EB-49B5-4D3D-B53A-F574608850F9}" srcOrd="0" destOrd="0" presId="urn:microsoft.com/office/officeart/2005/8/layout/vList6"/>
    <dgm:cxn modelId="{03A2128D-C1F2-45E3-B166-74E493C49AFB}" srcId="{26004B43-EF15-4CB8-8BB3-696FF7BAD228}" destId="{2F2DB8D7-D4E1-41D3-AFE6-C5BC81B43C04}" srcOrd="2" destOrd="0" parTransId="{97BC3A3B-AF25-49DB-844B-2000A98334F6}" sibTransId="{2033F22A-9562-4D2E-B2C8-9D03DE8A3E6B}"/>
    <dgm:cxn modelId="{08B45463-6F1B-5D46-9DD0-977F29443B45}" type="presParOf" srcId="{9C472E1E-6FB0-41E9-A063-AF3651513358}" destId="{BEB6E413-CD7C-4C10-906E-8D9548BAFEE5}" srcOrd="0" destOrd="0" presId="urn:microsoft.com/office/officeart/2005/8/layout/vList6"/>
    <dgm:cxn modelId="{6A889EBF-F363-554F-8922-E6078235989E}" type="presParOf" srcId="{BEB6E413-CD7C-4C10-906E-8D9548BAFEE5}" destId="{D91662D0-BCBC-4F30-9FAC-D23D44E10E46}" srcOrd="0" destOrd="0" presId="urn:microsoft.com/office/officeart/2005/8/layout/vList6"/>
    <dgm:cxn modelId="{2EBA7442-05D5-FF42-8BA1-6741510C42D6}" type="presParOf" srcId="{BEB6E413-CD7C-4C10-906E-8D9548BAFEE5}" destId="{711176EB-49B5-4D3D-B53A-F574608850F9}" srcOrd="1" destOrd="0" presId="urn:microsoft.com/office/officeart/2005/8/layout/vList6"/>
    <dgm:cxn modelId="{3F3E2BDB-810A-A84A-AE7C-AF9FAAB46FD2}" type="presParOf" srcId="{9C472E1E-6FB0-41E9-A063-AF3651513358}" destId="{3D337D3B-976F-4F95-9880-1BE94E71B132}" srcOrd="1" destOrd="0" presId="urn:microsoft.com/office/officeart/2005/8/layout/vList6"/>
    <dgm:cxn modelId="{A4E2983E-491E-C64F-905B-CA07027AACE5}" type="presParOf" srcId="{9C472E1E-6FB0-41E9-A063-AF3651513358}" destId="{F79311D6-03BF-453C-9221-CBCB3779A309}" srcOrd="2" destOrd="0" presId="urn:microsoft.com/office/officeart/2005/8/layout/vList6"/>
    <dgm:cxn modelId="{1E75F99A-6411-3A48-A181-ADEBC64979F0}" type="presParOf" srcId="{F79311D6-03BF-453C-9221-CBCB3779A309}" destId="{5B794134-A8B7-41AA-B44A-E85B3A4581DC}" srcOrd="0" destOrd="0" presId="urn:microsoft.com/office/officeart/2005/8/layout/vList6"/>
    <dgm:cxn modelId="{BA158BA0-AAB7-A647-90D1-D58B67A60B70}" type="presParOf" srcId="{F79311D6-03BF-453C-9221-CBCB3779A309}" destId="{E7F7EAC1-968D-42D7-AB6F-4B3E8A1CD581}"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6A4D7E-A493-4F43-8910-A468D0A161D7}"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26004B43-EF15-4CB8-8BB3-696FF7BAD228}">
      <dgm:prSet phldrT="[Text]" custT="1"/>
      <dgm:spPr/>
      <dgm:t>
        <a:bodyPr/>
        <a:lstStyle/>
        <a:p>
          <a:r>
            <a:rPr lang="en-US" sz="2000" b="1" dirty="0" smtClean="0">
              <a:effectLst>
                <a:outerShdw blurRad="38100" dist="38100" dir="2700000" algn="tl">
                  <a:srgbClr val="000000">
                    <a:alpha val="43137"/>
                  </a:srgbClr>
                </a:outerShdw>
              </a:effectLst>
            </a:rPr>
            <a:t>Technical</a:t>
          </a:r>
          <a:r>
            <a:rPr lang="en-US" sz="2000" b="1" baseline="0" dirty="0" smtClean="0">
              <a:effectLst>
                <a:outerShdw blurRad="38100" dist="38100" dir="2700000" algn="tl">
                  <a:srgbClr val="000000">
                    <a:alpha val="43137"/>
                  </a:srgbClr>
                </a:outerShdw>
              </a:effectLst>
            </a:rPr>
            <a:t> Support</a:t>
          </a:r>
          <a:endParaRPr lang="en-US" sz="2000" b="1" dirty="0">
            <a:effectLst>
              <a:outerShdw blurRad="38100" dist="38100" dir="2700000" algn="tl">
                <a:srgbClr val="000000">
                  <a:alpha val="43137"/>
                </a:srgbClr>
              </a:outerShdw>
            </a:effectLst>
          </a:endParaRPr>
        </a:p>
      </dgm:t>
    </dgm:pt>
    <dgm:pt modelId="{2988F6B7-9B58-424A-85A2-591CC78E2D3F}" type="parTrans" cxnId="{A7D4B9B4-F2A9-45DB-9984-D5F94C2F8178}">
      <dgm:prSet/>
      <dgm:spPr/>
      <dgm:t>
        <a:bodyPr/>
        <a:lstStyle/>
        <a:p>
          <a:endParaRPr lang="en-US"/>
        </a:p>
      </dgm:t>
    </dgm:pt>
    <dgm:pt modelId="{0420AB98-2A8B-4D35-998D-4F122B2649A4}" type="sibTrans" cxnId="{A7D4B9B4-F2A9-45DB-9984-D5F94C2F8178}">
      <dgm:prSet/>
      <dgm:spPr/>
      <dgm:t>
        <a:bodyPr/>
        <a:lstStyle/>
        <a:p>
          <a:endParaRPr lang="en-US"/>
        </a:p>
      </dgm:t>
    </dgm:pt>
    <dgm:pt modelId="{4F38689F-D34B-4EB5-AEF3-8E3181A004FE}">
      <dgm:prSet phldrT="[Text]" custT="1"/>
      <dgm:spPr/>
      <dgm:t>
        <a:bodyPr/>
        <a:lstStyle/>
        <a:p>
          <a:r>
            <a:rPr lang="en-US" sz="1800" b="1" i="1" dirty="0" smtClean="0">
              <a:solidFill>
                <a:srgbClr val="0070C0"/>
              </a:solidFill>
            </a:rPr>
            <a:t>Technical</a:t>
          </a:r>
          <a:r>
            <a:rPr lang="en-US" sz="1800" b="1" i="1" baseline="0" dirty="0" smtClean="0">
              <a:solidFill>
                <a:srgbClr val="0070C0"/>
              </a:solidFill>
            </a:rPr>
            <a:t> Support contact information provided in HTML</a:t>
          </a:r>
          <a:endParaRPr lang="en-US" sz="1800" b="1" i="1" dirty="0">
            <a:solidFill>
              <a:srgbClr val="0070C0"/>
            </a:solidFill>
          </a:endParaRPr>
        </a:p>
      </dgm:t>
    </dgm:pt>
    <dgm:pt modelId="{2BDBD2E6-0C12-4E7D-A9FF-F970A961F80B}" type="parTrans" cxnId="{64E93727-DFB7-415D-A3D5-70F9CFC42058}">
      <dgm:prSet/>
      <dgm:spPr/>
      <dgm:t>
        <a:bodyPr/>
        <a:lstStyle/>
        <a:p>
          <a:endParaRPr lang="en-US"/>
        </a:p>
      </dgm:t>
    </dgm:pt>
    <dgm:pt modelId="{0DFC6F94-613E-4A67-9DAE-AB3AF486796C}" type="sibTrans" cxnId="{64E93727-DFB7-415D-A3D5-70F9CFC42058}">
      <dgm:prSet/>
      <dgm:spPr/>
      <dgm:t>
        <a:bodyPr/>
        <a:lstStyle/>
        <a:p>
          <a:endParaRPr lang="en-US"/>
        </a:p>
      </dgm:t>
    </dgm:pt>
    <dgm:pt modelId="{60911688-294C-47F0-9443-0D0D526077A4}">
      <dgm:prSet phldrT="[Text]" custT="1"/>
      <dgm:spPr/>
      <dgm:t>
        <a:bodyPr/>
        <a:lstStyle/>
        <a:p>
          <a:r>
            <a:rPr lang="en-US" sz="2000" b="1" dirty="0" smtClean="0">
              <a:effectLst>
                <a:outerShdw blurRad="38100" dist="38100" dir="2700000" algn="tl">
                  <a:srgbClr val="000000">
                    <a:alpha val="43137"/>
                  </a:srgbClr>
                </a:outerShdw>
              </a:effectLst>
            </a:rPr>
            <a:t>Institution’s Accessibility Policies</a:t>
          </a:r>
          <a:endParaRPr lang="en-US" sz="2000" b="1" dirty="0">
            <a:effectLst>
              <a:outerShdw blurRad="38100" dist="38100" dir="2700000" algn="tl">
                <a:srgbClr val="000000">
                  <a:alpha val="43137"/>
                </a:srgbClr>
              </a:outerShdw>
            </a:effectLst>
          </a:endParaRPr>
        </a:p>
      </dgm:t>
    </dgm:pt>
    <dgm:pt modelId="{3820BE4E-0E2E-4697-AFBC-4F60EA48E947}" type="parTrans" cxnId="{9F1276C0-7A18-4F47-B3E2-6990AB64D1EA}">
      <dgm:prSet/>
      <dgm:spPr/>
      <dgm:t>
        <a:bodyPr/>
        <a:lstStyle/>
        <a:p>
          <a:endParaRPr lang="en-US"/>
        </a:p>
      </dgm:t>
    </dgm:pt>
    <dgm:pt modelId="{913D4A96-3640-4211-AF1C-F6DBA3BA7AC3}" type="sibTrans" cxnId="{9F1276C0-7A18-4F47-B3E2-6990AB64D1EA}">
      <dgm:prSet/>
      <dgm:spPr/>
      <dgm:t>
        <a:bodyPr/>
        <a:lstStyle/>
        <a:p>
          <a:endParaRPr lang="en-US"/>
        </a:p>
      </dgm:t>
    </dgm:pt>
    <dgm:pt modelId="{67219642-4D09-4C38-B784-241029A7C090}">
      <dgm:prSet phldrT="[Text]" custT="1"/>
      <dgm:spPr/>
      <dgm:t>
        <a:bodyPr/>
        <a:lstStyle/>
        <a:p>
          <a:r>
            <a:rPr lang="en-US" sz="1800" b="1" i="1" dirty="0" smtClean="0">
              <a:solidFill>
                <a:srgbClr val="0070C0"/>
              </a:solidFill>
            </a:rPr>
            <a:t>Accessibility policy linked within</a:t>
          </a:r>
          <a:r>
            <a:rPr lang="en-US" sz="1800" b="1" i="1" baseline="0" dirty="0" smtClean="0">
              <a:solidFill>
                <a:srgbClr val="0070C0"/>
              </a:solidFill>
            </a:rPr>
            <a:t> wiki</a:t>
          </a:r>
          <a:endParaRPr lang="en-US" sz="1800" b="1" i="1" dirty="0">
            <a:solidFill>
              <a:srgbClr val="0070C0"/>
            </a:solidFill>
          </a:endParaRPr>
        </a:p>
      </dgm:t>
    </dgm:pt>
    <dgm:pt modelId="{305496F0-CDA2-4958-AADE-CD5C7F98C2FE}" type="parTrans" cxnId="{4BAAA310-578C-41EE-8F89-AB64C41885A8}">
      <dgm:prSet/>
      <dgm:spPr/>
      <dgm:t>
        <a:bodyPr/>
        <a:lstStyle/>
        <a:p>
          <a:endParaRPr lang="en-US"/>
        </a:p>
      </dgm:t>
    </dgm:pt>
    <dgm:pt modelId="{FBCF680D-1E45-4B91-86AF-DD5DBCE27337}" type="sibTrans" cxnId="{4BAAA310-578C-41EE-8F89-AB64C41885A8}">
      <dgm:prSet/>
      <dgm:spPr/>
      <dgm:t>
        <a:bodyPr/>
        <a:lstStyle/>
        <a:p>
          <a:endParaRPr lang="en-US"/>
        </a:p>
      </dgm:t>
    </dgm:pt>
    <dgm:pt modelId="{DA635AAB-EA16-494F-8A89-E9C4FA40AB72}">
      <dgm:prSet phldrT="[Text]" custT="1"/>
      <dgm:spPr/>
      <dgm:t>
        <a:bodyPr/>
        <a:lstStyle/>
        <a:p>
          <a:r>
            <a:rPr lang="en-US" sz="2000" b="1" dirty="0" smtClean="0">
              <a:effectLst>
                <a:outerShdw blurRad="38100" dist="38100" dir="2700000" algn="tl">
                  <a:srgbClr val="000000">
                    <a:alpha val="43137"/>
                  </a:srgbClr>
                </a:outerShdw>
              </a:effectLst>
            </a:rPr>
            <a:t>Institution’s Academic Support Services</a:t>
          </a:r>
          <a:endParaRPr lang="en-US" sz="2000" b="1" dirty="0">
            <a:effectLst>
              <a:outerShdw blurRad="38100" dist="38100" dir="2700000" algn="tl">
                <a:srgbClr val="000000">
                  <a:alpha val="43137"/>
                </a:srgbClr>
              </a:outerShdw>
            </a:effectLst>
          </a:endParaRPr>
        </a:p>
      </dgm:t>
    </dgm:pt>
    <dgm:pt modelId="{AE4FB2AB-9AB5-47A2-83D0-ADB64090B493}" type="parTrans" cxnId="{F099CACB-2628-4D54-8D5D-8657FE202452}">
      <dgm:prSet/>
      <dgm:spPr/>
      <dgm:t>
        <a:bodyPr/>
        <a:lstStyle/>
        <a:p>
          <a:endParaRPr lang="en-US"/>
        </a:p>
      </dgm:t>
    </dgm:pt>
    <dgm:pt modelId="{AA22A26D-4E6B-49AF-9DCF-68834FE58E7A}" type="sibTrans" cxnId="{F099CACB-2628-4D54-8D5D-8657FE202452}">
      <dgm:prSet/>
      <dgm:spPr/>
      <dgm:t>
        <a:bodyPr/>
        <a:lstStyle/>
        <a:p>
          <a:endParaRPr lang="en-US"/>
        </a:p>
      </dgm:t>
    </dgm:pt>
    <dgm:pt modelId="{D426240C-CB5D-4DC8-8BC8-0B788C3DD7CD}">
      <dgm:prSet phldrT="[Text]" custT="1"/>
      <dgm:spPr/>
      <dgm:t>
        <a:bodyPr/>
        <a:lstStyle/>
        <a:p>
          <a:r>
            <a:rPr lang="en-US" sz="1800" b="1" i="1" dirty="0" smtClean="0">
              <a:solidFill>
                <a:srgbClr val="0070C0"/>
              </a:solidFill>
            </a:rPr>
            <a:t>Link</a:t>
          </a:r>
          <a:r>
            <a:rPr lang="en-US" sz="1800" b="1" i="1" baseline="0" dirty="0" smtClean="0">
              <a:solidFill>
                <a:srgbClr val="0070C0"/>
              </a:solidFill>
            </a:rPr>
            <a:t> to Academic Support Services in custom widget on homepage</a:t>
          </a:r>
          <a:endParaRPr lang="en-US" sz="1800" b="1" i="1" dirty="0">
            <a:solidFill>
              <a:srgbClr val="0070C0"/>
            </a:solidFill>
          </a:endParaRPr>
        </a:p>
      </dgm:t>
    </dgm:pt>
    <dgm:pt modelId="{C46D4355-DCFA-4261-8F85-6DE35685FD96}" type="parTrans" cxnId="{C5F095A6-AEED-4F8B-8631-B2FB805D695E}">
      <dgm:prSet/>
      <dgm:spPr/>
      <dgm:t>
        <a:bodyPr/>
        <a:lstStyle/>
        <a:p>
          <a:endParaRPr lang="en-US"/>
        </a:p>
      </dgm:t>
    </dgm:pt>
    <dgm:pt modelId="{59B3B724-19E2-4BF3-AF3C-00EAE8661C29}" type="sibTrans" cxnId="{C5F095A6-AEED-4F8B-8631-B2FB805D695E}">
      <dgm:prSet/>
      <dgm:spPr/>
      <dgm:t>
        <a:bodyPr/>
        <a:lstStyle/>
        <a:p>
          <a:endParaRPr lang="en-US"/>
        </a:p>
      </dgm:t>
    </dgm:pt>
    <dgm:pt modelId="{AE759B85-DB80-44BB-8F7B-8F8A20F97174}">
      <dgm:prSet phldrT="[Text]" custT="1"/>
      <dgm:spPr/>
      <dgm:t>
        <a:bodyPr/>
        <a:lstStyle/>
        <a:p>
          <a:r>
            <a:rPr lang="en-US" sz="2000" b="1" dirty="0" smtClean="0">
              <a:effectLst>
                <a:outerShdw blurRad="38100" dist="38100" dir="2700000" algn="tl">
                  <a:srgbClr val="000000">
                    <a:alpha val="43137"/>
                  </a:srgbClr>
                </a:outerShdw>
              </a:effectLst>
            </a:rPr>
            <a:t>Institution’s Student</a:t>
          </a:r>
          <a:r>
            <a:rPr lang="en-US" sz="2000" b="1" baseline="0" dirty="0" smtClean="0">
              <a:effectLst>
                <a:outerShdw blurRad="38100" dist="38100" dir="2700000" algn="tl">
                  <a:srgbClr val="000000">
                    <a:alpha val="43137"/>
                  </a:srgbClr>
                </a:outerShdw>
              </a:effectLst>
            </a:rPr>
            <a:t> Services</a:t>
          </a:r>
          <a:endParaRPr lang="en-US" sz="2000" b="1" dirty="0">
            <a:effectLst>
              <a:outerShdw blurRad="38100" dist="38100" dir="2700000" algn="tl">
                <a:srgbClr val="000000">
                  <a:alpha val="43137"/>
                </a:srgbClr>
              </a:outerShdw>
            </a:effectLst>
          </a:endParaRPr>
        </a:p>
      </dgm:t>
    </dgm:pt>
    <dgm:pt modelId="{7A37C54D-242E-4D4F-BCE7-E4A588E98E16}" type="parTrans" cxnId="{97B27565-1B07-4CC1-B89C-D7FFF7CC1014}">
      <dgm:prSet/>
      <dgm:spPr/>
      <dgm:t>
        <a:bodyPr/>
        <a:lstStyle/>
        <a:p>
          <a:endParaRPr lang="en-US"/>
        </a:p>
      </dgm:t>
    </dgm:pt>
    <dgm:pt modelId="{7157BF20-E334-4D8B-8DEA-927F06AAD03B}" type="sibTrans" cxnId="{97B27565-1B07-4CC1-B89C-D7FFF7CC1014}">
      <dgm:prSet/>
      <dgm:spPr/>
      <dgm:t>
        <a:bodyPr/>
        <a:lstStyle/>
        <a:p>
          <a:endParaRPr lang="en-US"/>
        </a:p>
      </dgm:t>
    </dgm:pt>
    <dgm:pt modelId="{055208B5-5F71-43F2-891B-EB94258452DE}">
      <dgm:prSet phldrT="[Text]" custT="1"/>
      <dgm:spPr/>
      <dgm:t>
        <a:bodyPr/>
        <a:lstStyle/>
        <a:p>
          <a:pPr marL="171450" lvl="1" indent="0" algn="l" defTabSz="711200">
            <a:lnSpc>
              <a:spcPct val="90000"/>
            </a:lnSpc>
            <a:spcBef>
              <a:spcPct val="0"/>
            </a:spcBef>
            <a:spcAft>
              <a:spcPct val="15000"/>
            </a:spcAft>
            <a:buNone/>
          </a:pPr>
          <a:r>
            <a:rPr lang="en-US" sz="1800" b="1" i="1" dirty="0" smtClean="0">
              <a:solidFill>
                <a:srgbClr val="0070C0"/>
              </a:solidFill>
            </a:rPr>
            <a:t>Links, contact information,</a:t>
          </a:r>
          <a:r>
            <a:rPr lang="en-US" sz="1800" b="1" i="1" baseline="0" dirty="0" smtClean="0">
              <a:solidFill>
                <a:srgbClr val="0070C0"/>
              </a:solidFill>
            </a:rPr>
            <a:t> and description provided in wiki</a:t>
          </a:r>
          <a:endParaRPr lang="en-US" sz="1800" b="1" i="1" dirty="0">
            <a:solidFill>
              <a:srgbClr val="0070C0"/>
            </a:solidFill>
          </a:endParaRPr>
        </a:p>
      </dgm:t>
    </dgm:pt>
    <dgm:pt modelId="{36CD70F1-61D2-4E99-AB1F-8BC56369F1A5}" type="parTrans" cxnId="{0E6210D6-454C-4C6C-8279-6CC0BD7E9615}">
      <dgm:prSet/>
      <dgm:spPr/>
      <dgm:t>
        <a:bodyPr/>
        <a:lstStyle/>
        <a:p>
          <a:endParaRPr lang="en-US"/>
        </a:p>
      </dgm:t>
    </dgm:pt>
    <dgm:pt modelId="{8748D744-8078-4B46-B7F0-471175434775}" type="sibTrans" cxnId="{0E6210D6-454C-4C6C-8279-6CC0BD7E9615}">
      <dgm:prSet/>
      <dgm:spPr/>
      <dgm:t>
        <a:bodyPr/>
        <a:lstStyle/>
        <a:p>
          <a:endParaRPr lang="en-US"/>
        </a:p>
      </dgm:t>
    </dgm:pt>
    <dgm:pt modelId="{3297D72C-9011-4729-BD77-7B7E31877342}">
      <dgm:prSet phldrT="[Text]" custT="1"/>
      <dgm:spPr/>
      <dgm:t>
        <a:bodyPr/>
        <a:lstStyle/>
        <a:p>
          <a:endParaRPr lang="en-US" sz="1600" i="1" dirty="0">
            <a:solidFill>
              <a:srgbClr val="00B0F0"/>
            </a:solidFill>
          </a:endParaRPr>
        </a:p>
      </dgm:t>
    </dgm:pt>
    <dgm:pt modelId="{EBD7483C-BABE-469B-A4A7-008EBFA307C5}" type="parTrans" cxnId="{EFD3853C-BC61-4D47-9288-BF1EC0CA4AD8}">
      <dgm:prSet/>
      <dgm:spPr/>
      <dgm:t>
        <a:bodyPr/>
        <a:lstStyle/>
        <a:p>
          <a:endParaRPr lang="en-US"/>
        </a:p>
      </dgm:t>
    </dgm:pt>
    <dgm:pt modelId="{11E2CCBD-AC61-4926-8F00-F023E024BBC6}" type="sibTrans" cxnId="{EFD3853C-BC61-4D47-9288-BF1EC0CA4AD8}">
      <dgm:prSet/>
      <dgm:spPr/>
      <dgm:t>
        <a:bodyPr/>
        <a:lstStyle/>
        <a:p>
          <a:endParaRPr lang="en-US"/>
        </a:p>
      </dgm:t>
    </dgm:pt>
    <dgm:pt modelId="{5EFE1A2A-5869-4607-9AD5-F2B958C0CBE2}">
      <dgm:prSet phldrT="[Text]" custT="1"/>
      <dgm:spPr/>
      <dgm:t>
        <a:bodyPr/>
        <a:lstStyle/>
        <a:p>
          <a:r>
            <a:rPr lang="en-US" sz="1800" b="1" i="1" dirty="0" smtClean="0">
              <a:solidFill>
                <a:srgbClr val="0070C0"/>
              </a:solidFill>
            </a:rPr>
            <a:t>Technical</a:t>
          </a:r>
          <a:r>
            <a:rPr lang="en-US" sz="1800" b="1" i="1" baseline="0" dirty="0" smtClean="0">
              <a:solidFill>
                <a:srgbClr val="0070C0"/>
              </a:solidFill>
            </a:rPr>
            <a:t> Support contact information provided in </a:t>
          </a:r>
          <a:r>
            <a:rPr lang="en-US" sz="1800" b="1" i="1" baseline="0" dirty="0" smtClean="0">
              <a:solidFill>
                <a:srgbClr val="0070C0"/>
              </a:solidFill>
            </a:rPr>
            <a:t>wiki</a:t>
          </a:r>
          <a:endParaRPr lang="en-US" sz="1800" b="1" i="1" baseline="0" dirty="0" smtClean="0">
            <a:solidFill>
              <a:srgbClr val="0070C0"/>
            </a:solidFill>
          </a:endParaRPr>
        </a:p>
      </dgm:t>
    </dgm:pt>
    <dgm:pt modelId="{07AA1FD3-88B1-4757-8F7F-E1D2AB67EE80}" type="parTrans" cxnId="{02E3854C-D00C-48B2-BC22-6177582FF0F4}">
      <dgm:prSet/>
      <dgm:spPr/>
      <dgm:t>
        <a:bodyPr/>
        <a:lstStyle/>
        <a:p>
          <a:endParaRPr lang="en-US"/>
        </a:p>
      </dgm:t>
    </dgm:pt>
    <dgm:pt modelId="{AEC6334D-EB95-49C9-AEC2-88537503835B}" type="sibTrans" cxnId="{02E3854C-D00C-48B2-BC22-6177582FF0F4}">
      <dgm:prSet/>
      <dgm:spPr/>
      <dgm:t>
        <a:bodyPr/>
        <a:lstStyle/>
        <a:p>
          <a:endParaRPr lang="en-US"/>
        </a:p>
      </dgm:t>
    </dgm:pt>
    <dgm:pt modelId="{2F2DB8D7-D4E1-41D3-AFE6-C5BC81B43C04}">
      <dgm:prSet phldrT="[Text]" custT="1"/>
      <dgm:spPr/>
      <dgm:t>
        <a:bodyPr/>
        <a:lstStyle/>
        <a:p>
          <a:r>
            <a:rPr lang="en-US" sz="1800" b="1" i="1" dirty="0" smtClean="0">
              <a:solidFill>
                <a:srgbClr val="0070C0"/>
              </a:solidFill>
            </a:rPr>
            <a:t>HTML</a:t>
          </a:r>
          <a:r>
            <a:rPr lang="en-US" sz="1800" b="1" i="1" baseline="0" dirty="0" smtClean="0">
              <a:solidFill>
                <a:srgbClr val="0070C0"/>
              </a:solidFill>
            </a:rPr>
            <a:t> D2L resources document. Video tutorials &amp; written instructions</a:t>
          </a:r>
        </a:p>
        <a:p>
          <a:endParaRPr lang="en-US" sz="1600" b="1" i="1" dirty="0">
            <a:solidFill>
              <a:srgbClr val="0070C0"/>
            </a:solidFill>
          </a:endParaRPr>
        </a:p>
      </dgm:t>
    </dgm:pt>
    <dgm:pt modelId="{97BC3A3B-AF25-49DB-844B-2000A98334F6}" type="parTrans" cxnId="{03A2128D-C1F2-45E3-B166-74E493C49AFB}">
      <dgm:prSet/>
      <dgm:spPr/>
      <dgm:t>
        <a:bodyPr/>
        <a:lstStyle/>
        <a:p>
          <a:endParaRPr lang="en-US"/>
        </a:p>
      </dgm:t>
    </dgm:pt>
    <dgm:pt modelId="{2033F22A-9562-4D2E-B2C8-9D03DE8A3E6B}" type="sibTrans" cxnId="{03A2128D-C1F2-45E3-B166-74E493C49AFB}">
      <dgm:prSet/>
      <dgm:spPr/>
      <dgm:t>
        <a:bodyPr/>
        <a:lstStyle/>
        <a:p>
          <a:endParaRPr lang="en-US"/>
        </a:p>
      </dgm:t>
    </dgm:pt>
    <dgm:pt modelId="{BDF47F69-3809-41C6-97FD-E3F1BD90F74D}">
      <dgm:prSet phldrT="[Text]" custT="1"/>
      <dgm:spPr/>
      <dgm:t>
        <a:bodyPr/>
        <a:lstStyle/>
        <a:p>
          <a:endParaRPr lang="en-US" sz="1600" b="1" i="1" dirty="0">
            <a:solidFill>
              <a:srgbClr val="0070C0"/>
            </a:solidFill>
          </a:endParaRPr>
        </a:p>
      </dgm:t>
    </dgm:pt>
    <dgm:pt modelId="{B53E26D0-CFAA-4BD3-91FD-5E2DE1531844}" type="parTrans" cxnId="{5683D776-4CDE-4DDE-816D-D8557F3D5109}">
      <dgm:prSet/>
      <dgm:spPr/>
      <dgm:t>
        <a:bodyPr/>
        <a:lstStyle/>
        <a:p>
          <a:endParaRPr lang="en-US"/>
        </a:p>
      </dgm:t>
    </dgm:pt>
    <dgm:pt modelId="{156B5C8B-9F70-4F52-B2CB-E17B0C8FA2A6}" type="sibTrans" cxnId="{5683D776-4CDE-4DDE-816D-D8557F3D5109}">
      <dgm:prSet/>
      <dgm:spPr/>
      <dgm:t>
        <a:bodyPr/>
        <a:lstStyle/>
        <a:p>
          <a:endParaRPr lang="en-US"/>
        </a:p>
      </dgm:t>
    </dgm:pt>
    <dgm:pt modelId="{C9598484-B34F-4287-9FE9-6D131A3C4D03}">
      <dgm:prSet phldrT="[Text]" custT="1"/>
      <dgm:spPr/>
      <dgm:t>
        <a:bodyPr/>
        <a:lstStyle/>
        <a:p>
          <a:r>
            <a:rPr lang="en-US" sz="1800" b="1" i="1" dirty="0" smtClean="0">
              <a:solidFill>
                <a:srgbClr val="0070C0"/>
              </a:solidFill>
            </a:rPr>
            <a:t>Contact</a:t>
          </a:r>
          <a:r>
            <a:rPr lang="en-US" sz="1800" b="1" i="1" baseline="0" dirty="0" smtClean="0">
              <a:solidFill>
                <a:srgbClr val="0070C0"/>
              </a:solidFill>
            </a:rPr>
            <a:t> information provided in wiki</a:t>
          </a:r>
          <a:endParaRPr lang="en-US" sz="1800" b="1" i="1" dirty="0">
            <a:solidFill>
              <a:srgbClr val="0070C0"/>
            </a:solidFill>
          </a:endParaRPr>
        </a:p>
      </dgm:t>
    </dgm:pt>
    <dgm:pt modelId="{23115DB6-6447-4DC0-9FCF-B29AC67BD12B}" type="parTrans" cxnId="{2CC89D90-96FF-43AA-8CA0-23BD4D24B8B9}">
      <dgm:prSet/>
      <dgm:spPr/>
      <dgm:t>
        <a:bodyPr/>
        <a:lstStyle/>
        <a:p>
          <a:endParaRPr lang="en-US"/>
        </a:p>
      </dgm:t>
    </dgm:pt>
    <dgm:pt modelId="{2C98D1B9-6C77-4FFA-92F7-9D9A62D80499}" type="sibTrans" cxnId="{2CC89D90-96FF-43AA-8CA0-23BD4D24B8B9}">
      <dgm:prSet/>
      <dgm:spPr/>
      <dgm:t>
        <a:bodyPr/>
        <a:lstStyle/>
        <a:p>
          <a:endParaRPr lang="en-US"/>
        </a:p>
      </dgm:t>
    </dgm:pt>
    <dgm:pt modelId="{F0A14DBF-4317-4D0B-A927-5095EC9D4A2B}">
      <dgm:prSet phldrT="[Text]" custT="1"/>
      <dgm:spPr/>
      <dgm:t>
        <a:bodyPr/>
        <a:lstStyle/>
        <a:p>
          <a:r>
            <a:rPr lang="en-US" sz="1800" b="1" i="1" dirty="0" smtClean="0">
              <a:solidFill>
                <a:srgbClr val="0070C0"/>
              </a:solidFill>
            </a:rPr>
            <a:t>Explanation</a:t>
          </a:r>
          <a:r>
            <a:rPr lang="en-US" sz="1800" b="1" i="1" baseline="0" dirty="0" smtClean="0">
              <a:solidFill>
                <a:srgbClr val="0070C0"/>
              </a:solidFill>
            </a:rPr>
            <a:t> of disability service provided in syllabus</a:t>
          </a:r>
          <a:endParaRPr lang="en-US" sz="1800" b="1" i="1" dirty="0">
            <a:solidFill>
              <a:srgbClr val="0070C0"/>
            </a:solidFill>
          </a:endParaRPr>
        </a:p>
      </dgm:t>
    </dgm:pt>
    <dgm:pt modelId="{E51A2D4E-BA32-4B0E-AC12-880A71CCAD92}" type="parTrans" cxnId="{1C1BB1F2-E852-4D41-834A-A78D319094D5}">
      <dgm:prSet/>
      <dgm:spPr/>
      <dgm:t>
        <a:bodyPr/>
        <a:lstStyle/>
        <a:p>
          <a:endParaRPr lang="en-US"/>
        </a:p>
      </dgm:t>
    </dgm:pt>
    <dgm:pt modelId="{4BB82CA6-B707-4C15-A7A1-E00A5441F2C7}" type="sibTrans" cxnId="{1C1BB1F2-E852-4D41-834A-A78D319094D5}">
      <dgm:prSet/>
      <dgm:spPr/>
      <dgm:t>
        <a:bodyPr/>
        <a:lstStyle/>
        <a:p>
          <a:endParaRPr lang="en-US"/>
        </a:p>
      </dgm:t>
    </dgm:pt>
    <dgm:pt modelId="{C8A1B552-4685-4482-80D0-CCA1F05497D9}">
      <dgm:prSet phldrT="[Text]" custT="1"/>
      <dgm:spPr/>
      <dgm:t>
        <a:bodyPr/>
        <a:lstStyle/>
        <a:p>
          <a:r>
            <a:rPr lang="en-US" sz="1800" b="1" i="1" dirty="0" smtClean="0">
              <a:solidFill>
                <a:srgbClr val="0070C0"/>
              </a:solidFill>
            </a:rPr>
            <a:t>Links, contact information,</a:t>
          </a:r>
          <a:r>
            <a:rPr lang="en-US" sz="1800" b="1" i="1" baseline="0" dirty="0" smtClean="0">
              <a:solidFill>
                <a:srgbClr val="0070C0"/>
              </a:solidFill>
            </a:rPr>
            <a:t> </a:t>
          </a:r>
          <a:r>
            <a:rPr lang="en-US" sz="1800" b="1" i="1" baseline="0" dirty="0" smtClean="0">
              <a:solidFill>
                <a:srgbClr val="0070C0"/>
              </a:solidFill>
            </a:rPr>
            <a:t>description </a:t>
          </a:r>
          <a:r>
            <a:rPr lang="en-US" sz="1800" b="1" i="1" baseline="0" dirty="0" smtClean="0">
              <a:solidFill>
                <a:srgbClr val="0070C0"/>
              </a:solidFill>
            </a:rPr>
            <a:t>provided in wiki</a:t>
          </a:r>
          <a:endParaRPr lang="en-US" sz="1800" b="1" i="1" dirty="0">
            <a:solidFill>
              <a:srgbClr val="0070C0"/>
            </a:solidFill>
          </a:endParaRPr>
        </a:p>
      </dgm:t>
    </dgm:pt>
    <dgm:pt modelId="{EA97FD70-D6E5-45F5-9D5D-6C3B33399F1D}" type="parTrans" cxnId="{7A96BA48-EDEA-4735-9B96-2510ABC5F422}">
      <dgm:prSet/>
      <dgm:spPr/>
      <dgm:t>
        <a:bodyPr/>
        <a:lstStyle/>
        <a:p>
          <a:endParaRPr lang="en-US"/>
        </a:p>
      </dgm:t>
    </dgm:pt>
    <dgm:pt modelId="{AEFF373B-1470-445D-AE33-25F008CA9787}" type="sibTrans" cxnId="{7A96BA48-EDEA-4735-9B96-2510ABC5F422}">
      <dgm:prSet/>
      <dgm:spPr/>
      <dgm:t>
        <a:bodyPr/>
        <a:lstStyle/>
        <a:p>
          <a:endParaRPr lang="en-US"/>
        </a:p>
      </dgm:t>
    </dgm:pt>
    <dgm:pt modelId="{AB7FDE22-3B65-4A40-8B7C-9961E97C2DC7}">
      <dgm:prSet phldrT="[Text]" custT="1"/>
      <dgm:spPr/>
      <dgm:t>
        <a:bodyPr/>
        <a:lstStyle/>
        <a:p>
          <a:r>
            <a:rPr lang="en-US" sz="1800" b="1" i="1" dirty="0" smtClean="0">
              <a:solidFill>
                <a:srgbClr val="0070C0"/>
              </a:solidFill>
            </a:rPr>
            <a:t>Specific services highlighted in syllabus</a:t>
          </a:r>
          <a:r>
            <a:rPr lang="en-US" sz="1800" b="1" i="1" baseline="0" dirty="0" smtClean="0">
              <a:solidFill>
                <a:srgbClr val="0070C0"/>
              </a:solidFill>
            </a:rPr>
            <a:t> (referencing specific assignments)</a:t>
          </a:r>
          <a:endParaRPr lang="en-US" sz="1800" b="1" i="1" dirty="0">
            <a:solidFill>
              <a:srgbClr val="0070C0"/>
            </a:solidFill>
          </a:endParaRPr>
        </a:p>
      </dgm:t>
    </dgm:pt>
    <dgm:pt modelId="{478ED26A-6B9B-4607-8D1D-8576548D6B13}" type="parTrans" cxnId="{9D096808-95E6-4806-9A77-7A3862140777}">
      <dgm:prSet/>
      <dgm:spPr/>
      <dgm:t>
        <a:bodyPr/>
        <a:lstStyle/>
        <a:p>
          <a:endParaRPr lang="en-US"/>
        </a:p>
      </dgm:t>
    </dgm:pt>
    <dgm:pt modelId="{6F5252FC-CF4A-4409-AD00-009D8F9988E2}" type="sibTrans" cxnId="{9D096808-95E6-4806-9A77-7A3862140777}">
      <dgm:prSet/>
      <dgm:spPr/>
      <dgm:t>
        <a:bodyPr/>
        <a:lstStyle/>
        <a:p>
          <a:endParaRPr lang="en-US"/>
        </a:p>
      </dgm:t>
    </dgm:pt>
    <dgm:pt modelId="{110D9AB9-D939-4F33-9F27-5D4ADCAEBDD9}">
      <dgm:prSet phldrT="[Text]" custT="1"/>
      <dgm:spPr/>
      <dgm:t>
        <a:bodyPr/>
        <a:lstStyle/>
        <a:p>
          <a:pPr marL="171450" marR="0" lvl="1" indent="-171450" algn="l" defTabSz="711200" rtl="0" eaLnBrk="1" fontAlgn="auto" latinLnBrk="0" hangingPunct="1">
            <a:lnSpc>
              <a:spcPct val="90000"/>
            </a:lnSpc>
            <a:spcBef>
              <a:spcPct val="0"/>
            </a:spcBef>
            <a:spcAft>
              <a:spcPct val="15000"/>
            </a:spcAft>
            <a:buClrTx/>
            <a:buSzTx/>
            <a:buFontTx/>
            <a:buNone/>
            <a:tabLst/>
            <a:defRPr/>
          </a:pPr>
          <a:endParaRPr lang="en-US" sz="1600" b="1" i="1" dirty="0">
            <a:solidFill>
              <a:srgbClr val="0070C0"/>
            </a:solidFill>
          </a:endParaRPr>
        </a:p>
      </dgm:t>
    </dgm:pt>
    <dgm:pt modelId="{0E6951EB-6FA8-4C50-AE45-2766245690D4}" type="parTrans" cxnId="{9C9FE40D-AC02-4336-8BB0-498F5276340B}">
      <dgm:prSet/>
      <dgm:spPr/>
      <dgm:t>
        <a:bodyPr/>
        <a:lstStyle/>
        <a:p>
          <a:endParaRPr lang="en-US"/>
        </a:p>
      </dgm:t>
    </dgm:pt>
    <dgm:pt modelId="{7A1767F7-0389-4695-955E-D7BED8431E11}" type="sibTrans" cxnId="{9C9FE40D-AC02-4336-8BB0-498F5276340B}">
      <dgm:prSet/>
      <dgm:spPr/>
      <dgm:t>
        <a:bodyPr/>
        <a:lstStyle/>
        <a:p>
          <a:endParaRPr lang="en-US"/>
        </a:p>
      </dgm:t>
    </dgm:pt>
    <dgm:pt modelId="{B7E2EC4E-32BE-4E85-9A4F-00787E1C7620}">
      <dgm:prSet phldrT="[Text]" custT="1"/>
      <dgm:spPr/>
      <dgm:t>
        <a:bodyPr/>
        <a:lstStyle/>
        <a:p>
          <a:pPr marL="171450" lvl="1" indent="0" algn="l" defTabSz="711200">
            <a:lnSpc>
              <a:spcPct val="90000"/>
            </a:lnSpc>
            <a:spcBef>
              <a:spcPct val="0"/>
            </a:spcBef>
            <a:spcAft>
              <a:spcPct val="15000"/>
            </a:spcAft>
            <a:buNone/>
          </a:pPr>
          <a:r>
            <a:rPr lang="en-US" sz="1800" b="1" i="1" dirty="0" smtClean="0">
              <a:solidFill>
                <a:srgbClr val="0070C0"/>
              </a:solidFill>
            </a:rPr>
            <a:t>“Resources” tab (direct</a:t>
          </a:r>
          <a:r>
            <a:rPr lang="en-US" sz="1800" b="1" i="1" baseline="0" dirty="0" smtClean="0">
              <a:solidFill>
                <a:srgbClr val="0070C0"/>
              </a:solidFill>
            </a:rPr>
            <a:t> links to websites)</a:t>
          </a:r>
          <a:endParaRPr lang="en-US" sz="1800" b="1" i="1" dirty="0">
            <a:solidFill>
              <a:srgbClr val="0070C0"/>
            </a:solidFill>
          </a:endParaRPr>
        </a:p>
      </dgm:t>
    </dgm:pt>
    <dgm:pt modelId="{7114B23C-1159-4D77-A943-F8D6D3527339}" type="parTrans" cxnId="{3CA8FF1D-A066-4A96-8D21-5B711B556541}">
      <dgm:prSet/>
      <dgm:spPr/>
      <dgm:t>
        <a:bodyPr/>
        <a:lstStyle/>
        <a:p>
          <a:endParaRPr lang="en-US"/>
        </a:p>
      </dgm:t>
    </dgm:pt>
    <dgm:pt modelId="{E11EAA2D-9FF8-4AC0-9800-0E8751BF2F2C}" type="sibTrans" cxnId="{3CA8FF1D-A066-4A96-8D21-5B711B556541}">
      <dgm:prSet/>
      <dgm:spPr/>
      <dgm:t>
        <a:bodyPr/>
        <a:lstStyle/>
        <a:p>
          <a:endParaRPr lang="en-US"/>
        </a:p>
      </dgm:t>
    </dgm:pt>
    <dgm:pt modelId="{9C472E1E-6FB0-41E9-A063-AF3651513358}" type="pres">
      <dgm:prSet presAssocID="{CA6A4D7E-A493-4F43-8910-A468D0A161D7}" presName="Name0" presStyleCnt="0">
        <dgm:presLayoutVars>
          <dgm:dir/>
          <dgm:animLvl val="lvl"/>
          <dgm:resizeHandles/>
        </dgm:presLayoutVars>
      </dgm:prSet>
      <dgm:spPr/>
      <dgm:t>
        <a:bodyPr/>
        <a:lstStyle/>
        <a:p>
          <a:endParaRPr lang="en-US"/>
        </a:p>
      </dgm:t>
    </dgm:pt>
    <dgm:pt modelId="{BEB6E413-CD7C-4C10-906E-8D9548BAFEE5}" type="pres">
      <dgm:prSet presAssocID="{26004B43-EF15-4CB8-8BB3-696FF7BAD228}" presName="linNode" presStyleCnt="0"/>
      <dgm:spPr/>
    </dgm:pt>
    <dgm:pt modelId="{D91662D0-BCBC-4F30-9FAC-D23D44E10E46}" type="pres">
      <dgm:prSet presAssocID="{26004B43-EF15-4CB8-8BB3-696FF7BAD228}" presName="parentShp" presStyleLbl="node1" presStyleIdx="0" presStyleCnt="4" custScaleX="75223" custScaleY="355271" custLinFactY="-47463" custLinFactNeighborX="82" custLinFactNeighborY="-100000">
        <dgm:presLayoutVars>
          <dgm:bulletEnabled val="1"/>
        </dgm:presLayoutVars>
      </dgm:prSet>
      <dgm:spPr/>
      <dgm:t>
        <a:bodyPr/>
        <a:lstStyle/>
        <a:p>
          <a:endParaRPr lang="en-US"/>
        </a:p>
      </dgm:t>
    </dgm:pt>
    <dgm:pt modelId="{711176EB-49B5-4D3D-B53A-F574608850F9}" type="pres">
      <dgm:prSet presAssocID="{26004B43-EF15-4CB8-8BB3-696FF7BAD228}" presName="childShp" presStyleLbl="bgAccFollowNode1" presStyleIdx="0" presStyleCnt="4" custScaleX="119432" custScaleY="1338018" custLinFactNeighborX="2082">
        <dgm:presLayoutVars>
          <dgm:bulletEnabled val="1"/>
        </dgm:presLayoutVars>
      </dgm:prSet>
      <dgm:spPr/>
      <dgm:t>
        <a:bodyPr/>
        <a:lstStyle/>
        <a:p>
          <a:endParaRPr lang="en-US"/>
        </a:p>
      </dgm:t>
    </dgm:pt>
    <dgm:pt modelId="{3D337D3B-976F-4F95-9880-1BE94E71B132}" type="pres">
      <dgm:prSet presAssocID="{0420AB98-2A8B-4D35-998D-4F122B2649A4}" presName="spacing" presStyleCnt="0"/>
      <dgm:spPr/>
    </dgm:pt>
    <dgm:pt modelId="{F79311D6-03BF-453C-9221-CBCB3779A309}" type="pres">
      <dgm:prSet presAssocID="{60911688-294C-47F0-9443-0D0D526077A4}" presName="linNode" presStyleCnt="0"/>
      <dgm:spPr/>
    </dgm:pt>
    <dgm:pt modelId="{5B794134-A8B7-41AA-B44A-E85B3A4581DC}" type="pres">
      <dgm:prSet presAssocID="{60911688-294C-47F0-9443-0D0D526077A4}" presName="parentShp" presStyleLbl="node1" presStyleIdx="1" presStyleCnt="4" custScaleX="74961" custScaleY="1081076" custLinFactY="-11083" custLinFactNeighborX="-73" custLinFactNeighborY="-100000">
        <dgm:presLayoutVars>
          <dgm:bulletEnabled val="1"/>
        </dgm:presLayoutVars>
      </dgm:prSet>
      <dgm:spPr/>
      <dgm:t>
        <a:bodyPr/>
        <a:lstStyle/>
        <a:p>
          <a:endParaRPr lang="en-US"/>
        </a:p>
      </dgm:t>
    </dgm:pt>
    <dgm:pt modelId="{E7F7EAC1-968D-42D7-AB6F-4B3E8A1CD581}" type="pres">
      <dgm:prSet presAssocID="{60911688-294C-47F0-9443-0D0D526077A4}" presName="childShp" presStyleLbl="bgAccFollowNode1" presStyleIdx="1" presStyleCnt="4" custScaleX="116481" custScaleY="1272394" custLinFactY="-29731" custLinFactNeighborX="281" custLinFactNeighborY="-100000">
        <dgm:presLayoutVars>
          <dgm:bulletEnabled val="1"/>
        </dgm:presLayoutVars>
      </dgm:prSet>
      <dgm:spPr/>
      <dgm:t>
        <a:bodyPr/>
        <a:lstStyle/>
        <a:p>
          <a:endParaRPr lang="en-US"/>
        </a:p>
      </dgm:t>
    </dgm:pt>
    <dgm:pt modelId="{02E24C86-6333-4680-AC90-FD906AA8480B}" type="pres">
      <dgm:prSet presAssocID="{913D4A96-3640-4211-AF1C-F6DBA3BA7AC3}" presName="spacing" presStyleCnt="0"/>
      <dgm:spPr/>
    </dgm:pt>
    <dgm:pt modelId="{809910EC-0004-49C8-B1A6-0B32EDAFB72C}" type="pres">
      <dgm:prSet presAssocID="{DA635AAB-EA16-494F-8A89-E9C4FA40AB72}" presName="linNode" presStyleCnt="0"/>
      <dgm:spPr/>
    </dgm:pt>
    <dgm:pt modelId="{58ECAFA9-C8BB-4123-967B-4A4DDEE0FC63}" type="pres">
      <dgm:prSet presAssocID="{DA635AAB-EA16-494F-8A89-E9C4FA40AB72}" presName="parentShp" presStyleLbl="node1" presStyleIdx="2" presStyleCnt="4" custScaleX="75222" custScaleY="888641" custLinFactY="-51943" custLinFactNeighborX="101" custLinFactNeighborY="-100000">
        <dgm:presLayoutVars>
          <dgm:bulletEnabled val="1"/>
        </dgm:presLayoutVars>
      </dgm:prSet>
      <dgm:spPr/>
      <dgm:t>
        <a:bodyPr/>
        <a:lstStyle/>
        <a:p>
          <a:endParaRPr lang="en-US"/>
        </a:p>
      </dgm:t>
    </dgm:pt>
    <dgm:pt modelId="{6B82C6F5-990F-4973-BD34-4C385780CA82}" type="pres">
      <dgm:prSet presAssocID="{DA635AAB-EA16-494F-8A89-E9C4FA40AB72}" presName="childShp" presStyleLbl="bgAccFollowNode1" presStyleIdx="2" presStyleCnt="4" custScaleX="116655" custScaleY="1580917" custLinFactY="-98168" custLinFactNeighborX="20" custLinFactNeighborY="-100000">
        <dgm:presLayoutVars>
          <dgm:bulletEnabled val="1"/>
        </dgm:presLayoutVars>
      </dgm:prSet>
      <dgm:spPr/>
      <dgm:t>
        <a:bodyPr/>
        <a:lstStyle/>
        <a:p>
          <a:endParaRPr lang="en-US"/>
        </a:p>
      </dgm:t>
    </dgm:pt>
    <dgm:pt modelId="{BF7167B3-29C7-42A3-8279-0A9F229896D9}" type="pres">
      <dgm:prSet presAssocID="{AA22A26D-4E6B-49AF-9DCF-68834FE58E7A}" presName="spacing" presStyleCnt="0"/>
      <dgm:spPr/>
    </dgm:pt>
    <dgm:pt modelId="{0EA95024-3BA9-4E1A-97EE-2E6E615BE81D}" type="pres">
      <dgm:prSet presAssocID="{AE759B85-DB80-44BB-8F7B-8F8A20F97174}" presName="linNode" presStyleCnt="0"/>
      <dgm:spPr/>
    </dgm:pt>
    <dgm:pt modelId="{DE1CE91A-37F5-4291-AC6F-8613E1977171}" type="pres">
      <dgm:prSet presAssocID="{AE759B85-DB80-44BB-8F7B-8F8A20F97174}" presName="parentShp" presStyleLbl="node1" presStyleIdx="3" presStyleCnt="4" custScaleX="74894" custScaleY="539952" custLinFactY="-17048" custLinFactNeighborX="-85" custLinFactNeighborY="-100000">
        <dgm:presLayoutVars>
          <dgm:bulletEnabled val="1"/>
        </dgm:presLayoutVars>
      </dgm:prSet>
      <dgm:spPr/>
      <dgm:t>
        <a:bodyPr/>
        <a:lstStyle/>
        <a:p>
          <a:endParaRPr lang="en-US"/>
        </a:p>
      </dgm:t>
    </dgm:pt>
    <dgm:pt modelId="{E258754C-C097-43C9-B154-3A8052548078}" type="pres">
      <dgm:prSet presAssocID="{AE759B85-DB80-44BB-8F7B-8F8A20F97174}" presName="childShp" presStyleLbl="bgAccFollowNode1" presStyleIdx="3" presStyleCnt="4" custScaleX="116501" custScaleY="788151" custLinFactNeighborX="299" custLinFactNeighborY="-91991">
        <dgm:presLayoutVars>
          <dgm:bulletEnabled val="1"/>
        </dgm:presLayoutVars>
      </dgm:prSet>
      <dgm:spPr/>
      <dgm:t>
        <a:bodyPr/>
        <a:lstStyle/>
        <a:p>
          <a:endParaRPr lang="en-US"/>
        </a:p>
      </dgm:t>
    </dgm:pt>
  </dgm:ptLst>
  <dgm:cxnLst>
    <dgm:cxn modelId="{1D28C48C-001A-B447-BCD7-9B24381E39E4}" type="presOf" srcId="{AE759B85-DB80-44BB-8F7B-8F8A20F97174}" destId="{DE1CE91A-37F5-4291-AC6F-8613E1977171}" srcOrd="0" destOrd="0" presId="urn:microsoft.com/office/officeart/2005/8/layout/vList6"/>
    <dgm:cxn modelId="{38925033-2440-8E4B-BD81-92D7A9DDC301}" type="presOf" srcId="{AB7FDE22-3B65-4A40-8B7C-9961E97C2DC7}" destId="{6B82C6F5-990F-4973-BD34-4C385780CA82}" srcOrd="0" destOrd="2" presId="urn:microsoft.com/office/officeart/2005/8/layout/vList6"/>
    <dgm:cxn modelId="{88DC55E6-C57C-0148-BF8D-6BC77017CA1B}" type="presOf" srcId="{4F38689F-D34B-4EB5-AEF3-8E3181A004FE}" destId="{711176EB-49B5-4D3D-B53A-F574608850F9}" srcOrd="0" destOrd="0" presId="urn:microsoft.com/office/officeart/2005/8/layout/vList6"/>
    <dgm:cxn modelId="{BB863E0B-0D5D-5545-A30D-DC84A545776B}" type="presOf" srcId="{26004B43-EF15-4CB8-8BB3-696FF7BAD228}" destId="{D91662D0-BCBC-4F30-9FAC-D23D44E10E46}" srcOrd="0" destOrd="0" presId="urn:microsoft.com/office/officeart/2005/8/layout/vList6"/>
    <dgm:cxn modelId="{97B27565-1B07-4CC1-B89C-D7FFF7CC1014}" srcId="{CA6A4D7E-A493-4F43-8910-A468D0A161D7}" destId="{AE759B85-DB80-44BB-8F7B-8F8A20F97174}" srcOrd="3" destOrd="0" parTransId="{7A37C54D-242E-4D4F-BCE7-E4A588E98E16}" sibTransId="{7157BF20-E334-4D8B-8DEA-927F06AAD03B}"/>
    <dgm:cxn modelId="{03A2128D-C1F2-45E3-B166-74E493C49AFB}" srcId="{26004B43-EF15-4CB8-8BB3-696FF7BAD228}" destId="{2F2DB8D7-D4E1-41D3-AFE6-C5BC81B43C04}" srcOrd="2" destOrd="0" parTransId="{97BC3A3B-AF25-49DB-844B-2000A98334F6}" sibTransId="{2033F22A-9562-4D2E-B2C8-9D03DE8A3E6B}"/>
    <dgm:cxn modelId="{F6373277-D045-9A45-92FA-85697C3E0B4D}" type="presOf" srcId="{C8A1B552-4685-4482-80D0-CCA1F05497D9}" destId="{6B82C6F5-990F-4973-BD34-4C385780CA82}" srcOrd="0" destOrd="1" presId="urn:microsoft.com/office/officeart/2005/8/layout/vList6"/>
    <dgm:cxn modelId="{AB357E03-531B-584A-BA03-D9A83E2E50BB}" type="presOf" srcId="{110D9AB9-D939-4F33-9F27-5D4ADCAEBDD9}" destId="{E258754C-C097-43C9-B154-3A8052548078}" srcOrd="0" destOrd="2" presId="urn:microsoft.com/office/officeart/2005/8/layout/vList6"/>
    <dgm:cxn modelId="{0E6210D6-454C-4C6C-8279-6CC0BD7E9615}" srcId="{AE759B85-DB80-44BB-8F7B-8F8A20F97174}" destId="{055208B5-5F71-43F2-891B-EB94258452DE}" srcOrd="0" destOrd="0" parTransId="{36CD70F1-61D2-4E99-AB1F-8BC56369F1A5}" sibTransId="{8748D744-8078-4B46-B7F0-471175434775}"/>
    <dgm:cxn modelId="{B6EAEB66-57A3-BD40-82E4-29C68FFF87AA}" type="presOf" srcId="{3297D72C-9011-4729-BD77-7B7E31877342}" destId="{711176EB-49B5-4D3D-B53A-F574608850F9}" srcOrd="0" destOrd="4" presId="urn:microsoft.com/office/officeart/2005/8/layout/vList6"/>
    <dgm:cxn modelId="{64E93727-DFB7-415D-A3D5-70F9CFC42058}" srcId="{26004B43-EF15-4CB8-8BB3-696FF7BAD228}" destId="{4F38689F-D34B-4EB5-AEF3-8E3181A004FE}" srcOrd="0" destOrd="0" parTransId="{2BDBD2E6-0C12-4E7D-A9FF-F970A961F80B}" sibTransId="{0DFC6F94-613E-4A67-9DAE-AB3AF486796C}"/>
    <dgm:cxn modelId="{4BAAA310-578C-41EE-8F89-AB64C41885A8}" srcId="{60911688-294C-47F0-9443-0D0D526077A4}" destId="{67219642-4D09-4C38-B784-241029A7C090}" srcOrd="0" destOrd="0" parTransId="{305496F0-CDA2-4958-AADE-CD5C7F98C2FE}" sibTransId="{FBCF680D-1E45-4B91-86AF-DD5DBCE27337}"/>
    <dgm:cxn modelId="{9C9FE40D-AC02-4336-8BB0-498F5276340B}" srcId="{AE759B85-DB80-44BB-8F7B-8F8A20F97174}" destId="{110D9AB9-D939-4F33-9F27-5D4ADCAEBDD9}" srcOrd="2" destOrd="0" parTransId="{0E6951EB-6FA8-4C50-AE45-2766245690D4}" sibTransId="{7A1767F7-0389-4695-955E-D7BED8431E11}"/>
    <dgm:cxn modelId="{1E727F56-47C9-7A49-A286-7F229A034E10}" type="presOf" srcId="{2F2DB8D7-D4E1-41D3-AFE6-C5BC81B43C04}" destId="{711176EB-49B5-4D3D-B53A-F574608850F9}" srcOrd="0" destOrd="2" presId="urn:microsoft.com/office/officeart/2005/8/layout/vList6"/>
    <dgm:cxn modelId="{C8AF00C0-5814-EC41-A3B2-78AB0B792ADF}" type="presOf" srcId="{055208B5-5F71-43F2-891B-EB94258452DE}" destId="{E258754C-C097-43C9-B154-3A8052548078}" srcOrd="0" destOrd="0" presId="urn:microsoft.com/office/officeart/2005/8/layout/vList6"/>
    <dgm:cxn modelId="{CED27904-530F-2E41-AF4B-021FF24E6324}" type="presOf" srcId="{B7E2EC4E-32BE-4E85-9A4F-00787E1C7620}" destId="{E258754C-C097-43C9-B154-3A8052548078}" srcOrd="0" destOrd="1" presId="urn:microsoft.com/office/officeart/2005/8/layout/vList6"/>
    <dgm:cxn modelId="{2CC89D90-96FF-43AA-8CA0-23BD4D24B8B9}" srcId="{60911688-294C-47F0-9443-0D0D526077A4}" destId="{C9598484-B34F-4287-9FE9-6D131A3C4D03}" srcOrd="1" destOrd="0" parTransId="{23115DB6-6447-4DC0-9FCF-B29AC67BD12B}" sibTransId="{2C98D1B9-6C77-4FFA-92F7-9D9A62D80499}"/>
    <dgm:cxn modelId="{EFD3853C-BC61-4D47-9288-BF1EC0CA4AD8}" srcId="{26004B43-EF15-4CB8-8BB3-696FF7BAD228}" destId="{3297D72C-9011-4729-BD77-7B7E31877342}" srcOrd="4" destOrd="0" parTransId="{EBD7483C-BABE-469B-A4A7-008EBFA307C5}" sibTransId="{11E2CCBD-AC61-4926-8F00-F023E024BBC6}"/>
    <dgm:cxn modelId="{3AF3DD04-DDD6-CD45-B546-7005BDE5C371}" type="presOf" srcId="{DA635AAB-EA16-494F-8A89-E9C4FA40AB72}" destId="{58ECAFA9-C8BB-4123-967B-4A4DDEE0FC63}" srcOrd="0" destOrd="0" presId="urn:microsoft.com/office/officeart/2005/8/layout/vList6"/>
    <dgm:cxn modelId="{1C1BB1F2-E852-4D41-834A-A78D319094D5}" srcId="{60911688-294C-47F0-9443-0D0D526077A4}" destId="{F0A14DBF-4317-4D0B-A927-5095EC9D4A2B}" srcOrd="2" destOrd="0" parTransId="{E51A2D4E-BA32-4B0E-AC12-880A71CCAD92}" sibTransId="{4BB82CA6-B707-4C15-A7A1-E00A5441F2C7}"/>
    <dgm:cxn modelId="{C5F095A6-AEED-4F8B-8631-B2FB805D695E}" srcId="{DA635AAB-EA16-494F-8A89-E9C4FA40AB72}" destId="{D426240C-CB5D-4DC8-8BC8-0B788C3DD7CD}" srcOrd="0" destOrd="0" parTransId="{C46D4355-DCFA-4261-8F85-6DE35685FD96}" sibTransId="{59B3B724-19E2-4BF3-AF3C-00EAE8661C29}"/>
    <dgm:cxn modelId="{7A96BA48-EDEA-4735-9B96-2510ABC5F422}" srcId="{DA635AAB-EA16-494F-8A89-E9C4FA40AB72}" destId="{C8A1B552-4685-4482-80D0-CCA1F05497D9}" srcOrd="1" destOrd="0" parTransId="{EA97FD70-D6E5-45F5-9D5D-6C3B33399F1D}" sibTransId="{AEFF373B-1470-445D-AE33-25F008CA9787}"/>
    <dgm:cxn modelId="{5683D776-4CDE-4DDE-816D-D8557F3D5109}" srcId="{26004B43-EF15-4CB8-8BB3-696FF7BAD228}" destId="{BDF47F69-3809-41C6-97FD-E3F1BD90F74D}" srcOrd="3" destOrd="0" parTransId="{B53E26D0-CFAA-4BD3-91FD-5E2DE1531844}" sibTransId="{156B5C8B-9F70-4F52-B2CB-E17B0C8FA2A6}"/>
    <dgm:cxn modelId="{F2810B85-62AA-1749-8163-9AC6708B1CCF}" type="presOf" srcId="{67219642-4D09-4C38-B784-241029A7C090}" destId="{E7F7EAC1-968D-42D7-AB6F-4B3E8A1CD581}" srcOrd="0" destOrd="0" presId="urn:microsoft.com/office/officeart/2005/8/layout/vList6"/>
    <dgm:cxn modelId="{F099CACB-2628-4D54-8D5D-8657FE202452}" srcId="{CA6A4D7E-A493-4F43-8910-A468D0A161D7}" destId="{DA635AAB-EA16-494F-8A89-E9C4FA40AB72}" srcOrd="2" destOrd="0" parTransId="{AE4FB2AB-9AB5-47A2-83D0-ADB64090B493}" sibTransId="{AA22A26D-4E6B-49AF-9DCF-68834FE58E7A}"/>
    <dgm:cxn modelId="{7E7F0401-E87B-0141-A820-4EE735059C11}" type="presOf" srcId="{BDF47F69-3809-41C6-97FD-E3F1BD90F74D}" destId="{711176EB-49B5-4D3D-B53A-F574608850F9}" srcOrd="0" destOrd="3" presId="urn:microsoft.com/office/officeart/2005/8/layout/vList6"/>
    <dgm:cxn modelId="{9D096808-95E6-4806-9A77-7A3862140777}" srcId="{DA635AAB-EA16-494F-8A89-E9C4FA40AB72}" destId="{AB7FDE22-3B65-4A40-8B7C-9961E97C2DC7}" srcOrd="2" destOrd="0" parTransId="{478ED26A-6B9B-4607-8D1D-8576548D6B13}" sibTransId="{6F5252FC-CF4A-4409-AD00-009D8F9988E2}"/>
    <dgm:cxn modelId="{94BBF7A6-19A3-7043-A8FA-60F97692F7F1}" type="presOf" srcId="{60911688-294C-47F0-9443-0D0D526077A4}" destId="{5B794134-A8B7-41AA-B44A-E85B3A4581DC}" srcOrd="0" destOrd="0" presId="urn:microsoft.com/office/officeart/2005/8/layout/vList6"/>
    <dgm:cxn modelId="{63EFBE33-FBA0-7D4F-994F-C4006A74FE0D}" type="presOf" srcId="{D426240C-CB5D-4DC8-8BC8-0B788C3DD7CD}" destId="{6B82C6F5-990F-4973-BD34-4C385780CA82}" srcOrd="0" destOrd="0" presId="urn:microsoft.com/office/officeart/2005/8/layout/vList6"/>
    <dgm:cxn modelId="{42E51E47-176A-4C4A-ACE5-52FF5C72FBAA}" type="presOf" srcId="{5EFE1A2A-5869-4607-9AD5-F2B958C0CBE2}" destId="{711176EB-49B5-4D3D-B53A-F574608850F9}" srcOrd="0" destOrd="1" presId="urn:microsoft.com/office/officeart/2005/8/layout/vList6"/>
    <dgm:cxn modelId="{192FB19B-6E94-014F-A4E7-D9E84EB5DA7D}" type="presOf" srcId="{CA6A4D7E-A493-4F43-8910-A468D0A161D7}" destId="{9C472E1E-6FB0-41E9-A063-AF3651513358}" srcOrd="0" destOrd="0" presId="urn:microsoft.com/office/officeart/2005/8/layout/vList6"/>
    <dgm:cxn modelId="{9F1276C0-7A18-4F47-B3E2-6990AB64D1EA}" srcId="{CA6A4D7E-A493-4F43-8910-A468D0A161D7}" destId="{60911688-294C-47F0-9443-0D0D526077A4}" srcOrd="1" destOrd="0" parTransId="{3820BE4E-0E2E-4697-AFBC-4F60EA48E947}" sibTransId="{913D4A96-3640-4211-AF1C-F6DBA3BA7AC3}"/>
    <dgm:cxn modelId="{02E3854C-D00C-48B2-BC22-6177582FF0F4}" srcId="{26004B43-EF15-4CB8-8BB3-696FF7BAD228}" destId="{5EFE1A2A-5869-4607-9AD5-F2B958C0CBE2}" srcOrd="1" destOrd="0" parTransId="{07AA1FD3-88B1-4757-8F7F-E1D2AB67EE80}" sibTransId="{AEC6334D-EB95-49C9-AEC2-88537503835B}"/>
    <dgm:cxn modelId="{9787E670-FDA9-0C4D-A286-F38F9345DF81}" type="presOf" srcId="{C9598484-B34F-4287-9FE9-6D131A3C4D03}" destId="{E7F7EAC1-968D-42D7-AB6F-4B3E8A1CD581}" srcOrd="0" destOrd="1" presId="urn:microsoft.com/office/officeart/2005/8/layout/vList6"/>
    <dgm:cxn modelId="{5A7563FA-0C29-D04C-93F5-181F00454179}" type="presOf" srcId="{F0A14DBF-4317-4D0B-A927-5095EC9D4A2B}" destId="{E7F7EAC1-968D-42D7-AB6F-4B3E8A1CD581}" srcOrd="0" destOrd="2" presId="urn:microsoft.com/office/officeart/2005/8/layout/vList6"/>
    <dgm:cxn modelId="{A7D4B9B4-F2A9-45DB-9984-D5F94C2F8178}" srcId="{CA6A4D7E-A493-4F43-8910-A468D0A161D7}" destId="{26004B43-EF15-4CB8-8BB3-696FF7BAD228}" srcOrd="0" destOrd="0" parTransId="{2988F6B7-9B58-424A-85A2-591CC78E2D3F}" sibTransId="{0420AB98-2A8B-4D35-998D-4F122B2649A4}"/>
    <dgm:cxn modelId="{3CA8FF1D-A066-4A96-8D21-5B711B556541}" srcId="{AE759B85-DB80-44BB-8F7B-8F8A20F97174}" destId="{B7E2EC4E-32BE-4E85-9A4F-00787E1C7620}" srcOrd="1" destOrd="0" parTransId="{7114B23C-1159-4D77-A943-F8D6D3527339}" sibTransId="{E11EAA2D-9FF8-4AC0-9800-0E8751BF2F2C}"/>
    <dgm:cxn modelId="{E1C5C429-C1EA-4947-B3CD-685DE989D286}" type="presParOf" srcId="{9C472E1E-6FB0-41E9-A063-AF3651513358}" destId="{BEB6E413-CD7C-4C10-906E-8D9548BAFEE5}" srcOrd="0" destOrd="0" presId="urn:microsoft.com/office/officeart/2005/8/layout/vList6"/>
    <dgm:cxn modelId="{46F1925B-9377-6E4A-8B73-9A611719E6A2}" type="presParOf" srcId="{BEB6E413-CD7C-4C10-906E-8D9548BAFEE5}" destId="{D91662D0-BCBC-4F30-9FAC-D23D44E10E46}" srcOrd="0" destOrd="0" presId="urn:microsoft.com/office/officeart/2005/8/layout/vList6"/>
    <dgm:cxn modelId="{A930FAD7-7E8F-BF46-873D-E52F89348F69}" type="presParOf" srcId="{BEB6E413-CD7C-4C10-906E-8D9548BAFEE5}" destId="{711176EB-49B5-4D3D-B53A-F574608850F9}" srcOrd="1" destOrd="0" presId="urn:microsoft.com/office/officeart/2005/8/layout/vList6"/>
    <dgm:cxn modelId="{E7B09793-0640-0344-8C7E-A9B117DABA1E}" type="presParOf" srcId="{9C472E1E-6FB0-41E9-A063-AF3651513358}" destId="{3D337D3B-976F-4F95-9880-1BE94E71B132}" srcOrd="1" destOrd="0" presId="urn:microsoft.com/office/officeart/2005/8/layout/vList6"/>
    <dgm:cxn modelId="{D1F96683-D6A3-AA41-A975-B641BDA58E5F}" type="presParOf" srcId="{9C472E1E-6FB0-41E9-A063-AF3651513358}" destId="{F79311D6-03BF-453C-9221-CBCB3779A309}" srcOrd="2" destOrd="0" presId="urn:microsoft.com/office/officeart/2005/8/layout/vList6"/>
    <dgm:cxn modelId="{1F23CCBE-ABF0-D946-B98E-4A4DA93617F5}" type="presParOf" srcId="{F79311D6-03BF-453C-9221-CBCB3779A309}" destId="{5B794134-A8B7-41AA-B44A-E85B3A4581DC}" srcOrd="0" destOrd="0" presId="urn:microsoft.com/office/officeart/2005/8/layout/vList6"/>
    <dgm:cxn modelId="{705E828D-B337-4347-9918-AE619A8FABC2}" type="presParOf" srcId="{F79311D6-03BF-453C-9221-CBCB3779A309}" destId="{E7F7EAC1-968D-42D7-AB6F-4B3E8A1CD581}" srcOrd="1" destOrd="0" presId="urn:microsoft.com/office/officeart/2005/8/layout/vList6"/>
    <dgm:cxn modelId="{4B62E6B1-982E-8040-AEFA-AA5B95789B6A}" type="presParOf" srcId="{9C472E1E-6FB0-41E9-A063-AF3651513358}" destId="{02E24C86-6333-4680-AC90-FD906AA8480B}" srcOrd="3" destOrd="0" presId="urn:microsoft.com/office/officeart/2005/8/layout/vList6"/>
    <dgm:cxn modelId="{E26FE9A8-AC35-4846-9FD7-6B492C1FC5B8}" type="presParOf" srcId="{9C472E1E-6FB0-41E9-A063-AF3651513358}" destId="{809910EC-0004-49C8-B1A6-0B32EDAFB72C}" srcOrd="4" destOrd="0" presId="urn:microsoft.com/office/officeart/2005/8/layout/vList6"/>
    <dgm:cxn modelId="{B47D8D6B-3E33-524C-ACFC-D5BBC4138F80}" type="presParOf" srcId="{809910EC-0004-49C8-B1A6-0B32EDAFB72C}" destId="{58ECAFA9-C8BB-4123-967B-4A4DDEE0FC63}" srcOrd="0" destOrd="0" presId="urn:microsoft.com/office/officeart/2005/8/layout/vList6"/>
    <dgm:cxn modelId="{42C4B3BB-514F-C94F-B72C-BBDCDB3B6239}" type="presParOf" srcId="{809910EC-0004-49C8-B1A6-0B32EDAFB72C}" destId="{6B82C6F5-990F-4973-BD34-4C385780CA82}" srcOrd="1" destOrd="0" presId="urn:microsoft.com/office/officeart/2005/8/layout/vList6"/>
    <dgm:cxn modelId="{3EFAE825-E55C-314D-9F0C-71BE6E68710F}" type="presParOf" srcId="{9C472E1E-6FB0-41E9-A063-AF3651513358}" destId="{BF7167B3-29C7-42A3-8279-0A9F229896D9}" srcOrd="5" destOrd="0" presId="urn:microsoft.com/office/officeart/2005/8/layout/vList6"/>
    <dgm:cxn modelId="{AB126950-E06D-D249-B74A-EBE15064314D}" type="presParOf" srcId="{9C472E1E-6FB0-41E9-A063-AF3651513358}" destId="{0EA95024-3BA9-4E1A-97EE-2E6E615BE81D}" srcOrd="6" destOrd="0" presId="urn:microsoft.com/office/officeart/2005/8/layout/vList6"/>
    <dgm:cxn modelId="{BB56D654-D3A6-ED43-83B8-D5E9A69324F2}" type="presParOf" srcId="{0EA95024-3BA9-4E1A-97EE-2E6E615BE81D}" destId="{DE1CE91A-37F5-4291-AC6F-8613E1977171}" srcOrd="0" destOrd="0" presId="urn:microsoft.com/office/officeart/2005/8/layout/vList6"/>
    <dgm:cxn modelId="{F719CB10-39AF-D449-B5F0-4BCC3FAF00A9}" type="presParOf" srcId="{0EA95024-3BA9-4E1A-97EE-2E6E615BE81D}" destId="{E258754C-C097-43C9-B154-3A8052548078}"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A6A4D7E-A493-4F43-8910-A468D0A161D7}"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26004B43-EF15-4CB8-8BB3-696FF7BAD228}">
      <dgm:prSet phldrT="[Text]" custT="1"/>
      <dgm:spPr/>
      <dgm:t>
        <a:bodyPr/>
        <a:lstStyle/>
        <a:p>
          <a:r>
            <a:rPr lang="en-US" sz="2000" b="1" dirty="0" smtClean="0">
              <a:effectLst>
                <a:outerShdw blurRad="38100" dist="38100" dir="2700000" algn="tl">
                  <a:srgbClr val="000000">
                    <a:alpha val="43137"/>
                  </a:srgbClr>
                </a:outerShdw>
              </a:effectLst>
            </a:rPr>
            <a:t>Learning activities help students achieve SLOs</a:t>
          </a:r>
          <a:endParaRPr lang="en-US" sz="2000" b="1" dirty="0">
            <a:effectLst>
              <a:outerShdw blurRad="38100" dist="38100" dir="2700000" algn="tl">
                <a:srgbClr val="000000">
                  <a:alpha val="43137"/>
                </a:srgbClr>
              </a:outerShdw>
            </a:effectLst>
          </a:endParaRPr>
        </a:p>
      </dgm:t>
    </dgm:pt>
    <dgm:pt modelId="{2988F6B7-9B58-424A-85A2-591CC78E2D3F}" type="parTrans" cxnId="{A7D4B9B4-F2A9-45DB-9984-D5F94C2F8178}">
      <dgm:prSet/>
      <dgm:spPr/>
      <dgm:t>
        <a:bodyPr/>
        <a:lstStyle/>
        <a:p>
          <a:endParaRPr lang="en-US"/>
        </a:p>
      </dgm:t>
    </dgm:pt>
    <dgm:pt modelId="{0420AB98-2A8B-4D35-998D-4F122B2649A4}" type="sibTrans" cxnId="{A7D4B9B4-F2A9-45DB-9984-D5F94C2F8178}">
      <dgm:prSet/>
      <dgm:spPr/>
      <dgm:t>
        <a:bodyPr/>
        <a:lstStyle/>
        <a:p>
          <a:endParaRPr lang="en-US"/>
        </a:p>
      </dgm:t>
    </dgm:pt>
    <dgm:pt modelId="{4F38689F-D34B-4EB5-AEF3-8E3181A004FE}">
      <dgm:prSet phldrT="[Text]" custT="1"/>
      <dgm:spPr/>
      <dgm:t>
        <a:bodyPr/>
        <a:lstStyle/>
        <a:p>
          <a:r>
            <a:rPr lang="en-US" sz="1600" b="1" i="1" dirty="0" smtClean="0">
              <a:solidFill>
                <a:srgbClr val="0070C0"/>
              </a:solidFill>
            </a:rPr>
            <a:t>Proposing presentation topics to whole class via Discussion Board</a:t>
          </a:r>
          <a:endParaRPr lang="en-US" sz="1600" b="1" i="1" dirty="0">
            <a:solidFill>
              <a:srgbClr val="0070C0"/>
            </a:solidFill>
          </a:endParaRPr>
        </a:p>
      </dgm:t>
    </dgm:pt>
    <dgm:pt modelId="{2BDBD2E6-0C12-4E7D-A9FF-F970A961F80B}" type="parTrans" cxnId="{64E93727-DFB7-415D-A3D5-70F9CFC42058}">
      <dgm:prSet/>
      <dgm:spPr/>
      <dgm:t>
        <a:bodyPr/>
        <a:lstStyle/>
        <a:p>
          <a:endParaRPr lang="en-US"/>
        </a:p>
      </dgm:t>
    </dgm:pt>
    <dgm:pt modelId="{0DFC6F94-613E-4A67-9DAE-AB3AF486796C}" type="sibTrans" cxnId="{64E93727-DFB7-415D-A3D5-70F9CFC42058}">
      <dgm:prSet/>
      <dgm:spPr/>
      <dgm:t>
        <a:bodyPr/>
        <a:lstStyle/>
        <a:p>
          <a:endParaRPr lang="en-US"/>
        </a:p>
      </dgm:t>
    </dgm:pt>
    <dgm:pt modelId="{60911688-294C-47F0-9443-0D0D526077A4}">
      <dgm:prSet phldrT="[Text]" custT="1"/>
      <dgm:spPr/>
      <dgm:t>
        <a:bodyPr/>
        <a:lstStyle/>
        <a:p>
          <a:r>
            <a:rPr lang="en-US" sz="2000" b="1" dirty="0" smtClean="0">
              <a:effectLst>
                <a:outerShdw blurRad="38100" dist="38100" dir="2700000" algn="tl">
                  <a:srgbClr val="000000">
                    <a:alpha val="43137"/>
                  </a:srgbClr>
                </a:outerShdw>
              </a:effectLst>
            </a:rPr>
            <a:t>Learning activities provide interactions for active learning  (learner-learner, learner-content, learner-instructor)</a:t>
          </a:r>
          <a:endParaRPr lang="en-US" sz="2000" b="1" dirty="0">
            <a:effectLst>
              <a:outerShdw blurRad="38100" dist="38100" dir="2700000" algn="tl">
                <a:srgbClr val="000000">
                  <a:alpha val="43137"/>
                </a:srgbClr>
              </a:outerShdw>
            </a:effectLst>
          </a:endParaRPr>
        </a:p>
      </dgm:t>
    </dgm:pt>
    <dgm:pt modelId="{3820BE4E-0E2E-4697-AFBC-4F60EA48E947}" type="parTrans" cxnId="{9F1276C0-7A18-4F47-B3E2-6990AB64D1EA}">
      <dgm:prSet/>
      <dgm:spPr/>
      <dgm:t>
        <a:bodyPr/>
        <a:lstStyle/>
        <a:p>
          <a:endParaRPr lang="en-US"/>
        </a:p>
      </dgm:t>
    </dgm:pt>
    <dgm:pt modelId="{913D4A96-3640-4211-AF1C-F6DBA3BA7AC3}" type="sibTrans" cxnId="{9F1276C0-7A18-4F47-B3E2-6990AB64D1EA}">
      <dgm:prSet/>
      <dgm:spPr/>
      <dgm:t>
        <a:bodyPr/>
        <a:lstStyle/>
        <a:p>
          <a:endParaRPr lang="en-US"/>
        </a:p>
      </dgm:t>
    </dgm:pt>
    <dgm:pt modelId="{67219642-4D09-4C38-B784-241029A7C090}">
      <dgm:prSet phldrT="[Text]" custT="1"/>
      <dgm:spPr/>
      <dgm:t>
        <a:bodyPr/>
        <a:lstStyle/>
        <a:p>
          <a:r>
            <a:rPr lang="en-US" sz="1600" b="1" i="1" dirty="0" smtClean="0">
              <a:solidFill>
                <a:srgbClr val="0070C0"/>
              </a:solidFill>
            </a:rPr>
            <a:t>Students meet virtually with instructor and other class members in Adobe Connect</a:t>
          </a:r>
          <a:endParaRPr lang="en-US" sz="1600" b="1" i="1" dirty="0">
            <a:solidFill>
              <a:srgbClr val="0070C0"/>
            </a:solidFill>
          </a:endParaRPr>
        </a:p>
      </dgm:t>
    </dgm:pt>
    <dgm:pt modelId="{305496F0-CDA2-4958-AADE-CD5C7F98C2FE}" type="parTrans" cxnId="{4BAAA310-578C-41EE-8F89-AB64C41885A8}">
      <dgm:prSet/>
      <dgm:spPr/>
      <dgm:t>
        <a:bodyPr/>
        <a:lstStyle/>
        <a:p>
          <a:endParaRPr lang="en-US"/>
        </a:p>
      </dgm:t>
    </dgm:pt>
    <dgm:pt modelId="{FBCF680D-1E45-4B91-86AF-DD5DBCE27337}" type="sibTrans" cxnId="{4BAAA310-578C-41EE-8F89-AB64C41885A8}">
      <dgm:prSet/>
      <dgm:spPr/>
      <dgm:t>
        <a:bodyPr/>
        <a:lstStyle/>
        <a:p>
          <a:endParaRPr lang="en-US"/>
        </a:p>
      </dgm:t>
    </dgm:pt>
    <dgm:pt modelId="{DA635AAB-EA16-494F-8A89-E9C4FA40AB72}">
      <dgm:prSet phldrT="[Text]" custT="1"/>
      <dgm:spPr/>
      <dgm:t>
        <a:bodyPr/>
        <a:lstStyle/>
        <a:p>
          <a:r>
            <a:rPr lang="en-US" sz="2000" b="1" dirty="0" smtClean="0">
              <a:effectLst>
                <a:outerShdw blurRad="38100" dist="38100" dir="2700000" algn="tl">
                  <a:srgbClr val="000000">
                    <a:alpha val="43137"/>
                  </a:srgbClr>
                </a:outerShdw>
              </a:effectLst>
            </a:rPr>
            <a:t>Instructor has a clear plan for response and feedback that is communicated to students</a:t>
          </a:r>
          <a:endParaRPr lang="en-US" sz="2000" b="1" dirty="0">
            <a:effectLst>
              <a:outerShdw blurRad="38100" dist="38100" dir="2700000" algn="tl">
                <a:srgbClr val="000000">
                  <a:alpha val="43137"/>
                </a:srgbClr>
              </a:outerShdw>
            </a:effectLst>
          </a:endParaRPr>
        </a:p>
      </dgm:t>
    </dgm:pt>
    <dgm:pt modelId="{AE4FB2AB-9AB5-47A2-83D0-ADB64090B493}" type="parTrans" cxnId="{F099CACB-2628-4D54-8D5D-8657FE202452}">
      <dgm:prSet/>
      <dgm:spPr/>
      <dgm:t>
        <a:bodyPr/>
        <a:lstStyle/>
        <a:p>
          <a:endParaRPr lang="en-US"/>
        </a:p>
      </dgm:t>
    </dgm:pt>
    <dgm:pt modelId="{AA22A26D-4E6B-49AF-9DCF-68834FE58E7A}" type="sibTrans" cxnId="{F099CACB-2628-4D54-8D5D-8657FE202452}">
      <dgm:prSet/>
      <dgm:spPr/>
      <dgm:t>
        <a:bodyPr/>
        <a:lstStyle/>
        <a:p>
          <a:endParaRPr lang="en-US"/>
        </a:p>
      </dgm:t>
    </dgm:pt>
    <dgm:pt modelId="{D426240C-CB5D-4DC8-8BC8-0B788C3DD7CD}">
      <dgm:prSet phldrT="[Text]" custT="1"/>
      <dgm:spPr/>
      <dgm:t>
        <a:bodyPr/>
        <a:lstStyle/>
        <a:p>
          <a:r>
            <a:rPr lang="en-US" sz="1600" b="1" i="1" dirty="0" smtClean="0">
              <a:solidFill>
                <a:srgbClr val="0070C0"/>
              </a:solidFill>
            </a:rPr>
            <a:t>Responses to emails received no later than 24 hours after message</a:t>
          </a:r>
          <a:endParaRPr lang="en-US" sz="1600" b="1" i="1" dirty="0">
            <a:solidFill>
              <a:srgbClr val="0070C0"/>
            </a:solidFill>
          </a:endParaRPr>
        </a:p>
      </dgm:t>
    </dgm:pt>
    <dgm:pt modelId="{C46D4355-DCFA-4261-8F85-6DE35685FD96}" type="parTrans" cxnId="{C5F095A6-AEED-4F8B-8631-B2FB805D695E}">
      <dgm:prSet/>
      <dgm:spPr/>
      <dgm:t>
        <a:bodyPr/>
        <a:lstStyle/>
        <a:p>
          <a:endParaRPr lang="en-US"/>
        </a:p>
      </dgm:t>
    </dgm:pt>
    <dgm:pt modelId="{59B3B724-19E2-4BF3-AF3C-00EAE8661C29}" type="sibTrans" cxnId="{C5F095A6-AEED-4F8B-8631-B2FB805D695E}">
      <dgm:prSet/>
      <dgm:spPr/>
      <dgm:t>
        <a:bodyPr/>
        <a:lstStyle/>
        <a:p>
          <a:endParaRPr lang="en-US"/>
        </a:p>
      </dgm:t>
    </dgm:pt>
    <dgm:pt modelId="{AE759B85-DB80-44BB-8F7B-8F8A20F97174}">
      <dgm:prSet phldrT="[Text]" custT="1"/>
      <dgm:spPr/>
      <dgm:t>
        <a:bodyPr/>
        <a:lstStyle/>
        <a:p>
          <a:r>
            <a:rPr lang="en-US" sz="2000" b="1" dirty="0" smtClean="0">
              <a:effectLst>
                <a:outerShdw blurRad="38100" dist="38100" dir="2700000" algn="tl">
                  <a:srgbClr val="000000">
                    <a:alpha val="43137"/>
                  </a:srgbClr>
                </a:outerShdw>
              </a:effectLst>
            </a:rPr>
            <a:t>Expectations for learner interaction are clearly stated</a:t>
          </a:r>
          <a:endParaRPr lang="en-US" sz="2000" b="1" dirty="0">
            <a:effectLst>
              <a:outerShdw blurRad="38100" dist="38100" dir="2700000" algn="tl">
                <a:srgbClr val="000000">
                  <a:alpha val="43137"/>
                </a:srgbClr>
              </a:outerShdw>
            </a:effectLst>
          </a:endParaRPr>
        </a:p>
      </dgm:t>
    </dgm:pt>
    <dgm:pt modelId="{7A37C54D-242E-4D4F-BCE7-E4A588E98E16}" type="parTrans" cxnId="{97B27565-1B07-4CC1-B89C-D7FFF7CC1014}">
      <dgm:prSet/>
      <dgm:spPr/>
      <dgm:t>
        <a:bodyPr/>
        <a:lstStyle/>
        <a:p>
          <a:endParaRPr lang="en-US"/>
        </a:p>
      </dgm:t>
    </dgm:pt>
    <dgm:pt modelId="{7157BF20-E334-4D8B-8DEA-927F06AAD03B}" type="sibTrans" cxnId="{97B27565-1B07-4CC1-B89C-D7FFF7CC1014}">
      <dgm:prSet/>
      <dgm:spPr/>
      <dgm:t>
        <a:bodyPr/>
        <a:lstStyle/>
        <a:p>
          <a:endParaRPr lang="en-US"/>
        </a:p>
      </dgm:t>
    </dgm:pt>
    <dgm:pt modelId="{055208B5-5F71-43F2-891B-EB94258452DE}">
      <dgm:prSet phldrT="[Text]" custT="1"/>
      <dgm:spPr/>
      <dgm:t>
        <a:bodyPr/>
        <a:lstStyle/>
        <a:p>
          <a:r>
            <a:rPr lang="en-US" sz="1600" b="1" i="1" dirty="0" smtClean="0">
              <a:solidFill>
                <a:srgbClr val="0070C0"/>
              </a:solidFill>
            </a:rPr>
            <a:t>Discussion Board rubric is posted and used regularly to set expectations for learner-learner interaction</a:t>
          </a:r>
          <a:endParaRPr lang="en-US" sz="1600" b="1" i="1" dirty="0">
            <a:solidFill>
              <a:srgbClr val="0070C0"/>
            </a:solidFill>
          </a:endParaRPr>
        </a:p>
      </dgm:t>
    </dgm:pt>
    <dgm:pt modelId="{36CD70F1-61D2-4E99-AB1F-8BC56369F1A5}" type="parTrans" cxnId="{0E6210D6-454C-4C6C-8279-6CC0BD7E9615}">
      <dgm:prSet/>
      <dgm:spPr/>
      <dgm:t>
        <a:bodyPr/>
        <a:lstStyle/>
        <a:p>
          <a:endParaRPr lang="en-US"/>
        </a:p>
      </dgm:t>
    </dgm:pt>
    <dgm:pt modelId="{8748D744-8078-4B46-B7F0-471175434775}" type="sibTrans" cxnId="{0E6210D6-454C-4C6C-8279-6CC0BD7E9615}">
      <dgm:prSet/>
      <dgm:spPr/>
      <dgm:t>
        <a:bodyPr/>
        <a:lstStyle/>
        <a:p>
          <a:endParaRPr lang="en-US"/>
        </a:p>
      </dgm:t>
    </dgm:pt>
    <dgm:pt modelId="{3297D72C-9011-4729-BD77-7B7E31877342}">
      <dgm:prSet phldrT="[Text]" custT="1"/>
      <dgm:spPr/>
      <dgm:t>
        <a:bodyPr/>
        <a:lstStyle/>
        <a:p>
          <a:endParaRPr lang="en-US" sz="1600" i="1" dirty="0">
            <a:solidFill>
              <a:srgbClr val="00B0F0"/>
            </a:solidFill>
          </a:endParaRPr>
        </a:p>
      </dgm:t>
    </dgm:pt>
    <dgm:pt modelId="{EBD7483C-BABE-469B-A4A7-008EBFA307C5}" type="parTrans" cxnId="{EFD3853C-BC61-4D47-9288-BF1EC0CA4AD8}">
      <dgm:prSet/>
      <dgm:spPr/>
      <dgm:t>
        <a:bodyPr/>
        <a:lstStyle/>
        <a:p>
          <a:endParaRPr lang="en-US"/>
        </a:p>
      </dgm:t>
    </dgm:pt>
    <dgm:pt modelId="{11E2CCBD-AC61-4926-8F00-F023E024BBC6}" type="sibTrans" cxnId="{EFD3853C-BC61-4D47-9288-BF1EC0CA4AD8}">
      <dgm:prSet/>
      <dgm:spPr/>
      <dgm:t>
        <a:bodyPr/>
        <a:lstStyle/>
        <a:p>
          <a:endParaRPr lang="en-US"/>
        </a:p>
      </dgm:t>
    </dgm:pt>
    <dgm:pt modelId="{5EFE1A2A-5869-4607-9AD5-F2B958C0CBE2}">
      <dgm:prSet phldrT="[Text]" custT="1"/>
      <dgm:spPr/>
      <dgm:t>
        <a:bodyPr/>
        <a:lstStyle/>
        <a:p>
          <a:r>
            <a:rPr lang="en-US" sz="1600" b="1" i="1" dirty="0" smtClean="0">
              <a:solidFill>
                <a:srgbClr val="0070C0"/>
              </a:solidFill>
            </a:rPr>
            <a:t>Submitting draft outlines and bibliographies</a:t>
          </a:r>
          <a:endParaRPr lang="en-US" sz="1600" b="1" i="1" dirty="0">
            <a:solidFill>
              <a:srgbClr val="0070C0"/>
            </a:solidFill>
          </a:endParaRPr>
        </a:p>
      </dgm:t>
    </dgm:pt>
    <dgm:pt modelId="{07AA1FD3-88B1-4757-8F7F-E1D2AB67EE80}" type="parTrans" cxnId="{02E3854C-D00C-48B2-BC22-6177582FF0F4}">
      <dgm:prSet/>
      <dgm:spPr/>
      <dgm:t>
        <a:bodyPr/>
        <a:lstStyle/>
        <a:p>
          <a:endParaRPr lang="en-US"/>
        </a:p>
      </dgm:t>
    </dgm:pt>
    <dgm:pt modelId="{AEC6334D-EB95-49C9-AEC2-88537503835B}" type="sibTrans" cxnId="{02E3854C-D00C-48B2-BC22-6177582FF0F4}">
      <dgm:prSet/>
      <dgm:spPr/>
      <dgm:t>
        <a:bodyPr/>
        <a:lstStyle/>
        <a:p>
          <a:endParaRPr lang="en-US"/>
        </a:p>
      </dgm:t>
    </dgm:pt>
    <dgm:pt modelId="{2F2DB8D7-D4E1-41D3-AFE6-C5BC81B43C04}">
      <dgm:prSet phldrT="[Text]" custT="1"/>
      <dgm:spPr/>
      <dgm:t>
        <a:bodyPr/>
        <a:lstStyle/>
        <a:p>
          <a:r>
            <a:rPr lang="en-US" sz="1600" b="1" i="1" dirty="0" smtClean="0">
              <a:solidFill>
                <a:srgbClr val="0070C0"/>
              </a:solidFill>
            </a:rPr>
            <a:t>Giving presentations in Adobe Connect, using PowerPoint</a:t>
          </a:r>
          <a:endParaRPr lang="en-US" sz="1600" b="1" i="1" dirty="0">
            <a:solidFill>
              <a:srgbClr val="0070C0"/>
            </a:solidFill>
          </a:endParaRPr>
        </a:p>
      </dgm:t>
    </dgm:pt>
    <dgm:pt modelId="{97BC3A3B-AF25-49DB-844B-2000A98334F6}" type="parTrans" cxnId="{03A2128D-C1F2-45E3-B166-74E493C49AFB}">
      <dgm:prSet/>
      <dgm:spPr/>
      <dgm:t>
        <a:bodyPr/>
        <a:lstStyle/>
        <a:p>
          <a:endParaRPr lang="en-US"/>
        </a:p>
      </dgm:t>
    </dgm:pt>
    <dgm:pt modelId="{2033F22A-9562-4D2E-B2C8-9D03DE8A3E6B}" type="sibTrans" cxnId="{03A2128D-C1F2-45E3-B166-74E493C49AFB}">
      <dgm:prSet/>
      <dgm:spPr/>
      <dgm:t>
        <a:bodyPr/>
        <a:lstStyle/>
        <a:p>
          <a:endParaRPr lang="en-US"/>
        </a:p>
      </dgm:t>
    </dgm:pt>
    <dgm:pt modelId="{BDF47F69-3809-41C6-97FD-E3F1BD90F74D}">
      <dgm:prSet phldrT="[Text]" custT="1"/>
      <dgm:spPr/>
      <dgm:t>
        <a:bodyPr/>
        <a:lstStyle/>
        <a:p>
          <a:r>
            <a:rPr lang="en-US" sz="1600" b="1" i="1" dirty="0" smtClean="0">
              <a:solidFill>
                <a:srgbClr val="0070C0"/>
              </a:solidFill>
            </a:rPr>
            <a:t>Numerous communications-related case studies</a:t>
          </a:r>
          <a:endParaRPr lang="en-US" sz="1600" b="1" i="1" dirty="0">
            <a:solidFill>
              <a:srgbClr val="0070C0"/>
            </a:solidFill>
          </a:endParaRPr>
        </a:p>
      </dgm:t>
    </dgm:pt>
    <dgm:pt modelId="{B53E26D0-CFAA-4BD3-91FD-5E2DE1531844}" type="parTrans" cxnId="{5683D776-4CDE-4DDE-816D-D8557F3D5109}">
      <dgm:prSet/>
      <dgm:spPr/>
      <dgm:t>
        <a:bodyPr/>
        <a:lstStyle/>
        <a:p>
          <a:endParaRPr lang="en-US"/>
        </a:p>
      </dgm:t>
    </dgm:pt>
    <dgm:pt modelId="{156B5C8B-9F70-4F52-B2CB-E17B0C8FA2A6}" type="sibTrans" cxnId="{5683D776-4CDE-4DDE-816D-D8557F3D5109}">
      <dgm:prSet/>
      <dgm:spPr/>
      <dgm:t>
        <a:bodyPr/>
        <a:lstStyle/>
        <a:p>
          <a:endParaRPr lang="en-US"/>
        </a:p>
      </dgm:t>
    </dgm:pt>
    <dgm:pt modelId="{C9598484-B34F-4287-9FE9-6D131A3C4D03}">
      <dgm:prSet phldrT="[Text]" custT="1"/>
      <dgm:spPr/>
      <dgm:t>
        <a:bodyPr/>
        <a:lstStyle/>
        <a:p>
          <a:r>
            <a:rPr lang="en-US" sz="1600" b="1" i="1" dirty="0" smtClean="0">
              <a:solidFill>
                <a:srgbClr val="0070C0"/>
              </a:solidFill>
            </a:rPr>
            <a:t>Students interact via Discussion Boards</a:t>
          </a:r>
          <a:endParaRPr lang="en-US" sz="1600" b="1" i="1" dirty="0">
            <a:solidFill>
              <a:srgbClr val="0070C0"/>
            </a:solidFill>
          </a:endParaRPr>
        </a:p>
      </dgm:t>
    </dgm:pt>
    <dgm:pt modelId="{23115DB6-6447-4DC0-9FCF-B29AC67BD12B}" type="parTrans" cxnId="{2CC89D90-96FF-43AA-8CA0-23BD4D24B8B9}">
      <dgm:prSet/>
      <dgm:spPr/>
      <dgm:t>
        <a:bodyPr/>
        <a:lstStyle/>
        <a:p>
          <a:endParaRPr lang="en-US"/>
        </a:p>
      </dgm:t>
    </dgm:pt>
    <dgm:pt modelId="{2C98D1B9-6C77-4FFA-92F7-9D9A62D80499}" type="sibTrans" cxnId="{2CC89D90-96FF-43AA-8CA0-23BD4D24B8B9}">
      <dgm:prSet/>
      <dgm:spPr/>
      <dgm:t>
        <a:bodyPr/>
        <a:lstStyle/>
        <a:p>
          <a:endParaRPr lang="en-US"/>
        </a:p>
      </dgm:t>
    </dgm:pt>
    <dgm:pt modelId="{F0A14DBF-4317-4D0B-A927-5095EC9D4A2B}">
      <dgm:prSet phldrT="[Text]" custT="1"/>
      <dgm:spPr/>
      <dgm:t>
        <a:bodyPr/>
        <a:lstStyle/>
        <a:p>
          <a:r>
            <a:rPr lang="en-US" sz="1600" b="1" i="1" dirty="0" smtClean="0">
              <a:solidFill>
                <a:srgbClr val="0070C0"/>
              </a:solidFill>
            </a:rPr>
            <a:t>Students receive peer and instructor evaluations</a:t>
          </a:r>
          <a:endParaRPr lang="en-US" sz="1600" b="1" i="1" dirty="0">
            <a:solidFill>
              <a:srgbClr val="0070C0"/>
            </a:solidFill>
          </a:endParaRPr>
        </a:p>
      </dgm:t>
    </dgm:pt>
    <dgm:pt modelId="{E51A2D4E-BA32-4B0E-AC12-880A71CCAD92}" type="parTrans" cxnId="{1C1BB1F2-E852-4D41-834A-A78D319094D5}">
      <dgm:prSet/>
      <dgm:spPr/>
      <dgm:t>
        <a:bodyPr/>
        <a:lstStyle/>
        <a:p>
          <a:endParaRPr lang="en-US"/>
        </a:p>
      </dgm:t>
    </dgm:pt>
    <dgm:pt modelId="{4BB82CA6-B707-4C15-A7A1-E00A5441F2C7}" type="sibTrans" cxnId="{1C1BB1F2-E852-4D41-834A-A78D319094D5}">
      <dgm:prSet/>
      <dgm:spPr/>
      <dgm:t>
        <a:bodyPr/>
        <a:lstStyle/>
        <a:p>
          <a:endParaRPr lang="en-US"/>
        </a:p>
      </dgm:t>
    </dgm:pt>
    <dgm:pt modelId="{C8A1B552-4685-4482-80D0-CCA1F05497D9}">
      <dgm:prSet phldrT="[Text]" custT="1"/>
      <dgm:spPr/>
      <dgm:t>
        <a:bodyPr/>
        <a:lstStyle/>
        <a:p>
          <a:r>
            <a:rPr lang="en-US" sz="1600" b="1" i="1" dirty="0" smtClean="0">
              <a:solidFill>
                <a:srgbClr val="0070C0"/>
              </a:solidFill>
            </a:rPr>
            <a:t>General ‘comments/questions/concerns’ Discussion Board checked daily with responses posted daily as appropriate</a:t>
          </a:r>
          <a:endParaRPr lang="en-US" sz="1600" b="1" i="1" dirty="0">
            <a:solidFill>
              <a:srgbClr val="0070C0"/>
            </a:solidFill>
          </a:endParaRPr>
        </a:p>
      </dgm:t>
    </dgm:pt>
    <dgm:pt modelId="{EA97FD70-D6E5-45F5-9D5D-6C3B33399F1D}" type="parTrans" cxnId="{7A96BA48-EDEA-4735-9B96-2510ABC5F422}">
      <dgm:prSet/>
      <dgm:spPr/>
      <dgm:t>
        <a:bodyPr/>
        <a:lstStyle/>
        <a:p>
          <a:endParaRPr lang="en-US"/>
        </a:p>
      </dgm:t>
    </dgm:pt>
    <dgm:pt modelId="{AEFF373B-1470-445D-AE33-25F008CA9787}" type="sibTrans" cxnId="{7A96BA48-EDEA-4735-9B96-2510ABC5F422}">
      <dgm:prSet/>
      <dgm:spPr/>
      <dgm:t>
        <a:bodyPr/>
        <a:lstStyle/>
        <a:p>
          <a:endParaRPr lang="en-US"/>
        </a:p>
      </dgm:t>
    </dgm:pt>
    <dgm:pt modelId="{AB7FDE22-3B65-4A40-8B7C-9961E97C2DC7}">
      <dgm:prSet phldrT="[Text]" custT="1"/>
      <dgm:spPr/>
      <dgm:t>
        <a:bodyPr/>
        <a:lstStyle/>
        <a:p>
          <a:r>
            <a:rPr lang="en-US" sz="1600" b="1" i="1" dirty="0" smtClean="0">
              <a:solidFill>
                <a:srgbClr val="0070C0"/>
              </a:solidFill>
            </a:rPr>
            <a:t>Syllabus specifies response time on assignments/presentations</a:t>
          </a:r>
          <a:endParaRPr lang="en-US" sz="1600" b="1" i="1" dirty="0">
            <a:solidFill>
              <a:srgbClr val="0070C0"/>
            </a:solidFill>
          </a:endParaRPr>
        </a:p>
      </dgm:t>
    </dgm:pt>
    <dgm:pt modelId="{478ED26A-6B9B-4607-8D1D-8576548D6B13}" type="parTrans" cxnId="{9D096808-95E6-4806-9A77-7A3862140777}">
      <dgm:prSet/>
      <dgm:spPr/>
      <dgm:t>
        <a:bodyPr/>
        <a:lstStyle/>
        <a:p>
          <a:endParaRPr lang="en-US"/>
        </a:p>
      </dgm:t>
    </dgm:pt>
    <dgm:pt modelId="{6F5252FC-CF4A-4409-AD00-009D8F9988E2}" type="sibTrans" cxnId="{9D096808-95E6-4806-9A77-7A3862140777}">
      <dgm:prSet/>
      <dgm:spPr/>
      <dgm:t>
        <a:bodyPr/>
        <a:lstStyle/>
        <a:p>
          <a:endParaRPr lang="en-US"/>
        </a:p>
      </dgm:t>
    </dgm:pt>
    <dgm:pt modelId="{110D9AB9-D939-4F33-9F27-5D4ADCAEBDD9}">
      <dgm:prSet phldrT="[Text]" custT="1"/>
      <dgm:spPr/>
      <dgm:t>
        <a:bodyPr/>
        <a:lstStyle/>
        <a:p>
          <a:r>
            <a:rPr lang="en-US" sz="1600" b="1" i="1" dirty="0" smtClean="0">
              <a:solidFill>
                <a:srgbClr val="0070C0"/>
              </a:solidFill>
            </a:rPr>
            <a:t>Extensive personal feedback in addition to rubric comments</a:t>
          </a:r>
          <a:endParaRPr lang="en-US" sz="1600" b="1" i="1" dirty="0">
            <a:solidFill>
              <a:srgbClr val="0070C0"/>
            </a:solidFill>
          </a:endParaRPr>
        </a:p>
      </dgm:t>
    </dgm:pt>
    <dgm:pt modelId="{0E6951EB-6FA8-4C50-AE45-2766245690D4}" type="parTrans" cxnId="{9C9FE40D-AC02-4336-8BB0-498F5276340B}">
      <dgm:prSet/>
      <dgm:spPr/>
      <dgm:t>
        <a:bodyPr/>
        <a:lstStyle/>
        <a:p>
          <a:endParaRPr lang="en-US"/>
        </a:p>
      </dgm:t>
    </dgm:pt>
    <dgm:pt modelId="{7A1767F7-0389-4695-955E-D7BED8431E11}" type="sibTrans" cxnId="{9C9FE40D-AC02-4336-8BB0-498F5276340B}">
      <dgm:prSet/>
      <dgm:spPr/>
      <dgm:t>
        <a:bodyPr/>
        <a:lstStyle/>
        <a:p>
          <a:endParaRPr lang="en-US"/>
        </a:p>
      </dgm:t>
    </dgm:pt>
    <dgm:pt modelId="{B7E2EC4E-32BE-4E85-9A4F-00787E1C7620}">
      <dgm:prSet phldrT="[Text]" custT="1"/>
      <dgm:spPr/>
      <dgm:t>
        <a:bodyPr/>
        <a:lstStyle/>
        <a:p>
          <a:r>
            <a:rPr lang="en-US" sz="1600" b="1" i="1" dirty="0" smtClean="0">
              <a:solidFill>
                <a:srgbClr val="0070C0"/>
              </a:solidFill>
            </a:rPr>
            <a:t>Peer feedback rubrics are provided as well as examples</a:t>
          </a:r>
          <a:endParaRPr lang="en-US" sz="1600" b="1" i="1" dirty="0">
            <a:solidFill>
              <a:srgbClr val="0070C0"/>
            </a:solidFill>
          </a:endParaRPr>
        </a:p>
      </dgm:t>
    </dgm:pt>
    <dgm:pt modelId="{7114B23C-1159-4D77-A943-F8D6D3527339}" type="parTrans" cxnId="{3CA8FF1D-A066-4A96-8D21-5B711B556541}">
      <dgm:prSet/>
      <dgm:spPr/>
      <dgm:t>
        <a:bodyPr/>
        <a:lstStyle/>
        <a:p>
          <a:endParaRPr lang="en-US"/>
        </a:p>
      </dgm:t>
    </dgm:pt>
    <dgm:pt modelId="{E11EAA2D-9FF8-4AC0-9800-0E8751BF2F2C}" type="sibTrans" cxnId="{3CA8FF1D-A066-4A96-8D21-5B711B556541}">
      <dgm:prSet/>
      <dgm:spPr/>
      <dgm:t>
        <a:bodyPr/>
        <a:lstStyle/>
        <a:p>
          <a:endParaRPr lang="en-US"/>
        </a:p>
      </dgm:t>
    </dgm:pt>
    <dgm:pt modelId="{9C472E1E-6FB0-41E9-A063-AF3651513358}" type="pres">
      <dgm:prSet presAssocID="{CA6A4D7E-A493-4F43-8910-A468D0A161D7}" presName="Name0" presStyleCnt="0">
        <dgm:presLayoutVars>
          <dgm:dir/>
          <dgm:animLvl val="lvl"/>
          <dgm:resizeHandles/>
        </dgm:presLayoutVars>
      </dgm:prSet>
      <dgm:spPr/>
      <dgm:t>
        <a:bodyPr/>
        <a:lstStyle/>
        <a:p>
          <a:endParaRPr lang="en-US"/>
        </a:p>
      </dgm:t>
    </dgm:pt>
    <dgm:pt modelId="{BEB6E413-CD7C-4C10-906E-8D9548BAFEE5}" type="pres">
      <dgm:prSet presAssocID="{26004B43-EF15-4CB8-8BB3-696FF7BAD228}" presName="linNode" presStyleCnt="0"/>
      <dgm:spPr/>
    </dgm:pt>
    <dgm:pt modelId="{D91662D0-BCBC-4F30-9FAC-D23D44E10E46}" type="pres">
      <dgm:prSet presAssocID="{26004B43-EF15-4CB8-8BB3-696FF7BAD228}" presName="parentShp" presStyleLbl="node1" presStyleIdx="0" presStyleCnt="4" custScaleX="75223" custScaleY="355271" custLinFactY="-47463" custLinFactNeighborX="82" custLinFactNeighborY="-100000">
        <dgm:presLayoutVars>
          <dgm:bulletEnabled val="1"/>
        </dgm:presLayoutVars>
      </dgm:prSet>
      <dgm:spPr/>
      <dgm:t>
        <a:bodyPr/>
        <a:lstStyle/>
        <a:p>
          <a:endParaRPr lang="en-US"/>
        </a:p>
      </dgm:t>
    </dgm:pt>
    <dgm:pt modelId="{711176EB-49B5-4D3D-B53A-F574608850F9}" type="pres">
      <dgm:prSet presAssocID="{26004B43-EF15-4CB8-8BB3-696FF7BAD228}" presName="childShp" presStyleLbl="bgAccFollowNode1" presStyleIdx="0" presStyleCnt="4" custScaleX="119432" custScaleY="815769" custLinFactNeighborX="2082">
        <dgm:presLayoutVars>
          <dgm:bulletEnabled val="1"/>
        </dgm:presLayoutVars>
      </dgm:prSet>
      <dgm:spPr/>
      <dgm:t>
        <a:bodyPr/>
        <a:lstStyle/>
        <a:p>
          <a:endParaRPr lang="en-US"/>
        </a:p>
      </dgm:t>
    </dgm:pt>
    <dgm:pt modelId="{3D337D3B-976F-4F95-9880-1BE94E71B132}" type="pres">
      <dgm:prSet presAssocID="{0420AB98-2A8B-4D35-998D-4F122B2649A4}" presName="spacing" presStyleCnt="0"/>
      <dgm:spPr/>
    </dgm:pt>
    <dgm:pt modelId="{F79311D6-03BF-453C-9221-CBCB3779A309}" type="pres">
      <dgm:prSet presAssocID="{60911688-294C-47F0-9443-0D0D526077A4}" presName="linNode" presStyleCnt="0"/>
      <dgm:spPr/>
    </dgm:pt>
    <dgm:pt modelId="{5B794134-A8B7-41AA-B44A-E85B3A4581DC}" type="pres">
      <dgm:prSet presAssocID="{60911688-294C-47F0-9443-0D0D526077A4}" presName="parentShp" presStyleLbl="node1" presStyleIdx="1" presStyleCnt="4" custScaleX="74961" custScaleY="1081076" custLinFactY="-100000" custLinFactNeighborX="-73" custLinFactNeighborY="-135948">
        <dgm:presLayoutVars>
          <dgm:bulletEnabled val="1"/>
        </dgm:presLayoutVars>
      </dgm:prSet>
      <dgm:spPr/>
      <dgm:t>
        <a:bodyPr/>
        <a:lstStyle/>
        <a:p>
          <a:endParaRPr lang="en-US"/>
        </a:p>
      </dgm:t>
    </dgm:pt>
    <dgm:pt modelId="{E7F7EAC1-968D-42D7-AB6F-4B3E8A1CD581}" type="pres">
      <dgm:prSet presAssocID="{60911688-294C-47F0-9443-0D0D526077A4}" presName="childShp" presStyleLbl="bgAccFollowNode1" presStyleIdx="1" presStyleCnt="4" custScaleX="116481" custScaleY="811422" custLinFactNeighborX="281" custLinFactNeighborY="-58729">
        <dgm:presLayoutVars>
          <dgm:bulletEnabled val="1"/>
        </dgm:presLayoutVars>
      </dgm:prSet>
      <dgm:spPr/>
      <dgm:t>
        <a:bodyPr/>
        <a:lstStyle/>
        <a:p>
          <a:endParaRPr lang="en-US"/>
        </a:p>
      </dgm:t>
    </dgm:pt>
    <dgm:pt modelId="{02E24C86-6333-4680-AC90-FD906AA8480B}" type="pres">
      <dgm:prSet presAssocID="{913D4A96-3640-4211-AF1C-F6DBA3BA7AC3}" presName="spacing" presStyleCnt="0"/>
      <dgm:spPr/>
    </dgm:pt>
    <dgm:pt modelId="{809910EC-0004-49C8-B1A6-0B32EDAFB72C}" type="pres">
      <dgm:prSet presAssocID="{DA635AAB-EA16-494F-8A89-E9C4FA40AB72}" presName="linNode" presStyleCnt="0"/>
      <dgm:spPr/>
    </dgm:pt>
    <dgm:pt modelId="{58ECAFA9-C8BB-4123-967B-4A4DDEE0FC63}" type="pres">
      <dgm:prSet presAssocID="{DA635AAB-EA16-494F-8A89-E9C4FA40AB72}" presName="parentShp" presStyleLbl="node1" presStyleIdx="2" presStyleCnt="4" custScaleX="75222" custScaleY="888641" custLinFactNeighborX="101" custLinFactNeighborY="-17228">
        <dgm:presLayoutVars>
          <dgm:bulletEnabled val="1"/>
        </dgm:presLayoutVars>
      </dgm:prSet>
      <dgm:spPr/>
      <dgm:t>
        <a:bodyPr/>
        <a:lstStyle/>
        <a:p>
          <a:endParaRPr lang="en-US"/>
        </a:p>
      </dgm:t>
    </dgm:pt>
    <dgm:pt modelId="{6B82C6F5-990F-4973-BD34-4C385780CA82}" type="pres">
      <dgm:prSet presAssocID="{DA635AAB-EA16-494F-8A89-E9C4FA40AB72}" presName="childShp" presStyleLbl="bgAccFollowNode1" presStyleIdx="2" presStyleCnt="4" custScaleX="116655" custScaleY="908295" custLinFactNeighborX="20" custLinFactNeighborY="-54913">
        <dgm:presLayoutVars>
          <dgm:bulletEnabled val="1"/>
        </dgm:presLayoutVars>
      </dgm:prSet>
      <dgm:spPr/>
      <dgm:t>
        <a:bodyPr/>
        <a:lstStyle/>
        <a:p>
          <a:endParaRPr lang="en-US"/>
        </a:p>
      </dgm:t>
    </dgm:pt>
    <dgm:pt modelId="{BF7167B3-29C7-42A3-8279-0A9F229896D9}" type="pres">
      <dgm:prSet presAssocID="{AA22A26D-4E6B-49AF-9DCF-68834FE58E7A}" presName="spacing" presStyleCnt="0"/>
      <dgm:spPr/>
    </dgm:pt>
    <dgm:pt modelId="{0EA95024-3BA9-4E1A-97EE-2E6E615BE81D}" type="pres">
      <dgm:prSet presAssocID="{AE759B85-DB80-44BB-8F7B-8F8A20F97174}" presName="linNode" presStyleCnt="0"/>
      <dgm:spPr/>
    </dgm:pt>
    <dgm:pt modelId="{DE1CE91A-37F5-4291-AC6F-8613E1977171}" type="pres">
      <dgm:prSet presAssocID="{AE759B85-DB80-44BB-8F7B-8F8A20F97174}" presName="parentShp" presStyleLbl="node1" presStyleIdx="3" presStyleCnt="4" custScaleX="74894" custScaleY="539952" custLinFactNeighborX="-85" custLinFactNeighborY="-15660">
        <dgm:presLayoutVars>
          <dgm:bulletEnabled val="1"/>
        </dgm:presLayoutVars>
      </dgm:prSet>
      <dgm:spPr/>
      <dgm:t>
        <a:bodyPr/>
        <a:lstStyle/>
        <a:p>
          <a:endParaRPr lang="en-US"/>
        </a:p>
      </dgm:t>
    </dgm:pt>
    <dgm:pt modelId="{E258754C-C097-43C9-B154-3A8052548078}" type="pres">
      <dgm:prSet presAssocID="{AE759B85-DB80-44BB-8F7B-8F8A20F97174}" presName="childShp" presStyleLbl="bgAccFollowNode1" presStyleIdx="3" presStyleCnt="4" custScaleX="116501" custScaleY="788151" custLinFactNeighborX="299" custLinFactNeighborY="-91991">
        <dgm:presLayoutVars>
          <dgm:bulletEnabled val="1"/>
        </dgm:presLayoutVars>
      </dgm:prSet>
      <dgm:spPr/>
      <dgm:t>
        <a:bodyPr/>
        <a:lstStyle/>
        <a:p>
          <a:endParaRPr lang="en-US"/>
        </a:p>
      </dgm:t>
    </dgm:pt>
  </dgm:ptLst>
  <dgm:cxnLst>
    <dgm:cxn modelId="{68F4A6A0-AD41-457A-80EB-F402BE634009}" type="presOf" srcId="{055208B5-5F71-43F2-891B-EB94258452DE}" destId="{E258754C-C097-43C9-B154-3A8052548078}" srcOrd="0" destOrd="0" presId="urn:microsoft.com/office/officeart/2005/8/layout/vList6"/>
    <dgm:cxn modelId="{CDB3E063-BBDA-46D8-B2D3-18FA8222334D}" type="presOf" srcId="{D426240C-CB5D-4DC8-8BC8-0B788C3DD7CD}" destId="{6B82C6F5-990F-4973-BD34-4C385780CA82}" srcOrd="0" destOrd="0" presId="urn:microsoft.com/office/officeart/2005/8/layout/vList6"/>
    <dgm:cxn modelId="{97B27565-1B07-4CC1-B89C-D7FFF7CC1014}" srcId="{CA6A4D7E-A493-4F43-8910-A468D0A161D7}" destId="{AE759B85-DB80-44BB-8F7B-8F8A20F97174}" srcOrd="3" destOrd="0" parTransId="{7A37C54D-242E-4D4F-BCE7-E4A588E98E16}" sibTransId="{7157BF20-E334-4D8B-8DEA-927F06AAD03B}"/>
    <dgm:cxn modelId="{8CBB7D55-1234-4A14-BC3A-2911041B2709}" type="presOf" srcId="{CA6A4D7E-A493-4F43-8910-A468D0A161D7}" destId="{9C472E1E-6FB0-41E9-A063-AF3651513358}" srcOrd="0" destOrd="0" presId="urn:microsoft.com/office/officeart/2005/8/layout/vList6"/>
    <dgm:cxn modelId="{03A2128D-C1F2-45E3-B166-74E493C49AFB}" srcId="{26004B43-EF15-4CB8-8BB3-696FF7BAD228}" destId="{2F2DB8D7-D4E1-41D3-AFE6-C5BC81B43C04}" srcOrd="2" destOrd="0" parTransId="{97BC3A3B-AF25-49DB-844B-2000A98334F6}" sibTransId="{2033F22A-9562-4D2E-B2C8-9D03DE8A3E6B}"/>
    <dgm:cxn modelId="{9A252AAA-1A40-4056-88B3-0AA7ABEA7458}" type="presOf" srcId="{DA635AAB-EA16-494F-8A89-E9C4FA40AB72}" destId="{58ECAFA9-C8BB-4123-967B-4A4DDEE0FC63}" srcOrd="0" destOrd="0" presId="urn:microsoft.com/office/officeart/2005/8/layout/vList6"/>
    <dgm:cxn modelId="{7B1C247E-C8BF-4CB0-9F3A-49D29B993F0D}" type="presOf" srcId="{2F2DB8D7-D4E1-41D3-AFE6-C5BC81B43C04}" destId="{711176EB-49B5-4D3D-B53A-F574608850F9}" srcOrd="0" destOrd="2" presId="urn:microsoft.com/office/officeart/2005/8/layout/vList6"/>
    <dgm:cxn modelId="{7F0973F9-5C1A-42D9-920E-875E22D1D4E3}" type="presOf" srcId="{60911688-294C-47F0-9443-0D0D526077A4}" destId="{5B794134-A8B7-41AA-B44A-E85B3A4581DC}" srcOrd="0" destOrd="0" presId="urn:microsoft.com/office/officeart/2005/8/layout/vList6"/>
    <dgm:cxn modelId="{0E6210D6-454C-4C6C-8279-6CC0BD7E9615}" srcId="{AE759B85-DB80-44BB-8F7B-8F8A20F97174}" destId="{055208B5-5F71-43F2-891B-EB94258452DE}" srcOrd="0" destOrd="0" parTransId="{36CD70F1-61D2-4E99-AB1F-8BC56369F1A5}" sibTransId="{8748D744-8078-4B46-B7F0-471175434775}"/>
    <dgm:cxn modelId="{ECAB4831-DCF6-44E7-8832-BDD1727C3CBB}" type="presOf" srcId="{26004B43-EF15-4CB8-8BB3-696FF7BAD228}" destId="{D91662D0-BCBC-4F30-9FAC-D23D44E10E46}" srcOrd="0" destOrd="0" presId="urn:microsoft.com/office/officeart/2005/8/layout/vList6"/>
    <dgm:cxn modelId="{6051F243-0C1E-4346-9F83-9FD0FB78B978}" type="presOf" srcId="{4F38689F-D34B-4EB5-AEF3-8E3181A004FE}" destId="{711176EB-49B5-4D3D-B53A-F574608850F9}" srcOrd="0" destOrd="0" presId="urn:microsoft.com/office/officeart/2005/8/layout/vList6"/>
    <dgm:cxn modelId="{2B8F9B60-0F37-456C-B71C-9E4303890D5C}" type="presOf" srcId="{BDF47F69-3809-41C6-97FD-E3F1BD90F74D}" destId="{711176EB-49B5-4D3D-B53A-F574608850F9}" srcOrd="0" destOrd="3" presId="urn:microsoft.com/office/officeart/2005/8/layout/vList6"/>
    <dgm:cxn modelId="{4BAAA310-578C-41EE-8F89-AB64C41885A8}" srcId="{60911688-294C-47F0-9443-0D0D526077A4}" destId="{67219642-4D09-4C38-B784-241029A7C090}" srcOrd="0" destOrd="0" parTransId="{305496F0-CDA2-4958-AADE-CD5C7F98C2FE}" sibTransId="{FBCF680D-1E45-4B91-86AF-DD5DBCE27337}"/>
    <dgm:cxn modelId="{64E93727-DFB7-415D-A3D5-70F9CFC42058}" srcId="{26004B43-EF15-4CB8-8BB3-696FF7BAD228}" destId="{4F38689F-D34B-4EB5-AEF3-8E3181A004FE}" srcOrd="0" destOrd="0" parTransId="{2BDBD2E6-0C12-4E7D-A9FF-F970A961F80B}" sibTransId="{0DFC6F94-613E-4A67-9DAE-AB3AF486796C}"/>
    <dgm:cxn modelId="{9C9FE40D-AC02-4336-8BB0-498F5276340B}" srcId="{AE759B85-DB80-44BB-8F7B-8F8A20F97174}" destId="{110D9AB9-D939-4F33-9F27-5D4ADCAEBDD9}" srcOrd="2" destOrd="0" parTransId="{0E6951EB-6FA8-4C50-AE45-2766245690D4}" sibTransId="{7A1767F7-0389-4695-955E-D7BED8431E11}"/>
    <dgm:cxn modelId="{2CC89D90-96FF-43AA-8CA0-23BD4D24B8B9}" srcId="{60911688-294C-47F0-9443-0D0D526077A4}" destId="{C9598484-B34F-4287-9FE9-6D131A3C4D03}" srcOrd="1" destOrd="0" parTransId="{23115DB6-6447-4DC0-9FCF-B29AC67BD12B}" sibTransId="{2C98D1B9-6C77-4FFA-92F7-9D9A62D80499}"/>
    <dgm:cxn modelId="{5B5B5393-2F60-40F2-ADF7-23D1EE6D8FBF}" type="presOf" srcId="{C9598484-B34F-4287-9FE9-6D131A3C4D03}" destId="{E7F7EAC1-968D-42D7-AB6F-4B3E8A1CD581}" srcOrd="0" destOrd="1" presId="urn:microsoft.com/office/officeart/2005/8/layout/vList6"/>
    <dgm:cxn modelId="{EFD3853C-BC61-4D47-9288-BF1EC0CA4AD8}" srcId="{26004B43-EF15-4CB8-8BB3-696FF7BAD228}" destId="{3297D72C-9011-4729-BD77-7B7E31877342}" srcOrd="4" destOrd="0" parTransId="{EBD7483C-BABE-469B-A4A7-008EBFA307C5}" sibTransId="{11E2CCBD-AC61-4926-8F00-F023E024BBC6}"/>
    <dgm:cxn modelId="{6EF2D875-520F-42EF-9626-A61A85787007}" type="presOf" srcId="{3297D72C-9011-4729-BD77-7B7E31877342}" destId="{711176EB-49B5-4D3D-B53A-F574608850F9}" srcOrd="0" destOrd="4" presId="urn:microsoft.com/office/officeart/2005/8/layout/vList6"/>
    <dgm:cxn modelId="{1C1BB1F2-E852-4D41-834A-A78D319094D5}" srcId="{60911688-294C-47F0-9443-0D0D526077A4}" destId="{F0A14DBF-4317-4D0B-A927-5095EC9D4A2B}" srcOrd="2" destOrd="0" parTransId="{E51A2D4E-BA32-4B0E-AC12-880A71CCAD92}" sibTransId="{4BB82CA6-B707-4C15-A7A1-E00A5441F2C7}"/>
    <dgm:cxn modelId="{C5F095A6-AEED-4F8B-8631-B2FB805D695E}" srcId="{DA635AAB-EA16-494F-8A89-E9C4FA40AB72}" destId="{D426240C-CB5D-4DC8-8BC8-0B788C3DD7CD}" srcOrd="0" destOrd="0" parTransId="{C46D4355-DCFA-4261-8F85-6DE35685FD96}" sibTransId="{59B3B724-19E2-4BF3-AF3C-00EAE8661C29}"/>
    <dgm:cxn modelId="{7A96BA48-EDEA-4735-9B96-2510ABC5F422}" srcId="{DA635AAB-EA16-494F-8A89-E9C4FA40AB72}" destId="{C8A1B552-4685-4482-80D0-CCA1F05497D9}" srcOrd="1" destOrd="0" parTransId="{EA97FD70-D6E5-45F5-9D5D-6C3B33399F1D}" sibTransId="{AEFF373B-1470-445D-AE33-25F008CA9787}"/>
    <dgm:cxn modelId="{5683D776-4CDE-4DDE-816D-D8557F3D5109}" srcId="{26004B43-EF15-4CB8-8BB3-696FF7BAD228}" destId="{BDF47F69-3809-41C6-97FD-E3F1BD90F74D}" srcOrd="3" destOrd="0" parTransId="{B53E26D0-CFAA-4BD3-91FD-5E2DE1531844}" sibTransId="{156B5C8B-9F70-4F52-B2CB-E17B0C8FA2A6}"/>
    <dgm:cxn modelId="{1D4C746C-C2F9-4B8A-AD93-9E95F954177D}" type="presOf" srcId="{5EFE1A2A-5869-4607-9AD5-F2B958C0CBE2}" destId="{711176EB-49B5-4D3D-B53A-F574608850F9}" srcOrd="0" destOrd="1" presId="urn:microsoft.com/office/officeart/2005/8/layout/vList6"/>
    <dgm:cxn modelId="{F099CACB-2628-4D54-8D5D-8657FE202452}" srcId="{CA6A4D7E-A493-4F43-8910-A468D0A161D7}" destId="{DA635AAB-EA16-494F-8A89-E9C4FA40AB72}" srcOrd="2" destOrd="0" parTransId="{AE4FB2AB-9AB5-47A2-83D0-ADB64090B493}" sibTransId="{AA22A26D-4E6B-49AF-9DCF-68834FE58E7A}"/>
    <dgm:cxn modelId="{9D096808-95E6-4806-9A77-7A3862140777}" srcId="{DA635AAB-EA16-494F-8A89-E9C4FA40AB72}" destId="{AB7FDE22-3B65-4A40-8B7C-9961E97C2DC7}" srcOrd="2" destOrd="0" parTransId="{478ED26A-6B9B-4607-8D1D-8576548D6B13}" sibTransId="{6F5252FC-CF4A-4409-AD00-009D8F9988E2}"/>
    <dgm:cxn modelId="{A5B196BD-CC58-42B2-818D-D94C1243A8F1}" type="presOf" srcId="{110D9AB9-D939-4F33-9F27-5D4ADCAEBDD9}" destId="{E258754C-C097-43C9-B154-3A8052548078}" srcOrd="0" destOrd="2" presId="urn:microsoft.com/office/officeart/2005/8/layout/vList6"/>
    <dgm:cxn modelId="{79CEE2A9-ECE2-4C1C-AA2B-CC2EEAAA07F2}" type="presOf" srcId="{B7E2EC4E-32BE-4E85-9A4F-00787E1C7620}" destId="{E258754C-C097-43C9-B154-3A8052548078}" srcOrd="0" destOrd="1" presId="urn:microsoft.com/office/officeart/2005/8/layout/vList6"/>
    <dgm:cxn modelId="{9F1276C0-7A18-4F47-B3E2-6990AB64D1EA}" srcId="{CA6A4D7E-A493-4F43-8910-A468D0A161D7}" destId="{60911688-294C-47F0-9443-0D0D526077A4}" srcOrd="1" destOrd="0" parTransId="{3820BE4E-0E2E-4697-AFBC-4F60EA48E947}" sibTransId="{913D4A96-3640-4211-AF1C-F6DBA3BA7AC3}"/>
    <dgm:cxn modelId="{7FE2F66D-289B-4D1C-9251-F25FB5A7EDBD}" type="presOf" srcId="{F0A14DBF-4317-4D0B-A927-5095EC9D4A2B}" destId="{E7F7EAC1-968D-42D7-AB6F-4B3E8A1CD581}" srcOrd="0" destOrd="2" presId="urn:microsoft.com/office/officeart/2005/8/layout/vList6"/>
    <dgm:cxn modelId="{02E3854C-D00C-48B2-BC22-6177582FF0F4}" srcId="{26004B43-EF15-4CB8-8BB3-696FF7BAD228}" destId="{5EFE1A2A-5869-4607-9AD5-F2B958C0CBE2}" srcOrd="1" destOrd="0" parTransId="{07AA1FD3-88B1-4757-8F7F-E1D2AB67EE80}" sibTransId="{AEC6334D-EB95-49C9-AEC2-88537503835B}"/>
    <dgm:cxn modelId="{6C7FE262-EFF3-4BBF-B971-80D8E01067F5}" type="presOf" srcId="{C8A1B552-4685-4482-80D0-CCA1F05497D9}" destId="{6B82C6F5-990F-4973-BD34-4C385780CA82}" srcOrd="0" destOrd="1" presId="urn:microsoft.com/office/officeart/2005/8/layout/vList6"/>
    <dgm:cxn modelId="{746CBF86-43A4-448E-8AC2-5FC049AE5265}" type="presOf" srcId="{AB7FDE22-3B65-4A40-8B7C-9961E97C2DC7}" destId="{6B82C6F5-990F-4973-BD34-4C385780CA82}" srcOrd="0" destOrd="2" presId="urn:microsoft.com/office/officeart/2005/8/layout/vList6"/>
    <dgm:cxn modelId="{9192E571-41DA-47F0-B3BD-6E312B72173E}" type="presOf" srcId="{67219642-4D09-4C38-B784-241029A7C090}" destId="{E7F7EAC1-968D-42D7-AB6F-4B3E8A1CD581}" srcOrd="0" destOrd="0" presId="urn:microsoft.com/office/officeart/2005/8/layout/vList6"/>
    <dgm:cxn modelId="{BB345D2D-DC08-4A8C-9951-5A2E8113C5A5}" type="presOf" srcId="{AE759B85-DB80-44BB-8F7B-8F8A20F97174}" destId="{DE1CE91A-37F5-4291-AC6F-8613E1977171}" srcOrd="0" destOrd="0" presId="urn:microsoft.com/office/officeart/2005/8/layout/vList6"/>
    <dgm:cxn modelId="{A7D4B9B4-F2A9-45DB-9984-D5F94C2F8178}" srcId="{CA6A4D7E-A493-4F43-8910-A468D0A161D7}" destId="{26004B43-EF15-4CB8-8BB3-696FF7BAD228}" srcOrd="0" destOrd="0" parTransId="{2988F6B7-9B58-424A-85A2-591CC78E2D3F}" sibTransId="{0420AB98-2A8B-4D35-998D-4F122B2649A4}"/>
    <dgm:cxn modelId="{3CA8FF1D-A066-4A96-8D21-5B711B556541}" srcId="{AE759B85-DB80-44BB-8F7B-8F8A20F97174}" destId="{B7E2EC4E-32BE-4E85-9A4F-00787E1C7620}" srcOrd="1" destOrd="0" parTransId="{7114B23C-1159-4D77-A943-F8D6D3527339}" sibTransId="{E11EAA2D-9FF8-4AC0-9800-0E8751BF2F2C}"/>
    <dgm:cxn modelId="{2B1F742D-67D5-41AF-BF13-DF10D10F7E3F}" type="presParOf" srcId="{9C472E1E-6FB0-41E9-A063-AF3651513358}" destId="{BEB6E413-CD7C-4C10-906E-8D9548BAFEE5}" srcOrd="0" destOrd="0" presId="urn:microsoft.com/office/officeart/2005/8/layout/vList6"/>
    <dgm:cxn modelId="{2798FAA6-58F6-4B49-9BB0-5634F5EB2196}" type="presParOf" srcId="{BEB6E413-CD7C-4C10-906E-8D9548BAFEE5}" destId="{D91662D0-BCBC-4F30-9FAC-D23D44E10E46}" srcOrd="0" destOrd="0" presId="urn:microsoft.com/office/officeart/2005/8/layout/vList6"/>
    <dgm:cxn modelId="{08E02972-4C69-4C2D-A12A-15E91FC3EC80}" type="presParOf" srcId="{BEB6E413-CD7C-4C10-906E-8D9548BAFEE5}" destId="{711176EB-49B5-4D3D-B53A-F574608850F9}" srcOrd="1" destOrd="0" presId="urn:microsoft.com/office/officeart/2005/8/layout/vList6"/>
    <dgm:cxn modelId="{EA0DA3CB-B8B0-4137-B690-4629B76E9417}" type="presParOf" srcId="{9C472E1E-6FB0-41E9-A063-AF3651513358}" destId="{3D337D3B-976F-4F95-9880-1BE94E71B132}" srcOrd="1" destOrd="0" presId="urn:microsoft.com/office/officeart/2005/8/layout/vList6"/>
    <dgm:cxn modelId="{D06C0A13-C118-4825-A31D-CBE357A77BB6}" type="presParOf" srcId="{9C472E1E-6FB0-41E9-A063-AF3651513358}" destId="{F79311D6-03BF-453C-9221-CBCB3779A309}" srcOrd="2" destOrd="0" presId="urn:microsoft.com/office/officeart/2005/8/layout/vList6"/>
    <dgm:cxn modelId="{07C8C053-C138-4038-A8E0-6022F876D31C}" type="presParOf" srcId="{F79311D6-03BF-453C-9221-CBCB3779A309}" destId="{5B794134-A8B7-41AA-B44A-E85B3A4581DC}" srcOrd="0" destOrd="0" presId="urn:microsoft.com/office/officeart/2005/8/layout/vList6"/>
    <dgm:cxn modelId="{CBEF13FD-937B-49F4-98A0-740805B050E7}" type="presParOf" srcId="{F79311D6-03BF-453C-9221-CBCB3779A309}" destId="{E7F7EAC1-968D-42D7-AB6F-4B3E8A1CD581}" srcOrd="1" destOrd="0" presId="urn:microsoft.com/office/officeart/2005/8/layout/vList6"/>
    <dgm:cxn modelId="{85EFEC1A-82A9-41E7-9996-05F19612797A}" type="presParOf" srcId="{9C472E1E-6FB0-41E9-A063-AF3651513358}" destId="{02E24C86-6333-4680-AC90-FD906AA8480B}" srcOrd="3" destOrd="0" presId="urn:microsoft.com/office/officeart/2005/8/layout/vList6"/>
    <dgm:cxn modelId="{48ACA625-2115-45A8-B88C-B42D9FCD499F}" type="presParOf" srcId="{9C472E1E-6FB0-41E9-A063-AF3651513358}" destId="{809910EC-0004-49C8-B1A6-0B32EDAFB72C}" srcOrd="4" destOrd="0" presId="urn:microsoft.com/office/officeart/2005/8/layout/vList6"/>
    <dgm:cxn modelId="{4E1F8D73-0C87-46B3-AED0-7D2E43AD07B0}" type="presParOf" srcId="{809910EC-0004-49C8-B1A6-0B32EDAFB72C}" destId="{58ECAFA9-C8BB-4123-967B-4A4DDEE0FC63}" srcOrd="0" destOrd="0" presId="urn:microsoft.com/office/officeart/2005/8/layout/vList6"/>
    <dgm:cxn modelId="{0A5ACCF1-8225-4E2B-A76B-89E365C17F29}" type="presParOf" srcId="{809910EC-0004-49C8-B1A6-0B32EDAFB72C}" destId="{6B82C6F5-990F-4973-BD34-4C385780CA82}" srcOrd="1" destOrd="0" presId="urn:microsoft.com/office/officeart/2005/8/layout/vList6"/>
    <dgm:cxn modelId="{10A3121F-F5C7-473E-8806-6591C7B970DB}" type="presParOf" srcId="{9C472E1E-6FB0-41E9-A063-AF3651513358}" destId="{BF7167B3-29C7-42A3-8279-0A9F229896D9}" srcOrd="5" destOrd="0" presId="urn:microsoft.com/office/officeart/2005/8/layout/vList6"/>
    <dgm:cxn modelId="{1CE9170F-BA24-4846-96B7-27708BD1A942}" type="presParOf" srcId="{9C472E1E-6FB0-41E9-A063-AF3651513358}" destId="{0EA95024-3BA9-4E1A-97EE-2E6E615BE81D}" srcOrd="6" destOrd="0" presId="urn:microsoft.com/office/officeart/2005/8/layout/vList6"/>
    <dgm:cxn modelId="{A02C3E84-5432-4DDE-A818-B5034242DADF}" type="presParOf" srcId="{0EA95024-3BA9-4E1A-97EE-2E6E615BE81D}" destId="{DE1CE91A-37F5-4291-AC6F-8613E1977171}" srcOrd="0" destOrd="0" presId="urn:microsoft.com/office/officeart/2005/8/layout/vList6"/>
    <dgm:cxn modelId="{34D9CB0F-E6FF-42FD-B184-2332DF0600E9}" type="presParOf" srcId="{0EA95024-3BA9-4E1A-97EE-2E6E615BE81D}" destId="{E258754C-C097-43C9-B154-3A8052548078}"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1176EB-49B5-4D3D-B53A-F574608850F9}">
      <dsp:nvSpPr>
        <dsp:cNvPr id="0" name=""/>
        <dsp:cNvSpPr/>
      </dsp:nvSpPr>
      <dsp:spPr>
        <a:xfrm>
          <a:off x="2708517" y="125579"/>
          <a:ext cx="6441745" cy="2309662"/>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0" algn="l" defTabSz="711200">
            <a:lnSpc>
              <a:spcPct val="90000"/>
            </a:lnSpc>
            <a:spcBef>
              <a:spcPct val="0"/>
            </a:spcBef>
            <a:spcAft>
              <a:spcPct val="15000"/>
            </a:spcAft>
            <a:buChar char="••"/>
          </a:pPr>
          <a:r>
            <a:rPr lang="en-US" sz="1600" b="1" i="1" kern="1200" dirty="0" smtClean="0">
              <a:solidFill>
                <a:srgbClr val="0070C0"/>
              </a:solidFill>
            </a:rPr>
            <a:t> </a:t>
          </a:r>
          <a:r>
            <a:rPr lang="en-US" sz="2000" b="1" i="1" kern="1200" dirty="0" smtClean="0">
              <a:solidFill>
                <a:srgbClr val="0070C0"/>
              </a:solidFill>
            </a:rPr>
            <a:t>Technology Resources  sub-module content</a:t>
          </a:r>
          <a:r>
            <a:rPr lang="en-US" sz="2000" b="1" i="1" kern="1200" baseline="0" dirty="0" smtClean="0">
              <a:solidFill>
                <a:srgbClr val="0070C0"/>
              </a:solidFill>
            </a:rPr>
            <a:t> (Download to software &amp; training videos)</a:t>
          </a:r>
          <a:endParaRPr lang="en-US" sz="2000" b="1" i="1" kern="1200" dirty="0" smtClean="0">
            <a:solidFill>
              <a:srgbClr val="0070C0"/>
            </a:solidFill>
          </a:endParaRPr>
        </a:p>
        <a:p>
          <a:pPr marL="171450" lvl="1" indent="0" algn="l" defTabSz="711200">
            <a:lnSpc>
              <a:spcPct val="90000"/>
            </a:lnSpc>
            <a:spcBef>
              <a:spcPct val="0"/>
            </a:spcBef>
            <a:spcAft>
              <a:spcPct val="15000"/>
            </a:spcAft>
            <a:buChar char="••"/>
          </a:pPr>
          <a:endParaRPr lang="en-US" sz="2000" b="1" i="1" kern="1200" dirty="0">
            <a:solidFill>
              <a:srgbClr val="0070C0"/>
            </a:solidFill>
          </a:endParaRPr>
        </a:p>
        <a:p>
          <a:pPr marL="171450" lvl="1" indent="0" algn="l" defTabSz="711200">
            <a:lnSpc>
              <a:spcPct val="90000"/>
            </a:lnSpc>
            <a:spcBef>
              <a:spcPct val="0"/>
            </a:spcBef>
            <a:spcAft>
              <a:spcPct val="15000"/>
            </a:spcAft>
            <a:buChar char="••"/>
          </a:pPr>
          <a:r>
            <a:rPr lang="en-US" sz="2000" b="1" i="1" kern="1200" dirty="0" smtClean="0">
              <a:solidFill>
                <a:srgbClr val="0070C0"/>
              </a:solidFill>
            </a:rPr>
            <a:t>List of technologies</a:t>
          </a:r>
          <a:r>
            <a:rPr lang="en-US" sz="2000" b="1" i="1" kern="1200" baseline="0" dirty="0" smtClean="0">
              <a:solidFill>
                <a:srgbClr val="0070C0"/>
              </a:solidFill>
            </a:rPr>
            <a:t> in HTML document and a link to the institution’s site for downloading software</a:t>
          </a:r>
        </a:p>
        <a:p>
          <a:pPr marL="171450" lvl="1" indent="0" algn="l" defTabSz="711200">
            <a:lnSpc>
              <a:spcPct val="90000"/>
            </a:lnSpc>
            <a:spcBef>
              <a:spcPct val="0"/>
            </a:spcBef>
            <a:spcAft>
              <a:spcPct val="15000"/>
            </a:spcAft>
            <a:buChar char="••"/>
          </a:pPr>
          <a:endParaRPr lang="en-US" sz="2000" b="1" i="1" kern="1200" dirty="0">
            <a:solidFill>
              <a:srgbClr val="0070C0"/>
            </a:solidFill>
          </a:endParaRPr>
        </a:p>
        <a:p>
          <a:pPr marL="171450" lvl="1" indent="0" algn="l" defTabSz="711200">
            <a:lnSpc>
              <a:spcPct val="90000"/>
            </a:lnSpc>
            <a:spcBef>
              <a:spcPct val="0"/>
            </a:spcBef>
            <a:spcAft>
              <a:spcPct val="15000"/>
            </a:spcAft>
            <a:buChar char="••"/>
          </a:pPr>
          <a:endParaRPr lang="en-US" sz="1600" b="1" i="1" kern="1200" dirty="0">
            <a:solidFill>
              <a:srgbClr val="0070C0"/>
            </a:solidFill>
          </a:endParaRPr>
        </a:p>
        <a:p>
          <a:pPr marL="171450" marR="0" lvl="1" indent="-171450" algn="l" defTabSz="711200" rtl="0" eaLnBrk="1" fontAlgn="auto" latinLnBrk="0" hangingPunct="1">
            <a:lnSpc>
              <a:spcPct val="90000"/>
            </a:lnSpc>
            <a:spcBef>
              <a:spcPct val="0"/>
            </a:spcBef>
            <a:spcAft>
              <a:spcPct val="15000"/>
            </a:spcAft>
            <a:buClrTx/>
            <a:buSzTx/>
            <a:buFontTx/>
            <a:buChar char="••"/>
            <a:tabLst/>
            <a:defRPr/>
          </a:pPr>
          <a:endParaRPr lang="en-US" sz="1600" b="1" i="1" kern="1200" dirty="0">
            <a:solidFill>
              <a:srgbClr val="0070C0"/>
            </a:solidFill>
          </a:endParaRPr>
        </a:p>
        <a:p>
          <a:pPr marL="171450" lvl="1" indent="0" algn="l" defTabSz="711200">
            <a:lnSpc>
              <a:spcPct val="90000"/>
            </a:lnSpc>
            <a:spcBef>
              <a:spcPct val="0"/>
            </a:spcBef>
            <a:spcAft>
              <a:spcPct val="15000"/>
            </a:spcAft>
            <a:buChar char="••"/>
          </a:pPr>
          <a:endParaRPr lang="en-US" sz="1600" i="1" kern="1200" dirty="0">
            <a:solidFill>
              <a:srgbClr val="00B0F0"/>
            </a:solidFill>
          </a:endParaRPr>
        </a:p>
      </dsp:txBody>
      <dsp:txXfrm>
        <a:off x="2708517" y="414287"/>
        <a:ext cx="5575622" cy="1732246"/>
      </dsp:txXfrm>
    </dsp:sp>
    <dsp:sp modelId="{D91662D0-BCBC-4F30-9FAC-D23D44E10E46}">
      <dsp:nvSpPr>
        <dsp:cNvPr id="0" name=""/>
        <dsp:cNvSpPr/>
      </dsp:nvSpPr>
      <dsp:spPr>
        <a:xfrm>
          <a:off x="6259" y="0"/>
          <a:ext cx="2704844" cy="259069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b="1" kern="1200" dirty="0" smtClean="0">
              <a:effectLst>
                <a:outerShdw blurRad="38100" dist="38100" dir="2700000" algn="tl">
                  <a:srgbClr val="000000">
                    <a:alpha val="43137"/>
                  </a:srgbClr>
                </a:outerShdw>
              </a:effectLst>
            </a:rPr>
            <a:t>Technolog</a:t>
          </a:r>
          <a:r>
            <a:rPr lang="en-US" sz="2000" b="1" kern="1200" baseline="0" dirty="0" smtClean="0">
              <a:effectLst>
                <a:outerShdw blurRad="38100" dist="38100" dir="2700000" algn="tl">
                  <a:srgbClr val="000000">
                    <a:alpha val="43137"/>
                  </a:srgbClr>
                </a:outerShdw>
              </a:effectLst>
            </a:rPr>
            <a:t>y Requirements</a:t>
          </a:r>
          <a:endParaRPr lang="en-US" sz="2000" b="1" kern="1200" dirty="0">
            <a:effectLst>
              <a:outerShdw blurRad="38100" dist="38100" dir="2700000" algn="tl">
                <a:srgbClr val="000000">
                  <a:alpha val="43137"/>
                </a:srgbClr>
              </a:outerShdw>
            </a:effectLst>
          </a:endParaRPr>
        </a:p>
      </dsp:txBody>
      <dsp:txXfrm>
        <a:off x="132726" y="126467"/>
        <a:ext cx="2451910" cy="2337760"/>
      </dsp:txXfrm>
    </dsp:sp>
    <dsp:sp modelId="{E7F7EAC1-968D-42D7-AB6F-4B3E8A1CD581}">
      <dsp:nvSpPr>
        <dsp:cNvPr id="0" name=""/>
        <dsp:cNvSpPr/>
      </dsp:nvSpPr>
      <dsp:spPr>
        <a:xfrm>
          <a:off x="2761517" y="2667009"/>
          <a:ext cx="6388745" cy="2836324"/>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171450" lvl="1" indent="0" algn="l" defTabSz="711200">
            <a:lnSpc>
              <a:spcPct val="90000"/>
            </a:lnSpc>
            <a:spcBef>
              <a:spcPct val="0"/>
            </a:spcBef>
            <a:spcAft>
              <a:spcPct val="15000"/>
            </a:spcAft>
            <a:buChar char="••"/>
          </a:pPr>
          <a:r>
            <a:rPr lang="en-US" sz="2000" b="1" i="1" kern="1200" dirty="0" smtClean="0">
              <a:solidFill>
                <a:srgbClr val="0070C0"/>
              </a:solidFill>
            </a:rPr>
            <a:t>Technology Resources</a:t>
          </a:r>
          <a:r>
            <a:rPr lang="en-US" sz="2000" b="1" i="1" kern="1200" baseline="0" dirty="0" smtClean="0">
              <a:solidFill>
                <a:srgbClr val="0070C0"/>
              </a:solidFill>
            </a:rPr>
            <a:t> sub-module</a:t>
          </a:r>
        </a:p>
        <a:p>
          <a:pPr marL="171450" lvl="1" indent="0" algn="l" defTabSz="711200">
            <a:lnSpc>
              <a:spcPct val="90000"/>
            </a:lnSpc>
            <a:spcBef>
              <a:spcPct val="0"/>
            </a:spcBef>
            <a:spcAft>
              <a:spcPct val="15000"/>
            </a:spcAft>
            <a:buChar char="••"/>
          </a:pPr>
          <a:endParaRPr lang="en-US" sz="2000" b="1" i="1" kern="1200" dirty="0">
            <a:solidFill>
              <a:srgbClr val="0070C0"/>
            </a:solidFill>
          </a:endParaRPr>
        </a:p>
        <a:p>
          <a:pPr marL="171450" lvl="1" indent="0" algn="l" defTabSz="711200">
            <a:lnSpc>
              <a:spcPct val="90000"/>
            </a:lnSpc>
            <a:spcBef>
              <a:spcPct val="0"/>
            </a:spcBef>
            <a:spcAft>
              <a:spcPct val="15000"/>
            </a:spcAft>
            <a:buChar char="••"/>
          </a:pPr>
          <a:r>
            <a:rPr lang="en-US" sz="2000" b="1" i="1" kern="1200" dirty="0" smtClean="0">
              <a:solidFill>
                <a:srgbClr val="0070C0"/>
              </a:solidFill>
            </a:rPr>
            <a:t>List of technical skills</a:t>
          </a:r>
          <a:r>
            <a:rPr lang="en-US" sz="2000" b="1" i="1" kern="1200" baseline="0" dirty="0" smtClean="0">
              <a:solidFill>
                <a:srgbClr val="0070C0"/>
              </a:solidFill>
            </a:rPr>
            <a:t> included in HTML document</a:t>
          </a:r>
          <a:r>
            <a:rPr lang="en-US" sz="2000" b="1" i="1" kern="1200" baseline="0" dirty="0">
              <a:solidFill>
                <a:srgbClr val="0070C0"/>
              </a:solidFill>
            </a:rPr>
            <a:t> </a:t>
          </a:r>
          <a:r>
            <a:rPr lang="en-US" sz="2000" b="1" i="1" kern="1200" baseline="0" dirty="0" smtClean="0">
              <a:solidFill>
                <a:srgbClr val="0070C0"/>
              </a:solidFill>
            </a:rPr>
            <a:t>(D2L, email, Word, and PowerPoint)</a:t>
          </a:r>
        </a:p>
        <a:p>
          <a:pPr marL="171450" marR="0" lvl="1" indent="-171450" algn="l" defTabSz="711200" rtl="0" eaLnBrk="1" fontAlgn="auto" latinLnBrk="0" hangingPunct="1">
            <a:lnSpc>
              <a:spcPct val="90000"/>
            </a:lnSpc>
            <a:spcBef>
              <a:spcPct val="0"/>
            </a:spcBef>
            <a:spcAft>
              <a:spcPct val="15000"/>
            </a:spcAft>
            <a:buClrTx/>
            <a:buSzTx/>
            <a:buFontTx/>
            <a:buChar char="••"/>
            <a:tabLst/>
            <a:defRPr/>
          </a:pPr>
          <a:endParaRPr lang="en-US" sz="1600" b="1" i="1" kern="1200" dirty="0">
            <a:solidFill>
              <a:srgbClr val="0070C0"/>
            </a:solidFill>
          </a:endParaRPr>
        </a:p>
      </dsp:txBody>
      <dsp:txXfrm>
        <a:off x="2761517" y="3021550"/>
        <a:ext cx="5325124" cy="2127243"/>
      </dsp:txXfrm>
    </dsp:sp>
    <dsp:sp modelId="{5B794134-A8B7-41AA-B44A-E85B3A4581DC}">
      <dsp:nvSpPr>
        <dsp:cNvPr id="0" name=""/>
        <dsp:cNvSpPr/>
      </dsp:nvSpPr>
      <dsp:spPr>
        <a:xfrm>
          <a:off x="82470" y="2905339"/>
          <a:ext cx="2588567" cy="26381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b="1" kern="1200" dirty="0" smtClean="0">
              <a:effectLst>
                <a:outerShdw blurRad="38100" dist="38100" dir="2700000" algn="tl">
                  <a:srgbClr val="000000">
                    <a:alpha val="43137"/>
                  </a:srgbClr>
                </a:outerShdw>
              </a:effectLst>
            </a:rPr>
            <a:t>Technical</a:t>
          </a:r>
          <a:r>
            <a:rPr lang="en-US" sz="2000" b="1" kern="1200" baseline="0" dirty="0" smtClean="0">
              <a:effectLst>
                <a:outerShdw blurRad="38100" dist="38100" dir="2700000" algn="tl">
                  <a:srgbClr val="000000">
                    <a:alpha val="43137"/>
                  </a:srgbClr>
                </a:outerShdw>
              </a:effectLst>
            </a:rPr>
            <a:t> Skills</a:t>
          </a:r>
          <a:endParaRPr lang="en-US" sz="2000" b="1" kern="1200" dirty="0">
            <a:effectLst>
              <a:outerShdw blurRad="38100" dist="38100" dir="2700000" algn="tl">
                <a:srgbClr val="000000">
                  <a:alpha val="43137"/>
                </a:srgbClr>
              </a:outerShdw>
            </a:effectLst>
          </a:endParaRPr>
        </a:p>
      </dsp:txBody>
      <dsp:txXfrm>
        <a:off x="208833" y="3031702"/>
        <a:ext cx="2335841" cy="23854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1176EB-49B5-4D3D-B53A-F574608850F9}">
      <dsp:nvSpPr>
        <dsp:cNvPr id="0" name=""/>
        <dsp:cNvSpPr/>
      </dsp:nvSpPr>
      <dsp:spPr>
        <a:xfrm>
          <a:off x="2708517" y="516"/>
          <a:ext cx="6441745" cy="1505831"/>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b="1" i="1" kern="1200" dirty="0" smtClean="0">
              <a:solidFill>
                <a:srgbClr val="0070C0"/>
              </a:solidFill>
            </a:rPr>
            <a:t>Technical</a:t>
          </a:r>
          <a:r>
            <a:rPr lang="en-US" sz="1800" b="1" i="1" kern="1200" baseline="0" dirty="0" smtClean="0">
              <a:solidFill>
                <a:srgbClr val="0070C0"/>
              </a:solidFill>
            </a:rPr>
            <a:t> Support contact information provided in HTML</a:t>
          </a:r>
          <a:endParaRPr lang="en-US" sz="1800" b="1" i="1" kern="1200" dirty="0">
            <a:solidFill>
              <a:srgbClr val="0070C0"/>
            </a:solidFill>
          </a:endParaRPr>
        </a:p>
        <a:p>
          <a:pPr marL="171450" lvl="1" indent="-171450" algn="l" defTabSz="800100">
            <a:lnSpc>
              <a:spcPct val="90000"/>
            </a:lnSpc>
            <a:spcBef>
              <a:spcPct val="0"/>
            </a:spcBef>
            <a:spcAft>
              <a:spcPct val="15000"/>
            </a:spcAft>
            <a:buChar char="••"/>
          </a:pPr>
          <a:r>
            <a:rPr lang="en-US" sz="1800" b="1" i="1" kern="1200" dirty="0" smtClean="0">
              <a:solidFill>
                <a:srgbClr val="0070C0"/>
              </a:solidFill>
            </a:rPr>
            <a:t>Technical</a:t>
          </a:r>
          <a:r>
            <a:rPr lang="en-US" sz="1800" b="1" i="1" kern="1200" baseline="0" dirty="0" smtClean="0">
              <a:solidFill>
                <a:srgbClr val="0070C0"/>
              </a:solidFill>
            </a:rPr>
            <a:t> Support contact information provided in </a:t>
          </a:r>
          <a:r>
            <a:rPr lang="en-US" sz="1800" b="1" i="1" kern="1200" baseline="0" dirty="0" smtClean="0">
              <a:solidFill>
                <a:srgbClr val="0070C0"/>
              </a:solidFill>
            </a:rPr>
            <a:t>wiki</a:t>
          </a:r>
          <a:endParaRPr lang="en-US" sz="1800" b="1" i="1" kern="1200" baseline="0" dirty="0" smtClean="0">
            <a:solidFill>
              <a:srgbClr val="0070C0"/>
            </a:solidFill>
          </a:endParaRPr>
        </a:p>
        <a:p>
          <a:pPr marL="171450" lvl="1" indent="-171450" algn="l" defTabSz="800100">
            <a:lnSpc>
              <a:spcPct val="90000"/>
            </a:lnSpc>
            <a:spcBef>
              <a:spcPct val="0"/>
            </a:spcBef>
            <a:spcAft>
              <a:spcPct val="15000"/>
            </a:spcAft>
            <a:buChar char="••"/>
          </a:pPr>
          <a:r>
            <a:rPr lang="en-US" sz="1800" b="1" i="1" kern="1200" dirty="0" smtClean="0">
              <a:solidFill>
                <a:srgbClr val="0070C0"/>
              </a:solidFill>
            </a:rPr>
            <a:t>HTML</a:t>
          </a:r>
          <a:r>
            <a:rPr lang="en-US" sz="1800" b="1" i="1" kern="1200" baseline="0" dirty="0" smtClean="0">
              <a:solidFill>
                <a:srgbClr val="0070C0"/>
              </a:solidFill>
            </a:rPr>
            <a:t> D2L resources document. Video tutorials &amp; written instructions</a:t>
          </a:r>
        </a:p>
        <a:p>
          <a:pPr marL="171450" lvl="1" indent="-171450" algn="l" defTabSz="800100">
            <a:lnSpc>
              <a:spcPct val="90000"/>
            </a:lnSpc>
            <a:spcBef>
              <a:spcPct val="0"/>
            </a:spcBef>
            <a:spcAft>
              <a:spcPct val="15000"/>
            </a:spcAft>
            <a:buChar char="••"/>
          </a:pPr>
          <a:endParaRPr lang="en-US" sz="1600" b="1" i="1" kern="1200" dirty="0">
            <a:solidFill>
              <a:srgbClr val="0070C0"/>
            </a:solidFill>
          </a:endParaRPr>
        </a:p>
        <a:p>
          <a:pPr marL="171450" lvl="1" indent="-171450" algn="l" defTabSz="711200">
            <a:lnSpc>
              <a:spcPct val="90000"/>
            </a:lnSpc>
            <a:spcBef>
              <a:spcPct val="0"/>
            </a:spcBef>
            <a:spcAft>
              <a:spcPct val="15000"/>
            </a:spcAft>
            <a:buChar char="••"/>
          </a:pPr>
          <a:endParaRPr lang="en-US" sz="1600" b="1" i="1" kern="1200" dirty="0">
            <a:solidFill>
              <a:srgbClr val="0070C0"/>
            </a:solidFill>
          </a:endParaRPr>
        </a:p>
        <a:p>
          <a:pPr marL="171450" lvl="1" indent="-171450" algn="l" defTabSz="711200">
            <a:lnSpc>
              <a:spcPct val="90000"/>
            </a:lnSpc>
            <a:spcBef>
              <a:spcPct val="0"/>
            </a:spcBef>
            <a:spcAft>
              <a:spcPct val="15000"/>
            </a:spcAft>
            <a:buChar char="••"/>
          </a:pPr>
          <a:endParaRPr lang="en-US" sz="1600" i="1" kern="1200" dirty="0">
            <a:solidFill>
              <a:srgbClr val="00B0F0"/>
            </a:solidFill>
          </a:endParaRPr>
        </a:p>
      </dsp:txBody>
      <dsp:txXfrm>
        <a:off x="2708517" y="188745"/>
        <a:ext cx="5877058" cy="1129373"/>
      </dsp:txXfrm>
    </dsp:sp>
    <dsp:sp modelId="{D91662D0-BCBC-4F30-9FAC-D23D44E10E46}">
      <dsp:nvSpPr>
        <dsp:cNvPr id="0" name=""/>
        <dsp:cNvSpPr/>
      </dsp:nvSpPr>
      <dsp:spPr>
        <a:xfrm>
          <a:off x="6259" y="387559"/>
          <a:ext cx="2704844" cy="39982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b="1" kern="1200" dirty="0" smtClean="0">
              <a:effectLst>
                <a:outerShdw blurRad="38100" dist="38100" dir="2700000" algn="tl">
                  <a:srgbClr val="000000">
                    <a:alpha val="43137"/>
                  </a:srgbClr>
                </a:outerShdw>
              </a:effectLst>
            </a:rPr>
            <a:t>Technical</a:t>
          </a:r>
          <a:r>
            <a:rPr lang="en-US" sz="2000" b="1" kern="1200" baseline="0" dirty="0" smtClean="0">
              <a:effectLst>
                <a:outerShdw blurRad="38100" dist="38100" dir="2700000" algn="tl">
                  <a:srgbClr val="000000">
                    <a:alpha val="43137"/>
                  </a:srgbClr>
                </a:outerShdw>
              </a:effectLst>
            </a:rPr>
            <a:t> Support</a:t>
          </a:r>
          <a:endParaRPr lang="en-US" sz="2000" b="1" kern="1200" dirty="0">
            <a:effectLst>
              <a:outerShdw blurRad="38100" dist="38100" dir="2700000" algn="tl">
                <a:srgbClr val="000000">
                  <a:alpha val="43137"/>
                </a:srgbClr>
              </a:outerShdw>
            </a:effectLst>
          </a:endParaRPr>
        </a:p>
      </dsp:txBody>
      <dsp:txXfrm>
        <a:off x="25777" y="407077"/>
        <a:ext cx="2665808" cy="360792"/>
      </dsp:txXfrm>
    </dsp:sp>
    <dsp:sp modelId="{E7F7EAC1-968D-42D7-AB6F-4B3E8A1CD581}">
      <dsp:nvSpPr>
        <dsp:cNvPr id="0" name=""/>
        <dsp:cNvSpPr/>
      </dsp:nvSpPr>
      <dsp:spPr>
        <a:xfrm>
          <a:off x="2761517" y="1371600"/>
          <a:ext cx="6388745" cy="1431977"/>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b="1" i="1" kern="1200" dirty="0" smtClean="0">
              <a:solidFill>
                <a:srgbClr val="0070C0"/>
              </a:solidFill>
            </a:rPr>
            <a:t>Accessibility policy linked within</a:t>
          </a:r>
          <a:r>
            <a:rPr lang="en-US" sz="1800" b="1" i="1" kern="1200" baseline="0" dirty="0" smtClean="0">
              <a:solidFill>
                <a:srgbClr val="0070C0"/>
              </a:solidFill>
            </a:rPr>
            <a:t> wiki</a:t>
          </a:r>
          <a:endParaRPr lang="en-US" sz="1800" b="1" i="1" kern="1200" dirty="0">
            <a:solidFill>
              <a:srgbClr val="0070C0"/>
            </a:solidFill>
          </a:endParaRPr>
        </a:p>
        <a:p>
          <a:pPr marL="171450" lvl="1" indent="-171450" algn="l" defTabSz="800100">
            <a:lnSpc>
              <a:spcPct val="90000"/>
            </a:lnSpc>
            <a:spcBef>
              <a:spcPct val="0"/>
            </a:spcBef>
            <a:spcAft>
              <a:spcPct val="15000"/>
            </a:spcAft>
            <a:buChar char="••"/>
          </a:pPr>
          <a:r>
            <a:rPr lang="en-US" sz="1800" b="1" i="1" kern="1200" dirty="0" smtClean="0">
              <a:solidFill>
                <a:srgbClr val="0070C0"/>
              </a:solidFill>
            </a:rPr>
            <a:t>Contact</a:t>
          </a:r>
          <a:r>
            <a:rPr lang="en-US" sz="1800" b="1" i="1" kern="1200" baseline="0" dirty="0" smtClean="0">
              <a:solidFill>
                <a:srgbClr val="0070C0"/>
              </a:solidFill>
            </a:rPr>
            <a:t> information provided in wiki</a:t>
          </a:r>
          <a:endParaRPr lang="en-US" sz="1800" b="1" i="1" kern="1200" dirty="0">
            <a:solidFill>
              <a:srgbClr val="0070C0"/>
            </a:solidFill>
          </a:endParaRPr>
        </a:p>
        <a:p>
          <a:pPr marL="171450" lvl="1" indent="-171450" algn="l" defTabSz="800100">
            <a:lnSpc>
              <a:spcPct val="90000"/>
            </a:lnSpc>
            <a:spcBef>
              <a:spcPct val="0"/>
            </a:spcBef>
            <a:spcAft>
              <a:spcPct val="15000"/>
            </a:spcAft>
            <a:buChar char="••"/>
          </a:pPr>
          <a:r>
            <a:rPr lang="en-US" sz="1800" b="1" i="1" kern="1200" dirty="0" smtClean="0">
              <a:solidFill>
                <a:srgbClr val="0070C0"/>
              </a:solidFill>
            </a:rPr>
            <a:t>Explanation</a:t>
          </a:r>
          <a:r>
            <a:rPr lang="en-US" sz="1800" b="1" i="1" kern="1200" baseline="0" dirty="0" smtClean="0">
              <a:solidFill>
                <a:srgbClr val="0070C0"/>
              </a:solidFill>
            </a:rPr>
            <a:t> of disability service provided in syllabus</a:t>
          </a:r>
          <a:endParaRPr lang="en-US" sz="1800" b="1" i="1" kern="1200" dirty="0">
            <a:solidFill>
              <a:srgbClr val="0070C0"/>
            </a:solidFill>
          </a:endParaRPr>
        </a:p>
      </dsp:txBody>
      <dsp:txXfrm>
        <a:off x="2761517" y="1550597"/>
        <a:ext cx="5851754" cy="1073983"/>
      </dsp:txXfrm>
    </dsp:sp>
    <dsp:sp modelId="{5B794134-A8B7-41AA-B44A-E85B3A4581DC}">
      <dsp:nvSpPr>
        <dsp:cNvPr id="0" name=""/>
        <dsp:cNvSpPr/>
      </dsp:nvSpPr>
      <dsp:spPr>
        <a:xfrm>
          <a:off x="6268" y="1500243"/>
          <a:ext cx="2740972" cy="121666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b="1" kern="1200" dirty="0" smtClean="0">
              <a:effectLst>
                <a:outerShdw blurRad="38100" dist="38100" dir="2700000" algn="tl">
                  <a:srgbClr val="000000">
                    <a:alpha val="43137"/>
                  </a:srgbClr>
                </a:outerShdw>
              </a:effectLst>
            </a:rPr>
            <a:t>Institution’s Accessibility Policies</a:t>
          </a:r>
          <a:endParaRPr lang="en-US" sz="2000" b="1" kern="1200" dirty="0">
            <a:effectLst>
              <a:outerShdw blurRad="38100" dist="38100" dir="2700000" algn="tl">
                <a:srgbClr val="000000">
                  <a:alpha val="43137"/>
                </a:srgbClr>
              </a:outerShdw>
            </a:effectLst>
          </a:endParaRPr>
        </a:p>
      </dsp:txBody>
      <dsp:txXfrm>
        <a:off x="65661" y="1559636"/>
        <a:ext cx="2622186" cy="1097878"/>
      </dsp:txXfrm>
    </dsp:sp>
    <dsp:sp modelId="{6B82C6F5-990F-4973-BD34-4C385780CA82}">
      <dsp:nvSpPr>
        <dsp:cNvPr id="0" name=""/>
        <dsp:cNvSpPr/>
      </dsp:nvSpPr>
      <dsp:spPr>
        <a:xfrm>
          <a:off x="2751973" y="2737811"/>
          <a:ext cx="6398289" cy="177919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b="1" i="1" kern="1200" dirty="0" smtClean="0">
              <a:solidFill>
                <a:srgbClr val="0070C0"/>
              </a:solidFill>
            </a:rPr>
            <a:t>Link</a:t>
          </a:r>
          <a:r>
            <a:rPr lang="en-US" sz="1800" b="1" i="1" kern="1200" baseline="0" dirty="0" smtClean="0">
              <a:solidFill>
                <a:srgbClr val="0070C0"/>
              </a:solidFill>
            </a:rPr>
            <a:t> to Academic Support Services in custom widget on homepage</a:t>
          </a:r>
          <a:endParaRPr lang="en-US" sz="1800" b="1" i="1" kern="1200" dirty="0">
            <a:solidFill>
              <a:srgbClr val="0070C0"/>
            </a:solidFill>
          </a:endParaRPr>
        </a:p>
        <a:p>
          <a:pPr marL="171450" lvl="1" indent="-171450" algn="l" defTabSz="800100">
            <a:lnSpc>
              <a:spcPct val="90000"/>
            </a:lnSpc>
            <a:spcBef>
              <a:spcPct val="0"/>
            </a:spcBef>
            <a:spcAft>
              <a:spcPct val="15000"/>
            </a:spcAft>
            <a:buChar char="••"/>
          </a:pPr>
          <a:r>
            <a:rPr lang="en-US" sz="1800" b="1" i="1" kern="1200" dirty="0" smtClean="0">
              <a:solidFill>
                <a:srgbClr val="0070C0"/>
              </a:solidFill>
            </a:rPr>
            <a:t>Links, contact information,</a:t>
          </a:r>
          <a:r>
            <a:rPr lang="en-US" sz="1800" b="1" i="1" kern="1200" baseline="0" dirty="0" smtClean="0">
              <a:solidFill>
                <a:srgbClr val="0070C0"/>
              </a:solidFill>
            </a:rPr>
            <a:t> </a:t>
          </a:r>
          <a:r>
            <a:rPr lang="en-US" sz="1800" b="1" i="1" kern="1200" baseline="0" dirty="0" smtClean="0">
              <a:solidFill>
                <a:srgbClr val="0070C0"/>
              </a:solidFill>
            </a:rPr>
            <a:t>description </a:t>
          </a:r>
          <a:r>
            <a:rPr lang="en-US" sz="1800" b="1" i="1" kern="1200" baseline="0" dirty="0" smtClean="0">
              <a:solidFill>
                <a:srgbClr val="0070C0"/>
              </a:solidFill>
            </a:rPr>
            <a:t>provided in wiki</a:t>
          </a:r>
          <a:endParaRPr lang="en-US" sz="1800" b="1" i="1" kern="1200" dirty="0">
            <a:solidFill>
              <a:srgbClr val="0070C0"/>
            </a:solidFill>
          </a:endParaRPr>
        </a:p>
        <a:p>
          <a:pPr marL="171450" lvl="1" indent="-171450" algn="l" defTabSz="800100">
            <a:lnSpc>
              <a:spcPct val="90000"/>
            </a:lnSpc>
            <a:spcBef>
              <a:spcPct val="0"/>
            </a:spcBef>
            <a:spcAft>
              <a:spcPct val="15000"/>
            </a:spcAft>
            <a:buChar char="••"/>
          </a:pPr>
          <a:r>
            <a:rPr lang="en-US" sz="1800" b="1" i="1" kern="1200" dirty="0" smtClean="0">
              <a:solidFill>
                <a:srgbClr val="0070C0"/>
              </a:solidFill>
            </a:rPr>
            <a:t>Specific services highlighted in syllabus</a:t>
          </a:r>
          <a:r>
            <a:rPr lang="en-US" sz="1800" b="1" i="1" kern="1200" baseline="0" dirty="0" smtClean="0">
              <a:solidFill>
                <a:srgbClr val="0070C0"/>
              </a:solidFill>
            </a:rPr>
            <a:t> (referencing specific assignments)</a:t>
          </a:r>
          <a:endParaRPr lang="en-US" sz="1800" b="1" i="1" kern="1200" dirty="0">
            <a:solidFill>
              <a:srgbClr val="0070C0"/>
            </a:solidFill>
          </a:endParaRPr>
        </a:p>
      </dsp:txBody>
      <dsp:txXfrm>
        <a:off x="2751973" y="2960210"/>
        <a:ext cx="5731091" cy="1334397"/>
      </dsp:txXfrm>
    </dsp:sp>
    <dsp:sp modelId="{58ECAFA9-C8BB-4123-967B-4A4DDEE0FC63}">
      <dsp:nvSpPr>
        <dsp:cNvPr id="0" name=""/>
        <dsp:cNvSpPr/>
      </dsp:nvSpPr>
      <dsp:spPr>
        <a:xfrm>
          <a:off x="6268" y="3179384"/>
          <a:ext cx="2750515" cy="100009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b="1" kern="1200" dirty="0" smtClean="0">
              <a:effectLst>
                <a:outerShdw blurRad="38100" dist="38100" dir="2700000" algn="tl">
                  <a:srgbClr val="000000">
                    <a:alpha val="43137"/>
                  </a:srgbClr>
                </a:outerShdw>
              </a:effectLst>
            </a:rPr>
            <a:t>Institution’s Academic Support Services</a:t>
          </a:r>
          <a:endParaRPr lang="en-US" sz="2000" b="1" kern="1200" dirty="0">
            <a:effectLst>
              <a:outerShdw blurRad="38100" dist="38100" dir="2700000" algn="tl">
                <a:srgbClr val="000000">
                  <a:alpha val="43137"/>
                </a:srgbClr>
              </a:outerShdw>
            </a:effectLst>
          </a:endParaRPr>
        </a:p>
      </dsp:txBody>
      <dsp:txXfrm>
        <a:off x="55089" y="3228205"/>
        <a:ext cx="2652873" cy="902452"/>
      </dsp:txXfrm>
    </dsp:sp>
    <dsp:sp modelId="{E258754C-C097-43C9-B154-3A8052548078}">
      <dsp:nvSpPr>
        <dsp:cNvPr id="0" name=""/>
        <dsp:cNvSpPr/>
      </dsp:nvSpPr>
      <dsp:spPr>
        <a:xfrm>
          <a:off x="2760404" y="4647754"/>
          <a:ext cx="6389842" cy="887000"/>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0" algn="l" defTabSz="711200">
            <a:lnSpc>
              <a:spcPct val="90000"/>
            </a:lnSpc>
            <a:spcBef>
              <a:spcPct val="0"/>
            </a:spcBef>
            <a:spcAft>
              <a:spcPct val="15000"/>
            </a:spcAft>
            <a:buChar char="••"/>
          </a:pPr>
          <a:r>
            <a:rPr lang="en-US" sz="1800" b="1" i="1" kern="1200" dirty="0" smtClean="0">
              <a:solidFill>
                <a:srgbClr val="0070C0"/>
              </a:solidFill>
            </a:rPr>
            <a:t>Links, contact information,</a:t>
          </a:r>
          <a:r>
            <a:rPr lang="en-US" sz="1800" b="1" i="1" kern="1200" baseline="0" dirty="0" smtClean="0">
              <a:solidFill>
                <a:srgbClr val="0070C0"/>
              </a:solidFill>
            </a:rPr>
            <a:t> and description provided in wiki</a:t>
          </a:r>
          <a:endParaRPr lang="en-US" sz="1800" b="1" i="1" kern="1200" dirty="0">
            <a:solidFill>
              <a:srgbClr val="0070C0"/>
            </a:solidFill>
          </a:endParaRPr>
        </a:p>
        <a:p>
          <a:pPr marL="171450" lvl="1" indent="0" algn="l" defTabSz="711200">
            <a:lnSpc>
              <a:spcPct val="90000"/>
            </a:lnSpc>
            <a:spcBef>
              <a:spcPct val="0"/>
            </a:spcBef>
            <a:spcAft>
              <a:spcPct val="15000"/>
            </a:spcAft>
            <a:buChar char="••"/>
          </a:pPr>
          <a:r>
            <a:rPr lang="en-US" sz="1800" b="1" i="1" kern="1200" dirty="0" smtClean="0">
              <a:solidFill>
                <a:srgbClr val="0070C0"/>
              </a:solidFill>
            </a:rPr>
            <a:t>“Resources” tab (direct</a:t>
          </a:r>
          <a:r>
            <a:rPr lang="en-US" sz="1800" b="1" i="1" kern="1200" baseline="0" dirty="0" smtClean="0">
              <a:solidFill>
                <a:srgbClr val="0070C0"/>
              </a:solidFill>
            </a:rPr>
            <a:t> links to websites)</a:t>
          </a:r>
          <a:endParaRPr lang="en-US" sz="1800" b="1" i="1" kern="1200" dirty="0">
            <a:solidFill>
              <a:srgbClr val="0070C0"/>
            </a:solidFill>
          </a:endParaRPr>
        </a:p>
        <a:p>
          <a:pPr marL="171450" marR="0" lvl="1" indent="-171450" algn="l" defTabSz="711200" rtl="0" eaLnBrk="1" fontAlgn="auto" latinLnBrk="0" hangingPunct="1">
            <a:lnSpc>
              <a:spcPct val="90000"/>
            </a:lnSpc>
            <a:spcBef>
              <a:spcPct val="0"/>
            </a:spcBef>
            <a:spcAft>
              <a:spcPct val="15000"/>
            </a:spcAft>
            <a:buClrTx/>
            <a:buSzTx/>
            <a:buFontTx/>
            <a:buChar char="••"/>
            <a:tabLst/>
            <a:defRPr/>
          </a:pPr>
          <a:endParaRPr lang="en-US" sz="1600" b="1" i="1" kern="1200" dirty="0">
            <a:solidFill>
              <a:srgbClr val="0070C0"/>
            </a:solidFill>
          </a:endParaRPr>
        </a:p>
      </dsp:txBody>
      <dsp:txXfrm>
        <a:off x="2760404" y="4758629"/>
        <a:ext cx="6057217" cy="665250"/>
      </dsp:txXfrm>
    </dsp:sp>
    <dsp:sp modelId="{DE1CE91A-37F5-4291-AC6F-8613E1977171}">
      <dsp:nvSpPr>
        <dsp:cNvPr id="0" name=""/>
        <dsp:cNvSpPr/>
      </dsp:nvSpPr>
      <dsp:spPr>
        <a:xfrm>
          <a:off x="6287" y="4759218"/>
          <a:ext cx="2738522" cy="60767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b="1" kern="1200" dirty="0" smtClean="0">
              <a:effectLst>
                <a:outerShdw blurRad="38100" dist="38100" dir="2700000" algn="tl">
                  <a:srgbClr val="000000">
                    <a:alpha val="43137"/>
                  </a:srgbClr>
                </a:outerShdw>
              </a:effectLst>
            </a:rPr>
            <a:t>Institution’s Student</a:t>
          </a:r>
          <a:r>
            <a:rPr lang="en-US" sz="2000" b="1" kern="1200" baseline="0" dirty="0" smtClean="0">
              <a:effectLst>
                <a:outerShdw blurRad="38100" dist="38100" dir="2700000" algn="tl">
                  <a:srgbClr val="000000">
                    <a:alpha val="43137"/>
                  </a:srgbClr>
                </a:outerShdw>
              </a:effectLst>
            </a:rPr>
            <a:t> Services</a:t>
          </a:r>
          <a:endParaRPr lang="en-US" sz="2000" b="1" kern="1200" dirty="0">
            <a:effectLst>
              <a:outerShdw blurRad="38100" dist="38100" dir="2700000" algn="tl">
                <a:srgbClr val="000000">
                  <a:alpha val="43137"/>
                </a:srgbClr>
              </a:outerShdw>
            </a:effectLst>
          </a:endParaRPr>
        </a:p>
      </dsp:txBody>
      <dsp:txXfrm>
        <a:off x="35951" y="4788882"/>
        <a:ext cx="2679194" cy="5483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1176EB-49B5-4D3D-B53A-F574608850F9}">
      <dsp:nvSpPr>
        <dsp:cNvPr id="0" name=""/>
        <dsp:cNvSpPr/>
      </dsp:nvSpPr>
      <dsp:spPr>
        <a:xfrm>
          <a:off x="2708517" y="1157"/>
          <a:ext cx="6441745" cy="1269031"/>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b="1" i="1" kern="1200" dirty="0" smtClean="0">
              <a:solidFill>
                <a:srgbClr val="0070C0"/>
              </a:solidFill>
            </a:rPr>
            <a:t>Proposing presentation topics to whole class via Discussion Board</a:t>
          </a:r>
          <a:endParaRPr lang="en-US" sz="1600" b="1" i="1" kern="1200" dirty="0">
            <a:solidFill>
              <a:srgbClr val="0070C0"/>
            </a:solidFill>
          </a:endParaRPr>
        </a:p>
        <a:p>
          <a:pPr marL="171450" lvl="1" indent="-171450" algn="l" defTabSz="711200">
            <a:lnSpc>
              <a:spcPct val="90000"/>
            </a:lnSpc>
            <a:spcBef>
              <a:spcPct val="0"/>
            </a:spcBef>
            <a:spcAft>
              <a:spcPct val="15000"/>
            </a:spcAft>
            <a:buChar char="••"/>
          </a:pPr>
          <a:r>
            <a:rPr lang="en-US" sz="1600" b="1" i="1" kern="1200" dirty="0" smtClean="0">
              <a:solidFill>
                <a:srgbClr val="0070C0"/>
              </a:solidFill>
            </a:rPr>
            <a:t>Submitting draft outlines and bibliographies</a:t>
          </a:r>
          <a:endParaRPr lang="en-US" sz="1600" b="1" i="1" kern="1200" dirty="0">
            <a:solidFill>
              <a:srgbClr val="0070C0"/>
            </a:solidFill>
          </a:endParaRPr>
        </a:p>
        <a:p>
          <a:pPr marL="171450" lvl="1" indent="-171450" algn="l" defTabSz="711200">
            <a:lnSpc>
              <a:spcPct val="90000"/>
            </a:lnSpc>
            <a:spcBef>
              <a:spcPct val="0"/>
            </a:spcBef>
            <a:spcAft>
              <a:spcPct val="15000"/>
            </a:spcAft>
            <a:buChar char="••"/>
          </a:pPr>
          <a:r>
            <a:rPr lang="en-US" sz="1600" b="1" i="1" kern="1200" dirty="0" smtClean="0">
              <a:solidFill>
                <a:srgbClr val="0070C0"/>
              </a:solidFill>
            </a:rPr>
            <a:t>Giving presentations in Adobe Connect, using PowerPoint</a:t>
          </a:r>
          <a:endParaRPr lang="en-US" sz="1600" b="1" i="1" kern="1200" dirty="0">
            <a:solidFill>
              <a:srgbClr val="0070C0"/>
            </a:solidFill>
          </a:endParaRPr>
        </a:p>
        <a:p>
          <a:pPr marL="171450" lvl="1" indent="-171450" algn="l" defTabSz="711200">
            <a:lnSpc>
              <a:spcPct val="90000"/>
            </a:lnSpc>
            <a:spcBef>
              <a:spcPct val="0"/>
            </a:spcBef>
            <a:spcAft>
              <a:spcPct val="15000"/>
            </a:spcAft>
            <a:buChar char="••"/>
          </a:pPr>
          <a:r>
            <a:rPr lang="en-US" sz="1600" b="1" i="1" kern="1200" dirty="0" smtClean="0">
              <a:solidFill>
                <a:srgbClr val="0070C0"/>
              </a:solidFill>
            </a:rPr>
            <a:t>Numerous communications-related case studies</a:t>
          </a:r>
          <a:endParaRPr lang="en-US" sz="1600" b="1" i="1" kern="1200" dirty="0">
            <a:solidFill>
              <a:srgbClr val="0070C0"/>
            </a:solidFill>
          </a:endParaRPr>
        </a:p>
        <a:p>
          <a:pPr marL="171450" lvl="1" indent="-171450" algn="l" defTabSz="711200">
            <a:lnSpc>
              <a:spcPct val="90000"/>
            </a:lnSpc>
            <a:spcBef>
              <a:spcPct val="0"/>
            </a:spcBef>
            <a:spcAft>
              <a:spcPct val="15000"/>
            </a:spcAft>
            <a:buChar char="••"/>
          </a:pPr>
          <a:endParaRPr lang="en-US" sz="1600" i="1" kern="1200" dirty="0">
            <a:solidFill>
              <a:srgbClr val="00B0F0"/>
            </a:solidFill>
          </a:endParaRPr>
        </a:p>
      </dsp:txBody>
      <dsp:txXfrm>
        <a:off x="2708517" y="159786"/>
        <a:ext cx="5965858" cy="951773"/>
      </dsp:txXfrm>
    </dsp:sp>
    <dsp:sp modelId="{D91662D0-BCBC-4F30-9FAC-D23D44E10E46}">
      <dsp:nvSpPr>
        <dsp:cNvPr id="0" name=""/>
        <dsp:cNvSpPr/>
      </dsp:nvSpPr>
      <dsp:spPr>
        <a:xfrm>
          <a:off x="6259" y="129941"/>
          <a:ext cx="2704844" cy="55266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b="1" kern="1200" dirty="0" smtClean="0">
              <a:effectLst>
                <a:outerShdw blurRad="38100" dist="38100" dir="2700000" algn="tl">
                  <a:srgbClr val="000000">
                    <a:alpha val="43137"/>
                  </a:srgbClr>
                </a:outerShdw>
              </a:effectLst>
            </a:rPr>
            <a:t>Learning activities help students achieve SLOs</a:t>
          </a:r>
          <a:endParaRPr lang="en-US" sz="2000" b="1" kern="1200" dirty="0">
            <a:effectLst>
              <a:outerShdw blurRad="38100" dist="38100" dir="2700000" algn="tl">
                <a:srgbClr val="000000">
                  <a:alpha val="43137"/>
                </a:srgbClr>
              </a:outerShdw>
            </a:effectLst>
          </a:endParaRPr>
        </a:p>
      </dsp:txBody>
      <dsp:txXfrm>
        <a:off x="33238" y="156920"/>
        <a:ext cx="2650886" cy="498710"/>
      </dsp:txXfrm>
    </dsp:sp>
    <dsp:sp modelId="{E7F7EAC1-968D-42D7-AB6F-4B3E8A1CD581}">
      <dsp:nvSpPr>
        <dsp:cNvPr id="0" name=""/>
        <dsp:cNvSpPr/>
      </dsp:nvSpPr>
      <dsp:spPr>
        <a:xfrm>
          <a:off x="2761517" y="1404124"/>
          <a:ext cx="6388745" cy="1262269"/>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b="1" i="1" kern="1200" dirty="0" smtClean="0">
              <a:solidFill>
                <a:srgbClr val="0070C0"/>
              </a:solidFill>
            </a:rPr>
            <a:t>Students meet virtually with instructor and other class members in Adobe Connect</a:t>
          </a:r>
          <a:endParaRPr lang="en-US" sz="1600" b="1" i="1" kern="1200" dirty="0">
            <a:solidFill>
              <a:srgbClr val="0070C0"/>
            </a:solidFill>
          </a:endParaRPr>
        </a:p>
        <a:p>
          <a:pPr marL="171450" lvl="1" indent="-171450" algn="l" defTabSz="711200">
            <a:lnSpc>
              <a:spcPct val="90000"/>
            </a:lnSpc>
            <a:spcBef>
              <a:spcPct val="0"/>
            </a:spcBef>
            <a:spcAft>
              <a:spcPct val="15000"/>
            </a:spcAft>
            <a:buChar char="••"/>
          </a:pPr>
          <a:r>
            <a:rPr lang="en-US" sz="1600" b="1" i="1" kern="1200" dirty="0" smtClean="0">
              <a:solidFill>
                <a:srgbClr val="0070C0"/>
              </a:solidFill>
            </a:rPr>
            <a:t>Students interact via Discussion Boards</a:t>
          </a:r>
          <a:endParaRPr lang="en-US" sz="1600" b="1" i="1" kern="1200" dirty="0">
            <a:solidFill>
              <a:srgbClr val="0070C0"/>
            </a:solidFill>
          </a:endParaRPr>
        </a:p>
        <a:p>
          <a:pPr marL="171450" lvl="1" indent="-171450" algn="l" defTabSz="711200">
            <a:lnSpc>
              <a:spcPct val="90000"/>
            </a:lnSpc>
            <a:spcBef>
              <a:spcPct val="0"/>
            </a:spcBef>
            <a:spcAft>
              <a:spcPct val="15000"/>
            </a:spcAft>
            <a:buChar char="••"/>
          </a:pPr>
          <a:r>
            <a:rPr lang="en-US" sz="1600" b="1" i="1" kern="1200" dirty="0" smtClean="0">
              <a:solidFill>
                <a:srgbClr val="0070C0"/>
              </a:solidFill>
            </a:rPr>
            <a:t>Students receive peer and instructor evaluations</a:t>
          </a:r>
          <a:endParaRPr lang="en-US" sz="1600" b="1" i="1" kern="1200" dirty="0">
            <a:solidFill>
              <a:srgbClr val="0070C0"/>
            </a:solidFill>
          </a:endParaRPr>
        </a:p>
      </dsp:txBody>
      <dsp:txXfrm>
        <a:off x="2761517" y="1561908"/>
        <a:ext cx="5915394" cy="946701"/>
      </dsp:txXfrm>
    </dsp:sp>
    <dsp:sp modelId="{5B794134-A8B7-41AA-B44A-E85B3A4581DC}">
      <dsp:nvSpPr>
        <dsp:cNvPr id="0" name=""/>
        <dsp:cNvSpPr/>
      </dsp:nvSpPr>
      <dsp:spPr>
        <a:xfrm>
          <a:off x="6268" y="918698"/>
          <a:ext cx="2740972" cy="16817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b="1" kern="1200" dirty="0" smtClean="0">
              <a:effectLst>
                <a:outerShdw blurRad="38100" dist="38100" dir="2700000" algn="tl">
                  <a:srgbClr val="000000">
                    <a:alpha val="43137"/>
                  </a:srgbClr>
                </a:outerShdw>
              </a:effectLst>
            </a:rPr>
            <a:t>Learning activities provide interactions for active learning  (learner-learner, learner-content, learner-instructor)</a:t>
          </a:r>
          <a:endParaRPr lang="en-US" sz="2000" b="1" kern="1200" dirty="0">
            <a:effectLst>
              <a:outerShdw blurRad="38100" dist="38100" dir="2700000" algn="tl">
                <a:srgbClr val="000000">
                  <a:alpha val="43137"/>
                </a:srgbClr>
              </a:outerShdw>
            </a:effectLst>
          </a:endParaRPr>
        </a:p>
      </dsp:txBody>
      <dsp:txXfrm>
        <a:off x="88364" y="1000794"/>
        <a:ext cx="2576780" cy="1517557"/>
      </dsp:txXfrm>
    </dsp:sp>
    <dsp:sp modelId="{6B82C6F5-990F-4973-BD34-4C385780CA82}">
      <dsp:nvSpPr>
        <dsp:cNvPr id="0" name=""/>
        <dsp:cNvSpPr/>
      </dsp:nvSpPr>
      <dsp:spPr>
        <a:xfrm>
          <a:off x="2751973" y="2897626"/>
          <a:ext cx="6398289" cy="1412967"/>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b="1" i="1" kern="1200" dirty="0" smtClean="0">
              <a:solidFill>
                <a:srgbClr val="0070C0"/>
              </a:solidFill>
            </a:rPr>
            <a:t>Responses to emails received no later than 24 hours after message</a:t>
          </a:r>
          <a:endParaRPr lang="en-US" sz="1600" b="1" i="1" kern="1200" dirty="0">
            <a:solidFill>
              <a:srgbClr val="0070C0"/>
            </a:solidFill>
          </a:endParaRPr>
        </a:p>
        <a:p>
          <a:pPr marL="171450" lvl="1" indent="-171450" algn="l" defTabSz="711200">
            <a:lnSpc>
              <a:spcPct val="90000"/>
            </a:lnSpc>
            <a:spcBef>
              <a:spcPct val="0"/>
            </a:spcBef>
            <a:spcAft>
              <a:spcPct val="15000"/>
            </a:spcAft>
            <a:buChar char="••"/>
          </a:pPr>
          <a:r>
            <a:rPr lang="en-US" sz="1600" b="1" i="1" kern="1200" dirty="0" smtClean="0">
              <a:solidFill>
                <a:srgbClr val="0070C0"/>
              </a:solidFill>
            </a:rPr>
            <a:t>General ‘comments/questions/concerns’ Discussion Board checked daily with responses posted daily as appropriate</a:t>
          </a:r>
          <a:endParaRPr lang="en-US" sz="1600" b="1" i="1" kern="1200" dirty="0">
            <a:solidFill>
              <a:srgbClr val="0070C0"/>
            </a:solidFill>
          </a:endParaRPr>
        </a:p>
        <a:p>
          <a:pPr marL="171450" lvl="1" indent="-171450" algn="l" defTabSz="711200">
            <a:lnSpc>
              <a:spcPct val="90000"/>
            </a:lnSpc>
            <a:spcBef>
              <a:spcPct val="0"/>
            </a:spcBef>
            <a:spcAft>
              <a:spcPct val="15000"/>
            </a:spcAft>
            <a:buChar char="••"/>
          </a:pPr>
          <a:r>
            <a:rPr lang="en-US" sz="1600" b="1" i="1" kern="1200" dirty="0" smtClean="0">
              <a:solidFill>
                <a:srgbClr val="0070C0"/>
              </a:solidFill>
            </a:rPr>
            <a:t>Syllabus specifies response time on assignments/presentations</a:t>
          </a:r>
          <a:endParaRPr lang="en-US" sz="1600" b="1" i="1" kern="1200" dirty="0">
            <a:solidFill>
              <a:srgbClr val="0070C0"/>
            </a:solidFill>
          </a:endParaRPr>
        </a:p>
      </dsp:txBody>
      <dsp:txXfrm>
        <a:off x="2751973" y="3074247"/>
        <a:ext cx="5868426" cy="1059725"/>
      </dsp:txXfrm>
    </dsp:sp>
    <dsp:sp modelId="{58ECAFA9-C8BB-4123-967B-4A4DDEE0FC63}">
      <dsp:nvSpPr>
        <dsp:cNvPr id="0" name=""/>
        <dsp:cNvSpPr/>
      </dsp:nvSpPr>
      <dsp:spPr>
        <a:xfrm>
          <a:off x="6268" y="2971537"/>
          <a:ext cx="2750515" cy="138239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b="1" kern="1200" dirty="0" smtClean="0">
              <a:effectLst>
                <a:outerShdw blurRad="38100" dist="38100" dir="2700000" algn="tl">
                  <a:srgbClr val="000000">
                    <a:alpha val="43137"/>
                  </a:srgbClr>
                </a:outerShdw>
              </a:effectLst>
            </a:rPr>
            <a:t>Instructor has a clear plan for response and feedback that is communicated to students</a:t>
          </a:r>
          <a:endParaRPr lang="en-US" sz="2000" b="1" kern="1200" dirty="0">
            <a:effectLst>
              <a:outerShdw blurRad="38100" dist="38100" dir="2700000" algn="tl">
                <a:srgbClr val="000000">
                  <a:alpha val="43137"/>
                </a:srgbClr>
              </a:outerShdw>
            </a:effectLst>
          </a:endParaRPr>
        </a:p>
      </dsp:txBody>
      <dsp:txXfrm>
        <a:off x="73751" y="3039020"/>
        <a:ext cx="2615549" cy="1247427"/>
      </dsp:txXfrm>
    </dsp:sp>
    <dsp:sp modelId="{E258754C-C097-43C9-B154-3A8052548078}">
      <dsp:nvSpPr>
        <dsp:cNvPr id="0" name=""/>
        <dsp:cNvSpPr/>
      </dsp:nvSpPr>
      <dsp:spPr>
        <a:xfrm>
          <a:off x="2760404" y="4268471"/>
          <a:ext cx="6389842" cy="1226068"/>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b="1" i="1" kern="1200" dirty="0" smtClean="0">
              <a:solidFill>
                <a:srgbClr val="0070C0"/>
              </a:solidFill>
            </a:rPr>
            <a:t>Discussion Board rubric is posted and used regularly to set expectations for learner-learner interaction</a:t>
          </a:r>
          <a:endParaRPr lang="en-US" sz="1600" b="1" i="1" kern="1200" dirty="0">
            <a:solidFill>
              <a:srgbClr val="0070C0"/>
            </a:solidFill>
          </a:endParaRPr>
        </a:p>
        <a:p>
          <a:pPr marL="171450" lvl="1" indent="-171450" algn="l" defTabSz="711200">
            <a:lnSpc>
              <a:spcPct val="90000"/>
            </a:lnSpc>
            <a:spcBef>
              <a:spcPct val="0"/>
            </a:spcBef>
            <a:spcAft>
              <a:spcPct val="15000"/>
            </a:spcAft>
            <a:buChar char="••"/>
          </a:pPr>
          <a:r>
            <a:rPr lang="en-US" sz="1600" b="1" i="1" kern="1200" dirty="0" smtClean="0">
              <a:solidFill>
                <a:srgbClr val="0070C0"/>
              </a:solidFill>
            </a:rPr>
            <a:t>Peer feedback rubrics are provided as well as examples</a:t>
          </a:r>
          <a:endParaRPr lang="en-US" sz="1600" b="1" i="1" kern="1200" dirty="0">
            <a:solidFill>
              <a:srgbClr val="0070C0"/>
            </a:solidFill>
          </a:endParaRPr>
        </a:p>
        <a:p>
          <a:pPr marL="171450" lvl="1" indent="-171450" algn="l" defTabSz="711200">
            <a:lnSpc>
              <a:spcPct val="90000"/>
            </a:lnSpc>
            <a:spcBef>
              <a:spcPct val="0"/>
            </a:spcBef>
            <a:spcAft>
              <a:spcPct val="15000"/>
            </a:spcAft>
            <a:buChar char="••"/>
          </a:pPr>
          <a:r>
            <a:rPr lang="en-US" sz="1600" b="1" i="1" kern="1200" dirty="0" smtClean="0">
              <a:solidFill>
                <a:srgbClr val="0070C0"/>
              </a:solidFill>
            </a:rPr>
            <a:t>Extensive personal feedback in addition to rubric comments</a:t>
          </a:r>
          <a:endParaRPr lang="en-US" sz="1600" b="1" i="1" kern="1200" dirty="0">
            <a:solidFill>
              <a:srgbClr val="0070C0"/>
            </a:solidFill>
          </a:endParaRPr>
        </a:p>
      </dsp:txBody>
      <dsp:txXfrm>
        <a:off x="2760404" y="4421730"/>
        <a:ext cx="5930067" cy="919551"/>
      </dsp:txXfrm>
    </dsp:sp>
    <dsp:sp modelId="{DE1CE91A-37F5-4291-AC6F-8613E1977171}">
      <dsp:nvSpPr>
        <dsp:cNvPr id="0" name=""/>
        <dsp:cNvSpPr/>
      </dsp:nvSpPr>
      <dsp:spPr>
        <a:xfrm>
          <a:off x="6287" y="4580265"/>
          <a:ext cx="2738522" cy="83996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b="1" kern="1200" dirty="0" smtClean="0">
              <a:effectLst>
                <a:outerShdw blurRad="38100" dist="38100" dir="2700000" algn="tl">
                  <a:srgbClr val="000000">
                    <a:alpha val="43137"/>
                  </a:srgbClr>
                </a:outerShdw>
              </a:effectLst>
            </a:rPr>
            <a:t>Expectations for learner interaction are clearly stated</a:t>
          </a:r>
          <a:endParaRPr lang="en-US" sz="2000" b="1" kern="1200" dirty="0">
            <a:effectLst>
              <a:outerShdw blurRad="38100" dist="38100" dir="2700000" algn="tl">
                <a:srgbClr val="000000">
                  <a:alpha val="43137"/>
                </a:srgbClr>
              </a:outerShdw>
            </a:effectLst>
          </a:endParaRPr>
        </a:p>
      </dsp:txBody>
      <dsp:txXfrm>
        <a:off x="47291" y="4621269"/>
        <a:ext cx="2656514" cy="757955"/>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7E0071-00F4-4E10-9D54-AF8D99A8A3A0}" type="datetimeFigureOut">
              <a:rPr lang="en-US" smtClean="0"/>
              <a:pPr/>
              <a:t>7/27/2016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C97589-81B3-48A3-8226-3514F3374294}" type="slidenum">
              <a:rPr lang="en-US" smtClean="0"/>
              <a:pPr/>
              <a:t>‹#›</a:t>
            </a:fld>
            <a:endParaRPr lang="en-US" dirty="0"/>
          </a:p>
        </p:txBody>
      </p:sp>
    </p:spTree>
    <p:extLst>
      <p:ext uri="{BB962C8B-B14F-4D97-AF65-F5344CB8AC3E}">
        <p14:creationId xmlns:p14="http://schemas.microsoft.com/office/powerpoint/2010/main" val="2346591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a:t>
            </a:fld>
            <a:endParaRPr lang="en-US" dirty="0"/>
          </a:p>
        </p:txBody>
      </p:sp>
    </p:spTree>
    <p:extLst>
      <p:ext uri="{BB962C8B-B14F-4D97-AF65-F5344CB8AC3E}">
        <p14:creationId xmlns:p14="http://schemas.microsoft.com/office/powerpoint/2010/main" val="1537479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WSU</a:t>
            </a:r>
            <a:r>
              <a:rPr lang="en-US" baseline="0" dirty="0" smtClean="0"/>
              <a:t> involvement in QM/ items developed for professional development program. Used in my course and HLA program</a:t>
            </a:r>
          </a:p>
          <a:p>
            <a:endParaRPr lang="en-US" baseline="0" dirty="0" smtClean="0"/>
          </a:p>
          <a:p>
            <a:r>
              <a:rPr lang="en-US" baseline="0" dirty="0" smtClean="0"/>
              <a:t>Advantages </a:t>
            </a:r>
            <a:r>
              <a:rPr lang="en-US" baseline="0" dirty="0" smtClean="0"/>
              <a:t>to templates/ consistency / updated information</a:t>
            </a:r>
            <a:endParaRPr lang="en-US" dirty="0" smtClean="0"/>
          </a:p>
          <a:p>
            <a:r>
              <a:rPr lang="en-US" dirty="0" smtClean="0"/>
              <a:t>Syllabus/ wiki pages/ D2L content/</a:t>
            </a:r>
            <a:r>
              <a:rPr lang="en-US" baseline="0" dirty="0" smtClean="0"/>
              <a:t> widgets/ resources tab</a:t>
            </a:r>
            <a:endParaRPr lang="en-US" dirty="0" smtClean="0"/>
          </a:p>
          <a:p>
            <a:r>
              <a:rPr lang="en-US" dirty="0" smtClean="0"/>
              <a:t>1.5</a:t>
            </a:r>
            <a:r>
              <a:rPr lang="en-US" baseline="0" dirty="0" smtClean="0"/>
              <a:t> minimum technology</a:t>
            </a:r>
          </a:p>
          <a:p>
            <a:r>
              <a:rPr lang="en-US" baseline="0" dirty="0" smtClean="0"/>
              <a:t>What technology will be used and how to obtain them and use them</a:t>
            </a:r>
          </a:p>
          <a:p>
            <a:r>
              <a:rPr lang="en-US" baseline="0" dirty="0" smtClean="0"/>
              <a:t>1.7 tech skills</a:t>
            </a:r>
          </a:p>
          <a:p>
            <a:r>
              <a:rPr lang="en-US" baseline="0" dirty="0" smtClean="0"/>
              <a:t>Using lms</a:t>
            </a:r>
          </a:p>
          <a:p>
            <a:r>
              <a:rPr lang="en-US" baseline="0" dirty="0" smtClean="0"/>
              <a:t>Using word</a:t>
            </a:r>
          </a:p>
          <a:p>
            <a:r>
              <a:rPr lang="en-US" baseline="0" dirty="0" smtClean="0"/>
              <a:t>PowerPoint</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4</a:t>
            </a:fld>
            <a:endParaRPr lang="en-US" dirty="0"/>
          </a:p>
        </p:txBody>
      </p:sp>
    </p:spTree>
    <p:extLst>
      <p:ext uri="{BB962C8B-B14F-4D97-AF65-F5344CB8AC3E}">
        <p14:creationId xmlns:p14="http://schemas.microsoft.com/office/powerpoint/2010/main" val="234946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7.3 Library &amp; writing center</a:t>
            </a:r>
            <a:r>
              <a:rPr lang="en-US" baseline="0" dirty="0" smtClean="0"/>
              <a:t> for research paper</a:t>
            </a:r>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5</a:t>
            </a:fld>
            <a:endParaRPr lang="en-US" dirty="0"/>
          </a:p>
        </p:txBody>
      </p:sp>
    </p:spTree>
    <p:extLst>
      <p:ext uri="{BB962C8B-B14F-4D97-AF65-F5344CB8AC3E}">
        <p14:creationId xmlns:p14="http://schemas.microsoft.com/office/powerpoint/2010/main" val="1302625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 Here Module</a:t>
            </a:r>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6</a:t>
            </a:fld>
            <a:endParaRPr lang="en-US" dirty="0"/>
          </a:p>
        </p:txBody>
      </p:sp>
    </p:spTree>
    <p:extLst>
      <p:ext uri="{BB962C8B-B14F-4D97-AF65-F5344CB8AC3E}">
        <p14:creationId xmlns:p14="http://schemas.microsoft.com/office/powerpoint/2010/main" val="1879196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“Course</a:t>
            </a:r>
            <a:r>
              <a:rPr lang="en-US" baseline="0" dirty="0" smtClean="0"/>
              <a:t> activities facilitate and support learner interaction and engagement.  Course components that promote active learning contribute to the learning process and to learner persistence.”</a:t>
            </a:r>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10</a:t>
            </a:fld>
            <a:endParaRPr lang="en-US" dirty="0"/>
          </a:p>
        </p:txBody>
      </p:sp>
    </p:spTree>
    <p:extLst>
      <p:ext uri="{BB962C8B-B14F-4D97-AF65-F5344CB8AC3E}">
        <p14:creationId xmlns:p14="http://schemas.microsoft.com/office/powerpoint/2010/main" val="4275003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ACA is one of many policy issues that could be chosen, in Minnesota we have a State Mental Health Work Plan (2015) and this is another great choice.  </a:t>
            </a:r>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21</a:t>
            </a:fld>
            <a:endParaRPr lang="en-US" dirty="0"/>
          </a:p>
        </p:txBody>
      </p:sp>
    </p:spTree>
    <p:extLst>
      <p:ext uri="{BB962C8B-B14F-4D97-AF65-F5344CB8AC3E}">
        <p14:creationId xmlns:p14="http://schemas.microsoft.com/office/powerpoint/2010/main" val="28040514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so important in our teaching! Threading in access for all into a health care leadership course is essential as we prepare future (or in some cases current ) leaders. The results here were interesting as some of the students are actual recipients of subsidized insurance or ELL, while many have their employer paid insurance. Hearing from one another on the challenges, costs and how they would incorporate this into their family budget was commented on as being a new learning for them. This summer a ELL Somali woman and a Chinese student shared their  experience and how they appreciated incorporating thinking about access into this assignment. The employer based health care students shared how expensive benefits are and that even as a full time employee in healthcare, if they had to buy their own insurance it would be hundreds of dollars per month and not affordable. </a:t>
            </a:r>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22</a:t>
            </a:fld>
            <a:endParaRPr lang="en-US" dirty="0"/>
          </a:p>
        </p:txBody>
      </p:sp>
    </p:spTree>
    <p:extLst>
      <p:ext uri="{BB962C8B-B14F-4D97-AF65-F5344CB8AC3E}">
        <p14:creationId xmlns:p14="http://schemas.microsoft.com/office/powerpoint/2010/main" val="13727514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final course reflection paper asks students to write about their greatest learning and how they will use the knowledge they have learned going forward. Here are a few of the many great statements from the class in the summer 2016.  </a:t>
            </a:r>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25</a:t>
            </a:fld>
            <a:endParaRPr lang="en-US" dirty="0"/>
          </a:p>
        </p:txBody>
      </p:sp>
    </p:spTree>
    <p:extLst>
      <p:ext uri="{BB962C8B-B14F-4D97-AF65-F5344CB8AC3E}">
        <p14:creationId xmlns:p14="http://schemas.microsoft.com/office/powerpoint/2010/main" val="3387213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love the students who are honest about not wanting to take this course! It actually is a significant number each time I teach this content in its various forms. </a:t>
            </a:r>
            <a:r>
              <a:rPr lang="en-US" dirty="0" smtClean="0">
                <a:sym typeface="Wingdings" panose="05000000000000000000" pitchFamily="2" charset="2"/>
              </a:rPr>
              <a:t> Our greatest opportunity as educators is to spark curiosity amidst doubt and preconceived ideas. </a:t>
            </a:r>
            <a:r>
              <a:rPr lang="en-US" dirty="0" smtClean="0"/>
              <a:t> To open a leaner is the joy of this work, and opening adult non traditional leaners with real life behind them and who are doing the work in real time is a bonus of this group of students.  </a:t>
            </a:r>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27</a:t>
            </a:fld>
            <a:endParaRPr lang="en-US" dirty="0"/>
          </a:p>
        </p:txBody>
      </p:sp>
    </p:spTree>
    <p:extLst>
      <p:ext uri="{BB962C8B-B14F-4D97-AF65-F5344CB8AC3E}">
        <p14:creationId xmlns:p14="http://schemas.microsoft.com/office/powerpoint/2010/main" val="37400148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6.jpe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1" name="Group 20"/>
          <p:cNvGrpSpPr/>
          <p:nvPr userDrawn="1"/>
        </p:nvGrpSpPr>
        <p:grpSpPr>
          <a:xfrm>
            <a:off x="0" y="0"/>
            <a:ext cx="9144000" cy="6858000"/>
            <a:chOff x="0" y="0"/>
            <a:chExt cx="9144000" cy="6858000"/>
          </a:xfrm>
        </p:grpSpPr>
        <p:pic>
          <p:nvPicPr>
            <p:cNvPr id="7" name="Big Background Pic" descr="PPP_BUSI_TLE_Networking_2007.png"/>
            <p:cNvPicPr>
              <a:picLocks noChangeAspect="1"/>
            </p:cNvPicPr>
            <p:nvPr/>
          </p:nvPicPr>
          <p:blipFill>
            <a:blip r:embed="rId2"/>
            <a:stretch>
              <a:fillRect/>
            </a:stretch>
          </p:blipFill>
          <p:spPr>
            <a:xfrm>
              <a:off x="0" y="0"/>
              <a:ext cx="9144000" cy="6858000"/>
            </a:xfrm>
            <a:prstGeom prst="rect">
              <a:avLst/>
            </a:prstGeom>
            <a:noFill/>
            <a:ln>
              <a:noFill/>
            </a:ln>
          </p:spPr>
        </p:pic>
        <p:sp>
          <p:nvSpPr>
            <p:cNvPr id="8" name="Middle BG"/>
            <p:cNvSpPr/>
            <p:nvPr/>
          </p:nvSpPr>
          <p:spPr>
            <a:xfrm>
              <a:off x="0" y="2819400"/>
              <a:ext cx="91440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grpSp>
          <p:nvGrpSpPr>
            <p:cNvPr id="13" name="Header"/>
            <p:cNvGrpSpPr/>
            <p:nvPr/>
          </p:nvGrpSpPr>
          <p:grpSpPr>
            <a:xfrm>
              <a:off x="0" y="0"/>
              <a:ext cx="9144000" cy="2819400"/>
              <a:chOff x="0" y="0"/>
              <a:chExt cx="9144000" cy="2819400"/>
            </a:xfrm>
          </p:grpSpPr>
          <p:sp>
            <p:nvSpPr>
              <p:cNvPr id="9" name="Rectangle 8"/>
              <p:cNvSpPr/>
              <p:nvPr userDrawn="1"/>
            </p:nvSpPr>
            <p:spPr>
              <a:xfrm>
                <a:off x="0" y="0"/>
                <a:ext cx="9144000" cy="2667000"/>
              </a:xfrm>
              <a:prstGeom prst="rect">
                <a:avLst/>
              </a:prstGeom>
              <a:solidFill>
                <a:schemeClr val="accent1">
                  <a:lumMod val="75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10" name="Rectangle 9"/>
              <p:cNvSpPr/>
              <p:nvPr userDrawn="1"/>
            </p:nvSpPr>
            <p:spPr>
              <a:xfrm>
                <a:off x="0" y="2667000"/>
                <a:ext cx="9144000" cy="152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Arial" pitchFamily="34" charset="0"/>
                  <a:ea typeface="+mn-ea"/>
                  <a:cs typeface="Arial" pitchFamily="34" charset="0"/>
                </a:endParaRPr>
              </a:p>
            </p:txBody>
          </p:sp>
        </p:grpSp>
        <p:sp>
          <p:nvSpPr>
            <p:cNvPr id="11" name="Footer"/>
            <p:cNvSpPr/>
            <p:nvPr/>
          </p:nvSpPr>
          <p:spPr>
            <a:xfrm>
              <a:off x="0" y="5105400"/>
              <a:ext cx="9144000" cy="1752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12" name="SubTitle Back"/>
            <p:cNvSpPr/>
            <p:nvPr/>
          </p:nvSpPr>
          <p:spPr>
            <a:xfrm>
              <a:off x="4176712" y="4545808"/>
              <a:ext cx="4953000" cy="18288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grpSp>
          <p:nvGrpSpPr>
            <p:cNvPr id="19" name="Big Picture"/>
            <p:cNvGrpSpPr/>
            <p:nvPr/>
          </p:nvGrpSpPr>
          <p:grpSpPr>
            <a:xfrm>
              <a:off x="428625" y="1919288"/>
              <a:ext cx="4371975" cy="3686036"/>
              <a:chOff x="428625" y="1919288"/>
              <a:chExt cx="4371975" cy="3686036"/>
            </a:xfrm>
          </p:grpSpPr>
          <p:pic>
            <p:nvPicPr>
              <p:cNvPr id="14" name="Picture 13" descr="PPP_BUSI_TLE_Networking_2007_elements.jpg"/>
              <p:cNvPicPr>
                <a:picLocks noChangeAspect="1"/>
              </p:cNvPicPr>
              <p:nvPr userDrawn="1"/>
            </p:nvPicPr>
            <p:blipFill>
              <a:blip r:embed="rId3"/>
              <a:stretch>
                <a:fillRect/>
              </a:stretch>
            </p:blipFill>
            <p:spPr>
              <a:xfrm>
                <a:off x="428625" y="2019300"/>
                <a:ext cx="4267200" cy="3586024"/>
              </a:xfrm>
              <a:prstGeom prst="rect">
                <a:avLst/>
              </a:prstGeom>
              <a:noFill/>
              <a:ln w="3175">
                <a:solidFill>
                  <a:schemeClr val="accent1"/>
                </a:solidFill>
              </a:ln>
            </p:spPr>
          </p:pic>
          <p:sp>
            <p:nvSpPr>
              <p:cNvPr id="15" name="Rectangle 9"/>
              <p:cNvSpPr/>
              <p:nvPr userDrawn="1"/>
            </p:nvSpPr>
            <p:spPr>
              <a:xfrm>
                <a:off x="533400" y="1919288"/>
                <a:ext cx="4267200" cy="35814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grpSp>
        <p:grpSp>
          <p:nvGrpSpPr>
            <p:cNvPr id="20" name="Small Pics"/>
            <p:cNvGrpSpPr/>
            <p:nvPr/>
          </p:nvGrpSpPr>
          <p:grpSpPr>
            <a:xfrm>
              <a:off x="1828800" y="3333750"/>
              <a:ext cx="3286125" cy="2472407"/>
              <a:chOff x="1828800" y="3333750"/>
              <a:chExt cx="3286125" cy="2472407"/>
            </a:xfrm>
          </p:grpSpPr>
          <p:pic>
            <p:nvPicPr>
              <p:cNvPr id="16" name="Lady" descr="PPP_BUSI_TLE_Networking_2007_elements3.jpg"/>
              <p:cNvPicPr>
                <a:picLocks noChangeAspect="1"/>
              </p:cNvPicPr>
              <p:nvPr userDrawn="1"/>
            </p:nvPicPr>
            <p:blipFill>
              <a:blip r:embed="rId4"/>
              <a:stretch>
                <a:fillRect/>
              </a:stretch>
            </p:blipFill>
            <p:spPr>
              <a:xfrm>
                <a:off x="1828800" y="4601028"/>
                <a:ext cx="1216152" cy="1205129"/>
              </a:xfrm>
              <a:prstGeom prst="rect">
                <a:avLst/>
              </a:prstGeom>
              <a:noFill/>
              <a:ln w="3175">
                <a:solidFill>
                  <a:schemeClr val="tx2"/>
                </a:solidFill>
              </a:ln>
            </p:spPr>
          </p:pic>
          <p:pic>
            <p:nvPicPr>
              <p:cNvPr id="17" name="Back of Head" descr="PPP_BUSI_TLE_Networking_2007_elements2.jpg"/>
              <p:cNvPicPr preferRelativeResize="0">
                <a:picLocks/>
              </p:cNvPicPr>
              <p:nvPr userDrawn="1"/>
            </p:nvPicPr>
            <p:blipFill>
              <a:blip r:embed="rId5"/>
              <a:stretch>
                <a:fillRect/>
              </a:stretch>
            </p:blipFill>
            <p:spPr>
              <a:xfrm>
                <a:off x="4200525" y="3333750"/>
                <a:ext cx="914400" cy="1005840"/>
              </a:xfrm>
              <a:prstGeom prst="rect">
                <a:avLst/>
              </a:prstGeom>
              <a:noFill/>
              <a:ln w="3175">
                <a:solidFill>
                  <a:schemeClr val="tx2"/>
                </a:solidFill>
              </a:ln>
            </p:spPr>
          </p:pic>
          <p:pic>
            <p:nvPicPr>
              <p:cNvPr id="18" name="Brown Suit Guy" descr="PPP_BUSI_TLE_Networking_2007_elements4.jpg"/>
              <p:cNvPicPr>
                <a:picLocks noChangeAspect="1"/>
              </p:cNvPicPr>
              <p:nvPr userDrawn="1"/>
            </p:nvPicPr>
            <p:blipFill>
              <a:blip r:embed="rId6"/>
              <a:stretch>
                <a:fillRect/>
              </a:stretch>
            </p:blipFill>
            <p:spPr>
              <a:xfrm>
                <a:off x="2819400" y="3947886"/>
                <a:ext cx="1016000" cy="1016000"/>
              </a:xfrm>
              <a:prstGeom prst="rect">
                <a:avLst/>
              </a:prstGeom>
              <a:noFill/>
              <a:ln w="3175">
                <a:solidFill>
                  <a:schemeClr val="tx2"/>
                </a:solidFill>
              </a:ln>
            </p:spPr>
          </p:pic>
        </p:grpSp>
      </p:grpSp>
      <p:sp>
        <p:nvSpPr>
          <p:cNvPr id="2" name="Title 1"/>
          <p:cNvSpPr>
            <a:spLocks noGrp="1"/>
          </p:cNvSpPr>
          <p:nvPr>
            <p:ph type="ctrTitle"/>
          </p:nvPr>
        </p:nvSpPr>
        <p:spPr>
          <a:xfrm>
            <a:off x="5181600" y="2819400"/>
            <a:ext cx="3962400" cy="1676400"/>
          </a:xfrm>
        </p:spPr>
        <p:txBody>
          <a:bodyPr>
            <a:normAutofit/>
            <a:scene3d>
              <a:camera prst="perspectiveAbove"/>
              <a:lightRig rig="threePt" dir="t"/>
            </a:scene3d>
          </a:bodyPr>
          <a:lstStyle>
            <a:lvl1pPr>
              <a:defRPr sz="4000" b="1" cap="none" spc="0">
                <a:ln w="17780" cmpd="sng">
                  <a:noFill/>
                  <a:prstDash val="solid"/>
                  <a:miter lim="800000"/>
                </a:ln>
                <a:solidFill>
                  <a:schemeClr val="tx1"/>
                </a:solidFill>
                <a:effectLst>
                  <a:reflection blurRad="6350" stA="55000" endA="300" endPos="45500" dir="5400000" sy="-100000" algn="bl" rotWithShape="0"/>
                </a:effectLst>
                <a:latin typeface="Arial" pitchFamily="34" charset="0"/>
                <a:cs typeface="Arial"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4724400" y="4876800"/>
            <a:ext cx="4343400" cy="1143000"/>
          </a:xfrm>
        </p:spPr>
        <p:txBody>
          <a:bodyPr/>
          <a:lstStyle>
            <a:lvl1pPr marL="0" indent="0" algn="ctr">
              <a:buNone/>
              <a:defRPr b="1">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fld id="{C5F06607-930E-4283-99FA-DF83B94C87F0}" type="datetimeFigureOut">
              <a:rPr lang="en-US" smtClean="0"/>
              <a:pPr/>
              <a:t>7/27/2016</a:t>
            </a:fld>
            <a:endParaRPr lang="en-US" dirty="0"/>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fld id="{01723B91-CE10-4F20-890A-0852E2246859}" type="slidenum">
              <a:rPr lang="en-US" smtClean="0"/>
              <a:pPr/>
              <a:t>‹#›</a:t>
            </a:fld>
            <a:endParaRPr lang="en-US" dirty="0"/>
          </a:p>
        </p:txBody>
      </p:sp>
    </p:spTree>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F06607-930E-4283-99FA-DF83B94C87F0}" type="datetimeFigureOut">
              <a:rPr lang="en-US" smtClean="0"/>
              <a:pPr/>
              <a:t>7/27/2016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a:t>
            </a:fld>
            <a:endParaRPr lang="en-US" dirty="0"/>
          </a:p>
        </p:txBody>
      </p:sp>
    </p:spTree>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F06607-930E-4283-99FA-DF83B94C87F0}" type="datetimeFigureOut">
              <a:rPr lang="en-US" smtClean="0"/>
              <a:pPr/>
              <a:t>7/27/2016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1723B91-CE10-4F20-890A-0852E2246859}" type="slidenum">
              <a:rPr lang="en-US" smtClean="0"/>
              <a:pPr/>
              <a:t>‹#›</a:t>
            </a:fld>
            <a:endParaRPr lang="en-US" dirty="0"/>
          </a:p>
        </p:txBody>
      </p:sp>
    </p:spTree>
  </p:cSld>
  <p:clrMapOvr>
    <a:masterClrMapping/>
  </p:clrMapOvr>
  <p:transition spd="slow">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F06607-930E-4283-99FA-DF83B94C87F0}" type="datetimeFigureOut">
              <a:rPr lang="en-US" smtClean="0"/>
              <a:pPr/>
              <a:t>7/27/2016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1723B91-CE10-4F20-890A-0852E2246859}" type="slidenum">
              <a:rPr lang="en-US" smtClean="0"/>
              <a:pPr/>
              <a:t>‹#›</a:t>
            </a:fld>
            <a:endParaRPr lang="en-US" dirty="0"/>
          </a:p>
        </p:txBody>
      </p:sp>
    </p:spTree>
  </p:cSld>
  <p:clrMapOvr>
    <a:masterClrMapping/>
  </p:clrMapOvr>
  <p:transition spd="slow">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F06607-930E-4283-99FA-DF83B94C87F0}" type="datetimeFigureOut">
              <a:rPr lang="en-US" smtClean="0"/>
              <a:pPr/>
              <a:t>7/27/2016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1723B91-CE10-4F20-890A-0852E2246859}" type="slidenum">
              <a:rPr lang="en-US" smtClean="0"/>
              <a:pPr/>
              <a:t>‹#›</a:t>
            </a:fld>
            <a:endParaRPr lang="en-US" dirty="0"/>
          </a:p>
        </p:txBody>
      </p:sp>
    </p:spTree>
  </p:cSld>
  <p:clrMapOvr>
    <a:masterClrMapping/>
  </p:clrMapOvr>
  <p:transition spd="slow">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F06607-930E-4283-99FA-DF83B94C87F0}" type="datetimeFigureOut">
              <a:rPr lang="en-US" smtClean="0"/>
              <a:pPr/>
              <a:t>7/27/2016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1723B91-CE10-4F20-890A-0852E2246859}" type="slidenum">
              <a:rPr lang="en-US" smtClean="0"/>
              <a:pPr/>
              <a:t>‹#›</a:t>
            </a:fld>
            <a:endParaRPr lang="en-US" dirty="0"/>
          </a:p>
        </p:txBody>
      </p:sp>
    </p:spTree>
  </p:cSld>
  <p:clrMapOvr>
    <a:masterClrMapping/>
  </p:clrMapOvr>
  <p:transition spd="slow">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Header BG Accent 1"/>
          <p:cNvSpPr/>
          <p:nvPr/>
        </p:nvSpPr>
        <p:spPr>
          <a:xfrm rot="5400000">
            <a:off x="5067300" y="2781300"/>
            <a:ext cx="6858000" cy="1295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pic>
        <p:nvPicPr>
          <p:cNvPr id="7" name="Big Background Pic" descr="PPP_BUSI_TLE_Networking_2007.png"/>
          <p:cNvPicPr>
            <a:picLocks noChangeAspect="1"/>
          </p:cNvPicPr>
          <p:nvPr/>
        </p:nvPicPr>
        <p:blipFill>
          <a:blip r:embed="rId2">
            <a:lum bright="50000" contrast="-50000"/>
          </a:blip>
          <a:stretch>
            <a:fillRect/>
          </a:stretch>
        </p:blipFill>
        <p:spPr>
          <a:xfrm rot="5400000">
            <a:off x="-2457450" y="857250"/>
            <a:ext cx="6858000" cy="5143500"/>
          </a:xfrm>
          <a:prstGeom prst="rect">
            <a:avLst/>
          </a:prstGeom>
          <a:noFill/>
          <a:ln>
            <a:noFill/>
          </a:ln>
          <a:scene3d>
            <a:camera prst="orthographicFront"/>
            <a:lightRig rig="brightRoom" dir="t">
              <a:rot lat="0" lon="0" rev="3600000"/>
            </a:lightRig>
          </a:scene3d>
          <a:sp3d prstMaterial="flat"/>
        </p:spPr>
      </p:pic>
      <p:sp>
        <p:nvSpPr>
          <p:cNvPr id="8" name="Rectangle 7"/>
          <p:cNvSpPr/>
          <p:nvPr/>
        </p:nvSpPr>
        <p:spPr>
          <a:xfrm>
            <a:off x="2743200" y="0"/>
            <a:ext cx="2286000" cy="6858000"/>
          </a:xfrm>
          <a:prstGeom prst="rect">
            <a:avLst/>
          </a:prstGeom>
          <a:gradFill flip="none" rotWithShape="1">
            <a:gsLst>
              <a:gs pos="65000">
                <a:schemeClr val="bg1"/>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8001000" y="0"/>
            <a:ext cx="990600" cy="685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7162800" cy="5943600"/>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Bar Accent 1"/>
          <p:cNvSpPr/>
          <p:nvPr/>
        </p:nvSpPr>
        <p:spPr>
          <a:xfrm rot="5400000">
            <a:off x="3853519" y="-3482340"/>
            <a:ext cx="137160" cy="786384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Bar Accent 2"/>
          <p:cNvSpPr/>
          <p:nvPr/>
        </p:nvSpPr>
        <p:spPr>
          <a:xfrm rot="5400000">
            <a:off x="8427720" y="-198120"/>
            <a:ext cx="137160" cy="1295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Lady" descr="PPP_BUSI_TLE_Networking_2007_elements3.jpg"/>
          <p:cNvPicPr>
            <a:picLocks noChangeAspect="1"/>
          </p:cNvPicPr>
          <p:nvPr/>
        </p:nvPicPr>
        <p:blipFill>
          <a:blip r:embed="rId3"/>
          <a:stretch>
            <a:fillRect/>
          </a:stretch>
        </p:blipFill>
        <p:spPr>
          <a:xfrm rot="5400000">
            <a:off x="902372" y="155964"/>
            <a:ext cx="787122" cy="779988"/>
          </a:xfrm>
          <a:prstGeom prst="rect">
            <a:avLst/>
          </a:prstGeom>
          <a:noFill/>
          <a:ln w="3175">
            <a:solidFill>
              <a:schemeClr val="tx2"/>
            </a:solidFill>
          </a:ln>
        </p:spPr>
      </p:pic>
      <p:pic>
        <p:nvPicPr>
          <p:cNvPr id="13" name="Brown Suit Guy" descr="PPP_BUSI_TLE_Networking_2007_elements4.jpg"/>
          <p:cNvPicPr>
            <a:picLocks noChangeAspect="1"/>
          </p:cNvPicPr>
          <p:nvPr/>
        </p:nvPicPr>
        <p:blipFill>
          <a:blip r:embed="rId4"/>
          <a:stretch>
            <a:fillRect/>
          </a:stretch>
        </p:blipFill>
        <p:spPr>
          <a:xfrm rot="5400000">
            <a:off x="127005" y="228600"/>
            <a:ext cx="657579" cy="657579"/>
          </a:xfrm>
          <a:prstGeom prst="rect">
            <a:avLst/>
          </a:prstGeom>
          <a:noFill/>
          <a:ln w="3175">
            <a:solidFill>
              <a:schemeClr val="tx2"/>
            </a:solidFill>
          </a:ln>
        </p:spPr>
      </p:pic>
      <p:pic>
        <p:nvPicPr>
          <p:cNvPr id="14" name="Back of Head" descr="PPP_BUSI_TLE_Networking_2007_elements2.jpg"/>
          <p:cNvPicPr preferRelativeResize="0">
            <a:picLocks/>
          </p:cNvPicPr>
          <p:nvPr/>
        </p:nvPicPr>
        <p:blipFill>
          <a:blip r:embed="rId5"/>
          <a:stretch>
            <a:fillRect/>
          </a:stretch>
        </p:blipFill>
        <p:spPr>
          <a:xfrm rot="5400000">
            <a:off x="440697" y="727710"/>
            <a:ext cx="685800" cy="754380"/>
          </a:xfrm>
          <a:prstGeom prst="rect">
            <a:avLst/>
          </a:prstGeom>
          <a:noFill/>
          <a:ln w="3175">
            <a:solidFill>
              <a:schemeClr val="tx2"/>
            </a:solidFill>
          </a:ln>
        </p:spPr>
      </p:pic>
    </p:spTree>
  </p:cSld>
  <p:clrMapOvr>
    <a:masterClrMapping/>
  </p:clrMapOvr>
  <p:transition spd="slow">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1_Vertical Title and Text">
    <p:spTree>
      <p:nvGrpSpPr>
        <p:cNvPr id="1" name=""/>
        <p:cNvGrpSpPr/>
        <p:nvPr/>
      </p:nvGrpSpPr>
      <p:grpSpPr>
        <a:xfrm>
          <a:off x="0" y="0"/>
          <a:ext cx="0" cy="0"/>
          <a:chOff x="0" y="0"/>
          <a:chExt cx="0" cy="0"/>
        </a:xfrm>
      </p:grpSpPr>
      <p:sp>
        <p:nvSpPr>
          <p:cNvPr id="9" name="Header BG Accent 1"/>
          <p:cNvSpPr/>
          <p:nvPr/>
        </p:nvSpPr>
        <p:spPr>
          <a:xfrm rot="5400000">
            <a:off x="5067300" y="2781300"/>
            <a:ext cx="6858000" cy="1295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pic>
        <p:nvPicPr>
          <p:cNvPr id="7" name="Big Background Pic" descr="PPP_BUSI_TLE_Networking_2007.png"/>
          <p:cNvPicPr>
            <a:picLocks noChangeAspect="1"/>
          </p:cNvPicPr>
          <p:nvPr/>
        </p:nvPicPr>
        <p:blipFill>
          <a:blip r:embed="rId2">
            <a:lum bright="50000" contrast="-50000"/>
          </a:blip>
          <a:stretch>
            <a:fillRect/>
          </a:stretch>
        </p:blipFill>
        <p:spPr>
          <a:xfrm rot="5400000">
            <a:off x="-2457450" y="857250"/>
            <a:ext cx="6858000" cy="5143500"/>
          </a:xfrm>
          <a:prstGeom prst="rect">
            <a:avLst/>
          </a:prstGeom>
          <a:noFill/>
          <a:ln>
            <a:noFill/>
          </a:ln>
          <a:scene3d>
            <a:camera prst="orthographicFront"/>
            <a:lightRig rig="brightRoom" dir="t">
              <a:rot lat="0" lon="0" rev="3600000"/>
            </a:lightRig>
          </a:scene3d>
          <a:sp3d prstMaterial="flat"/>
        </p:spPr>
      </p:pic>
      <p:sp>
        <p:nvSpPr>
          <p:cNvPr id="8" name="Rectangle 7"/>
          <p:cNvSpPr/>
          <p:nvPr/>
        </p:nvSpPr>
        <p:spPr>
          <a:xfrm>
            <a:off x="2743200" y="0"/>
            <a:ext cx="2286000" cy="6858000"/>
          </a:xfrm>
          <a:prstGeom prst="rect">
            <a:avLst/>
          </a:prstGeom>
          <a:gradFill flip="none" rotWithShape="1">
            <a:gsLst>
              <a:gs pos="65000">
                <a:schemeClr val="bg1"/>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8001000" y="0"/>
            <a:ext cx="990600" cy="685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7162800" cy="5943600"/>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Bar Accent 1"/>
          <p:cNvSpPr/>
          <p:nvPr/>
        </p:nvSpPr>
        <p:spPr>
          <a:xfrm rot="5400000">
            <a:off x="3853519" y="-3482340"/>
            <a:ext cx="137160" cy="786384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Bar Accent 2"/>
          <p:cNvSpPr/>
          <p:nvPr/>
        </p:nvSpPr>
        <p:spPr>
          <a:xfrm rot="5400000">
            <a:off x="8427720" y="-198120"/>
            <a:ext cx="137160" cy="1295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F06607-930E-4283-99FA-DF83B94C87F0}" type="datetimeFigureOut">
              <a:rPr lang="en-US" smtClean="0"/>
              <a:pPr/>
              <a:t>7/27/2016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1723B91-CE10-4F20-890A-0852E2246859}" type="slidenum">
              <a:rPr lang="en-US" smtClean="0"/>
              <a:pPr/>
              <a:t>‹#›</a:t>
            </a:fld>
            <a:endParaRPr lang="en-US" dirty="0"/>
          </a:p>
        </p:txBody>
      </p:sp>
      <p:pic>
        <p:nvPicPr>
          <p:cNvPr id="8" name="Lady" descr="PPP_BUSI_TLE_Networking_2007_elements3.jpg"/>
          <p:cNvPicPr>
            <a:picLocks noChangeAspect="1"/>
          </p:cNvPicPr>
          <p:nvPr/>
        </p:nvPicPr>
        <p:blipFill>
          <a:blip r:embed="rId2"/>
          <a:stretch>
            <a:fillRect/>
          </a:stretch>
        </p:blipFill>
        <p:spPr>
          <a:xfrm>
            <a:off x="0" y="5590821"/>
            <a:ext cx="787122" cy="779988"/>
          </a:xfrm>
          <a:prstGeom prst="rect">
            <a:avLst/>
          </a:prstGeom>
          <a:noFill/>
          <a:ln w="3175">
            <a:solidFill>
              <a:schemeClr val="tx2"/>
            </a:solidFill>
          </a:ln>
        </p:spPr>
      </p:pic>
      <p:pic>
        <p:nvPicPr>
          <p:cNvPr id="10" name="Brown Suit Guy" descr="PPP_BUSI_TLE_Networking_2007_elements4.jpg"/>
          <p:cNvPicPr>
            <a:picLocks noChangeAspect="1"/>
          </p:cNvPicPr>
          <p:nvPr/>
        </p:nvPicPr>
        <p:blipFill>
          <a:blip r:embed="rId3"/>
          <a:stretch>
            <a:fillRect/>
          </a:stretch>
        </p:blipFill>
        <p:spPr>
          <a:xfrm>
            <a:off x="228600" y="6200421"/>
            <a:ext cx="657579" cy="657579"/>
          </a:xfrm>
          <a:prstGeom prst="rect">
            <a:avLst/>
          </a:prstGeom>
          <a:noFill/>
          <a:ln w="3175">
            <a:solidFill>
              <a:schemeClr val="tx2"/>
            </a:solidFill>
          </a:ln>
        </p:spPr>
      </p:pic>
      <p:pic>
        <p:nvPicPr>
          <p:cNvPr id="9" name="Back of Head" descr="PPP_BUSI_TLE_Networking_2007_elements2.jpg"/>
          <p:cNvPicPr preferRelativeResize="0">
            <a:picLocks/>
          </p:cNvPicPr>
          <p:nvPr/>
        </p:nvPicPr>
        <p:blipFill>
          <a:blip r:embed="rId4"/>
          <a:stretch>
            <a:fillRect/>
          </a:stretch>
        </p:blipFill>
        <p:spPr>
          <a:xfrm>
            <a:off x="838200" y="5944645"/>
            <a:ext cx="685800" cy="754380"/>
          </a:xfrm>
          <a:prstGeom prst="rect">
            <a:avLst/>
          </a:prstGeom>
          <a:noFill/>
          <a:ln w="3175">
            <a:solidFill>
              <a:schemeClr val="tx2"/>
            </a:solidFill>
          </a:ln>
        </p:spPr>
      </p:pic>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F06607-930E-4283-99FA-DF83B94C87F0}" type="datetimeFigureOut">
              <a:rPr lang="en-US" smtClean="0"/>
              <a:pPr/>
              <a:t>7/27/2016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1723B91-CE10-4F20-890A-0852E2246859}" type="slidenum">
              <a:rPr lang="en-US" smtClean="0"/>
              <a:pPr/>
              <a:t>‹#›</a:t>
            </a:fld>
            <a:endParaRPr lang="en-US" dirty="0"/>
          </a:p>
        </p:txBody>
      </p:sp>
    </p:spTree>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2_Title and Content">
    <p:spTree>
      <p:nvGrpSpPr>
        <p:cNvPr id="1" name=""/>
        <p:cNvGrpSpPr/>
        <p:nvPr/>
      </p:nvGrpSpPr>
      <p:grpSpPr>
        <a:xfrm>
          <a:off x="0" y="0"/>
          <a:ext cx="0" cy="0"/>
          <a:chOff x="0" y="0"/>
          <a:chExt cx="0" cy="0"/>
        </a:xfrm>
      </p:grpSpPr>
      <p:sp>
        <p:nvSpPr>
          <p:cNvPr id="8" name="Rectangle 7"/>
          <p:cNvSpPr/>
          <p:nvPr userDrawn="1"/>
        </p:nvSpPr>
        <p:spPr>
          <a:xfrm>
            <a:off x="0" y="1066800"/>
            <a:ext cx="9144000" cy="5791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Header BG Accent 1"/>
          <p:cNvSpPr/>
          <p:nvPr userDrawn="1"/>
        </p:nvSpPr>
        <p:spPr>
          <a:xfrm>
            <a:off x="-9526" y="0"/>
            <a:ext cx="9153525" cy="109728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pic>
        <p:nvPicPr>
          <p:cNvPr id="9" name="Big Background Pic" descr="PPP_BUSI_TLE_Networking_2007.png"/>
          <p:cNvPicPr>
            <a:picLocks noChangeAspect="1"/>
          </p:cNvPicPr>
          <p:nvPr userDrawn="1"/>
        </p:nvPicPr>
        <p:blipFill>
          <a:blip r:embed="rId2"/>
          <a:srcRect b="16250"/>
          <a:stretch>
            <a:fillRect/>
          </a:stretch>
        </p:blipFill>
        <p:spPr>
          <a:xfrm>
            <a:off x="0" y="1114424"/>
            <a:ext cx="9144000" cy="5743576"/>
          </a:xfrm>
          <a:prstGeom prst="rect">
            <a:avLst/>
          </a:prstGeom>
          <a:noFill/>
          <a:ln>
            <a:noFill/>
          </a:ln>
          <a:scene3d>
            <a:camera prst="orthographicFront"/>
            <a:lightRig rig="threePt" dir="t"/>
          </a:scene3d>
          <a:sp3d prstMaterial="softEdge"/>
        </p:spPr>
      </p:pic>
      <p:sp>
        <p:nvSpPr>
          <p:cNvPr id="2" name="Title 1"/>
          <p:cNvSpPr>
            <a:spLocks noGrp="1"/>
          </p:cNvSpPr>
          <p:nvPr>
            <p:ph type="title"/>
          </p:nvPr>
        </p:nvSpPr>
        <p:spPr>
          <a:xfrm>
            <a:off x="457200" y="0"/>
            <a:ext cx="7924800" cy="10668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784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5F06607-930E-4283-99FA-DF83B94C87F0}" type="datetimeFigureOut">
              <a:rPr lang="en-US" smtClean="0"/>
              <a:pPr/>
              <a:t>7/27/2016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Bar Accent 1"/>
          <p:cNvSpPr/>
          <p:nvPr userDrawn="1"/>
        </p:nvSpPr>
        <p:spPr>
          <a:xfrm rot="16200000">
            <a:off x="4495800" y="-3505199"/>
            <a:ext cx="152400" cy="9144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14" name="Bar Accent 1"/>
          <p:cNvSpPr/>
          <p:nvPr userDrawn="1"/>
        </p:nvSpPr>
        <p:spPr>
          <a:xfrm>
            <a:off x="8433858" y="1066800"/>
            <a:ext cx="100542" cy="5791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rial" pitchFamily="34" charset="0"/>
              <a:cs typeface="Arial" pitchFamily="34" charset="0"/>
            </a:endParaRPr>
          </a:p>
        </p:txBody>
      </p:sp>
      <p:sp>
        <p:nvSpPr>
          <p:cNvPr id="15" name="Bar Accent 2"/>
          <p:cNvSpPr/>
          <p:nvPr userDrawn="1"/>
        </p:nvSpPr>
        <p:spPr>
          <a:xfrm>
            <a:off x="8429625" y="0"/>
            <a:ext cx="104775" cy="1066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01723B91-CE10-4F20-890A-0852E2246859}" type="slidenum">
              <a:rPr lang="en-US" smtClean="0"/>
              <a:pPr/>
              <a:t>‹#›</a:t>
            </a:fld>
            <a:endParaRPr lang="en-US" dirty="0"/>
          </a:p>
        </p:txBody>
      </p:sp>
    </p:spTree>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3_Title and Content">
    <p:spTree>
      <p:nvGrpSpPr>
        <p:cNvPr id="1" name=""/>
        <p:cNvGrpSpPr/>
        <p:nvPr/>
      </p:nvGrpSpPr>
      <p:grpSpPr>
        <a:xfrm>
          <a:off x="0" y="0"/>
          <a:ext cx="0" cy="0"/>
          <a:chOff x="0" y="0"/>
          <a:chExt cx="0" cy="0"/>
        </a:xfrm>
      </p:grpSpPr>
      <p:sp>
        <p:nvSpPr>
          <p:cNvPr id="7" name="Header BG Accent 1"/>
          <p:cNvSpPr/>
          <p:nvPr userDrawn="1"/>
        </p:nvSpPr>
        <p:spPr>
          <a:xfrm>
            <a:off x="-9526" y="0"/>
            <a:ext cx="9153525" cy="109728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2" name="Title 1"/>
          <p:cNvSpPr>
            <a:spLocks noGrp="1"/>
          </p:cNvSpPr>
          <p:nvPr>
            <p:ph type="title"/>
          </p:nvPr>
        </p:nvSpPr>
        <p:spPr>
          <a:xfrm>
            <a:off x="457200" y="0"/>
            <a:ext cx="7924800" cy="10668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7848600" cy="452596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tx1"/>
                </a:solidFill>
              </a:defRPr>
            </a:lvl1pPr>
          </a:lstStyle>
          <a:p>
            <a:fld id="{C5F06607-930E-4283-99FA-DF83B94C87F0}" type="datetimeFigureOut">
              <a:rPr lang="en-US" smtClean="0"/>
              <a:pPr/>
              <a:t>7/27/2016</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01723B91-CE10-4F20-890A-0852E2246859}" type="slidenum">
              <a:rPr lang="en-US" smtClean="0"/>
              <a:pPr/>
              <a:t>‹#›</a:t>
            </a:fld>
            <a:endParaRPr lang="en-US" dirty="0"/>
          </a:p>
        </p:txBody>
      </p:sp>
      <p:sp>
        <p:nvSpPr>
          <p:cNvPr id="10" name="Bar Accent 1"/>
          <p:cNvSpPr/>
          <p:nvPr userDrawn="1"/>
        </p:nvSpPr>
        <p:spPr>
          <a:xfrm rot="16200000">
            <a:off x="4495800" y="-3429000"/>
            <a:ext cx="152400" cy="9144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pic>
        <p:nvPicPr>
          <p:cNvPr id="9" name="Lady" descr="PPP_BUSI_TLE_Networking_2007_elements3.jpg"/>
          <p:cNvPicPr>
            <a:picLocks noChangeAspect="1"/>
          </p:cNvPicPr>
          <p:nvPr userDrawn="1"/>
        </p:nvPicPr>
        <p:blipFill>
          <a:blip r:embed="rId2"/>
          <a:stretch>
            <a:fillRect/>
          </a:stretch>
        </p:blipFill>
        <p:spPr>
          <a:xfrm>
            <a:off x="0" y="5590821"/>
            <a:ext cx="787122" cy="779988"/>
          </a:xfrm>
          <a:prstGeom prst="rect">
            <a:avLst/>
          </a:prstGeom>
          <a:noFill/>
          <a:ln w="3175">
            <a:solidFill>
              <a:schemeClr val="tx2"/>
            </a:solidFill>
          </a:ln>
        </p:spPr>
      </p:pic>
      <p:pic>
        <p:nvPicPr>
          <p:cNvPr id="11" name="Brown Suit Guy" descr="PPP_BUSI_TLE_Networking_2007_elements4.jpg"/>
          <p:cNvPicPr>
            <a:picLocks noChangeAspect="1"/>
          </p:cNvPicPr>
          <p:nvPr userDrawn="1"/>
        </p:nvPicPr>
        <p:blipFill>
          <a:blip r:embed="rId3"/>
          <a:stretch>
            <a:fillRect/>
          </a:stretch>
        </p:blipFill>
        <p:spPr>
          <a:xfrm>
            <a:off x="228600" y="6200421"/>
            <a:ext cx="657579" cy="657579"/>
          </a:xfrm>
          <a:prstGeom prst="rect">
            <a:avLst/>
          </a:prstGeom>
          <a:noFill/>
          <a:ln w="3175">
            <a:solidFill>
              <a:schemeClr val="tx2"/>
            </a:solidFill>
          </a:ln>
        </p:spPr>
      </p:pic>
      <p:pic>
        <p:nvPicPr>
          <p:cNvPr id="12" name="Back of Head" descr="PPP_BUSI_TLE_Networking_2007_elements2.jpg"/>
          <p:cNvPicPr preferRelativeResize="0">
            <a:picLocks/>
          </p:cNvPicPr>
          <p:nvPr userDrawn="1"/>
        </p:nvPicPr>
        <p:blipFill>
          <a:blip r:embed="rId4"/>
          <a:stretch>
            <a:fillRect/>
          </a:stretch>
        </p:blipFill>
        <p:spPr>
          <a:xfrm>
            <a:off x="838200" y="5944645"/>
            <a:ext cx="685800" cy="754380"/>
          </a:xfrm>
          <a:prstGeom prst="rect">
            <a:avLst/>
          </a:prstGeom>
          <a:noFill/>
          <a:ln w="3175">
            <a:solidFill>
              <a:schemeClr val="tx2"/>
            </a:solidFill>
          </a:ln>
        </p:spPr>
      </p:pic>
    </p:spTree>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4_Title and Content">
    <p:spTree>
      <p:nvGrpSpPr>
        <p:cNvPr id="1" name=""/>
        <p:cNvGrpSpPr/>
        <p:nvPr/>
      </p:nvGrpSpPr>
      <p:grpSpPr>
        <a:xfrm>
          <a:off x="0" y="0"/>
          <a:ext cx="0" cy="0"/>
          <a:chOff x="0" y="0"/>
          <a:chExt cx="0" cy="0"/>
        </a:xfrm>
      </p:grpSpPr>
      <p:sp>
        <p:nvSpPr>
          <p:cNvPr id="7" name="Header BG Accent 1"/>
          <p:cNvSpPr/>
          <p:nvPr userDrawn="1"/>
        </p:nvSpPr>
        <p:spPr>
          <a:xfrm>
            <a:off x="-9526" y="0"/>
            <a:ext cx="9153525" cy="109728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2" name="Title 1"/>
          <p:cNvSpPr>
            <a:spLocks noGrp="1"/>
          </p:cNvSpPr>
          <p:nvPr>
            <p:ph type="title"/>
          </p:nvPr>
        </p:nvSpPr>
        <p:spPr>
          <a:xfrm>
            <a:off x="457200" y="0"/>
            <a:ext cx="7924800" cy="10668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7848600" cy="452596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tx1"/>
                </a:solidFill>
              </a:defRPr>
            </a:lvl1pPr>
          </a:lstStyle>
          <a:p>
            <a:fld id="{C5F06607-930E-4283-99FA-DF83B94C87F0}" type="datetimeFigureOut">
              <a:rPr lang="en-US" smtClean="0"/>
              <a:pPr/>
              <a:t>7/27/2016</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01723B91-CE10-4F20-890A-0852E2246859}" type="slidenum">
              <a:rPr lang="en-US" smtClean="0"/>
              <a:pPr/>
              <a:t>‹#›</a:t>
            </a:fld>
            <a:endParaRPr lang="en-US" dirty="0"/>
          </a:p>
        </p:txBody>
      </p:sp>
      <p:sp>
        <p:nvSpPr>
          <p:cNvPr id="10" name="Bar Accent 1"/>
          <p:cNvSpPr/>
          <p:nvPr userDrawn="1"/>
        </p:nvSpPr>
        <p:spPr>
          <a:xfrm rot="16200000">
            <a:off x="4495800" y="-3429000"/>
            <a:ext cx="152400" cy="9144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Tree>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F06607-930E-4283-99FA-DF83B94C87F0}" type="datetimeFigureOut">
              <a:rPr lang="en-US" smtClean="0"/>
              <a:pPr/>
              <a:t>7/27/2016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1723B91-CE10-4F20-890A-0852E2246859}" type="slidenum">
              <a:rPr lang="en-US" smtClean="0"/>
              <a:pPr/>
              <a:t>‹#›</a:t>
            </a:fld>
            <a:endParaRPr lang="en-US" dirty="0"/>
          </a:p>
        </p:txBody>
      </p:sp>
    </p:spTree>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F06607-930E-4283-99FA-DF83B94C87F0}" type="datetimeFigureOut">
              <a:rPr lang="en-US" smtClean="0"/>
              <a:pPr/>
              <a:t>7/27/2016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1723B91-CE10-4F20-890A-0852E2246859}" type="slidenum">
              <a:rPr lang="en-US" smtClean="0"/>
              <a:pPr/>
              <a:t>‹#›</a:t>
            </a:fld>
            <a:endParaRPr lang="en-US" dirty="0"/>
          </a:p>
        </p:txBody>
      </p:sp>
    </p:spTree>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F06607-930E-4283-99FA-DF83B94C87F0}" type="datetimeFigureOut">
              <a:rPr lang="en-US" smtClean="0"/>
              <a:pPr/>
              <a:t>7/27/2016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1723B91-CE10-4F20-890A-0852E2246859}" type="slidenum">
              <a:rPr lang="en-US" smtClean="0"/>
              <a:pPr/>
              <a:t>‹#›</a:t>
            </a:fld>
            <a:endParaRPr lang="en-US" dirty="0"/>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BG Accent 1"/>
          <p:cNvSpPr/>
          <p:nvPr/>
        </p:nvSpPr>
        <p:spPr>
          <a:xfrm>
            <a:off x="-9525" y="0"/>
            <a:ext cx="8321040" cy="109728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rial" pitchFamily="34" charset="0"/>
              <a:cs typeface="Arial" pitchFamily="34" charset="0"/>
            </a:endParaRPr>
          </a:p>
        </p:txBody>
      </p:sp>
      <p:grpSp>
        <p:nvGrpSpPr>
          <p:cNvPr id="10" name="Body BG"/>
          <p:cNvGrpSpPr/>
          <p:nvPr/>
        </p:nvGrpSpPr>
        <p:grpSpPr>
          <a:xfrm>
            <a:off x="0" y="1066800"/>
            <a:ext cx="8425815" cy="5791200"/>
            <a:chOff x="-9526" y="1066800"/>
            <a:chExt cx="8435341" cy="5791200"/>
          </a:xfrm>
          <a:solidFill>
            <a:schemeClr val="accent1">
              <a:lumMod val="50000"/>
            </a:schemeClr>
          </a:solidFill>
        </p:grpSpPr>
        <p:sp>
          <p:nvSpPr>
            <p:cNvPr id="11" name="Rectangle 10"/>
            <p:cNvSpPr/>
            <p:nvPr userDrawn="1"/>
          </p:nvSpPr>
          <p:spPr>
            <a:xfrm>
              <a:off x="-9526" y="1066800"/>
              <a:ext cx="8321040" cy="5791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rial" pitchFamily="34" charset="0"/>
                <a:cs typeface="Arial" pitchFamily="34" charset="0"/>
              </a:endParaRPr>
            </a:p>
          </p:txBody>
        </p:sp>
        <p:sp>
          <p:nvSpPr>
            <p:cNvPr id="12" name="Rectangle 11"/>
            <p:cNvSpPr/>
            <p:nvPr userDrawn="1"/>
          </p:nvSpPr>
          <p:spPr>
            <a:xfrm>
              <a:off x="8258175" y="1295400"/>
              <a:ext cx="167640" cy="5562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rial" pitchFamily="34" charset="0"/>
                <a:cs typeface="Arial" pitchFamily="34" charset="0"/>
              </a:endParaRPr>
            </a:p>
          </p:txBody>
        </p:sp>
      </p:grpSp>
      <p:grpSp>
        <p:nvGrpSpPr>
          <p:cNvPr id="16" name="Side Bar"/>
          <p:cNvGrpSpPr/>
          <p:nvPr/>
        </p:nvGrpSpPr>
        <p:grpSpPr>
          <a:xfrm>
            <a:off x="8305800" y="0"/>
            <a:ext cx="842687" cy="6858000"/>
            <a:chOff x="8305800" y="0"/>
            <a:chExt cx="842687" cy="6858000"/>
          </a:xfrm>
        </p:grpSpPr>
        <p:sp>
          <p:nvSpPr>
            <p:cNvPr id="9" name="SideBar Accent 2"/>
            <p:cNvSpPr/>
            <p:nvPr userDrawn="1"/>
          </p:nvSpPr>
          <p:spPr>
            <a:xfrm>
              <a:off x="8305800" y="0"/>
              <a:ext cx="838200" cy="1295400"/>
            </a:xfrm>
            <a:prstGeom prst="rect">
              <a:avLst/>
            </a:prstGeom>
            <a:solidFill>
              <a:schemeClr val="accent2">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rial" pitchFamily="34" charset="0"/>
                <a:cs typeface="Arial" pitchFamily="34" charset="0"/>
              </a:endParaRPr>
            </a:p>
          </p:txBody>
        </p:sp>
        <p:sp>
          <p:nvSpPr>
            <p:cNvPr id="13" name="SideBar Accent 1"/>
            <p:cNvSpPr/>
            <p:nvPr userDrawn="1"/>
          </p:nvSpPr>
          <p:spPr>
            <a:xfrm>
              <a:off x="8544983" y="1295400"/>
              <a:ext cx="603504" cy="556260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rial" pitchFamily="34" charset="0"/>
                <a:cs typeface="Arial" pitchFamily="34" charset="0"/>
              </a:endParaRPr>
            </a:p>
          </p:txBody>
        </p:sp>
        <p:pic>
          <p:nvPicPr>
            <p:cNvPr id="14" name="SideBar Pic" descr="PPP_BUSI_TXT_Networking_2007_elements.png"/>
            <p:cNvPicPr>
              <a:picLocks noChangeAspect="1"/>
            </p:cNvPicPr>
            <p:nvPr userDrawn="1"/>
          </p:nvPicPr>
          <p:blipFill>
            <a:blip r:embed="rId18"/>
            <a:stretch>
              <a:fillRect/>
            </a:stretch>
          </p:blipFill>
          <p:spPr>
            <a:xfrm>
              <a:off x="8458200" y="0"/>
              <a:ext cx="685800" cy="6858000"/>
            </a:xfrm>
            <a:prstGeom prst="rect">
              <a:avLst/>
            </a:prstGeom>
            <a:noFill/>
            <a:ln>
              <a:noFill/>
            </a:ln>
          </p:spPr>
        </p:pic>
        <p:sp>
          <p:nvSpPr>
            <p:cNvPr id="7" name="Bar Accent 1"/>
            <p:cNvSpPr/>
            <p:nvPr userDrawn="1"/>
          </p:nvSpPr>
          <p:spPr>
            <a:xfrm>
              <a:off x="8421158" y="1295400"/>
              <a:ext cx="118872" cy="5562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rial" pitchFamily="34" charset="0"/>
                <a:cs typeface="Arial" pitchFamily="34" charset="0"/>
              </a:endParaRPr>
            </a:p>
          </p:txBody>
        </p:sp>
        <p:sp>
          <p:nvSpPr>
            <p:cNvPr id="15" name="Bar Accent 2"/>
            <p:cNvSpPr/>
            <p:nvPr userDrawn="1"/>
          </p:nvSpPr>
          <p:spPr>
            <a:xfrm>
              <a:off x="8429625" y="0"/>
              <a:ext cx="114300" cy="1295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rial" pitchFamily="34" charset="0"/>
                <a:cs typeface="Arial" pitchFamily="34" charset="0"/>
              </a:endParaRPr>
            </a:p>
          </p:txBody>
        </p:sp>
      </p:grpSp>
      <p:sp>
        <p:nvSpPr>
          <p:cNvPr id="2" name="Title Placeholder 1"/>
          <p:cNvSpPr>
            <a:spLocks noGrp="1"/>
          </p:cNvSpPr>
          <p:nvPr>
            <p:ph type="title"/>
          </p:nvPr>
        </p:nvSpPr>
        <p:spPr>
          <a:xfrm>
            <a:off x="457200" y="0"/>
            <a:ext cx="7848600" cy="10668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latin typeface="Arial" pitchFamily="34" charset="0"/>
                <a:cs typeface="Arial" pitchFamily="34" charset="0"/>
              </a:defRPr>
            </a:lvl1pPr>
          </a:lstStyle>
          <a:p>
            <a:fld id="{C5F06607-930E-4283-99FA-DF83B94C87F0}" type="datetimeFigureOut">
              <a:rPr lang="en-US" smtClean="0"/>
              <a:pPr/>
              <a:t>7/27/2016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latin typeface="Arial" pitchFamily="34" charset="0"/>
                <a:cs typeface="Arial" pitchFamily="34" charset="0"/>
              </a:defRPr>
            </a:lvl1pPr>
          </a:lstStyle>
          <a:p>
            <a:fld id="{01723B91-CE10-4F20-890A-0852E224685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86" r:id="rId4"/>
    <p:sldLayoutId id="2147483687" r:id="rId5"/>
    <p:sldLayoutId id="2147483688"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Lst>
  <p:transition spd="slow">
    <p:fade thruBlk="1"/>
  </p:transition>
  <p:txStyles>
    <p:title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1"/>
          </a:solidFill>
          <a:effectLst>
            <a:outerShdw blurRad="41275" dist="20320" dir="1800000" algn="tl" rotWithShape="0">
              <a:srgbClr val="000000">
                <a:alpha val="40000"/>
              </a:srgbClr>
            </a:outerShdw>
            <a:reflection blurRad="6350" stA="55000" endA="300" endPos="45500" dir="5400000" sy="-100000" algn="bl" rotWithShape="0"/>
          </a:effectLst>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connect.shot.smsu.edu/system/login?domain=connect.shot.smsu.edu&amp;next=/admin?domain=connect.shot.smsu.edu&amp;set-lang=en&amp;OWASP_CSRFTOKEN=314700eaa49f1f81fac6023081e18b3665511935de65cbd23c00682a5ff25439" TargetMode="External"/><Relationship Id="rId2" Type="http://schemas.openxmlformats.org/officeDocument/2006/relationships/hyperlink" Target="https://winona.ims.mnscu.edu/" TargetMode="External"/><Relationship Id="rId1" Type="http://schemas.openxmlformats.org/officeDocument/2006/relationships/slideLayout" Target="../slideLayouts/slideLayout6.xml"/><Relationship Id="rId4" Type="http://schemas.openxmlformats.org/officeDocument/2006/relationships/image" Target="../media/image13.tmp"/></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zoom.us/" TargetMode="External"/><Relationship Id="rId2" Type="http://schemas.openxmlformats.org/officeDocument/2006/relationships/hyperlink" Target="https://voicethread.com/myvoice/#thread/7835143/42826428/43700059"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qualitymatters.org/rubric" TargetMode="Externa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hyperlink" Target="mailto:rrgilchrest@winona.edu" TargetMode="External"/><Relationship Id="rId2" Type="http://schemas.openxmlformats.org/officeDocument/2006/relationships/hyperlink" Target="mailto:Jfoote@winona.edu" TargetMode="External"/><Relationship Id="rId1" Type="http://schemas.openxmlformats.org/officeDocument/2006/relationships/slideLayout" Target="../slideLayouts/slideLayout2.xml"/><Relationship Id="rId4" Type="http://schemas.openxmlformats.org/officeDocument/2006/relationships/hyperlink" Target="mailto:Mbohman@winona.edu" TargetMode="Externa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76800" y="2819400"/>
            <a:ext cx="4267200" cy="1676400"/>
          </a:xfrm>
        </p:spPr>
        <p:txBody>
          <a:bodyPr>
            <a:noAutofit/>
          </a:bodyPr>
          <a:lstStyle/>
          <a:p>
            <a:r>
              <a:rPr lang="en-US" sz="3600" dirty="0" smtClean="0"/>
              <a:t>How Can Quality Matters Help </a:t>
            </a:r>
            <a:r>
              <a:rPr lang="en-US" sz="3600" i="1" u="sng" dirty="0" smtClean="0"/>
              <a:t>Me</a:t>
            </a:r>
            <a:r>
              <a:rPr lang="en-US" sz="3600" dirty="0" smtClean="0"/>
              <a:t>?</a:t>
            </a:r>
            <a:endParaRPr lang="en-US" sz="3600" dirty="0"/>
          </a:p>
        </p:txBody>
      </p:sp>
      <p:sp>
        <p:nvSpPr>
          <p:cNvPr id="3" name="Subtitle 2"/>
          <p:cNvSpPr>
            <a:spLocks noGrp="1"/>
          </p:cNvSpPr>
          <p:nvPr>
            <p:ph type="subTitle" idx="1"/>
          </p:nvPr>
        </p:nvSpPr>
        <p:spPr>
          <a:xfrm>
            <a:off x="4648200" y="4419600"/>
            <a:ext cx="4459266" cy="1981200"/>
          </a:xfrm>
        </p:spPr>
        <p:txBody>
          <a:bodyPr>
            <a:noAutofit/>
          </a:bodyPr>
          <a:lstStyle/>
          <a:p>
            <a:r>
              <a:rPr lang="en-US" sz="2400" dirty="0" smtClean="0"/>
              <a:t>Tips for Instructors to Streamline Online Courses, Engage Online Learners, and Enhance Quality Matters Applications</a:t>
            </a:r>
            <a:endParaRPr lang="en-US" sz="2400" dirty="0"/>
          </a:p>
        </p:txBody>
      </p:sp>
    </p:spTree>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noAutofit/>
          </a:bodyPr>
          <a:lstStyle/>
          <a:p>
            <a:r>
              <a:rPr lang="en-US" sz="4000" dirty="0" smtClean="0">
                <a:effectLst>
                  <a:reflection blurRad="6350" stA="55000" endA="300" endPos="45500" dir="5400000" sy="-100000" algn="bl" rotWithShape="0"/>
                </a:effectLst>
              </a:rPr>
              <a:t>QM Standard Five:  </a:t>
            </a:r>
            <a:br>
              <a:rPr lang="en-US" sz="4000" dirty="0" smtClean="0">
                <a:effectLst>
                  <a:reflection blurRad="6350" stA="55000" endA="300" endPos="45500" dir="5400000" sy="-100000" algn="bl" rotWithShape="0"/>
                </a:effectLst>
              </a:rPr>
            </a:br>
            <a:r>
              <a:rPr lang="en-US" sz="3800" dirty="0" smtClean="0">
                <a:effectLst>
                  <a:reflection blurRad="6350" stA="55000" endA="300" endPos="45500" dir="5400000" sy="-100000" algn="bl" rotWithShape="0"/>
                </a:effectLst>
              </a:rPr>
              <a:t>Course Activities &amp; Learner Interaction</a:t>
            </a:r>
            <a:endParaRPr lang="en-US" sz="3800" dirty="0">
              <a:effectLst>
                <a:reflection blurRad="6350" stA="55000" endA="300" endPos="45500" dir="5400000" sy="-100000" algn="bl" rotWithShape="0"/>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54750204"/>
              </p:ext>
            </p:extLst>
          </p:nvPr>
        </p:nvGraphicFramePr>
        <p:xfrm>
          <a:off x="-6264" y="1219200"/>
          <a:ext cx="9150263"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31439847"/>
      </p:ext>
    </p:extLst>
  </p:cSld>
  <p:clrMapOvr>
    <a:masterClrMapping/>
  </p:clrMapOvr>
  <p:transition spd="slow">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Let’s Take a Look!</a:t>
            </a:r>
            <a:endParaRPr lang="en-US" dirty="0"/>
          </a:p>
        </p:txBody>
      </p:sp>
      <p:sp>
        <p:nvSpPr>
          <p:cNvPr id="3" name="Content Placeholder 2"/>
          <p:cNvSpPr>
            <a:spLocks noGrp="1"/>
          </p:cNvSpPr>
          <p:nvPr>
            <p:ph idx="1"/>
          </p:nvPr>
        </p:nvSpPr>
        <p:spPr>
          <a:xfrm>
            <a:off x="0" y="1204856"/>
            <a:ext cx="9144000" cy="5653144"/>
          </a:xfrm>
        </p:spPr>
        <p:txBody>
          <a:bodyPr>
            <a:noAutofit/>
          </a:bodyPr>
          <a:lstStyle/>
          <a:p>
            <a:pPr>
              <a:lnSpc>
                <a:spcPct val="110000"/>
              </a:lnSpc>
              <a:spcBef>
                <a:spcPts val="0"/>
              </a:spcBef>
            </a:pPr>
            <a:r>
              <a:rPr lang="en-US" sz="3400" b="1" dirty="0" smtClean="0">
                <a:hlinkClick r:id="rId2"/>
              </a:rPr>
              <a:t>Desire to Learn LMS</a:t>
            </a:r>
            <a:endParaRPr lang="en-US" sz="3400" b="1" dirty="0" smtClean="0"/>
          </a:p>
          <a:p>
            <a:pPr>
              <a:lnSpc>
                <a:spcPct val="110000"/>
              </a:lnSpc>
              <a:spcBef>
                <a:spcPts val="0"/>
              </a:spcBef>
            </a:pPr>
            <a:r>
              <a:rPr lang="en-US" sz="3400" b="1" dirty="0" smtClean="0">
                <a:hlinkClick r:id="rId3"/>
              </a:rPr>
              <a:t>Adobe Connect login</a:t>
            </a:r>
            <a:endParaRPr lang="en-US" sz="3400" b="1" dirty="0" smtClean="0"/>
          </a:p>
        </p:txBody>
      </p:sp>
      <p:pic>
        <p:nvPicPr>
          <p:cNvPr id="7" name="Picture 6" descr="CMST 266/HLA Professional Communication Skills (Sharing) - Mozilla Firefox"/>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84" y="2362199"/>
            <a:ext cx="9249784" cy="4495801"/>
          </a:xfrm>
          <a:prstGeom prst="rect">
            <a:avLst/>
          </a:prstGeom>
        </p:spPr>
      </p:pic>
    </p:spTree>
    <p:extLst>
      <p:ext uri="{BB962C8B-B14F-4D97-AF65-F5344CB8AC3E}">
        <p14:creationId xmlns:p14="http://schemas.microsoft.com/office/powerpoint/2010/main" val="90308822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3">
                                            <p:txEl>
                                              <p:pRg st="0" end="0"/>
                                            </p:txEl>
                                          </p:spTgt>
                                        </p:tgtEl>
                                      </p:cBhvr>
                                    </p:animEffect>
                                    <p:anim calcmode="lin" valueType="num">
                                      <p:cBhvr>
                                        <p:cTn id="10" dur="2000" fill="hold"/>
                                        <p:tgtEl>
                                          <p:spTgt spid="3">
                                            <p:txEl>
                                              <p:pRg st="0" end="0"/>
                                            </p:txEl>
                                          </p:spTgt>
                                        </p:tgtEl>
                                        <p:attrNameLst>
                                          <p:attrName>ppt_x</p:attrName>
                                        </p:attrNameLst>
                                      </p:cBhvr>
                                      <p:tavLst>
                                        <p:tav tm="0">
                                          <p:val>
                                            <p:fltVal val="0.5"/>
                                          </p:val>
                                        </p:tav>
                                        <p:tav tm="100000">
                                          <p:val>
                                            <p:strVal val="#ppt_x"/>
                                          </p:val>
                                        </p:tav>
                                      </p:tavLst>
                                    </p:anim>
                                    <p:anim calcmode="lin" valueType="num">
                                      <p:cBhvr>
                                        <p:cTn id="11" dur="2000" fill="hold"/>
                                        <p:tgtEl>
                                          <p:spTgt spid="3">
                                            <p:txEl>
                                              <p:pRg st="0" end="0"/>
                                            </p:txEl>
                                          </p:spTgt>
                                        </p:tgtEl>
                                        <p:attrNameLst>
                                          <p:attrName>ppt_y</p:attrName>
                                        </p:attrNameLst>
                                      </p:cBhvr>
                                      <p:tavLst>
                                        <p:tav tm="0">
                                          <p:val>
                                            <p:fltVal val="0.5"/>
                                          </p:val>
                                        </p:tav>
                                        <p:tav tm="100000">
                                          <p:val>
                                            <p:strVal val="#ppt_y"/>
                                          </p:val>
                                        </p:tav>
                                      </p:tavLst>
                                    </p:anim>
                                  </p:childTnLst>
                                </p:cTn>
                              </p:par>
                            </p:childTnLst>
                          </p:cTn>
                        </p:par>
                        <p:par>
                          <p:cTn id="12" fill="hold">
                            <p:stCondLst>
                              <p:cond delay="2000"/>
                            </p:stCondLst>
                            <p:childTnLst>
                              <p:par>
                                <p:cTn id="13" presetID="53" presetClass="entr" presetSubtype="528"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7" dur="2000"/>
                                        <p:tgtEl>
                                          <p:spTgt spid="3">
                                            <p:txEl>
                                              <p:pRg st="1" end="1"/>
                                            </p:txEl>
                                          </p:spTgt>
                                        </p:tgtEl>
                                      </p:cBhvr>
                                    </p:animEffect>
                                    <p:anim calcmode="lin" valueType="num">
                                      <p:cBhvr>
                                        <p:cTn id="18" dur="2000" fill="hold"/>
                                        <p:tgtEl>
                                          <p:spTgt spid="3">
                                            <p:txEl>
                                              <p:pRg st="1" end="1"/>
                                            </p:txEl>
                                          </p:spTgt>
                                        </p:tgtEl>
                                        <p:attrNameLst>
                                          <p:attrName>ppt_x</p:attrName>
                                        </p:attrNameLst>
                                      </p:cBhvr>
                                      <p:tavLst>
                                        <p:tav tm="0">
                                          <p:val>
                                            <p:fltVal val="0.5"/>
                                          </p:val>
                                        </p:tav>
                                        <p:tav tm="100000">
                                          <p:val>
                                            <p:strVal val="#ppt_x"/>
                                          </p:val>
                                        </p:tav>
                                      </p:tavLst>
                                    </p:anim>
                                    <p:anim calcmode="lin" valueType="num">
                                      <p:cBhvr>
                                        <p:cTn id="19" dur="2000" fill="hold"/>
                                        <p:tgtEl>
                                          <p:spTgt spid="3">
                                            <p:txEl>
                                              <p:pRg st="1" end="1"/>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Peer Evaluation Rubric</a:t>
            </a:r>
            <a:endParaRPr lang="en-US" dirty="0"/>
          </a:p>
        </p:txBody>
      </p:sp>
      <p:sp>
        <p:nvSpPr>
          <p:cNvPr id="3" name="Content Placeholder 2"/>
          <p:cNvSpPr>
            <a:spLocks noGrp="1"/>
          </p:cNvSpPr>
          <p:nvPr>
            <p:ph idx="1"/>
          </p:nvPr>
        </p:nvSpPr>
        <p:spPr>
          <a:xfrm>
            <a:off x="228600" y="1219200"/>
            <a:ext cx="8686800" cy="5638800"/>
          </a:xfrm>
        </p:spPr>
        <p:txBody>
          <a:bodyPr>
            <a:noAutofit/>
          </a:bodyPr>
          <a:lstStyle/>
          <a:p>
            <a:pPr marL="0" indent="0">
              <a:lnSpc>
                <a:spcPct val="110000"/>
              </a:lnSpc>
              <a:spcBef>
                <a:spcPts val="0"/>
              </a:spcBef>
              <a:buNone/>
            </a:pPr>
            <a:endParaRPr lang="en-US" sz="2800" dirty="0"/>
          </a:p>
        </p:txBody>
      </p:sp>
      <p:pic>
        <p:nvPicPr>
          <p:cNvPr id="4" name="Picture 3"/>
          <p:cNvPicPr>
            <a:picLocks noChangeAspect="1"/>
          </p:cNvPicPr>
          <p:nvPr/>
        </p:nvPicPr>
        <p:blipFill>
          <a:blip r:embed="rId2"/>
          <a:stretch>
            <a:fillRect/>
          </a:stretch>
        </p:blipFill>
        <p:spPr>
          <a:xfrm>
            <a:off x="-1" y="1219199"/>
            <a:ext cx="9100969" cy="5638801"/>
          </a:xfrm>
          <a:prstGeom prst="rect">
            <a:avLst/>
          </a:prstGeom>
        </p:spPr>
      </p:pic>
    </p:spTree>
    <p:extLst>
      <p:ext uri="{BB962C8B-B14F-4D97-AF65-F5344CB8AC3E}">
        <p14:creationId xmlns:p14="http://schemas.microsoft.com/office/powerpoint/2010/main" val="232168589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3">
                                            <p:txEl>
                                              <p:pRg st="0" end="0"/>
                                            </p:txEl>
                                          </p:spTgt>
                                        </p:tgtEl>
                                      </p:cBhvr>
                                    </p:animEffect>
                                    <p:anim calcmode="lin" valueType="num">
                                      <p:cBhvr>
                                        <p:cTn id="10" dur="2000" fill="hold"/>
                                        <p:tgtEl>
                                          <p:spTgt spid="3">
                                            <p:txEl>
                                              <p:pRg st="0" end="0"/>
                                            </p:txEl>
                                          </p:spTgt>
                                        </p:tgtEl>
                                        <p:attrNameLst>
                                          <p:attrName>ppt_x</p:attrName>
                                        </p:attrNameLst>
                                      </p:cBhvr>
                                      <p:tavLst>
                                        <p:tav tm="0">
                                          <p:val>
                                            <p:fltVal val="0.5"/>
                                          </p:val>
                                        </p:tav>
                                        <p:tav tm="100000">
                                          <p:val>
                                            <p:strVal val="#ppt_x"/>
                                          </p:val>
                                        </p:tav>
                                      </p:tavLst>
                                    </p:anim>
                                    <p:anim calcmode="lin" valueType="num">
                                      <p:cBhvr>
                                        <p:cTn id="11" dur="2000" fill="hold"/>
                                        <p:tgtEl>
                                          <p:spTgt spid="3">
                                            <p:txEl>
                                              <p:pRg st="0" end="0"/>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Discussion Board Rubric</a:t>
            </a:r>
            <a:endParaRPr lang="en-US" dirty="0"/>
          </a:p>
        </p:txBody>
      </p:sp>
      <p:pic>
        <p:nvPicPr>
          <p:cNvPr id="5" name="Content Placeholder 4"/>
          <p:cNvPicPr>
            <a:picLocks noGrp="1" noChangeAspect="1"/>
          </p:cNvPicPr>
          <p:nvPr>
            <p:ph idx="1"/>
          </p:nvPr>
        </p:nvPicPr>
        <p:blipFill>
          <a:blip r:embed="rId2"/>
          <a:stretch>
            <a:fillRect/>
          </a:stretch>
        </p:blipFill>
        <p:spPr>
          <a:xfrm>
            <a:off x="0" y="1219200"/>
            <a:ext cx="9143999" cy="5638800"/>
          </a:xfrm>
          <a:prstGeom prst="rect">
            <a:avLst/>
          </a:prstGeom>
        </p:spPr>
      </p:pic>
    </p:spTree>
    <p:extLst>
      <p:ext uri="{BB962C8B-B14F-4D97-AF65-F5344CB8AC3E}">
        <p14:creationId xmlns:p14="http://schemas.microsoft.com/office/powerpoint/2010/main" val="1330269338"/>
      </p:ext>
    </p:extLst>
  </p:cSld>
  <p:clrMapOvr>
    <a:masterClrMapping/>
  </p:clrMapOvr>
  <p:transition spd="slow">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working well</a:t>
            </a:r>
            <a:endParaRPr lang="en-US" dirty="0"/>
          </a:p>
        </p:txBody>
      </p:sp>
      <p:sp>
        <p:nvSpPr>
          <p:cNvPr id="3" name="Content Placeholder 2"/>
          <p:cNvSpPr>
            <a:spLocks noGrp="1"/>
          </p:cNvSpPr>
          <p:nvPr>
            <p:ph idx="1"/>
          </p:nvPr>
        </p:nvSpPr>
        <p:spPr>
          <a:xfrm>
            <a:off x="0" y="1258645"/>
            <a:ext cx="9144000" cy="5523155"/>
          </a:xfrm>
        </p:spPr>
        <p:txBody>
          <a:bodyPr>
            <a:noAutofit/>
          </a:bodyPr>
          <a:lstStyle/>
          <a:p>
            <a:pPr>
              <a:buClr>
                <a:srgbClr val="0070C0"/>
              </a:buClr>
            </a:pPr>
            <a:r>
              <a:rPr lang="en-US" dirty="0" smtClean="0"/>
              <a:t>Having a </a:t>
            </a:r>
            <a:r>
              <a:rPr lang="en-US" b="1" dirty="0" smtClean="0">
                <a:solidFill>
                  <a:srgbClr val="0070C0"/>
                </a:solidFill>
              </a:rPr>
              <a:t>“G</a:t>
            </a:r>
            <a:r>
              <a:rPr lang="en-US" b="1" dirty="0" smtClean="0">
                <a:solidFill>
                  <a:srgbClr val="0070C0"/>
                </a:solidFill>
              </a:rPr>
              <a:t>eneral announcements/ questions/concerns” </a:t>
            </a:r>
            <a:r>
              <a:rPr lang="en-US" dirty="0" smtClean="0"/>
              <a:t>discussion board (limits emails, students provide input for each other)</a:t>
            </a:r>
          </a:p>
          <a:p>
            <a:pPr>
              <a:buClr>
                <a:srgbClr val="0070C0"/>
              </a:buClr>
            </a:pPr>
            <a:r>
              <a:rPr lang="en-US" dirty="0" smtClean="0"/>
              <a:t>Having students submit drafts in Word with </a:t>
            </a:r>
            <a:r>
              <a:rPr lang="en-US" b="1" dirty="0" smtClean="0">
                <a:solidFill>
                  <a:srgbClr val="0070C0"/>
                </a:solidFill>
              </a:rPr>
              <a:t>extensive feedback within the document </a:t>
            </a:r>
            <a:r>
              <a:rPr lang="en-US" dirty="0" smtClean="0"/>
              <a:t>improves final submissions</a:t>
            </a:r>
          </a:p>
          <a:p>
            <a:pPr marL="344488" lvl="2" indent="-344488">
              <a:buClr>
                <a:srgbClr val="0070C0"/>
              </a:buClr>
              <a:tabLst>
                <a:tab pos="344488" algn="l"/>
              </a:tabLst>
            </a:pPr>
            <a:r>
              <a:rPr lang="en-US" sz="3200" dirty="0" smtClean="0"/>
              <a:t>Clear rubrics for peer evaluations also improve </a:t>
            </a:r>
            <a:r>
              <a:rPr lang="en-US" sz="3200" b="1" dirty="0" smtClean="0">
                <a:solidFill>
                  <a:srgbClr val="0070C0"/>
                </a:solidFill>
              </a:rPr>
              <a:t>quality of learner-learner interaction</a:t>
            </a:r>
          </a:p>
          <a:p>
            <a:pPr lvl="3">
              <a:buClr>
                <a:srgbClr val="0070C0"/>
              </a:buClr>
              <a:buFont typeface="Arial" panose="020B0604020202020204" pitchFamily="34" charset="0"/>
              <a:buChar char="•"/>
            </a:pPr>
            <a:r>
              <a:rPr lang="en-US" sz="3200" b="1" dirty="0" smtClean="0">
                <a:solidFill>
                  <a:srgbClr val="0070C0"/>
                </a:solidFill>
              </a:rPr>
              <a:t>Adobe Connect enhances learner-learner/learner-instructor interaction</a:t>
            </a:r>
            <a:endParaRPr lang="en-US" sz="3200" b="1" dirty="0">
              <a:solidFill>
                <a:srgbClr val="0070C0"/>
              </a:solidFill>
            </a:endParaRPr>
          </a:p>
        </p:txBody>
      </p:sp>
    </p:spTree>
    <p:extLst>
      <p:ext uri="{BB962C8B-B14F-4D97-AF65-F5344CB8AC3E}">
        <p14:creationId xmlns:p14="http://schemas.microsoft.com/office/powerpoint/2010/main" val="81994645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000"/>
                                        <p:tgtEl>
                                          <p:spTgt spid="3">
                                            <p:txEl>
                                              <p:pRg st="1" end="1"/>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normAutofit/>
          </a:bodyPr>
          <a:lstStyle/>
          <a:p>
            <a:r>
              <a:rPr lang="en-US" dirty="0" smtClean="0"/>
              <a:t>What Will Change Going Forward</a:t>
            </a:r>
            <a:endParaRPr lang="en-US" dirty="0"/>
          </a:p>
        </p:txBody>
      </p:sp>
      <p:sp>
        <p:nvSpPr>
          <p:cNvPr id="3" name="Content Placeholder 2"/>
          <p:cNvSpPr>
            <a:spLocks noGrp="1"/>
          </p:cNvSpPr>
          <p:nvPr>
            <p:ph idx="1"/>
          </p:nvPr>
        </p:nvSpPr>
        <p:spPr>
          <a:xfrm>
            <a:off x="0" y="1295400"/>
            <a:ext cx="9144000" cy="5562600"/>
          </a:xfrm>
        </p:spPr>
        <p:txBody>
          <a:bodyPr>
            <a:normAutofit/>
          </a:bodyPr>
          <a:lstStyle/>
          <a:p>
            <a:pPr>
              <a:buClr>
                <a:srgbClr val="0070C0"/>
              </a:buClr>
            </a:pPr>
            <a:r>
              <a:rPr lang="en-US" dirty="0" smtClean="0"/>
              <a:t>Make some of the </a:t>
            </a:r>
            <a:r>
              <a:rPr lang="en-US" b="1" dirty="0" smtClean="0">
                <a:solidFill>
                  <a:srgbClr val="0070C0"/>
                </a:solidFill>
              </a:rPr>
              <a:t>assignments two-tiered</a:t>
            </a:r>
          </a:p>
          <a:p>
            <a:pPr lvl="1">
              <a:buClr>
                <a:srgbClr val="0070C0"/>
              </a:buClr>
              <a:buFont typeface="Courier New" panose="02070309020205020404" pitchFamily="49" charset="0"/>
              <a:buChar char="o"/>
            </a:pPr>
            <a:r>
              <a:rPr lang="en-US" sz="3200" dirty="0" smtClean="0"/>
              <a:t>Wide range of student abilities and expertise</a:t>
            </a:r>
          </a:p>
          <a:p>
            <a:pPr lvl="1">
              <a:buClr>
                <a:srgbClr val="0070C0"/>
              </a:buClr>
              <a:buFont typeface="Courier New" panose="02070309020205020404" pitchFamily="49" charset="0"/>
              <a:buChar char="o"/>
            </a:pPr>
            <a:r>
              <a:rPr lang="en-US" sz="3200" dirty="0" smtClean="0"/>
              <a:t>Example, resume/portfolio module</a:t>
            </a:r>
          </a:p>
          <a:p>
            <a:pPr>
              <a:buClr>
                <a:srgbClr val="0070C0"/>
              </a:buClr>
            </a:pPr>
            <a:r>
              <a:rPr lang="en-US" b="1" dirty="0" smtClean="0">
                <a:solidFill>
                  <a:srgbClr val="0070C0"/>
                </a:solidFill>
              </a:rPr>
              <a:t>Add a few more mini-presentations</a:t>
            </a:r>
            <a:r>
              <a:rPr lang="en-US" dirty="0" smtClean="0"/>
              <a:t> on solving </a:t>
            </a:r>
            <a:r>
              <a:rPr lang="en-US" b="1" dirty="0" smtClean="0">
                <a:solidFill>
                  <a:srgbClr val="0070C0"/>
                </a:solidFill>
              </a:rPr>
              <a:t>interpersonal communication issues </a:t>
            </a:r>
            <a:r>
              <a:rPr lang="en-US" dirty="0" smtClean="0"/>
              <a:t>in the workplace</a:t>
            </a:r>
          </a:p>
          <a:p>
            <a:pPr marL="857250" lvl="2" indent="-457200">
              <a:buClr>
                <a:srgbClr val="0070C0"/>
              </a:buClr>
              <a:buFont typeface="Courier New" panose="02070309020205020404" pitchFamily="49" charset="0"/>
              <a:buChar char="o"/>
            </a:pPr>
            <a:r>
              <a:rPr lang="en-US" sz="3200" dirty="0" smtClean="0"/>
              <a:t>These have been addressed as discussion boards, but perhaps making them optional                                                               </a:t>
            </a:r>
          </a:p>
          <a:p>
            <a:pPr marL="457200" lvl="1" indent="-457200">
              <a:buClr>
                <a:srgbClr val="0070C0"/>
              </a:buClr>
              <a:buFont typeface="Courier New" panose="02070309020205020404" pitchFamily="49" charset="0"/>
              <a:buChar char="o"/>
            </a:pPr>
            <a:r>
              <a:rPr lang="en-US" sz="3200" dirty="0" smtClean="0"/>
              <a:t>          online mini-presentations would improve                                            	      skills even more effectively</a:t>
            </a:r>
            <a:endParaRPr lang="en-US" sz="3200" dirty="0"/>
          </a:p>
        </p:txBody>
      </p:sp>
    </p:spTree>
    <p:extLst>
      <p:ext uri="{BB962C8B-B14F-4D97-AF65-F5344CB8AC3E}">
        <p14:creationId xmlns:p14="http://schemas.microsoft.com/office/powerpoint/2010/main" val="22367405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000"/>
                                        <p:tgtEl>
                                          <p:spTgt spid="3">
                                            <p:txEl>
                                              <p:pRg st="1" end="1"/>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2000"/>
                                        <p:tgtEl>
                                          <p:spTgt spid="3">
                                            <p:txEl>
                                              <p:pRg st="3" end="3"/>
                                            </p:txEl>
                                          </p:spTgt>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000"/>
                                        <p:tgtEl>
                                          <p:spTgt spid="3">
                                            <p:txEl>
                                              <p:pRg st="4" end="4"/>
                                            </p:txEl>
                                          </p:spTgt>
                                        </p:tgtEl>
                                      </p:cBhvr>
                                    </p:animEffect>
                                  </p:childTnLst>
                                </p:cTn>
                              </p:par>
                            </p:childTnLst>
                          </p:cTn>
                        </p:par>
                        <p:par>
                          <p:cTn id="24" fill="hold">
                            <p:stCondLst>
                              <p:cond delay="10000"/>
                            </p:stCondLst>
                            <p:childTnLst>
                              <p:par>
                                <p:cTn id="25" presetID="10" presetClass="entr" presetSubtype="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Insights From Students</a:t>
            </a:r>
            <a:endParaRPr lang="en-US" dirty="0"/>
          </a:p>
        </p:txBody>
      </p:sp>
      <p:sp>
        <p:nvSpPr>
          <p:cNvPr id="3" name="Content Placeholder 2"/>
          <p:cNvSpPr>
            <a:spLocks noGrp="1"/>
          </p:cNvSpPr>
          <p:nvPr>
            <p:ph idx="1"/>
          </p:nvPr>
        </p:nvSpPr>
        <p:spPr>
          <a:xfrm>
            <a:off x="0" y="1209804"/>
            <a:ext cx="9144000" cy="5952995"/>
          </a:xfrm>
        </p:spPr>
        <p:txBody>
          <a:bodyPr>
            <a:noAutofit/>
          </a:bodyPr>
          <a:lstStyle/>
          <a:p>
            <a:pPr>
              <a:lnSpc>
                <a:spcPct val="110000"/>
              </a:lnSpc>
              <a:spcBef>
                <a:spcPts val="0"/>
              </a:spcBef>
              <a:buClr>
                <a:srgbClr val="0070C0"/>
              </a:buClr>
            </a:pPr>
            <a:r>
              <a:rPr lang="en-US" sz="2400" dirty="0"/>
              <a:t>I greatly appreciated the individual feedback on all of my submitted assignments/presentations.  I have never had a </a:t>
            </a:r>
            <a:r>
              <a:rPr lang="en-US" sz="2400" dirty="0" smtClean="0"/>
              <a:t>course </a:t>
            </a:r>
            <a:r>
              <a:rPr lang="en-US" sz="2400" dirty="0"/>
              <a:t>where the </a:t>
            </a:r>
            <a:r>
              <a:rPr lang="en-US" sz="2400" dirty="0" smtClean="0"/>
              <a:t>instructor provided </a:t>
            </a:r>
            <a:r>
              <a:rPr lang="en-US" sz="2400" dirty="0"/>
              <a:t>so much detailed feedback. </a:t>
            </a:r>
            <a:r>
              <a:rPr lang="en-US" sz="2400" dirty="0" smtClean="0"/>
              <a:t>I </a:t>
            </a:r>
            <a:r>
              <a:rPr lang="en-US" sz="2400" dirty="0"/>
              <a:t>also admire how calm and </a:t>
            </a:r>
            <a:r>
              <a:rPr lang="en-US" sz="2400" dirty="0" smtClean="0"/>
              <a:t>personable </a:t>
            </a:r>
            <a:r>
              <a:rPr lang="en-US" sz="2400" dirty="0"/>
              <a:t>the instructor was in our online presentations.  </a:t>
            </a:r>
            <a:endParaRPr lang="en-US" sz="2400" dirty="0" smtClean="0"/>
          </a:p>
          <a:p>
            <a:pPr>
              <a:lnSpc>
                <a:spcPct val="110000"/>
              </a:lnSpc>
              <a:spcBef>
                <a:spcPts val="0"/>
              </a:spcBef>
              <a:buClr>
                <a:srgbClr val="0070C0"/>
              </a:buClr>
            </a:pPr>
            <a:r>
              <a:rPr lang="en-US" sz="2400" dirty="0"/>
              <a:t>I thought the course was very helpful in the online presentations and getting me to open up and do things I wasn't comfortable with. Great layout of the course as far as the syllabus goes. I've been doing online courses for years and have seen several fails at this. You had it laid out perfectly as to what was due, and when it was due</a:t>
            </a:r>
            <a:r>
              <a:rPr lang="en-US" sz="2400" dirty="0" smtClean="0"/>
              <a:t>.</a:t>
            </a:r>
          </a:p>
          <a:p>
            <a:pPr lvl="3">
              <a:lnSpc>
                <a:spcPct val="110000"/>
              </a:lnSpc>
              <a:spcBef>
                <a:spcPts val="0"/>
              </a:spcBef>
              <a:buClr>
                <a:srgbClr val="0070C0"/>
              </a:buClr>
              <a:buFont typeface="Arial" panose="020B0604020202020204" pitchFamily="34" charset="0"/>
              <a:buChar char="•"/>
            </a:pPr>
            <a:r>
              <a:rPr lang="en-US" sz="2400" dirty="0"/>
              <a:t>I liked how you used both peer and instructor feedback on the presentation. Always helps to have more feedback when it comes to presentations</a:t>
            </a:r>
            <a:endParaRPr lang="en-US" sz="2400" dirty="0"/>
          </a:p>
        </p:txBody>
      </p:sp>
    </p:spTree>
    <p:extLst>
      <p:ext uri="{BB962C8B-B14F-4D97-AF65-F5344CB8AC3E}">
        <p14:creationId xmlns:p14="http://schemas.microsoft.com/office/powerpoint/2010/main" val="182234585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3">
                                            <p:txEl>
                                              <p:pRg st="0" end="0"/>
                                            </p:txEl>
                                          </p:spTgt>
                                        </p:tgtEl>
                                      </p:cBhvr>
                                    </p:animEffect>
                                    <p:anim calcmode="lin" valueType="num">
                                      <p:cBhvr>
                                        <p:cTn id="10" dur="2000" fill="hold"/>
                                        <p:tgtEl>
                                          <p:spTgt spid="3">
                                            <p:txEl>
                                              <p:pRg st="0" end="0"/>
                                            </p:txEl>
                                          </p:spTgt>
                                        </p:tgtEl>
                                        <p:attrNameLst>
                                          <p:attrName>ppt_x</p:attrName>
                                        </p:attrNameLst>
                                      </p:cBhvr>
                                      <p:tavLst>
                                        <p:tav tm="0">
                                          <p:val>
                                            <p:fltVal val="0.5"/>
                                          </p:val>
                                        </p:tav>
                                        <p:tav tm="100000">
                                          <p:val>
                                            <p:strVal val="#ppt_x"/>
                                          </p:val>
                                        </p:tav>
                                      </p:tavLst>
                                    </p:anim>
                                    <p:anim calcmode="lin" valueType="num">
                                      <p:cBhvr>
                                        <p:cTn id="11" dur="2000" fill="hold"/>
                                        <p:tgtEl>
                                          <p:spTgt spid="3">
                                            <p:txEl>
                                              <p:pRg st="0" end="0"/>
                                            </p:txEl>
                                          </p:spTgt>
                                        </p:tgtEl>
                                        <p:attrNameLst>
                                          <p:attrName>ppt_y</p:attrName>
                                        </p:attrNameLst>
                                      </p:cBhvr>
                                      <p:tavLst>
                                        <p:tav tm="0">
                                          <p:val>
                                            <p:fltVal val="0.5"/>
                                          </p:val>
                                        </p:tav>
                                        <p:tav tm="100000">
                                          <p:val>
                                            <p:strVal val="#ppt_y"/>
                                          </p:val>
                                        </p:tav>
                                      </p:tavLst>
                                    </p:anim>
                                  </p:childTnLst>
                                </p:cTn>
                              </p:par>
                            </p:childTnLst>
                          </p:cTn>
                        </p:par>
                        <p:par>
                          <p:cTn id="12" fill="hold">
                            <p:stCondLst>
                              <p:cond delay="2000"/>
                            </p:stCondLst>
                            <p:childTnLst>
                              <p:par>
                                <p:cTn id="13" presetID="53" presetClass="entr" presetSubtype="528"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7" dur="2000"/>
                                        <p:tgtEl>
                                          <p:spTgt spid="3">
                                            <p:txEl>
                                              <p:pRg st="1" end="1"/>
                                            </p:txEl>
                                          </p:spTgt>
                                        </p:tgtEl>
                                      </p:cBhvr>
                                    </p:animEffect>
                                    <p:anim calcmode="lin" valueType="num">
                                      <p:cBhvr>
                                        <p:cTn id="18" dur="2000" fill="hold"/>
                                        <p:tgtEl>
                                          <p:spTgt spid="3">
                                            <p:txEl>
                                              <p:pRg st="1" end="1"/>
                                            </p:txEl>
                                          </p:spTgt>
                                        </p:tgtEl>
                                        <p:attrNameLst>
                                          <p:attrName>ppt_x</p:attrName>
                                        </p:attrNameLst>
                                      </p:cBhvr>
                                      <p:tavLst>
                                        <p:tav tm="0">
                                          <p:val>
                                            <p:fltVal val="0.5"/>
                                          </p:val>
                                        </p:tav>
                                        <p:tav tm="100000">
                                          <p:val>
                                            <p:strVal val="#ppt_x"/>
                                          </p:val>
                                        </p:tav>
                                      </p:tavLst>
                                    </p:anim>
                                    <p:anim calcmode="lin" valueType="num">
                                      <p:cBhvr>
                                        <p:cTn id="19" dur="2000" fill="hold"/>
                                        <p:tgtEl>
                                          <p:spTgt spid="3">
                                            <p:txEl>
                                              <p:pRg st="1" end="1"/>
                                            </p:txEl>
                                          </p:spTgt>
                                        </p:tgtEl>
                                        <p:attrNameLst>
                                          <p:attrName>ppt_y</p:attrName>
                                        </p:attrNameLst>
                                      </p:cBhvr>
                                      <p:tavLst>
                                        <p:tav tm="0">
                                          <p:val>
                                            <p:fltVal val="0.5"/>
                                          </p:val>
                                        </p:tav>
                                        <p:tav tm="100000">
                                          <p:val>
                                            <p:strVal val="#ppt_y"/>
                                          </p:val>
                                        </p:tav>
                                      </p:tavLst>
                                    </p:anim>
                                  </p:childTnLst>
                                </p:cTn>
                              </p:par>
                            </p:childTnLst>
                          </p:cTn>
                        </p:par>
                        <p:par>
                          <p:cTn id="20" fill="hold">
                            <p:stCondLst>
                              <p:cond delay="4000"/>
                            </p:stCondLst>
                            <p:childTnLst>
                              <p:par>
                                <p:cTn id="21" presetID="53" presetClass="entr" presetSubtype="528" fill="hold"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2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5" dur="2000"/>
                                        <p:tgtEl>
                                          <p:spTgt spid="3">
                                            <p:txEl>
                                              <p:pRg st="2" end="2"/>
                                            </p:txEl>
                                          </p:spTgt>
                                        </p:tgtEl>
                                      </p:cBhvr>
                                    </p:animEffect>
                                    <p:anim calcmode="lin" valueType="num">
                                      <p:cBhvr>
                                        <p:cTn id="26" dur="2000" fill="hold"/>
                                        <p:tgtEl>
                                          <p:spTgt spid="3">
                                            <p:txEl>
                                              <p:pRg st="2" end="2"/>
                                            </p:txEl>
                                          </p:spTgt>
                                        </p:tgtEl>
                                        <p:attrNameLst>
                                          <p:attrName>ppt_x</p:attrName>
                                        </p:attrNameLst>
                                      </p:cBhvr>
                                      <p:tavLst>
                                        <p:tav tm="0">
                                          <p:val>
                                            <p:fltVal val="0.5"/>
                                          </p:val>
                                        </p:tav>
                                        <p:tav tm="100000">
                                          <p:val>
                                            <p:strVal val="#ppt_x"/>
                                          </p:val>
                                        </p:tav>
                                      </p:tavLst>
                                    </p:anim>
                                    <p:anim calcmode="lin" valueType="num">
                                      <p:cBhvr>
                                        <p:cTn id="27" dur="2000" fill="hold"/>
                                        <p:tgtEl>
                                          <p:spTgt spid="3">
                                            <p:txEl>
                                              <p:pRg st="2" end="2"/>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Thoughts</a:t>
            </a:r>
            <a:endParaRPr lang="en-US" dirty="0"/>
          </a:p>
        </p:txBody>
      </p:sp>
      <p:sp>
        <p:nvSpPr>
          <p:cNvPr id="3" name="Content Placeholder 2"/>
          <p:cNvSpPr>
            <a:spLocks noGrp="1"/>
          </p:cNvSpPr>
          <p:nvPr>
            <p:ph idx="1"/>
          </p:nvPr>
        </p:nvSpPr>
        <p:spPr>
          <a:xfrm>
            <a:off x="0" y="1209805"/>
            <a:ext cx="9144000" cy="5562600"/>
          </a:xfrm>
        </p:spPr>
        <p:txBody>
          <a:bodyPr>
            <a:noAutofit/>
          </a:bodyPr>
          <a:lstStyle/>
          <a:p>
            <a:pPr>
              <a:lnSpc>
                <a:spcPct val="110000"/>
              </a:lnSpc>
              <a:spcBef>
                <a:spcPts val="0"/>
              </a:spcBef>
              <a:buClr>
                <a:srgbClr val="0070C0"/>
              </a:buClr>
            </a:pPr>
            <a:r>
              <a:rPr lang="en-US" dirty="0" smtClean="0"/>
              <a:t>The QM review/certification process focuses our attention as instructors on the </a:t>
            </a:r>
            <a:r>
              <a:rPr lang="en-US" b="1" i="1" dirty="0" smtClean="0">
                <a:solidFill>
                  <a:srgbClr val="0070C0"/>
                </a:solidFill>
              </a:rPr>
              <a:t>learner end</a:t>
            </a:r>
            <a:r>
              <a:rPr lang="en-US" dirty="0" smtClean="0">
                <a:solidFill>
                  <a:srgbClr val="0070C0"/>
                </a:solidFill>
              </a:rPr>
              <a:t> </a:t>
            </a:r>
            <a:r>
              <a:rPr lang="en-US" dirty="0" smtClean="0"/>
              <a:t>of the online course.</a:t>
            </a:r>
          </a:p>
          <a:p>
            <a:pPr>
              <a:lnSpc>
                <a:spcPct val="110000"/>
              </a:lnSpc>
              <a:spcBef>
                <a:spcPts val="0"/>
              </a:spcBef>
              <a:buClr>
                <a:srgbClr val="0070C0"/>
              </a:buClr>
            </a:pPr>
            <a:r>
              <a:rPr lang="en-US" dirty="0" smtClean="0"/>
              <a:t>The focus Standard 5 provides on </a:t>
            </a:r>
            <a:r>
              <a:rPr lang="en-US" b="1" i="1" dirty="0" smtClean="0">
                <a:solidFill>
                  <a:srgbClr val="0070C0"/>
                </a:solidFill>
              </a:rPr>
              <a:t>learner-learner, learner-content, and learner-instructor interaction</a:t>
            </a:r>
            <a:r>
              <a:rPr lang="en-US" dirty="0" smtClean="0"/>
              <a:t> is a valuable reminder.</a:t>
            </a:r>
          </a:p>
          <a:p>
            <a:pPr>
              <a:lnSpc>
                <a:spcPct val="110000"/>
              </a:lnSpc>
              <a:spcBef>
                <a:spcPts val="0"/>
              </a:spcBef>
              <a:buClr>
                <a:srgbClr val="0070C0"/>
              </a:buClr>
            </a:pPr>
            <a:r>
              <a:rPr lang="en-US" b="1" i="1" dirty="0" smtClean="0">
                <a:solidFill>
                  <a:srgbClr val="0070C0"/>
                </a:solidFill>
              </a:rPr>
              <a:t>Mapping</a:t>
            </a:r>
            <a:r>
              <a:rPr lang="en-US" dirty="0" smtClean="0"/>
              <a:t> course content/activities to your course learning outcomes is essential!</a:t>
            </a:r>
          </a:p>
          <a:p>
            <a:pPr lvl="2">
              <a:lnSpc>
                <a:spcPct val="110000"/>
              </a:lnSpc>
              <a:spcBef>
                <a:spcPts val="0"/>
              </a:spcBef>
              <a:buClr>
                <a:srgbClr val="0070C0"/>
              </a:buClr>
            </a:pPr>
            <a:r>
              <a:rPr lang="en-US" sz="3200" b="1" i="1" dirty="0" smtClean="0">
                <a:solidFill>
                  <a:srgbClr val="0070C0"/>
                </a:solidFill>
              </a:rPr>
              <a:t>General education courses </a:t>
            </a:r>
            <a:r>
              <a:rPr lang="en-US" sz="3200" dirty="0" smtClean="0"/>
              <a:t>might have            	other outcomes to consider (MnTC).</a:t>
            </a:r>
            <a:endParaRPr lang="en-US" sz="3200" dirty="0"/>
          </a:p>
        </p:txBody>
      </p:sp>
    </p:spTree>
    <p:extLst>
      <p:ext uri="{BB962C8B-B14F-4D97-AF65-F5344CB8AC3E}">
        <p14:creationId xmlns:p14="http://schemas.microsoft.com/office/powerpoint/2010/main" val="85184744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3">
                                            <p:txEl>
                                              <p:pRg st="0" end="0"/>
                                            </p:txEl>
                                          </p:spTgt>
                                        </p:tgtEl>
                                      </p:cBhvr>
                                    </p:animEffect>
                                    <p:anim calcmode="lin" valueType="num">
                                      <p:cBhvr>
                                        <p:cTn id="10" dur="2000" fill="hold"/>
                                        <p:tgtEl>
                                          <p:spTgt spid="3">
                                            <p:txEl>
                                              <p:pRg st="0" end="0"/>
                                            </p:txEl>
                                          </p:spTgt>
                                        </p:tgtEl>
                                        <p:attrNameLst>
                                          <p:attrName>ppt_x</p:attrName>
                                        </p:attrNameLst>
                                      </p:cBhvr>
                                      <p:tavLst>
                                        <p:tav tm="0">
                                          <p:val>
                                            <p:fltVal val="0.5"/>
                                          </p:val>
                                        </p:tav>
                                        <p:tav tm="100000">
                                          <p:val>
                                            <p:strVal val="#ppt_x"/>
                                          </p:val>
                                        </p:tav>
                                      </p:tavLst>
                                    </p:anim>
                                    <p:anim calcmode="lin" valueType="num">
                                      <p:cBhvr>
                                        <p:cTn id="11" dur="2000" fill="hold"/>
                                        <p:tgtEl>
                                          <p:spTgt spid="3">
                                            <p:txEl>
                                              <p:pRg st="0" end="0"/>
                                            </p:txEl>
                                          </p:spTgt>
                                        </p:tgtEl>
                                        <p:attrNameLst>
                                          <p:attrName>ppt_y</p:attrName>
                                        </p:attrNameLst>
                                      </p:cBhvr>
                                      <p:tavLst>
                                        <p:tav tm="0">
                                          <p:val>
                                            <p:fltVal val="0.5"/>
                                          </p:val>
                                        </p:tav>
                                        <p:tav tm="100000">
                                          <p:val>
                                            <p:strVal val="#ppt_y"/>
                                          </p:val>
                                        </p:tav>
                                      </p:tavLst>
                                    </p:anim>
                                  </p:childTnLst>
                                </p:cTn>
                              </p:par>
                            </p:childTnLst>
                          </p:cTn>
                        </p:par>
                        <p:par>
                          <p:cTn id="12" fill="hold">
                            <p:stCondLst>
                              <p:cond delay="2000"/>
                            </p:stCondLst>
                            <p:childTnLst>
                              <p:par>
                                <p:cTn id="13" presetID="53" presetClass="entr" presetSubtype="528"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7" dur="2000"/>
                                        <p:tgtEl>
                                          <p:spTgt spid="3">
                                            <p:txEl>
                                              <p:pRg st="1" end="1"/>
                                            </p:txEl>
                                          </p:spTgt>
                                        </p:tgtEl>
                                      </p:cBhvr>
                                    </p:animEffect>
                                    <p:anim calcmode="lin" valueType="num">
                                      <p:cBhvr>
                                        <p:cTn id="18" dur="2000" fill="hold"/>
                                        <p:tgtEl>
                                          <p:spTgt spid="3">
                                            <p:txEl>
                                              <p:pRg st="1" end="1"/>
                                            </p:txEl>
                                          </p:spTgt>
                                        </p:tgtEl>
                                        <p:attrNameLst>
                                          <p:attrName>ppt_x</p:attrName>
                                        </p:attrNameLst>
                                      </p:cBhvr>
                                      <p:tavLst>
                                        <p:tav tm="0">
                                          <p:val>
                                            <p:fltVal val="0.5"/>
                                          </p:val>
                                        </p:tav>
                                        <p:tav tm="100000">
                                          <p:val>
                                            <p:strVal val="#ppt_x"/>
                                          </p:val>
                                        </p:tav>
                                      </p:tavLst>
                                    </p:anim>
                                    <p:anim calcmode="lin" valueType="num">
                                      <p:cBhvr>
                                        <p:cTn id="19" dur="2000" fill="hold"/>
                                        <p:tgtEl>
                                          <p:spTgt spid="3">
                                            <p:txEl>
                                              <p:pRg st="1" end="1"/>
                                            </p:txEl>
                                          </p:spTgt>
                                        </p:tgtEl>
                                        <p:attrNameLst>
                                          <p:attrName>ppt_y</p:attrName>
                                        </p:attrNameLst>
                                      </p:cBhvr>
                                      <p:tavLst>
                                        <p:tav tm="0">
                                          <p:val>
                                            <p:fltVal val="0.5"/>
                                          </p:val>
                                        </p:tav>
                                        <p:tav tm="100000">
                                          <p:val>
                                            <p:strVal val="#ppt_y"/>
                                          </p:val>
                                        </p:tav>
                                      </p:tavLst>
                                    </p:anim>
                                  </p:childTnLst>
                                </p:cTn>
                              </p:par>
                            </p:childTnLst>
                          </p:cTn>
                        </p:par>
                        <p:par>
                          <p:cTn id="20" fill="hold">
                            <p:stCondLst>
                              <p:cond delay="4000"/>
                            </p:stCondLst>
                            <p:childTnLst>
                              <p:par>
                                <p:cTn id="21" presetID="53" presetClass="entr" presetSubtype="528" fill="hold"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2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5" dur="2000"/>
                                        <p:tgtEl>
                                          <p:spTgt spid="3">
                                            <p:txEl>
                                              <p:pRg st="2" end="2"/>
                                            </p:txEl>
                                          </p:spTgt>
                                        </p:tgtEl>
                                      </p:cBhvr>
                                    </p:animEffect>
                                    <p:anim calcmode="lin" valueType="num">
                                      <p:cBhvr>
                                        <p:cTn id="26" dur="2000" fill="hold"/>
                                        <p:tgtEl>
                                          <p:spTgt spid="3">
                                            <p:txEl>
                                              <p:pRg st="2" end="2"/>
                                            </p:txEl>
                                          </p:spTgt>
                                        </p:tgtEl>
                                        <p:attrNameLst>
                                          <p:attrName>ppt_x</p:attrName>
                                        </p:attrNameLst>
                                      </p:cBhvr>
                                      <p:tavLst>
                                        <p:tav tm="0">
                                          <p:val>
                                            <p:fltVal val="0.5"/>
                                          </p:val>
                                        </p:tav>
                                        <p:tav tm="100000">
                                          <p:val>
                                            <p:strVal val="#ppt_x"/>
                                          </p:val>
                                        </p:tav>
                                      </p:tavLst>
                                    </p:anim>
                                    <p:anim calcmode="lin" valueType="num">
                                      <p:cBhvr>
                                        <p:cTn id="27" dur="2000" fill="hold"/>
                                        <p:tgtEl>
                                          <p:spTgt spid="3">
                                            <p:txEl>
                                              <p:pRg st="2" end="2"/>
                                            </p:txEl>
                                          </p:spTgt>
                                        </p:tgtEl>
                                        <p:attrNameLst>
                                          <p:attrName>ppt_y</p:attrName>
                                        </p:attrNameLst>
                                      </p:cBhvr>
                                      <p:tavLst>
                                        <p:tav tm="0">
                                          <p:val>
                                            <p:fltVal val="0.5"/>
                                          </p:val>
                                        </p:tav>
                                        <p:tav tm="100000">
                                          <p:val>
                                            <p:strVal val="#ppt_y"/>
                                          </p:val>
                                        </p:tav>
                                      </p:tavLst>
                                    </p:anim>
                                  </p:childTnLst>
                                </p:cTn>
                              </p:par>
                            </p:childTnLst>
                          </p:cTn>
                        </p:par>
                        <p:par>
                          <p:cTn id="28" fill="hold">
                            <p:stCondLst>
                              <p:cond delay="6000"/>
                            </p:stCondLst>
                            <p:childTnLst>
                              <p:par>
                                <p:cTn id="29" presetID="53" presetClass="entr" presetSubtype="528" fill="hold"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2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3" dur="2000"/>
                                        <p:tgtEl>
                                          <p:spTgt spid="3">
                                            <p:txEl>
                                              <p:pRg st="3" end="3"/>
                                            </p:txEl>
                                          </p:spTgt>
                                        </p:tgtEl>
                                      </p:cBhvr>
                                    </p:animEffect>
                                    <p:anim calcmode="lin" valueType="num">
                                      <p:cBhvr>
                                        <p:cTn id="34" dur="2000" fill="hold"/>
                                        <p:tgtEl>
                                          <p:spTgt spid="3">
                                            <p:txEl>
                                              <p:pRg st="3" end="3"/>
                                            </p:txEl>
                                          </p:spTgt>
                                        </p:tgtEl>
                                        <p:attrNameLst>
                                          <p:attrName>ppt_x</p:attrName>
                                        </p:attrNameLst>
                                      </p:cBhvr>
                                      <p:tavLst>
                                        <p:tav tm="0">
                                          <p:val>
                                            <p:fltVal val="0.5"/>
                                          </p:val>
                                        </p:tav>
                                        <p:tav tm="100000">
                                          <p:val>
                                            <p:strVal val="#ppt_x"/>
                                          </p:val>
                                        </p:tav>
                                      </p:tavLst>
                                    </p:anim>
                                    <p:anim calcmode="lin" valueType="num">
                                      <p:cBhvr>
                                        <p:cTn id="35" dur="2000" fill="hold"/>
                                        <p:tgtEl>
                                          <p:spTgt spid="3">
                                            <p:txEl>
                                              <p:pRg st="3" end="3"/>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QM certified Health Policy Course: Lessons Learned</a:t>
            </a:r>
            <a:endParaRPr lang="en-US" dirty="0"/>
          </a:p>
        </p:txBody>
      </p:sp>
      <p:sp>
        <p:nvSpPr>
          <p:cNvPr id="3" name="Content Placeholder 2"/>
          <p:cNvSpPr>
            <a:spLocks noGrp="1"/>
          </p:cNvSpPr>
          <p:nvPr>
            <p:ph idx="1"/>
          </p:nvPr>
        </p:nvSpPr>
        <p:spPr/>
        <p:txBody>
          <a:bodyPr>
            <a:normAutofit lnSpcReduction="10000"/>
          </a:bodyPr>
          <a:lstStyle/>
          <a:p>
            <a:r>
              <a:rPr lang="en-US" dirty="0" smtClean="0"/>
              <a:t>This course is a writing intensive at the 400 level.</a:t>
            </a:r>
          </a:p>
          <a:p>
            <a:r>
              <a:rPr lang="en-US" dirty="0" smtClean="0"/>
              <a:t>Writing is evaluated and feedback given in </a:t>
            </a:r>
          </a:p>
          <a:p>
            <a:pPr lvl="1"/>
            <a:r>
              <a:rPr lang="en-US" dirty="0" smtClean="0"/>
              <a:t>8 discussion boards</a:t>
            </a:r>
          </a:p>
          <a:p>
            <a:pPr lvl="1"/>
            <a:r>
              <a:rPr lang="en-US" dirty="0" smtClean="0"/>
              <a:t>Letter to a legislator</a:t>
            </a:r>
          </a:p>
          <a:p>
            <a:pPr lvl="1"/>
            <a:r>
              <a:rPr lang="en-US" dirty="0" smtClean="0"/>
              <a:t>Reflection paper on MNSURE system</a:t>
            </a:r>
          </a:p>
          <a:p>
            <a:pPr lvl="1"/>
            <a:r>
              <a:rPr lang="en-US" dirty="0" smtClean="0"/>
              <a:t>Scholarly paper on a policy issue</a:t>
            </a:r>
          </a:p>
          <a:p>
            <a:pPr lvl="1"/>
            <a:r>
              <a:rPr lang="en-US" dirty="0" smtClean="0"/>
              <a:t>Elevator speech (written and recorded) </a:t>
            </a:r>
            <a:endParaRPr lang="en-US" dirty="0"/>
          </a:p>
        </p:txBody>
      </p:sp>
    </p:spTree>
    <p:extLst>
      <p:ext uri="{BB962C8B-B14F-4D97-AF65-F5344CB8AC3E}">
        <p14:creationId xmlns:p14="http://schemas.microsoft.com/office/powerpoint/2010/main" val="3865734520"/>
      </p:ext>
    </p:extLst>
  </p:cSld>
  <p:clrMapOvr>
    <a:masterClrMapping/>
  </p:clrMapOvr>
  <p:transition spd="slow">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Examples of topics from this summer</a:t>
            </a:r>
            <a:endParaRPr lang="en-US" dirty="0"/>
          </a:p>
        </p:txBody>
      </p:sp>
      <p:sp>
        <p:nvSpPr>
          <p:cNvPr id="3" name="Content Placeholder 2"/>
          <p:cNvSpPr>
            <a:spLocks noGrp="1"/>
          </p:cNvSpPr>
          <p:nvPr>
            <p:ph idx="1"/>
          </p:nvPr>
        </p:nvSpPr>
        <p:spPr>
          <a:xfrm>
            <a:off x="457200" y="1600200"/>
            <a:ext cx="7924800" cy="4525963"/>
          </a:xfrm>
        </p:spPr>
        <p:txBody>
          <a:bodyPr>
            <a:normAutofit fontScale="85000" lnSpcReduction="20000"/>
          </a:bodyPr>
          <a:lstStyle/>
          <a:p>
            <a:r>
              <a:rPr lang="en-US" dirty="0" smtClean="0"/>
              <a:t>Medical marijuana legislative changes</a:t>
            </a:r>
          </a:p>
          <a:p>
            <a:r>
              <a:rPr lang="en-US" dirty="0" smtClean="0"/>
              <a:t>Clean water legislation</a:t>
            </a:r>
          </a:p>
          <a:p>
            <a:r>
              <a:rPr lang="en-US" dirty="0" smtClean="0"/>
              <a:t>Mental health care access legislation</a:t>
            </a:r>
          </a:p>
          <a:p>
            <a:r>
              <a:rPr lang="en-US" dirty="0" smtClean="0"/>
              <a:t>Wolf protection legislation</a:t>
            </a:r>
          </a:p>
          <a:p>
            <a:r>
              <a:rPr lang="en-US" dirty="0" smtClean="0"/>
              <a:t>Addiction legislation and supports</a:t>
            </a:r>
          </a:p>
          <a:p>
            <a:r>
              <a:rPr lang="en-US" dirty="0" smtClean="0"/>
              <a:t>Close captioning for the hearing impaired in hospitals</a:t>
            </a:r>
          </a:p>
          <a:p>
            <a:r>
              <a:rPr lang="en-US" dirty="0" smtClean="0"/>
              <a:t>Changing the ban on blood donations from gay men. </a:t>
            </a:r>
          </a:p>
          <a:p>
            <a:r>
              <a:rPr lang="en-US" dirty="0" smtClean="0"/>
              <a:t>Compassionate Care Act, and other current legislation. </a:t>
            </a:r>
          </a:p>
          <a:p>
            <a:endParaRPr lang="en-US" dirty="0"/>
          </a:p>
        </p:txBody>
      </p:sp>
    </p:spTree>
    <p:extLst>
      <p:ext uri="{BB962C8B-B14F-4D97-AF65-F5344CB8AC3E}">
        <p14:creationId xmlns:p14="http://schemas.microsoft.com/office/powerpoint/2010/main" val="2452077240"/>
      </p:ext>
    </p:extLst>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the Basics</a:t>
            </a:r>
            <a:endParaRPr lang="en-US" dirty="0"/>
          </a:p>
        </p:txBody>
      </p:sp>
      <p:sp>
        <p:nvSpPr>
          <p:cNvPr id="3" name="Content Placeholder 2"/>
          <p:cNvSpPr>
            <a:spLocks noGrp="1"/>
          </p:cNvSpPr>
          <p:nvPr>
            <p:ph idx="1"/>
          </p:nvPr>
        </p:nvSpPr>
        <p:spPr>
          <a:xfrm>
            <a:off x="0" y="1143000"/>
            <a:ext cx="9144000" cy="5715000"/>
          </a:xfrm>
        </p:spPr>
        <p:txBody>
          <a:bodyPr>
            <a:normAutofit lnSpcReduction="10000"/>
          </a:bodyPr>
          <a:lstStyle/>
          <a:p>
            <a:pPr>
              <a:lnSpc>
                <a:spcPct val="110000"/>
              </a:lnSpc>
              <a:spcBef>
                <a:spcPts val="0"/>
              </a:spcBef>
              <a:buClr>
                <a:srgbClr val="0070C0"/>
              </a:buClr>
            </a:pPr>
            <a:r>
              <a:rPr lang="en-US" dirty="0" smtClean="0"/>
              <a:t>In 2010, WSU’s Center of Excellence was asked to develop a </a:t>
            </a:r>
            <a:r>
              <a:rPr lang="en-US" b="1" dirty="0" smtClean="0">
                <a:solidFill>
                  <a:srgbClr val="0070C0"/>
                </a:solidFill>
              </a:rPr>
              <a:t>baccalaureate completion degree</a:t>
            </a:r>
            <a:r>
              <a:rPr lang="en-US" dirty="0" smtClean="0">
                <a:solidFill>
                  <a:srgbClr val="0070C0"/>
                </a:solidFill>
              </a:rPr>
              <a:t> </a:t>
            </a:r>
            <a:r>
              <a:rPr lang="en-US" dirty="0" smtClean="0"/>
              <a:t>for working professionals in a wide range of </a:t>
            </a:r>
            <a:r>
              <a:rPr lang="en-US" b="1" dirty="0" smtClean="0">
                <a:solidFill>
                  <a:srgbClr val="0070C0"/>
                </a:solidFill>
              </a:rPr>
              <a:t>allied health professions</a:t>
            </a:r>
            <a:r>
              <a:rPr lang="en-US" dirty="0" smtClean="0"/>
              <a:t>.</a:t>
            </a:r>
          </a:p>
          <a:p>
            <a:pPr>
              <a:lnSpc>
                <a:spcPct val="110000"/>
              </a:lnSpc>
              <a:spcBef>
                <a:spcPts val="0"/>
              </a:spcBef>
              <a:buClr>
                <a:srgbClr val="0070C0"/>
              </a:buClr>
            </a:pPr>
            <a:r>
              <a:rPr lang="en-US" dirty="0" smtClean="0"/>
              <a:t>Core competencies for this program are </a:t>
            </a:r>
            <a:r>
              <a:rPr lang="en-US" b="1" dirty="0" smtClean="0">
                <a:solidFill>
                  <a:srgbClr val="0070C0"/>
                </a:solidFill>
              </a:rPr>
              <a:t>financial, statistical, business, policy and leadership</a:t>
            </a:r>
            <a:r>
              <a:rPr lang="en-US" dirty="0" smtClean="0"/>
              <a:t> knowledge.</a:t>
            </a:r>
          </a:p>
          <a:p>
            <a:pPr>
              <a:lnSpc>
                <a:spcPct val="110000"/>
              </a:lnSpc>
              <a:spcBef>
                <a:spcPts val="0"/>
              </a:spcBef>
              <a:buClr>
                <a:srgbClr val="0070C0"/>
              </a:buClr>
            </a:pPr>
            <a:r>
              <a:rPr lang="en-US" dirty="0" smtClean="0"/>
              <a:t>The interdisciplinary program brought together </a:t>
            </a:r>
            <a:r>
              <a:rPr lang="en-US" b="1" dirty="0" smtClean="0">
                <a:solidFill>
                  <a:srgbClr val="0070C0"/>
                </a:solidFill>
              </a:rPr>
              <a:t>business, nursing, math/statistics, 		  	     communication studies, education,	     </a:t>
            </a:r>
            <a:r>
              <a:rPr lang="en-US" sz="3200" b="1" dirty="0" smtClean="0">
                <a:solidFill>
                  <a:srgbClr val="0070C0"/>
                </a:solidFill>
              </a:rPr>
              <a:t>and exercise science</a:t>
            </a:r>
            <a:r>
              <a:rPr lang="en-US" sz="3200" dirty="0" smtClean="0"/>
              <a:t> faculty.</a:t>
            </a:r>
            <a:endParaRPr lang="en-US" sz="3200" dirty="0"/>
          </a:p>
        </p:txBody>
      </p:sp>
    </p:spTree>
    <p:extLst>
      <p:ext uri="{BB962C8B-B14F-4D97-AF65-F5344CB8AC3E}">
        <p14:creationId xmlns:p14="http://schemas.microsoft.com/office/powerpoint/2010/main" val="141353951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3">
                                            <p:txEl>
                                              <p:pRg st="0" end="0"/>
                                            </p:txEl>
                                          </p:spTgt>
                                        </p:tgtEl>
                                      </p:cBhvr>
                                    </p:animEffect>
                                    <p:anim calcmode="lin" valueType="num">
                                      <p:cBhvr>
                                        <p:cTn id="10" dur="2000" fill="hold"/>
                                        <p:tgtEl>
                                          <p:spTgt spid="3">
                                            <p:txEl>
                                              <p:pRg st="0" end="0"/>
                                            </p:txEl>
                                          </p:spTgt>
                                        </p:tgtEl>
                                        <p:attrNameLst>
                                          <p:attrName>ppt_x</p:attrName>
                                        </p:attrNameLst>
                                      </p:cBhvr>
                                      <p:tavLst>
                                        <p:tav tm="0">
                                          <p:val>
                                            <p:fltVal val="0.5"/>
                                          </p:val>
                                        </p:tav>
                                        <p:tav tm="100000">
                                          <p:val>
                                            <p:strVal val="#ppt_x"/>
                                          </p:val>
                                        </p:tav>
                                      </p:tavLst>
                                    </p:anim>
                                    <p:anim calcmode="lin" valueType="num">
                                      <p:cBhvr>
                                        <p:cTn id="11" dur="2000" fill="hold"/>
                                        <p:tgtEl>
                                          <p:spTgt spid="3">
                                            <p:txEl>
                                              <p:pRg st="0" end="0"/>
                                            </p:txEl>
                                          </p:spTgt>
                                        </p:tgtEl>
                                        <p:attrNameLst>
                                          <p:attrName>ppt_y</p:attrName>
                                        </p:attrNameLst>
                                      </p:cBhvr>
                                      <p:tavLst>
                                        <p:tav tm="0">
                                          <p:val>
                                            <p:fltVal val="0.5"/>
                                          </p:val>
                                        </p:tav>
                                        <p:tav tm="100000">
                                          <p:val>
                                            <p:strVal val="#ppt_y"/>
                                          </p:val>
                                        </p:tav>
                                      </p:tavLst>
                                    </p:anim>
                                  </p:childTnLst>
                                </p:cTn>
                              </p:par>
                            </p:childTnLst>
                          </p:cTn>
                        </p:par>
                        <p:par>
                          <p:cTn id="12" fill="hold">
                            <p:stCondLst>
                              <p:cond delay="2000"/>
                            </p:stCondLst>
                            <p:childTnLst>
                              <p:par>
                                <p:cTn id="13" presetID="53" presetClass="entr" presetSubtype="528"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7" dur="2000"/>
                                        <p:tgtEl>
                                          <p:spTgt spid="3">
                                            <p:txEl>
                                              <p:pRg st="1" end="1"/>
                                            </p:txEl>
                                          </p:spTgt>
                                        </p:tgtEl>
                                      </p:cBhvr>
                                    </p:animEffect>
                                    <p:anim calcmode="lin" valueType="num">
                                      <p:cBhvr>
                                        <p:cTn id="18" dur="2000" fill="hold"/>
                                        <p:tgtEl>
                                          <p:spTgt spid="3">
                                            <p:txEl>
                                              <p:pRg st="1" end="1"/>
                                            </p:txEl>
                                          </p:spTgt>
                                        </p:tgtEl>
                                        <p:attrNameLst>
                                          <p:attrName>ppt_x</p:attrName>
                                        </p:attrNameLst>
                                      </p:cBhvr>
                                      <p:tavLst>
                                        <p:tav tm="0">
                                          <p:val>
                                            <p:fltVal val="0.5"/>
                                          </p:val>
                                        </p:tav>
                                        <p:tav tm="100000">
                                          <p:val>
                                            <p:strVal val="#ppt_x"/>
                                          </p:val>
                                        </p:tav>
                                      </p:tavLst>
                                    </p:anim>
                                    <p:anim calcmode="lin" valueType="num">
                                      <p:cBhvr>
                                        <p:cTn id="19" dur="2000" fill="hold"/>
                                        <p:tgtEl>
                                          <p:spTgt spid="3">
                                            <p:txEl>
                                              <p:pRg st="1" end="1"/>
                                            </p:txEl>
                                          </p:spTgt>
                                        </p:tgtEl>
                                        <p:attrNameLst>
                                          <p:attrName>ppt_y</p:attrName>
                                        </p:attrNameLst>
                                      </p:cBhvr>
                                      <p:tavLst>
                                        <p:tav tm="0">
                                          <p:val>
                                            <p:fltVal val="0.5"/>
                                          </p:val>
                                        </p:tav>
                                        <p:tav tm="100000">
                                          <p:val>
                                            <p:strVal val="#ppt_y"/>
                                          </p:val>
                                        </p:tav>
                                      </p:tavLst>
                                    </p:anim>
                                  </p:childTnLst>
                                </p:cTn>
                              </p:par>
                            </p:childTnLst>
                          </p:cTn>
                        </p:par>
                        <p:par>
                          <p:cTn id="20" fill="hold">
                            <p:stCondLst>
                              <p:cond delay="4000"/>
                            </p:stCondLst>
                            <p:childTnLst>
                              <p:par>
                                <p:cTn id="21" presetID="53" presetClass="entr" presetSubtype="528" fill="hold"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2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5" dur="2000"/>
                                        <p:tgtEl>
                                          <p:spTgt spid="3">
                                            <p:txEl>
                                              <p:pRg st="2" end="2"/>
                                            </p:txEl>
                                          </p:spTgt>
                                        </p:tgtEl>
                                      </p:cBhvr>
                                    </p:animEffect>
                                    <p:anim calcmode="lin" valueType="num">
                                      <p:cBhvr>
                                        <p:cTn id="26" dur="2000" fill="hold"/>
                                        <p:tgtEl>
                                          <p:spTgt spid="3">
                                            <p:txEl>
                                              <p:pRg st="2" end="2"/>
                                            </p:txEl>
                                          </p:spTgt>
                                        </p:tgtEl>
                                        <p:attrNameLst>
                                          <p:attrName>ppt_x</p:attrName>
                                        </p:attrNameLst>
                                      </p:cBhvr>
                                      <p:tavLst>
                                        <p:tav tm="0">
                                          <p:val>
                                            <p:fltVal val="0.5"/>
                                          </p:val>
                                        </p:tav>
                                        <p:tav tm="100000">
                                          <p:val>
                                            <p:strVal val="#ppt_x"/>
                                          </p:val>
                                        </p:tav>
                                      </p:tavLst>
                                    </p:anim>
                                    <p:anim calcmode="lin" valueType="num">
                                      <p:cBhvr>
                                        <p:cTn id="27" dur="2000" fill="hold"/>
                                        <p:tgtEl>
                                          <p:spTgt spid="3">
                                            <p:txEl>
                                              <p:pRg st="2" end="2"/>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working well</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Adult non traditional learners choose a policy issue that matters to them. This can be from their personal or professional experiences. </a:t>
            </a:r>
          </a:p>
          <a:p>
            <a:r>
              <a:rPr lang="en-US" dirty="0" smtClean="0"/>
              <a:t>This topic interest becomes the focus for their course assignments. Students appreciate choice of topic. </a:t>
            </a:r>
          </a:p>
          <a:p>
            <a:r>
              <a:rPr lang="en-US" dirty="0" smtClean="0"/>
              <a:t>He discussion board for questions was a great way to address issues, and they chimed in to help one another sometimes!   </a:t>
            </a:r>
            <a:endParaRPr lang="en-US" dirty="0"/>
          </a:p>
        </p:txBody>
      </p:sp>
    </p:spTree>
    <p:extLst>
      <p:ext uri="{BB962C8B-B14F-4D97-AF65-F5344CB8AC3E}">
        <p14:creationId xmlns:p14="http://schemas.microsoft.com/office/powerpoint/2010/main" val="2125183740"/>
      </p:ext>
    </p:extLst>
  </p:cSld>
  <p:clrMapOvr>
    <a:masterClrMapping/>
  </p:clrMapOvr>
  <p:transition spd="slow">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aspects that worked… </a:t>
            </a:r>
            <a:endParaRPr lang="en-US" dirty="0"/>
          </a:p>
        </p:txBody>
      </p:sp>
      <p:sp>
        <p:nvSpPr>
          <p:cNvPr id="3" name="Content Placeholder 2"/>
          <p:cNvSpPr>
            <a:spLocks noGrp="1"/>
          </p:cNvSpPr>
          <p:nvPr>
            <p:ph idx="1"/>
          </p:nvPr>
        </p:nvSpPr>
        <p:spPr/>
        <p:txBody>
          <a:bodyPr/>
          <a:lstStyle/>
          <a:p>
            <a:r>
              <a:rPr lang="en-US" dirty="0" smtClean="0"/>
              <a:t>Choosing contemporary policy issues to surround as a exemplar (the Affordable Care Act and the Road Map to a Healthier MN) allowed the students to critically analyze a contemporary policy and the implications this has on health of individuals and communities.   </a:t>
            </a:r>
            <a:endParaRPr lang="en-US" dirty="0"/>
          </a:p>
        </p:txBody>
      </p:sp>
    </p:spTree>
    <p:extLst>
      <p:ext uri="{BB962C8B-B14F-4D97-AF65-F5344CB8AC3E}">
        <p14:creationId xmlns:p14="http://schemas.microsoft.com/office/powerpoint/2010/main" val="570362072"/>
      </p:ext>
    </p:extLst>
  </p:cSld>
  <p:clrMapOvr>
    <a:masterClrMapping/>
  </p:clrMapOvr>
  <p:transition spd="slow">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thought on incorporating diversity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MnSURE</a:t>
            </a:r>
            <a:r>
              <a:rPr lang="en-US" dirty="0" smtClean="0"/>
              <a:t> reflection exercise is intended to have the students go to the </a:t>
            </a:r>
            <a:r>
              <a:rPr lang="en-US" dirty="0" smtClean="0"/>
              <a:t>MnSURE</a:t>
            </a:r>
            <a:r>
              <a:rPr lang="en-US" dirty="0" smtClean="0"/>
              <a:t> </a:t>
            </a:r>
            <a:r>
              <a:rPr lang="en-US" dirty="0" smtClean="0"/>
              <a:t>or healthcare.gov site and </a:t>
            </a:r>
            <a:r>
              <a:rPr lang="en-US" dirty="0" smtClean="0"/>
              <a:t>experience </a:t>
            </a:r>
            <a:r>
              <a:rPr lang="en-US" dirty="0" smtClean="0"/>
              <a:t>the process of funding insurance for themselves and their families. </a:t>
            </a:r>
          </a:p>
          <a:p>
            <a:r>
              <a:rPr lang="en-US" dirty="0" smtClean="0"/>
              <a:t>They apply the lessons learned (cost, ease of use, navigation) to their own life but also are asked to reflect on how a </a:t>
            </a:r>
            <a:r>
              <a:rPr lang="en-US" dirty="0" smtClean="0"/>
              <a:t>non-native </a:t>
            </a:r>
            <a:r>
              <a:rPr lang="en-US" dirty="0" smtClean="0"/>
              <a:t>English person or </a:t>
            </a:r>
            <a:r>
              <a:rPr lang="en-US" dirty="0" smtClean="0"/>
              <a:t>non-computer savvy </a:t>
            </a:r>
            <a:r>
              <a:rPr lang="en-US" dirty="0" smtClean="0"/>
              <a:t>person might experience this </a:t>
            </a:r>
            <a:r>
              <a:rPr lang="en-US" dirty="0" smtClean="0"/>
              <a:t>system.   </a:t>
            </a:r>
            <a:endParaRPr lang="en-US" dirty="0"/>
          </a:p>
        </p:txBody>
      </p:sp>
    </p:spTree>
    <p:extLst>
      <p:ext uri="{BB962C8B-B14F-4D97-AF65-F5344CB8AC3E}">
        <p14:creationId xmlns:p14="http://schemas.microsoft.com/office/powerpoint/2010/main" val="3601101515"/>
      </p:ext>
    </p:extLst>
  </p:cSld>
  <p:clrMapOvr>
    <a:masterClrMapping/>
  </p:clrMapOvr>
  <p:transition spd="slow">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 for Connecting </a:t>
            </a:r>
            <a:endParaRPr lang="en-US" dirty="0"/>
          </a:p>
        </p:txBody>
      </p:sp>
      <p:sp>
        <p:nvSpPr>
          <p:cNvPr id="3" name="Content Placeholder 2"/>
          <p:cNvSpPr>
            <a:spLocks noGrp="1"/>
          </p:cNvSpPr>
          <p:nvPr>
            <p:ph idx="1"/>
          </p:nvPr>
        </p:nvSpPr>
        <p:spPr/>
        <p:txBody>
          <a:bodyPr/>
          <a:lstStyle/>
          <a:p>
            <a:r>
              <a:rPr lang="en-US" dirty="0" smtClean="0"/>
              <a:t>Voice Thread for speeches. </a:t>
            </a:r>
          </a:p>
          <a:p>
            <a:r>
              <a:rPr lang="en-US" dirty="0">
                <a:hlinkClick r:id="rId2"/>
              </a:rPr>
              <a:t>https://</a:t>
            </a:r>
            <a:r>
              <a:rPr lang="en-US" dirty="0" smtClean="0">
                <a:hlinkClick r:id="rId2"/>
              </a:rPr>
              <a:t>voicethread.com</a:t>
            </a:r>
          </a:p>
          <a:p>
            <a:r>
              <a:rPr lang="en-US" dirty="0" smtClean="0">
                <a:hlinkClick r:id="rId2"/>
              </a:rPr>
              <a:t>https://voicethread.com/myvoice</a:t>
            </a:r>
            <a:r>
              <a:rPr lang="en-US" dirty="0">
                <a:hlinkClick r:id="rId2"/>
              </a:rPr>
              <a:t>/#</a:t>
            </a:r>
            <a:r>
              <a:rPr lang="en-US" dirty="0" smtClean="0">
                <a:hlinkClick r:id="rId2"/>
              </a:rPr>
              <a:t>thread/7835143/42826428/43700059</a:t>
            </a:r>
            <a:r>
              <a:rPr lang="en-US" dirty="0" smtClean="0"/>
              <a:t> </a:t>
            </a:r>
          </a:p>
          <a:p>
            <a:r>
              <a:rPr lang="en-US" dirty="0" smtClean="0"/>
              <a:t>ZOOM for individual meetings with faculty or small group connections</a:t>
            </a:r>
            <a:r>
              <a:rPr lang="en-US" dirty="0"/>
              <a:t>. </a:t>
            </a:r>
            <a:r>
              <a:rPr lang="en-US" dirty="0">
                <a:hlinkClick r:id="rId3"/>
              </a:rPr>
              <a:t>https://</a:t>
            </a:r>
            <a:r>
              <a:rPr lang="en-US" dirty="0" smtClean="0">
                <a:hlinkClick r:id="rId3"/>
              </a:rPr>
              <a:t>zoom.us</a:t>
            </a:r>
            <a:r>
              <a:rPr lang="en-US" dirty="0" smtClean="0"/>
              <a:t> </a:t>
            </a:r>
            <a:endParaRPr lang="en-US" dirty="0"/>
          </a:p>
          <a:p>
            <a:endParaRPr lang="en-US" dirty="0"/>
          </a:p>
        </p:txBody>
      </p:sp>
    </p:spTree>
    <p:extLst>
      <p:ext uri="{BB962C8B-B14F-4D97-AF65-F5344CB8AC3E}">
        <p14:creationId xmlns:p14="http://schemas.microsoft.com/office/powerpoint/2010/main" val="858110958"/>
      </p:ext>
    </p:extLst>
  </p:cSld>
  <p:clrMapOvr>
    <a:masterClrMapping/>
  </p:clrMapOvr>
  <p:transition spd="slow">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 will want to change in Health Policy going forward.</a:t>
            </a:r>
            <a:endParaRPr lang="en-US" dirty="0"/>
          </a:p>
        </p:txBody>
      </p:sp>
      <p:sp>
        <p:nvSpPr>
          <p:cNvPr id="3" name="Content Placeholder 2"/>
          <p:cNvSpPr>
            <a:spLocks noGrp="1"/>
          </p:cNvSpPr>
          <p:nvPr>
            <p:ph idx="1"/>
          </p:nvPr>
        </p:nvSpPr>
        <p:spPr/>
        <p:txBody>
          <a:bodyPr>
            <a:normAutofit lnSpcReduction="10000"/>
          </a:bodyPr>
          <a:lstStyle/>
          <a:p>
            <a:r>
              <a:rPr lang="en-US" dirty="0" smtClean="0"/>
              <a:t>Tweak the rubrics in D2L </a:t>
            </a:r>
            <a:r>
              <a:rPr lang="en-US" dirty="0" smtClean="0"/>
              <a:t>Brightspace</a:t>
            </a:r>
            <a:r>
              <a:rPr lang="en-US" dirty="0" smtClean="0"/>
              <a:t>.</a:t>
            </a:r>
          </a:p>
          <a:p>
            <a:pPr lvl="1"/>
            <a:r>
              <a:rPr lang="en-US" dirty="0" smtClean="0"/>
              <a:t>The rubrics tended to be divided into large deductions which made mathematical sense, but seemed more severe than I intended when I actually used them. </a:t>
            </a:r>
          </a:p>
          <a:p>
            <a:r>
              <a:rPr lang="en-US" dirty="0" smtClean="0"/>
              <a:t>Lengthen the course to a full term. </a:t>
            </a:r>
          </a:p>
          <a:p>
            <a:pPr lvl="1"/>
            <a:r>
              <a:rPr lang="en-US" dirty="0" smtClean="0"/>
              <a:t>Some of the students commented that it was fast as a 5 week course, more time would allow them to dig deeper in things they care about. </a:t>
            </a:r>
          </a:p>
          <a:p>
            <a:pPr lvl="1"/>
            <a:endParaRPr lang="en-US" dirty="0"/>
          </a:p>
        </p:txBody>
      </p:sp>
    </p:spTree>
    <p:extLst>
      <p:ext uri="{BB962C8B-B14F-4D97-AF65-F5344CB8AC3E}">
        <p14:creationId xmlns:p14="http://schemas.microsoft.com/office/powerpoint/2010/main" val="1957471030"/>
      </p:ext>
    </p:extLst>
  </p:cSld>
  <p:clrMapOvr>
    <a:masterClrMapping/>
  </p:clrMapOvr>
  <p:transition spd="slow">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Qualitative data from the learners</a:t>
            </a:r>
            <a:endParaRPr lang="en-US" dirty="0"/>
          </a:p>
        </p:txBody>
      </p:sp>
      <p:sp>
        <p:nvSpPr>
          <p:cNvPr id="3" name="Content Placeholder 2"/>
          <p:cNvSpPr>
            <a:spLocks noGrp="1"/>
          </p:cNvSpPr>
          <p:nvPr>
            <p:ph idx="1"/>
          </p:nvPr>
        </p:nvSpPr>
        <p:spPr/>
        <p:txBody>
          <a:bodyPr/>
          <a:lstStyle/>
          <a:p>
            <a:r>
              <a:rPr lang="en-US" dirty="0" smtClean="0"/>
              <a:t>“I </a:t>
            </a:r>
            <a:r>
              <a:rPr lang="en-US" dirty="0"/>
              <a:t>think one of my favorite assignments within the course was the elevator speech. I think speeches like the elevator speech are quick and effective. It was great to be able to speak and talk about something that we are all passionate about in the healthcare policy field</a:t>
            </a:r>
            <a:r>
              <a:rPr lang="en-US" dirty="0" smtClean="0"/>
              <a:t>.” (HLA student, summer 2016) </a:t>
            </a:r>
            <a:endParaRPr lang="en-US" dirty="0"/>
          </a:p>
        </p:txBody>
      </p:sp>
    </p:spTree>
    <p:extLst>
      <p:ext uri="{BB962C8B-B14F-4D97-AF65-F5344CB8AC3E}">
        <p14:creationId xmlns:p14="http://schemas.microsoft.com/office/powerpoint/2010/main" val="3767081937"/>
      </p:ext>
    </p:extLst>
  </p:cSld>
  <p:clrMapOvr>
    <a:masterClrMapping/>
  </p:clrMapOvr>
  <p:transition spd="slow">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077200" cy="1143000"/>
          </a:xfrm>
        </p:spPr>
        <p:txBody>
          <a:bodyPr>
            <a:normAutofit fontScale="90000"/>
          </a:bodyPr>
          <a:lstStyle/>
          <a:p>
            <a:r>
              <a:rPr lang="en-US" dirty="0" smtClean="0"/>
              <a:t>Comment, HLA student </a:t>
            </a:r>
            <a:br>
              <a:rPr lang="en-US" dirty="0" smtClean="0"/>
            </a:br>
            <a:r>
              <a:rPr lang="en-US" dirty="0" smtClean="0"/>
              <a:t>summer 2016</a:t>
            </a:r>
            <a:endParaRPr lang="en-US" dirty="0"/>
          </a:p>
        </p:txBody>
      </p:sp>
      <p:sp>
        <p:nvSpPr>
          <p:cNvPr id="3" name="Content Placeholder 2"/>
          <p:cNvSpPr>
            <a:spLocks noGrp="1"/>
          </p:cNvSpPr>
          <p:nvPr>
            <p:ph idx="1"/>
          </p:nvPr>
        </p:nvSpPr>
        <p:spPr/>
        <p:txBody>
          <a:bodyPr>
            <a:normAutofit lnSpcReduction="10000"/>
          </a:bodyPr>
          <a:lstStyle/>
          <a:p>
            <a:r>
              <a:rPr lang="en-US" dirty="0" smtClean="0"/>
              <a:t>“To </a:t>
            </a:r>
            <a:r>
              <a:rPr lang="en-US" dirty="0"/>
              <a:t>stay engaged with health policy and quality healthcare moving forward requires me to add my voice to the arena of those issues/policies that I am passionate about that either involve me personally or on a professional level. It will require me to utilize my research skills in a manner that will help to foster knowledge to speak on those areas/topics of health care</a:t>
            </a:r>
            <a:r>
              <a:rPr lang="en-US" dirty="0" smtClean="0"/>
              <a:t>.”</a:t>
            </a:r>
            <a:endParaRPr lang="en-US" dirty="0"/>
          </a:p>
        </p:txBody>
      </p:sp>
    </p:spTree>
    <p:extLst>
      <p:ext uri="{BB962C8B-B14F-4D97-AF65-F5344CB8AC3E}">
        <p14:creationId xmlns:p14="http://schemas.microsoft.com/office/powerpoint/2010/main" val="2411940723"/>
      </p:ext>
    </p:extLst>
  </p:cSld>
  <p:clrMapOvr>
    <a:masterClrMapping/>
  </p:clrMapOvr>
  <p:transition spd="slow">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passion matters… </a:t>
            </a:r>
            <a:endParaRPr lang="en-US" dirty="0"/>
          </a:p>
        </p:txBody>
      </p:sp>
      <p:sp>
        <p:nvSpPr>
          <p:cNvPr id="3" name="Content Placeholder 2"/>
          <p:cNvSpPr>
            <a:spLocks noGrp="1"/>
          </p:cNvSpPr>
          <p:nvPr>
            <p:ph idx="1"/>
          </p:nvPr>
        </p:nvSpPr>
        <p:spPr/>
        <p:txBody>
          <a:bodyPr>
            <a:normAutofit fontScale="62500" lnSpcReduction="20000"/>
          </a:bodyPr>
          <a:lstStyle/>
          <a:p>
            <a:r>
              <a:rPr lang="en-US" dirty="0"/>
              <a:t>I have to be </a:t>
            </a:r>
            <a:r>
              <a:rPr lang="en-US" dirty="0" smtClean="0"/>
              <a:t>honest, this </a:t>
            </a:r>
            <a:r>
              <a:rPr lang="en-US" dirty="0"/>
              <a:t>topic </a:t>
            </a:r>
            <a:r>
              <a:rPr lang="en-US" dirty="0" smtClean="0"/>
              <a:t>[health policy] is </a:t>
            </a:r>
            <a:r>
              <a:rPr lang="en-US" dirty="0"/>
              <a:t>not very interesting to me</a:t>
            </a:r>
            <a:r>
              <a:rPr lang="en-US" dirty="0" smtClean="0"/>
              <a:t>...When </a:t>
            </a:r>
            <a:r>
              <a:rPr lang="en-US" dirty="0"/>
              <a:t>I was searching through the different types of bills that were being </a:t>
            </a:r>
            <a:r>
              <a:rPr lang="en-US" dirty="0" smtClean="0"/>
              <a:t>passed...I </a:t>
            </a:r>
            <a:r>
              <a:rPr lang="en-US" dirty="0"/>
              <a:t>came to the topic of animals and read about the bill regarding what to do with animals that are involved in research. That was a topic of interest to me because I am really into dog rescue and am part of a group that rescues the Brittany breed. I went on to look through more of the bills and I came across bill number HF3746 about </a:t>
            </a:r>
            <a:r>
              <a:rPr lang="en-US" dirty="0" smtClean="0"/>
              <a:t>…how </a:t>
            </a:r>
            <a:r>
              <a:rPr lang="en-US" dirty="0"/>
              <a:t>electronically monitored cameras would be allowed in the </a:t>
            </a:r>
            <a:r>
              <a:rPr lang="en-US" dirty="0" smtClean="0"/>
              <a:t>[nursing home] rooms…</a:t>
            </a:r>
            <a:r>
              <a:rPr lang="en-US" dirty="0"/>
              <a:t> </a:t>
            </a:r>
            <a:r>
              <a:rPr lang="en-US" dirty="0" smtClean="0"/>
              <a:t>It </a:t>
            </a:r>
            <a:r>
              <a:rPr lang="en-US" dirty="0"/>
              <a:t>really hit me hard reading that bill because it brought back some personal memories for me as I had written in my </a:t>
            </a:r>
            <a:r>
              <a:rPr lang="en-US" dirty="0" smtClean="0"/>
              <a:t>letter </a:t>
            </a:r>
            <a:r>
              <a:rPr lang="en-US" dirty="0"/>
              <a:t>to my </a:t>
            </a:r>
            <a:r>
              <a:rPr lang="en-US" dirty="0" smtClean="0"/>
              <a:t>legislator </a:t>
            </a:r>
            <a:r>
              <a:rPr lang="en-US" dirty="0"/>
              <a:t>paper, with my grandma. I really would have loved for this to have been an option for her when she was alive so that I knew she was really being taken care of properly. This will definitely be a bill I will be </a:t>
            </a:r>
            <a:r>
              <a:rPr lang="en-US" dirty="0" smtClean="0"/>
              <a:t>watching. (HLA student, summer 2016)</a:t>
            </a:r>
            <a:endParaRPr lang="en-US" dirty="0"/>
          </a:p>
        </p:txBody>
      </p:sp>
    </p:spTree>
    <p:extLst>
      <p:ext uri="{BB962C8B-B14F-4D97-AF65-F5344CB8AC3E}">
        <p14:creationId xmlns:p14="http://schemas.microsoft.com/office/powerpoint/2010/main" val="2985972101"/>
      </p:ext>
    </p:extLst>
  </p:cSld>
  <p:clrMapOvr>
    <a:masterClrMapping/>
  </p:clrMapOvr>
  <p:transition spd="slow">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final insight from a HLA student… </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“…this </a:t>
            </a:r>
            <a:r>
              <a:rPr lang="en-US" dirty="0"/>
              <a:t>class was a surprise for me because I was really dreading it at the onset. However, it actually became really fun to investigate the different bills and develop the arguments or ways to express my opinion on the issues we addressed. Although the class was short, it did indeed pack a lot of information in that short amount of time and I look forward to learning more as our program progresses. Each class we take gives me more skills for my working “tool box” to help me to pass along information that is important for our everyday working lives</a:t>
            </a:r>
            <a:r>
              <a:rPr lang="en-US" dirty="0" smtClean="0"/>
              <a:t>.”</a:t>
            </a:r>
            <a:endParaRPr lang="en-US" dirty="0"/>
          </a:p>
        </p:txBody>
      </p:sp>
    </p:spTree>
    <p:extLst>
      <p:ext uri="{BB962C8B-B14F-4D97-AF65-F5344CB8AC3E}">
        <p14:creationId xmlns:p14="http://schemas.microsoft.com/office/powerpoint/2010/main" val="189747760"/>
      </p:ext>
    </p:extLst>
  </p:cSld>
  <p:clrMapOvr>
    <a:masterClrMapping/>
  </p:clrMapOvr>
  <p:transition spd="slow">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summary</a:t>
            </a:r>
            <a:endParaRPr lang="en-US" dirty="0"/>
          </a:p>
        </p:txBody>
      </p:sp>
      <p:sp>
        <p:nvSpPr>
          <p:cNvPr id="3" name="Content Placeholder 2"/>
          <p:cNvSpPr>
            <a:spLocks noGrp="1"/>
          </p:cNvSpPr>
          <p:nvPr>
            <p:ph idx="1"/>
          </p:nvPr>
        </p:nvSpPr>
        <p:spPr/>
        <p:txBody>
          <a:bodyPr/>
          <a:lstStyle/>
          <a:p>
            <a:r>
              <a:rPr lang="en-US" dirty="0" smtClean="0"/>
              <a:t>I am committed to stay focused on what interests the learners as a way to spark engagement in health policy. For that passion, they can learn the skills of political processes and analysis. </a:t>
            </a:r>
          </a:p>
          <a:p>
            <a:r>
              <a:rPr lang="en-US" dirty="0" smtClean="0"/>
              <a:t>QM was a great deal of work up front, but the steps of the process ensure a smoother course delivery </a:t>
            </a:r>
          </a:p>
          <a:p>
            <a:endParaRPr lang="en-US" dirty="0"/>
          </a:p>
        </p:txBody>
      </p:sp>
    </p:spTree>
    <p:extLst>
      <p:ext uri="{BB962C8B-B14F-4D97-AF65-F5344CB8AC3E}">
        <p14:creationId xmlns:p14="http://schemas.microsoft.com/office/powerpoint/2010/main" val="3287347568"/>
      </p:ext>
    </p:extLst>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the Basics</a:t>
            </a:r>
            <a:endParaRPr lang="en-US" dirty="0"/>
          </a:p>
        </p:txBody>
      </p:sp>
      <p:sp>
        <p:nvSpPr>
          <p:cNvPr id="3" name="Content Placeholder 2"/>
          <p:cNvSpPr>
            <a:spLocks noGrp="1"/>
          </p:cNvSpPr>
          <p:nvPr>
            <p:ph idx="1"/>
          </p:nvPr>
        </p:nvSpPr>
        <p:spPr>
          <a:xfrm>
            <a:off x="0" y="1143000"/>
            <a:ext cx="9144000" cy="5715000"/>
          </a:xfrm>
        </p:spPr>
        <p:txBody>
          <a:bodyPr>
            <a:noAutofit/>
          </a:bodyPr>
          <a:lstStyle/>
          <a:p>
            <a:pPr>
              <a:lnSpc>
                <a:spcPct val="110000"/>
              </a:lnSpc>
              <a:spcBef>
                <a:spcPts val="0"/>
              </a:spcBef>
              <a:buClr>
                <a:srgbClr val="0070C0"/>
              </a:buClr>
            </a:pPr>
            <a:r>
              <a:rPr lang="en-US" dirty="0" smtClean="0"/>
              <a:t>The Healthcare Leadership Administration (HLA) program committed to submitting our online curriculum to the Quality Matters certification process.</a:t>
            </a:r>
          </a:p>
          <a:p>
            <a:pPr>
              <a:lnSpc>
                <a:spcPct val="110000"/>
              </a:lnSpc>
              <a:spcBef>
                <a:spcPts val="0"/>
              </a:spcBef>
              <a:buClr>
                <a:srgbClr val="0070C0"/>
              </a:buClr>
            </a:pPr>
            <a:r>
              <a:rPr lang="en-US" dirty="0" smtClean="0"/>
              <a:t>If you do not know what that involves, you might start with an overview from the Quality </a:t>
            </a:r>
            <a:r>
              <a:rPr lang="en-US" dirty="0"/>
              <a:t>Matters website </a:t>
            </a:r>
            <a:r>
              <a:rPr lang="en-US" dirty="0" smtClean="0"/>
              <a:t>at </a:t>
            </a:r>
            <a:r>
              <a:rPr lang="en-US" dirty="0" smtClean="0">
                <a:hlinkClick r:id="rId2"/>
              </a:rPr>
              <a:t>https://www.qualitymatters.org/rubric</a:t>
            </a:r>
            <a:endParaRPr lang="en-US" dirty="0"/>
          </a:p>
          <a:p>
            <a:pPr>
              <a:lnSpc>
                <a:spcPct val="110000"/>
              </a:lnSpc>
              <a:spcBef>
                <a:spcPts val="0"/>
              </a:spcBef>
              <a:buClr>
                <a:srgbClr val="0070C0"/>
              </a:buClr>
            </a:pPr>
            <a:r>
              <a:rPr lang="en-US" dirty="0" smtClean="0"/>
              <a:t>Today’s presentation focuses on how we have</a:t>
            </a:r>
          </a:p>
          <a:p>
            <a:pPr marL="0" indent="0">
              <a:lnSpc>
                <a:spcPct val="110000"/>
              </a:lnSpc>
              <a:spcBef>
                <a:spcPts val="0"/>
              </a:spcBef>
              <a:buClr>
                <a:srgbClr val="0070C0"/>
              </a:buClr>
              <a:buNone/>
            </a:pPr>
            <a:r>
              <a:rPr lang="en-US" dirty="0" smtClean="0"/>
              <a:t>	utilized the QM standards and rubric to</a:t>
            </a:r>
          </a:p>
          <a:p>
            <a:pPr marL="0" indent="0">
              <a:lnSpc>
                <a:spcPct val="110000"/>
              </a:lnSpc>
              <a:spcBef>
                <a:spcPts val="0"/>
              </a:spcBef>
              <a:buClr>
                <a:srgbClr val="0070C0"/>
              </a:buClr>
              <a:buNone/>
            </a:pPr>
            <a:r>
              <a:rPr lang="en-US" dirty="0"/>
              <a:t>	 </a:t>
            </a:r>
            <a:r>
              <a:rPr lang="en-US" dirty="0" smtClean="0"/>
              <a:t>     enhance program instruction/delivery.</a:t>
            </a:r>
            <a:endParaRPr lang="en-US" dirty="0"/>
          </a:p>
        </p:txBody>
      </p:sp>
    </p:spTree>
    <p:extLst>
      <p:ext uri="{BB962C8B-B14F-4D97-AF65-F5344CB8AC3E}">
        <p14:creationId xmlns:p14="http://schemas.microsoft.com/office/powerpoint/2010/main" val="407031564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3">
                                            <p:txEl>
                                              <p:pRg st="0" end="0"/>
                                            </p:txEl>
                                          </p:spTgt>
                                        </p:tgtEl>
                                      </p:cBhvr>
                                    </p:animEffect>
                                    <p:anim calcmode="lin" valueType="num">
                                      <p:cBhvr>
                                        <p:cTn id="10" dur="2000" fill="hold"/>
                                        <p:tgtEl>
                                          <p:spTgt spid="3">
                                            <p:txEl>
                                              <p:pRg st="0" end="0"/>
                                            </p:txEl>
                                          </p:spTgt>
                                        </p:tgtEl>
                                        <p:attrNameLst>
                                          <p:attrName>ppt_x</p:attrName>
                                        </p:attrNameLst>
                                      </p:cBhvr>
                                      <p:tavLst>
                                        <p:tav tm="0">
                                          <p:val>
                                            <p:fltVal val="0.5"/>
                                          </p:val>
                                        </p:tav>
                                        <p:tav tm="100000">
                                          <p:val>
                                            <p:strVal val="#ppt_x"/>
                                          </p:val>
                                        </p:tav>
                                      </p:tavLst>
                                    </p:anim>
                                    <p:anim calcmode="lin" valueType="num">
                                      <p:cBhvr>
                                        <p:cTn id="11" dur="2000" fill="hold"/>
                                        <p:tgtEl>
                                          <p:spTgt spid="3">
                                            <p:txEl>
                                              <p:pRg st="0" end="0"/>
                                            </p:txEl>
                                          </p:spTgt>
                                        </p:tgtEl>
                                        <p:attrNameLst>
                                          <p:attrName>ppt_y</p:attrName>
                                        </p:attrNameLst>
                                      </p:cBhvr>
                                      <p:tavLst>
                                        <p:tav tm="0">
                                          <p:val>
                                            <p:fltVal val="0.5"/>
                                          </p:val>
                                        </p:tav>
                                        <p:tav tm="100000">
                                          <p:val>
                                            <p:strVal val="#ppt_y"/>
                                          </p:val>
                                        </p:tav>
                                      </p:tavLst>
                                    </p:anim>
                                  </p:childTnLst>
                                </p:cTn>
                              </p:par>
                            </p:childTnLst>
                          </p:cTn>
                        </p:par>
                        <p:par>
                          <p:cTn id="12" fill="hold">
                            <p:stCondLst>
                              <p:cond delay="2000"/>
                            </p:stCondLst>
                            <p:childTnLst>
                              <p:par>
                                <p:cTn id="13" presetID="53" presetClass="entr" presetSubtype="528"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7" dur="2000"/>
                                        <p:tgtEl>
                                          <p:spTgt spid="3">
                                            <p:txEl>
                                              <p:pRg st="1" end="1"/>
                                            </p:txEl>
                                          </p:spTgt>
                                        </p:tgtEl>
                                      </p:cBhvr>
                                    </p:animEffect>
                                    <p:anim calcmode="lin" valueType="num">
                                      <p:cBhvr>
                                        <p:cTn id="18" dur="2000" fill="hold"/>
                                        <p:tgtEl>
                                          <p:spTgt spid="3">
                                            <p:txEl>
                                              <p:pRg st="1" end="1"/>
                                            </p:txEl>
                                          </p:spTgt>
                                        </p:tgtEl>
                                        <p:attrNameLst>
                                          <p:attrName>ppt_x</p:attrName>
                                        </p:attrNameLst>
                                      </p:cBhvr>
                                      <p:tavLst>
                                        <p:tav tm="0">
                                          <p:val>
                                            <p:fltVal val="0.5"/>
                                          </p:val>
                                        </p:tav>
                                        <p:tav tm="100000">
                                          <p:val>
                                            <p:strVal val="#ppt_x"/>
                                          </p:val>
                                        </p:tav>
                                      </p:tavLst>
                                    </p:anim>
                                    <p:anim calcmode="lin" valueType="num">
                                      <p:cBhvr>
                                        <p:cTn id="19" dur="2000" fill="hold"/>
                                        <p:tgtEl>
                                          <p:spTgt spid="3">
                                            <p:txEl>
                                              <p:pRg st="1" end="1"/>
                                            </p:txEl>
                                          </p:spTgt>
                                        </p:tgtEl>
                                        <p:attrNameLst>
                                          <p:attrName>ppt_y</p:attrName>
                                        </p:attrNameLst>
                                      </p:cBhvr>
                                      <p:tavLst>
                                        <p:tav tm="0">
                                          <p:val>
                                            <p:fltVal val="0.5"/>
                                          </p:val>
                                        </p:tav>
                                        <p:tav tm="100000">
                                          <p:val>
                                            <p:strVal val="#ppt_y"/>
                                          </p:val>
                                        </p:tav>
                                      </p:tavLst>
                                    </p:anim>
                                  </p:childTnLst>
                                </p:cTn>
                              </p:par>
                            </p:childTnLst>
                          </p:cTn>
                        </p:par>
                        <p:par>
                          <p:cTn id="20" fill="hold">
                            <p:stCondLst>
                              <p:cond delay="4000"/>
                            </p:stCondLst>
                            <p:childTnLst>
                              <p:par>
                                <p:cTn id="21" presetID="53" presetClass="entr" presetSubtype="528" fill="hold"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2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5" dur="2000"/>
                                        <p:tgtEl>
                                          <p:spTgt spid="3">
                                            <p:txEl>
                                              <p:pRg st="2" end="2"/>
                                            </p:txEl>
                                          </p:spTgt>
                                        </p:tgtEl>
                                      </p:cBhvr>
                                    </p:animEffect>
                                    <p:anim calcmode="lin" valueType="num">
                                      <p:cBhvr>
                                        <p:cTn id="26" dur="2000" fill="hold"/>
                                        <p:tgtEl>
                                          <p:spTgt spid="3">
                                            <p:txEl>
                                              <p:pRg st="2" end="2"/>
                                            </p:txEl>
                                          </p:spTgt>
                                        </p:tgtEl>
                                        <p:attrNameLst>
                                          <p:attrName>ppt_x</p:attrName>
                                        </p:attrNameLst>
                                      </p:cBhvr>
                                      <p:tavLst>
                                        <p:tav tm="0">
                                          <p:val>
                                            <p:fltVal val="0.5"/>
                                          </p:val>
                                        </p:tav>
                                        <p:tav tm="100000">
                                          <p:val>
                                            <p:strVal val="#ppt_x"/>
                                          </p:val>
                                        </p:tav>
                                      </p:tavLst>
                                    </p:anim>
                                    <p:anim calcmode="lin" valueType="num">
                                      <p:cBhvr>
                                        <p:cTn id="27" dur="2000" fill="hold"/>
                                        <p:tgtEl>
                                          <p:spTgt spid="3">
                                            <p:txEl>
                                              <p:pRg st="2" end="2"/>
                                            </p:txEl>
                                          </p:spTgt>
                                        </p:tgtEl>
                                        <p:attrNameLst>
                                          <p:attrName>ppt_y</p:attrName>
                                        </p:attrNameLst>
                                      </p:cBhvr>
                                      <p:tavLst>
                                        <p:tav tm="0">
                                          <p:val>
                                            <p:fltVal val="0.5"/>
                                          </p:val>
                                        </p:tav>
                                        <p:tav tm="100000">
                                          <p:val>
                                            <p:strVal val="#ppt_y"/>
                                          </p:val>
                                        </p:tav>
                                      </p:tavLst>
                                    </p:anim>
                                  </p:childTnLst>
                                </p:cTn>
                              </p:par>
                            </p:childTnLst>
                          </p:cTn>
                        </p:par>
                        <p:par>
                          <p:cTn id="28" fill="hold">
                            <p:stCondLst>
                              <p:cond delay="6000"/>
                            </p:stCondLst>
                            <p:childTnLst>
                              <p:par>
                                <p:cTn id="29" presetID="53" presetClass="entr" presetSubtype="528" fill="hold"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3" dur="10"/>
                                        <p:tgtEl>
                                          <p:spTgt spid="3">
                                            <p:txEl>
                                              <p:pRg st="3" end="3"/>
                                            </p:txEl>
                                          </p:spTgt>
                                        </p:tgtEl>
                                      </p:cBhvr>
                                    </p:animEffect>
                                    <p:anim calcmode="lin" valueType="num">
                                      <p:cBhvr>
                                        <p:cTn id="34" dur="10" fill="hold"/>
                                        <p:tgtEl>
                                          <p:spTgt spid="3">
                                            <p:txEl>
                                              <p:pRg st="3" end="3"/>
                                            </p:txEl>
                                          </p:spTgt>
                                        </p:tgtEl>
                                        <p:attrNameLst>
                                          <p:attrName>ppt_x</p:attrName>
                                        </p:attrNameLst>
                                      </p:cBhvr>
                                      <p:tavLst>
                                        <p:tav tm="0">
                                          <p:val>
                                            <p:fltVal val="0.5"/>
                                          </p:val>
                                        </p:tav>
                                        <p:tav tm="100000">
                                          <p:val>
                                            <p:strVal val="#ppt_x"/>
                                          </p:val>
                                        </p:tav>
                                      </p:tavLst>
                                    </p:anim>
                                    <p:anim calcmode="lin" valueType="num">
                                      <p:cBhvr>
                                        <p:cTn id="35" dur="10" fill="hold"/>
                                        <p:tgtEl>
                                          <p:spTgt spid="3">
                                            <p:txEl>
                                              <p:pRg st="3" end="3"/>
                                            </p:txEl>
                                          </p:spTgt>
                                        </p:tgtEl>
                                        <p:attrNameLst>
                                          <p:attrName>ppt_y</p:attrName>
                                        </p:attrNameLst>
                                      </p:cBhvr>
                                      <p:tavLst>
                                        <p:tav tm="0">
                                          <p:val>
                                            <p:fltVal val="0.5"/>
                                          </p:val>
                                        </p:tav>
                                        <p:tav tm="100000">
                                          <p:val>
                                            <p:strVal val="#ppt_y"/>
                                          </p:val>
                                        </p:tav>
                                      </p:tavLst>
                                    </p:anim>
                                  </p:childTnLst>
                                </p:cTn>
                              </p:par>
                            </p:childTnLst>
                          </p:cTn>
                        </p:par>
                        <p:par>
                          <p:cTn id="36" fill="hold">
                            <p:stCondLst>
                              <p:cond delay="6010"/>
                            </p:stCondLst>
                            <p:childTnLst>
                              <p:par>
                                <p:cTn id="37" presetID="53" presetClass="entr" presetSubtype="528" fill="hold" nodeType="after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1" dur="10"/>
                                        <p:tgtEl>
                                          <p:spTgt spid="3">
                                            <p:txEl>
                                              <p:pRg st="4" end="4"/>
                                            </p:txEl>
                                          </p:spTgt>
                                        </p:tgtEl>
                                      </p:cBhvr>
                                    </p:animEffect>
                                    <p:anim calcmode="lin" valueType="num">
                                      <p:cBhvr>
                                        <p:cTn id="42" dur="10" fill="hold"/>
                                        <p:tgtEl>
                                          <p:spTgt spid="3">
                                            <p:txEl>
                                              <p:pRg st="4" end="4"/>
                                            </p:txEl>
                                          </p:spTgt>
                                        </p:tgtEl>
                                        <p:attrNameLst>
                                          <p:attrName>ppt_x</p:attrName>
                                        </p:attrNameLst>
                                      </p:cBhvr>
                                      <p:tavLst>
                                        <p:tav tm="0">
                                          <p:val>
                                            <p:fltVal val="0.5"/>
                                          </p:val>
                                        </p:tav>
                                        <p:tav tm="100000">
                                          <p:val>
                                            <p:strVal val="#ppt_x"/>
                                          </p:val>
                                        </p:tav>
                                      </p:tavLst>
                                    </p:anim>
                                    <p:anim calcmode="lin" valueType="num">
                                      <p:cBhvr>
                                        <p:cTn id="43" dur="10" fill="hold"/>
                                        <p:tgtEl>
                                          <p:spTgt spid="3">
                                            <p:txEl>
                                              <p:pRg st="4" end="4"/>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t>
            </a:r>
            <a:endParaRPr lang="en-US" dirty="0"/>
          </a:p>
        </p:txBody>
      </p:sp>
      <p:sp>
        <p:nvSpPr>
          <p:cNvPr id="3" name="Content Placeholder 2"/>
          <p:cNvSpPr>
            <a:spLocks noGrp="1"/>
          </p:cNvSpPr>
          <p:nvPr>
            <p:ph idx="1"/>
          </p:nvPr>
        </p:nvSpPr>
        <p:spPr>
          <a:xfrm>
            <a:off x="0" y="1066800"/>
            <a:ext cx="5105400" cy="4906963"/>
          </a:xfrm>
        </p:spPr>
        <p:txBody>
          <a:bodyPr>
            <a:normAutofit fontScale="47500" lnSpcReduction="20000"/>
          </a:bodyPr>
          <a:lstStyle/>
          <a:p>
            <a:pPr marL="0" indent="0">
              <a:buNone/>
            </a:pPr>
            <a:r>
              <a:rPr lang="en-US" sz="5100" b="1" dirty="0" smtClean="0">
                <a:solidFill>
                  <a:schemeClr val="accent2"/>
                </a:solidFill>
              </a:rPr>
              <a:t>Jane Foote, </a:t>
            </a:r>
            <a:r>
              <a:rPr lang="en-US" sz="5100" b="1" dirty="0" smtClean="0">
                <a:solidFill>
                  <a:schemeClr val="accent2"/>
                </a:solidFill>
              </a:rPr>
              <a:t>EdD</a:t>
            </a:r>
            <a:r>
              <a:rPr lang="en-US" sz="5100" b="1" dirty="0" smtClean="0">
                <a:solidFill>
                  <a:schemeClr val="accent2"/>
                </a:solidFill>
              </a:rPr>
              <a:t>, MSN, RN</a:t>
            </a:r>
          </a:p>
          <a:p>
            <a:pPr marL="0" indent="0">
              <a:buNone/>
            </a:pPr>
            <a:r>
              <a:rPr lang="en-US" sz="5100" dirty="0" smtClean="0"/>
              <a:t>Associate Professor, Graduate Nursing</a:t>
            </a:r>
          </a:p>
          <a:p>
            <a:pPr marL="0" indent="0">
              <a:buNone/>
            </a:pPr>
            <a:r>
              <a:rPr lang="en-US" sz="5100" dirty="0" smtClean="0"/>
              <a:t>Winona State University</a:t>
            </a:r>
          </a:p>
          <a:p>
            <a:pPr marL="0" indent="0">
              <a:buNone/>
            </a:pPr>
            <a:r>
              <a:rPr lang="en-US" sz="5100" dirty="0" smtClean="0">
                <a:hlinkClick r:id="rId2"/>
              </a:rPr>
              <a:t>Jfoote@winona.edu</a:t>
            </a:r>
            <a:r>
              <a:rPr lang="en-US" sz="5100" dirty="0" smtClean="0"/>
              <a:t>  </a:t>
            </a:r>
            <a:endParaRPr lang="en-US" sz="5100" dirty="0" smtClean="0"/>
          </a:p>
          <a:p>
            <a:pPr marL="0" indent="0">
              <a:buNone/>
            </a:pPr>
            <a:r>
              <a:rPr lang="en-US" sz="5100" b="1" dirty="0" smtClean="0">
                <a:solidFill>
                  <a:schemeClr val="accent2"/>
                </a:solidFill>
              </a:rPr>
              <a:t>Rita </a:t>
            </a:r>
            <a:r>
              <a:rPr lang="en-US" sz="5100" b="1" dirty="0">
                <a:solidFill>
                  <a:schemeClr val="accent2"/>
                </a:solidFill>
              </a:rPr>
              <a:t>L. Rahoi-Gilchrest, PhD</a:t>
            </a:r>
          </a:p>
          <a:p>
            <a:pPr marL="0" indent="0">
              <a:buNone/>
            </a:pPr>
            <a:r>
              <a:rPr lang="en-US" sz="5100" dirty="0" smtClean="0"/>
              <a:t>Associate Dean, </a:t>
            </a:r>
            <a:r>
              <a:rPr lang="en-US" sz="5100" dirty="0" smtClean="0"/>
              <a:t>Liberal Arts/Professor</a:t>
            </a:r>
            <a:r>
              <a:rPr lang="en-US" sz="5100" dirty="0"/>
              <a:t>, Communication </a:t>
            </a:r>
            <a:r>
              <a:rPr lang="en-US" sz="5100" dirty="0" smtClean="0"/>
              <a:t>Studies</a:t>
            </a:r>
          </a:p>
          <a:p>
            <a:pPr marL="0" indent="0">
              <a:buNone/>
            </a:pPr>
            <a:r>
              <a:rPr lang="en-US" sz="5100" dirty="0" smtClean="0"/>
              <a:t>Master/Peer Reviewer/Workshop </a:t>
            </a:r>
            <a:r>
              <a:rPr lang="en-US" sz="5100" dirty="0"/>
              <a:t>Facilitator, Quality Matters</a:t>
            </a:r>
          </a:p>
          <a:p>
            <a:pPr marL="0" indent="0">
              <a:buNone/>
            </a:pPr>
            <a:r>
              <a:rPr lang="en-US" sz="5100" dirty="0"/>
              <a:t>Winona State </a:t>
            </a:r>
            <a:r>
              <a:rPr lang="en-US" sz="5100" dirty="0" smtClean="0"/>
              <a:t>University</a:t>
            </a:r>
          </a:p>
          <a:p>
            <a:pPr marL="0" indent="0">
              <a:buNone/>
            </a:pPr>
            <a:r>
              <a:rPr lang="en-US" sz="5100" dirty="0" smtClean="0">
                <a:hlinkClick r:id="rId3"/>
              </a:rPr>
              <a:t>rrgilchrest@winona.edu</a:t>
            </a:r>
            <a:r>
              <a:rPr lang="en-US" sz="5100" dirty="0" smtClean="0"/>
              <a:t> </a:t>
            </a:r>
            <a:endParaRPr lang="en-US" sz="5100" dirty="0"/>
          </a:p>
          <a:p>
            <a:pPr marL="0" indent="0">
              <a:buNone/>
            </a:pPr>
            <a:endParaRPr lang="en-US" sz="5100" dirty="0"/>
          </a:p>
          <a:p>
            <a:pPr marL="0" indent="0">
              <a:buNone/>
            </a:pPr>
            <a:endParaRPr lang="en-US" sz="2400" dirty="0"/>
          </a:p>
        </p:txBody>
      </p:sp>
      <p:sp>
        <p:nvSpPr>
          <p:cNvPr id="4" name="TextBox 3"/>
          <p:cNvSpPr txBox="1"/>
          <p:nvPr/>
        </p:nvSpPr>
        <p:spPr>
          <a:xfrm>
            <a:off x="5029200" y="1447800"/>
            <a:ext cx="3886200" cy="3693319"/>
          </a:xfrm>
          <a:prstGeom prst="rect">
            <a:avLst/>
          </a:prstGeom>
          <a:noFill/>
        </p:spPr>
        <p:txBody>
          <a:bodyPr wrap="square" rtlCol="0">
            <a:spAutoFit/>
          </a:bodyPr>
          <a:lstStyle/>
          <a:p>
            <a:endParaRPr lang="en-US" dirty="0">
              <a:solidFill>
                <a:schemeClr val="bg1"/>
              </a:solidFill>
            </a:endParaRPr>
          </a:p>
          <a:p>
            <a:r>
              <a:rPr lang="en-US" sz="2400" b="1" dirty="0">
                <a:solidFill>
                  <a:schemeClr val="accent2"/>
                </a:solidFill>
                <a:latin typeface="Arial" charset="0"/>
                <a:ea typeface="Arial" charset="0"/>
                <a:cs typeface="Arial" charset="0"/>
              </a:rPr>
              <a:t>Mary </a:t>
            </a:r>
            <a:r>
              <a:rPr lang="en-US" sz="2400" b="1" dirty="0" smtClean="0">
                <a:solidFill>
                  <a:schemeClr val="accent2"/>
                </a:solidFill>
                <a:latin typeface="Arial" charset="0"/>
                <a:ea typeface="Arial" charset="0"/>
                <a:cs typeface="Arial" charset="0"/>
              </a:rPr>
              <a:t>Bohman, MS</a:t>
            </a:r>
            <a:endParaRPr lang="en-US" sz="2400" b="1" dirty="0">
              <a:solidFill>
                <a:schemeClr val="accent2"/>
              </a:solidFill>
              <a:latin typeface="Arial" charset="0"/>
              <a:ea typeface="Arial" charset="0"/>
              <a:cs typeface="Arial" charset="0"/>
            </a:endParaRPr>
          </a:p>
          <a:p>
            <a:r>
              <a:rPr lang="en-US" sz="2400" dirty="0" smtClean="0">
                <a:solidFill>
                  <a:schemeClr val="bg1"/>
                </a:solidFill>
                <a:latin typeface="Arial" charset="0"/>
                <a:ea typeface="Arial" charset="0"/>
                <a:cs typeface="Arial" charset="0"/>
              </a:rPr>
              <a:t>Instructional Design Specialist, </a:t>
            </a:r>
            <a:r>
              <a:rPr lang="en-US" sz="2400" dirty="0">
                <a:solidFill>
                  <a:schemeClr val="bg1"/>
                </a:solidFill>
                <a:latin typeface="Arial" charset="0"/>
                <a:ea typeface="Arial" charset="0"/>
                <a:cs typeface="Arial" charset="0"/>
              </a:rPr>
              <a:t>Teaching Learning &amp; Technology Services</a:t>
            </a:r>
          </a:p>
          <a:p>
            <a:r>
              <a:rPr lang="en-US" sz="2400" dirty="0" smtClean="0">
                <a:solidFill>
                  <a:schemeClr val="bg1"/>
                </a:solidFill>
                <a:latin typeface="Arial" charset="0"/>
                <a:ea typeface="Arial" charset="0"/>
                <a:cs typeface="Arial" charset="0"/>
              </a:rPr>
              <a:t>Quality </a:t>
            </a:r>
            <a:r>
              <a:rPr lang="en-US" sz="2400" dirty="0">
                <a:solidFill>
                  <a:schemeClr val="bg1"/>
                </a:solidFill>
                <a:latin typeface="Arial" charset="0"/>
                <a:ea typeface="Arial" charset="0"/>
                <a:cs typeface="Arial" charset="0"/>
              </a:rPr>
              <a:t>Matters Campus Coordinator (QMC)</a:t>
            </a:r>
          </a:p>
          <a:p>
            <a:r>
              <a:rPr lang="en-US" sz="2400" dirty="0">
                <a:solidFill>
                  <a:schemeClr val="bg1"/>
                </a:solidFill>
                <a:latin typeface="Arial" charset="0"/>
                <a:ea typeface="Arial" charset="0"/>
                <a:cs typeface="Arial" charset="0"/>
              </a:rPr>
              <a:t>Winona State University</a:t>
            </a:r>
          </a:p>
          <a:p>
            <a:r>
              <a:rPr lang="en-US" sz="2400" dirty="0" smtClean="0">
                <a:solidFill>
                  <a:schemeClr val="bg1"/>
                </a:solidFill>
                <a:latin typeface="Arial" charset="0"/>
                <a:ea typeface="Arial" charset="0"/>
                <a:cs typeface="Arial" charset="0"/>
                <a:hlinkClick r:id="rId4"/>
              </a:rPr>
              <a:t>Mbohman@winona.edu</a:t>
            </a:r>
            <a:r>
              <a:rPr lang="en-US" sz="2400" dirty="0" smtClean="0">
                <a:solidFill>
                  <a:schemeClr val="bg1"/>
                </a:solidFill>
                <a:latin typeface="Arial" charset="0"/>
                <a:ea typeface="Arial" charset="0"/>
                <a:cs typeface="Arial" charset="0"/>
              </a:rPr>
              <a:t> </a:t>
            </a:r>
            <a:endParaRPr lang="en-US" sz="240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3050479470"/>
      </p:ext>
    </p:extLst>
  </p:cSld>
  <p:clrMapOvr>
    <a:masterClrMapping/>
  </p:clrMapOvr>
  <p:transition spd="slow">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noAutofit/>
          </a:bodyPr>
          <a:lstStyle/>
          <a:p>
            <a:r>
              <a:rPr lang="en-US" sz="4000" dirty="0" smtClean="0">
                <a:effectLst>
                  <a:reflection blurRad="6350" stA="55000" endA="300" endPos="45500" dir="5400000" sy="-100000" algn="bl" rotWithShape="0"/>
                </a:effectLst>
              </a:rPr>
              <a:t>QM Standard One:  </a:t>
            </a:r>
            <a:br>
              <a:rPr lang="en-US" sz="4000" dirty="0" smtClean="0">
                <a:effectLst>
                  <a:reflection blurRad="6350" stA="55000" endA="300" endPos="45500" dir="5400000" sy="-100000" algn="bl" rotWithShape="0"/>
                </a:effectLst>
              </a:rPr>
            </a:br>
            <a:r>
              <a:rPr lang="en-US" sz="3800" dirty="0" smtClean="0">
                <a:effectLst>
                  <a:reflection blurRad="6350" stA="55000" endA="300" endPos="45500" dir="5400000" sy="-100000" algn="bl" rotWithShape="0"/>
                </a:effectLst>
              </a:rPr>
              <a:t>Course Overview &amp; Introduction</a:t>
            </a:r>
            <a:endParaRPr lang="en-US" sz="3800" dirty="0">
              <a:effectLst>
                <a:reflection blurRad="6350" stA="55000" endA="300" endPos="45500" dir="5400000" sy="-100000" algn="bl" rotWithShape="0"/>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88037883"/>
              </p:ext>
            </p:extLst>
          </p:nvPr>
        </p:nvGraphicFramePr>
        <p:xfrm>
          <a:off x="-6264" y="1219200"/>
          <a:ext cx="9150263"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80916405"/>
      </p:ext>
    </p:extLst>
  </p:cSld>
  <p:clrMapOvr>
    <a:masterClrMapping/>
  </p:clrMapOvr>
  <p:transition spd="slow">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noAutofit/>
          </a:bodyPr>
          <a:lstStyle/>
          <a:p>
            <a:r>
              <a:rPr lang="en-US" sz="4000" dirty="0" smtClean="0">
                <a:effectLst>
                  <a:reflection blurRad="6350" stA="55000" endA="300" endPos="45500" dir="5400000" sy="-100000" algn="bl" rotWithShape="0"/>
                </a:effectLst>
              </a:rPr>
              <a:t>QM Standard Seven:  </a:t>
            </a:r>
            <a:br>
              <a:rPr lang="en-US" sz="4000" dirty="0" smtClean="0">
                <a:effectLst>
                  <a:reflection blurRad="6350" stA="55000" endA="300" endPos="45500" dir="5400000" sy="-100000" algn="bl" rotWithShape="0"/>
                </a:effectLst>
              </a:rPr>
            </a:br>
            <a:r>
              <a:rPr lang="en-US" sz="3800" dirty="0" smtClean="0">
                <a:effectLst>
                  <a:reflection blurRad="6350" stA="55000" endA="300" endPos="45500" dir="5400000" sy="-100000" algn="bl" rotWithShape="0"/>
                </a:effectLst>
              </a:rPr>
              <a:t>Learner Support </a:t>
            </a:r>
            <a:endParaRPr lang="en-US" sz="3800" dirty="0">
              <a:effectLst>
                <a:reflection blurRad="6350" stA="55000" endA="300" endPos="45500" dir="5400000" sy="-100000" algn="bl" rotWithShape="0"/>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34324910"/>
              </p:ext>
            </p:extLst>
          </p:nvPr>
        </p:nvGraphicFramePr>
        <p:xfrm>
          <a:off x="-6264" y="1219200"/>
          <a:ext cx="9150263"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28163221"/>
      </p:ext>
    </p:extLst>
  </p:cSld>
  <p:clrMapOvr>
    <a:masterClrMapping/>
  </p:clrMapOvr>
  <p:transition spd="slow">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Start Here Module Content</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2300" y="1219200"/>
            <a:ext cx="5054600" cy="552658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4917796"/>
      </p:ext>
    </p:extLst>
  </p:cSld>
  <p:clrMapOvr>
    <a:masterClrMapping/>
  </p:clrMapOvr>
  <p:transition spd="slow">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Technical Support &amp; Resources</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800" y="1371600"/>
            <a:ext cx="3253131" cy="5181600"/>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19200"/>
            <a:ext cx="5425465" cy="54483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07262917"/>
      </p:ext>
    </p:extLst>
  </p:cSld>
  <p:clrMapOvr>
    <a:masterClrMapping/>
  </p:clrMapOvr>
  <p:transition spd="slow">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&amp; Resources</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295400"/>
            <a:ext cx="6629400" cy="536865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85601730"/>
      </p:ext>
    </p:extLst>
  </p:cSld>
  <p:clrMapOvr>
    <a:masterClrMapping/>
  </p:clrMapOvr>
  <p:transition spd="slow">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Services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295400"/>
            <a:ext cx="8786960" cy="5410200"/>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4572000"/>
            <a:ext cx="2802194" cy="2133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13088655"/>
      </p:ext>
    </p:extLst>
  </p:cSld>
  <p:clrMapOvr>
    <a:masterClrMapping/>
  </p:clrMapOvr>
  <p:transition spd="slow">
    <p:fade thruBlk="1"/>
  </p:transition>
  <p:timing>
    <p:tnLst>
      <p:par>
        <p:cTn id="1" dur="indefinite" restart="never" nodeType="tmRoot"/>
      </p:par>
    </p:tnLst>
  </p:timing>
</p:sld>
</file>

<file path=ppt/theme/theme1.xml><?xml version="1.0" encoding="utf-8"?>
<a:theme xmlns:a="http://schemas.openxmlformats.org/drawingml/2006/main" name="Networking_2007">
  <a:themeElements>
    <a:clrScheme name="Custom 1">
      <a:dk1>
        <a:sysClr val="windowText" lastClr="000000"/>
      </a:dk1>
      <a:lt1>
        <a:sysClr val="window" lastClr="FFFFFF"/>
      </a:lt1>
      <a:dk2>
        <a:srgbClr val="1F497D"/>
      </a:dk2>
      <a:lt2>
        <a:srgbClr val="EEECE1"/>
      </a:lt2>
      <a:accent1>
        <a:srgbClr val="4F81BD"/>
      </a:accent1>
      <a:accent2>
        <a:srgbClr val="F79646"/>
      </a:accent2>
      <a:accent3>
        <a:srgbClr val="9BBB59"/>
      </a:accent3>
      <a:accent4>
        <a:srgbClr val="8064A2"/>
      </a:accent4>
      <a:accent5>
        <a:srgbClr val="4BACC6"/>
      </a:accent5>
      <a:accent6>
        <a:srgbClr val="C0504D"/>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352E504-0C65-4A68-8323-859DD793638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Networking trio design template</Template>
  <TotalTime>0</TotalTime>
  <Words>1953</Words>
  <Application>Microsoft Office PowerPoint</Application>
  <PresentationFormat>On-screen Show (4:3)</PresentationFormat>
  <Paragraphs>172</Paragraphs>
  <Slides>30</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Courier New</vt:lpstr>
      <vt:lpstr>Wingdings</vt:lpstr>
      <vt:lpstr>Networking_2007</vt:lpstr>
      <vt:lpstr>How Can Quality Matters Help Me?</vt:lpstr>
      <vt:lpstr>First, the Basics</vt:lpstr>
      <vt:lpstr>First, the Basics</vt:lpstr>
      <vt:lpstr>QM Standard One:   Course Overview &amp; Introduction</vt:lpstr>
      <vt:lpstr>QM Standard Seven:   Learner Support </vt:lpstr>
      <vt:lpstr>Start Here Module Content</vt:lpstr>
      <vt:lpstr>Technical Support &amp; Resources</vt:lpstr>
      <vt:lpstr>Training &amp; Resources</vt:lpstr>
      <vt:lpstr>Student Services</vt:lpstr>
      <vt:lpstr>QM Standard Five:   Course Activities &amp; Learner Interaction</vt:lpstr>
      <vt:lpstr>Let’s Take a Look!</vt:lpstr>
      <vt:lpstr>Peer Evaluation Rubric</vt:lpstr>
      <vt:lpstr>Discussion Board Rubric</vt:lpstr>
      <vt:lpstr>What is working well</vt:lpstr>
      <vt:lpstr>What Will Change Going Forward</vt:lpstr>
      <vt:lpstr>Insights From Students</vt:lpstr>
      <vt:lpstr>Final Thoughts</vt:lpstr>
      <vt:lpstr>QM certified Health Policy Course: Lessons Learned</vt:lpstr>
      <vt:lpstr>Examples of topics from this summer</vt:lpstr>
      <vt:lpstr>What is working well</vt:lpstr>
      <vt:lpstr>More aspects that worked… </vt:lpstr>
      <vt:lpstr>A thought on incorporating diversity</vt:lpstr>
      <vt:lpstr>Tools for Connecting </vt:lpstr>
      <vt:lpstr>What I will want to change in Health Policy going forward.</vt:lpstr>
      <vt:lpstr>Qualitative data from the learners</vt:lpstr>
      <vt:lpstr>Comment, HLA student  summer 2016</vt:lpstr>
      <vt:lpstr>When passion matters… </vt:lpstr>
      <vt:lpstr>A final insight from a HLA student… </vt:lpstr>
      <vt:lpstr>In summary</vt:lpstr>
      <vt:lpstr>Questions? </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2014-12-11T18:59:57Z</dcterms:created>
  <dcterms:modified xsi:type="dcterms:W3CDTF">2016-07-27T12:47:35Z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TC102413899990</vt:lpwstr>
  </property>
</Properties>
</file>