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Alfa Slab One" charset="0"/>
      <p:regular r:id="rId27"/>
    </p:embeddedFont>
    <p:embeddedFont>
      <p:font typeface="Proxima Nova" charset="0"/>
      <p:regular r:id="rId28"/>
      <p:bold r:id="rId29"/>
      <p:italic r:id="rId30"/>
      <p:boldItalic r:id="rId31"/>
    </p:embeddedFont>
    <p:embeddedFont>
      <p:font typeface="Helvetica Neue"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B1F404AF-14D6-481B-813F-8E343919734F}">
  <a:tblStyle styleId="{B1F404AF-14D6-481B-813F-8E343919734F}"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AB4306A8-44CE-4BB0-8583-C01FEE2A64BA}"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444"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Thing to note: Students come in with social media experience and the forum is antiquated comparatively, so expectations are a MUST</a:t>
            </a:r>
          </a:p>
          <a:p>
            <a:pPr lvl="0">
              <a:spcBef>
                <a:spcPts val="0"/>
              </a:spcBef>
              <a:buNone/>
            </a:pPr>
            <a:endParaRPr/>
          </a:p>
          <a:p>
            <a:pPr lvl="0" rtl="0">
              <a:spcBef>
                <a:spcPts val="0"/>
              </a:spcBef>
              <a:buNone/>
            </a:pPr>
            <a:r>
              <a:rPr lang="en"/>
              <a:t>“Yes, and.”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Make it a Game: Three Truths and a Lie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Use the summative response to redirect, expand, or point out something they might have missed</a:t>
            </a:r>
          </a:p>
          <a:p>
            <a:pPr lvl="0">
              <a:spcBef>
                <a:spcPts val="0"/>
              </a:spcBef>
              <a:buNone/>
            </a:pPr>
            <a:endParaRPr/>
          </a:p>
          <a:p>
            <a:pPr lvl="0">
              <a:spcBef>
                <a:spcPts val="0"/>
              </a:spcBef>
              <a:buNone/>
            </a:pPr>
            <a:r>
              <a:rPr lang="en"/>
              <a:t>Better if you can tell the students you check in at least twice a week</a:t>
            </a:r>
          </a:p>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Problems with choosing word length?</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Solicit answers on takeaways from partner exchange.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Solicit answers from the audience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Constructivist: Students adjust their understanding by analyzing, interpreting, predicting, synthesizing</a:t>
            </a:r>
          </a:p>
          <a:p>
            <a:pPr marL="457200" lvl="0" indent="0" rtl="0">
              <a:spcBef>
                <a:spcPts val="0"/>
              </a:spcBef>
              <a:buNone/>
            </a:pPr>
            <a:r>
              <a:rPr lang="en" sz="1800"/>
              <a:t>Forums allow students to reflect on readings and refine knowledge</a:t>
            </a:r>
          </a:p>
          <a:p>
            <a:pPr marL="457200" lvl="0" indent="0" rtl="0">
              <a:spcBef>
                <a:spcPts val="0"/>
              </a:spcBef>
              <a:buNone/>
            </a:pPr>
            <a:r>
              <a:rPr lang="en" sz="1800"/>
              <a:t>Present their points of view</a:t>
            </a:r>
          </a:p>
          <a:p>
            <a:pPr marL="457200" lvl="0" indent="0" rtl="0">
              <a:spcBef>
                <a:spcPts val="0"/>
              </a:spcBef>
              <a:buNone/>
            </a:pPr>
            <a:r>
              <a:rPr lang="en" sz="1800"/>
              <a:t>Support their ideas </a:t>
            </a:r>
          </a:p>
          <a:p>
            <a:pPr marL="457200" lvl="0" indent="0">
              <a:spcBef>
                <a:spcPts val="0"/>
              </a:spcBef>
              <a:buNone/>
            </a:pPr>
            <a:r>
              <a:rPr lang="en" sz="1800"/>
              <a:t>Write in public--research shows that students writing improves in public spaces</a:t>
            </a:r>
          </a:p>
          <a:p>
            <a:pPr lvl="0">
              <a:spcBef>
                <a:spcPts val="0"/>
              </a:spcBef>
              <a:buNone/>
            </a:pPr>
            <a:r>
              <a:rPr lang="en" sz="1800"/>
              <a:t>Reflective: Asynchronous discussion allows students to reflect and construct their point of view</a:t>
            </a:r>
          </a:p>
          <a:p>
            <a:pPr marL="457200" lvl="0" indent="0">
              <a:spcBef>
                <a:spcPts val="0"/>
              </a:spcBef>
              <a:buNone/>
            </a:pPr>
            <a:endParaRPr sz="1800"/>
          </a:p>
          <a:p>
            <a:pPr lvl="0">
              <a:spcBef>
                <a:spcPts val="0"/>
              </a:spcBef>
              <a:buNone/>
            </a:pPr>
            <a:r>
              <a:rPr lang="en" sz="1800"/>
              <a:t>Engaging: Ill structured problems without a single solution give students a chance to argue from the stance of different stakeholders</a:t>
            </a:r>
          </a:p>
          <a:p>
            <a:pPr lvl="0">
              <a:spcBef>
                <a:spcPts val="0"/>
              </a:spcBef>
              <a:buNone/>
            </a:pPr>
            <a:r>
              <a:rPr lang="en" sz="1800"/>
              <a:t>Satisfaction: Asynchronous allows students to discuss and ask questions as they are studying rather than waiting until class time</a:t>
            </a:r>
          </a:p>
          <a:p>
            <a:pPr lvl="0">
              <a:spcBef>
                <a:spcPts val="0"/>
              </a:spcBef>
              <a:buNone/>
            </a:pPr>
            <a:r>
              <a:rPr lang="en" sz="1800"/>
              <a:t>Higher order learning skills</a:t>
            </a:r>
          </a:p>
          <a:p>
            <a:pPr marL="457200" lvl="0" indent="0" rtl="0">
              <a:spcBef>
                <a:spcPts val="0"/>
              </a:spcBef>
              <a:buNone/>
            </a:pPr>
            <a:r>
              <a:rPr lang="en" sz="1800"/>
              <a:t>Effective communication - development of writing skills</a:t>
            </a:r>
          </a:p>
          <a:p>
            <a:pPr marL="457200" lvl="0" indent="0" rtl="0">
              <a:spcBef>
                <a:spcPts val="0"/>
              </a:spcBef>
              <a:buNone/>
            </a:pPr>
            <a:r>
              <a:rPr lang="en" sz="1800"/>
              <a:t>						Presenting points of view</a:t>
            </a:r>
          </a:p>
          <a:p>
            <a:pPr marL="457200" lvl="0" indent="0" rtl="0">
              <a:spcBef>
                <a:spcPts val="0"/>
              </a:spcBef>
              <a:buNone/>
            </a:pPr>
            <a:r>
              <a:rPr lang="en" sz="1800"/>
              <a:t>						Presenting facts and opinions clearly</a:t>
            </a:r>
          </a:p>
          <a:p>
            <a:pPr marL="457200" lvl="0" indent="0" rtl="0">
              <a:spcBef>
                <a:spcPts val="0"/>
              </a:spcBef>
              <a:buNone/>
            </a:pPr>
            <a:r>
              <a:rPr lang="en" sz="1800"/>
              <a:t>						Interpreting, evaluating, and critiquing other students’ points of vie</a:t>
            </a:r>
          </a:p>
          <a:p>
            <a:pPr marL="3200400" lvl="0" indent="0" rtl="0">
              <a:spcBef>
                <a:spcPts val="0"/>
              </a:spcBef>
              <a:buNone/>
            </a:pPr>
            <a:r>
              <a:rPr lang="en" sz="1800"/>
              <a:t>Sharing information </a:t>
            </a:r>
          </a:p>
          <a:p>
            <a:pPr marL="3200400" lvl="0" indent="0">
              <a:spcBef>
                <a:spcPts val="0"/>
              </a:spcBef>
              <a:buNone/>
            </a:pPr>
            <a:r>
              <a:rPr lang="en" sz="1800"/>
              <a:t>Group knowledge building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4278300" y="2751162"/>
            <a:ext cx="587400" cy="0"/>
          </a:xfrm>
          <a:prstGeom prst="straightConnector1">
            <a:avLst/>
          </a:prstGeom>
          <a:noFill/>
          <a:ln w="76200" cap="flat" cmpd="sng">
            <a:solidFill>
              <a:schemeClr val="dk1"/>
            </a:solidFill>
            <a:prstDash val="solid"/>
            <a:round/>
            <a:headEnd type="none" w="med" len="med"/>
            <a:tailEnd type="none" w="med" len="med"/>
          </a:ln>
        </p:spPr>
      </p:cxnSp>
      <p:sp>
        <p:nvSpPr>
          <p:cNvPr id="11" name="Shape 11"/>
          <p:cNvSpPr txBox="1">
            <a:spLocks noGrp="1"/>
          </p:cNvSpPr>
          <p:nvPr>
            <p:ph type="ctrTitle"/>
          </p:nvPr>
        </p:nvSpPr>
        <p:spPr>
          <a:xfrm>
            <a:off x="311700" y="595975"/>
            <a:ext cx="8520600" cy="19578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2" name="Shape 12"/>
          <p:cNvSpPr txBox="1">
            <a:spLocks noGrp="1"/>
          </p:cNvSpPr>
          <p:nvPr>
            <p:ph type="subTitle" idx="1"/>
          </p:nvPr>
        </p:nvSpPr>
        <p:spPr>
          <a:xfrm>
            <a:off x="311700" y="3165823"/>
            <a:ext cx="8520600" cy="733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167925"/>
            <a:ext cx="8520600" cy="1980000"/>
          </a:xfrm>
          <a:prstGeom prst="rect">
            <a:avLst/>
          </a:prstGeom>
        </p:spPr>
        <p:txBody>
          <a:bodyPr lIns="91425" tIns="91425" rIns="91425" bIns="91425" anchor="ctr" anchorCtr="0"/>
          <a:lstStyle>
            <a:lvl1pPr lvl="0" algn="ctr">
              <a:spcBef>
                <a:spcPts val="0"/>
              </a:spcBef>
              <a:buClr>
                <a:schemeClr val="dk1"/>
              </a:buClr>
              <a:buSzPct val="100000"/>
              <a:defRPr sz="11000">
                <a:solidFill>
                  <a:schemeClr val="dk1"/>
                </a:solidFill>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a:endParaRPr/>
          </a:p>
        </p:txBody>
      </p:sp>
      <p:sp>
        <p:nvSpPr>
          <p:cNvPr id="48" name="Shape 48"/>
          <p:cNvSpPr txBox="1">
            <a:spLocks noGrp="1"/>
          </p:cNvSpPr>
          <p:nvPr>
            <p:ph type="body" idx="1"/>
          </p:nvPr>
        </p:nvSpPr>
        <p:spPr>
          <a:xfrm>
            <a:off x="311700" y="32242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pic>
        <p:nvPicPr>
          <p:cNvPr id="52" name="Shape 52"/>
          <p:cNvPicPr preferRelativeResize="0"/>
          <p:nvPr/>
        </p:nvPicPr>
        <p:blipFill>
          <a:blip r:embed="rId2">
            <a:alphaModFix/>
          </a:blip>
          <a:stretch>
            <a:fillRect/>
          </a:stretch>
        </p:blipFill>
        <p:spPr>
          <a:xfrm>
            <a:off x="-72372" y="0"/>
            <a:ext cx="2755199" cy="5187624"/>
          </a:xfrm>
          <a:prstGeom prst="rect">
            <a:avLst/>
          </a:prstGeom>
          <a:noFill/>
          <a:ln>
            <a:noFill/>
          </a:ln>
        </p:spPr>
      </p:pic>
      <p:pic>
        <p:nvPicPr>
          <p:cNvPr id="53" name="Shape 53" descr="ITI_conclusion_slide.png"/>
          <p:cNvPicPr preferRelativeResize="0"/>
          <p:nvPr/>
        </p:nvPicPr>
        <p:blipFill rotWithShape="1">
          <a:blip r:embed="rId3">
            <a:alphaModFix/>
          </a:blip>
          <a:srcRect l="22781" r="48307"/>
          <a:stretch/>
        </p:blipFill>
        <p:spPr>
          <a:xfrm>
            <a:off x="2077200" y="-40150"/>
            <a:ext cx="656700" cy="5314200"/>
          </a:xfrm>
          <a:prstGeom prst="rect">
            <a:avLst/>
          </a:prstGeom>
          <a:noFill/>
          <a:ln>
            <a:noFill/>
          </a:ln>
        </p:spPr>
      </p:pic>
      <p:sp>
        <p:nvSpPr>
          <p:cNvPr id="54" name="Shape 54"/>
          <p:cNvSpPr txBox="1">
            <a:spLocks noGrp="1"/>
          </p:cNvSpPr>
          <p:nvPr>
            <p:ph type="title"/>
          </p:nvPr>
        </p:nvSpPr>
        <p:spPr>
          <a:xfrm>
            <a:off x="2778675" y="98700"/>
            <a:ext cx="6198000" cy="722700"/>
          </a:xfrm>
          <a:prstGeom prst="rect">
            <a:avLst/>
          </a:prstGeom>
        </p:spPr>
        <p:txBody>
          <a:bodyPr lIns="91425" tIns="91425" rIns="91425" bIns="91425" anchor="t" anchorCtr="0"/>
          <a:lstStyle>
            <a:lvl1pPr lvl="0">
              <a:spcBef>
                <a:spcPts val="0"/>
              </a:spcBef>
              <a:buNone/>
              <a:defRPr b="1">
                <a:solidFill>
                  <a:srgbClr val="980000"/>
                </a:solidFill>
                <a:latin typeface="Arial"/>
                <a:ea typeface="Arial"/>
                <a:cs typeface="Arial"/>
                <a:sym typeface="Arial"/>
              </a:defRPr>
            </a:lvl1pPr>
            <a:lvl2pPr lvl="1">
              <a:spcBef>
                <a:spcPts val="0"/>
              </a:spcBef>
              <a:buNone/>
              <a:defRPr b="1">
                <a:latin typeface="Arial"/>
                <a:ea typeface="Arial"/>
                <a:cs typeface="Arial"/>
                <a:sym typeface="Arial"/>
              </a:defRPr>
            </a:lvl2pPr>
            <a:lvl3pPr lvl="2">
              <a:spcBef>
                <a:spcPts val="0"/>
              </a:spcBef>
              <a:buNone/>
              <a:defRPr b="1">
                <a:latin typeface="Arial"/>
                <a:ea typeface="Arial"/>
                <a:cs typeface="Arial"/>
                <a:sym typeface="Arial"/>
              </a:defRPr>
            </a:lvl3pPr>
            <a:lvl4pPr lvl="3">
              <a:spcBef>
                <a:spcPts val="0"/>
              </a:spcBef>
              <a:buNone/>
              <a:defRPr b="1">
                <a:latin typeface="Arial"/>
                <a:ea typeface="Arial"/>
                <a:cs typeface="Arial"/>
                <a:sym typeface="Arial"/>
              </a:defRPr>
            </a:lvl4pPr>
            <a:lvl5pPr lvl="4">
              <a:spcBef>
                <a:spcPts val="0"/>
              </a:spcBef>
              <a:buNone/>
              <a:defRPr b="1">
                <a:latin typeface="Arial"/>
                <a:ea typeface="Arial"/>
                <a:cs typeface="Arial"/>
                <a:sym typeface="Arial"/>
              </a:defRPr>
            </a:lvl5pPr>
            <a:lvl6pPr lvl="5">
              <a:spcBef>
                <a:spcPts val="0"/>
              </a:spcBef>
              <a:buNone/>
              <a:defRPr b="1">
                <a:latin typeface="Arial"/>
                <a:ea typeface="Arial"/>
                <a:cs typeface="Arial"/>
                <a:sym typeface="Arial"/>
              </a:defRPr>
            </a:lvl6pPr>
            <a:lvl7pPr lvl="6">
              <a:spcBef>
                <a:spcPts val="0"/>
              </a:spcBef>
              <a:buNone/>
              <a:defRPr b="1">
                <a:latin typeface="Arial"/>
                <a:ea typeface="Arial"/>
                <a:cs typeface="Arial"/>
                <a:sym typeface="Arial"/>
              </a:defRPr>
            </a:lvl7pPr>
            <a:lvl8pPr lvl="7">
              <a:spcBef>
                <a:spcPts val="0"/>
              </a:spcBef>
              <a:buNone/>
              <a:defRPr b="1">
                <a:latin typeface="Arial"/>
                <a:ea typeface="Arial"/>
                <a:cs typeface="Arial"/>
                <a:sym typeface="Arial"/>
              </a:defRPr>
            </a:lvl8pPr>
            <a:lvl9pPr lvl="8">
              <a:spcBef>
                <a:spcPts val="0"/>
              </a:spcBef>
              <a:buNone/>
              <a:defRPr b="1">
                <a:latin typeface="Arial"/>
                <a:ea typeface="Arial"/>
                <a:cs typeface="Arial"/>
                <a:sym typeface="Arial"/>
              </a:defRPr>
            </a:lvl9pPr>
          </a:lstStyle>
          <a:p>
            <a:endParaRPr/>
          </a:p>
        </p:txBody>
      </p:sp>
      <p:sp>
        <p:nvSpPr>
          <p:cNvPr id="55" name="Shape 55"/>
          <p:cNvSpPr txBox="1">
            <a:spLocks noGrp="1"/>
          </p:cNvSpPr>
          <p:nvPr>
            <p:ph type="body" idx="1"/>
          </p:nvPr>
        </p:nvSpPr>
        <p:spPr>
          <a:xfrm>
            <a:off x="2945950" y="961900"/>
            <a:ext cx="5916900" cy="3809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lternate Title Slide ">
    <p:bg>
      <p:bgPr>
        <a:solidFill>
          <a:srgbClr val="F1F1F1"/>
        </a:solidFill>
        <a:effectLst/>
      </p:bgPr>
    </p:bg>
    <p:spTree>
      <p:nvGrpSpPr>
        <p:cNvPr id="1" name="Shape 56"/>
        <p:cNvGrpSpPr/>
        <p:nvPr/>
      </p:nvGrpSpPr>
      <p:grpSpPr>
        <a:xfrm>
          <a:off x="0" y="0"/>
          <a:ext cx="0" cy="0"/>
          <a:chOff x="0" y="0"/>
          <a:chExt cx="0" cy="0"/>
        </a:xfrm>
      </p:grpSpPr>
      <p:pic>
        <p:nvPicPr>
          <p:cNvPr id="57" name="Shape 57" descr="ITI_conclusion_slide.png"/>
          <p:cNvPicPr preferRelativeResize="0"/>
          <p:nvPr/>
        </p:nvPicPr>
        <p:blipFill rotWithShape="1">
          <a:blip r:embed="rId2">
            <a:alphaModFix/>
          </a:blip>
          <a:srcRect l="22781" r="48307"/>
          <a:stretch/>
        </p:blipFill>
        <p:spPr>
          <a:xfrm>
            <a:off x="0" y="-322374"/>
            <a:ext cx="2793300" cy="5564700"/>
          </a:xfrm>
          <a:prstGeom prst="rect">
            <a:avLst/>
          </a:prstGeom>
          <a:noFill/>
          <a:ln>
            <a:noFill/>
          </a:ln>
        </p:spPr>
      </p:pic>
      <p:graphicFrame>
        <p:nvGraphicFramePr>
          <p:cNvPr id="58" name="Shape 58"/>
          <p:cNvGraphicFramePr/>
          <p:nvPr/>
        </p:nvGraphicFramePr>
        <p:xfrm>
          <a:off x="624175" y="2346952"/>
          <a:ext cx="8120275" cy="556100"/>
        </p:xfrm>
        <a:graphic>
          <a:graphicData uri="http://schemas.openxmlformats.org/drawingml/2006/table">
            <a:tbl>
              <a:tblPr>
                <a:noFill/>
                <a:tableStyleId>{B1F404AF-14D6-481B-813F-8E343919734F}</a:tableStyleId>
              </a:tblPr>
              <a:tblGrid>
                <a:gridCol w="3055575"/>
                <a:gridCol w="5064700"/>
              </a:tblGrid>
              <a:tr h="556100">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45725" marR="45725" marT="41150" marB="4115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endParaRPr sz="700" u="none" strike="noStrike" cap="none"/>
                    </a:p>
                  </a:txBody>
                  <a:tcPr marL="45725" marR="45725" marT="41150" marB="4115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
        <p:nvSpPr>
          <p:cNvPr id="59" name="Shape 59"/>
          <p:cNvSpPr txBox="1">
            <a:spLocks noGrp="1"/>
          </p:cNvSpPr>
          <p:nvPr>
            <p:ph type="title"/>
          </p:nvPr>
        </p:nvSpPr>
        <p:spPr>
          <a:xfrm>
            <a:off x="2643650" y="2190387"/>
            <a:ext cx="6034500" cy="166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30302D"/>
              </a:buClr>
              <a:buFont typeface="Arial"/>
              <a:buNone/>
              <a:defRPr sz="3300" b="1" i="0" u="none" strike="noStrike" cap="none">
                <a:solidFill>
                  <a:srgbClr val="30302D"/>
                </a:solidFill>
                <a:latin typeface="Arial"/>
                <a:ea typeface="Arial"/>
                <a:cs typeface="Arial"/>
                <a:sym typeface="Arial"/>
              </a:defRPr>
            </a:lvl1pPr>
            <a:lvl2pPr lvl="1" indent="0" rtl="0">
              <a:spcBef>
                <a:spcPts val="0"/>
              </a:spcBef>
              <a:buClr>
                <a:schemeClr val="dk1"/>
              </a:buClr>
              <a:buFont typeface="Arial"/>
              <a:buNone/>
              <a:defRPr sz="4000" b="1">
                <a:solidFill>
                  <a:schemeClr val="dk1"/>
                </a:solidFill>
              </a:defRPr>
            </a:lvl2pPr>
            <a:lvl3pPr lvl="2" indent="0" rtl="0">
              <a:spcBef>
                <a:spcPts val="0"/>
              </a:spcBef>
              <a:buClr>
                <a:schemeClr val="dk1"/>
              </a:buClr>
              <a:buFont typeface="Arial"/>
              <a:buNone/>
              <a:defRPr sz="4000" b="1">
                <a:solidFill>
                  <a:schemeClr val="dk1"/>
                </a:solidFill>
              </a:defRPr>
            </a:lvl3pPr>
            <a:lvl4pPr lvl="3" indent="0" rtl="0">
              <a:spcBef>
                <a:spcPts val="0"/>
              </a:spcBef>
              <a:buClr>
                <a:schemeClr val="dk1"/>
              </a:buClr>
              <a:buFont typeface="Arial"/>
              <a:buNone/>
              <a:defRPr sz="4000" b="1">
                <a:solidFill>
                  <a:schemeClr val="dk1"/>
                </a:solidFill>
              </a:defRPr>
            </a:lvl4pPr>
            <a:lvl5pPr lvl="4" indent="0" rtl="0">
              <a:spcBef>
                <a:spcPts val="0"/>
              </a:spcBef>
              <a:buClr>
                <a:schemeClr val="dk1"/>
              </a:buClr>
              <a:buFont typeface="Arial"/>
              <a:buNone/>
              <a:defRPr sz="4000" b="1">
                <a:solidFill>
                  <a:schemeClr val="dk1"/>
                </a:solidFill>
              </a:defRPr>
            </a:lvl5pPr>
            <a:lvl6pPr lvl="5" indent="0" rtl="0">
              <a:spcBef>
                <a:spcPts val="0"/>
              </a:spcBef>
              <a:buClr>
                <a:schemeClr val="dk1"/>
              </a:buClr>
              <a:buFont typeface="Arial"/>
              <a:buNone/>
              <a:defRPr sz="4000" b="1">
                <a:solidFill>
                  <a:schemeClr val="dk1"/>
                </a:solidFill>
              </a:defRPr>
            </a:lvl6pPr>
            <a:lvl7pPr lvl="6" indent="0" rtl="0">
              <a:spcBef>
                <a:spcPts val="0"/>
              </a:spcBef>
              <a:buClr>
                <a:schemeClr val="dk1"/>
              </a:buClr>
              <a:buFont typeface="Arial"/>
              <a:buNone/>
              <a:defRPr sz="4000" b="1">
                <a:solidFill>
                  <a:schemeClr val="dk1"/>
                </a:solidFill>
              </a:defRPr>
            </a:lvl7pPr>
            <a:lvl8pPr lvl="7" indent="0" rtl="0">
              <a:spcBef>
                <a:spcPts val="0"/>
              </a:spcBef>
              <a:buClr>
                <a:schemeClr val="dk1"/>
              </a:buClr>
              <a:buFont typeface="Arial"/>
              <a:buNone/>
              <a:defRPr sz="4000" b="1">
                <a:solidFill>
                  <a:schemeClr val="dk1"/>
                </a:solidFill>
              </a:defRPr>
            </a:lvl8pPr>
            <a:lvl9pPr lvl="8" indent="0" rtl="0">
              <a:spcBef>
                <a:spcPts val="0"/>
              </a:spcBef>
              <a:buClr>
                <a:schemeClr val="dk1"/>
              </a:buClr>
              <a:buFont typeface="Arial"/>
              <a:buNone/>
              <a:defRPr sz="4000" b="1">
                <a:solidFill>
                  <a:schemeClr val="dk1"/>
                </a:solidFill>
              </a:defRPr>
            </a:lvl9pPr>
          </a:lstStyle>
          <a:p>
            <a:endParaRPr/>
          </a:p>
        </p:txBody>
      </p:sp>
      <p:pic>
        <p:nvPicPr>
          <p:cNvPr id="60" name="Shape 60"/>
          <p:cNvPicPr preferRelativeResize="0"/>
          <p:nvPr/>
        </p:nvPicPr>
        <p:blipFill>
          <a:blip r:embed="rId3">
            <a:alphaModFix/>
          </a:blip>
          <a:stretch>
            <a:fillRect/>
          </a:stretch>
        </p:blipFill>
        <p:spPr>
          <a:xfrm>
            <a:off x="2793294" y="0"/>
            <a:ext cx="6355080" cy="5143500"/>
          </a:xfrm>
          <a:prstGeom prst="rect">
            <a:avLst/>
          </a:prstGeom>
          <a:noFill/>
          <a:ln>
            <a:noFill/>
          </a:ln>
        </p:spPr>
      </p:pic>
      <p:sp>
        <p:nvSpPr>
          <p:cNvPr id="61" name="Shape 61"/>
          <p:cNvSpPr txBox="1">
            <a:spLocks noGrp="1"/>
          </p:cNvSpPr>
          <p:nvPr>
            <p:ph type="subTitle" idx="1"/>
          </p:nvPr>
        </p:nvSpPr>
        <p:spPr>
          <a:xfrm>
            <a:off x="0" y="2109562"/>
            <a:ext cx="2575200" cy="177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002946"/>
              </a:buClr>
              <a:buFont typeface="Arial"/>
              <a:buNone/>
              <a:defRPr sz="3300" b="0" i="0" u="none" strike="noStrike" cap="none">
                <a:solidFill>
                  <a:srgbClr val="F1F1F1"/>
                </a:solidFill>
                <a:latin typeface="Arial"/>
                <a:ea typeface="Arial"/>
                <a:cs typeface="Arial"/>
                <a:sym typeface="Arial"/>
              </a:defRPr>
            </a:lvl1pPr>
            <a:lvl2pPr marL="254000" marR="0" lvl="1" indent="0" algn="l" rtl="0">
              <a:lnSpc>
                <a:spcPct val="100000"/>
              </a:lnSpc>
              <a:spcBef>
                <a:spcPts val="0"/>
              </a:spcBef>
              <a:spcAft>
                <a:spcPts val="0"/>
              </a:spcAft>
              <a:buClr>
                <a:srgbClr val="002946"/>
              </a:buClr>
              <a:buFont typeface="Arial"/>
              <a:buNone/>
              <a:defRPr sz="2000" b="0" i="0" u="none" strike="noStrike" cap="none">
                <a:solidFill>
                  <a:srgbClr val="002946"/>
                </a:solidFill>
                <a:latin typeface="Arial"/>
                <a:ea typeface="Arial"/>
                <a:cs typeface="Arial"/>
                <a:sym typeface="Arial"/>
              </a:defRPr>
            </a:lvl2pPr>
            <a:lvl3pPr marL="508000" marR="0" lvl="2" indent="0" algn="l" rtl="0">
              <a:lnSpc>
                <a:spcPct val="100000"/>
              </a:lnSpc>
              <a:spcBef>
                <a:spcPts val="0"/>
              </a:spcBef>
              <a:spcAft>
                <a:spcPts val="0"/>
              </a:spcAft>
              <a:buClr>
                <a:srgbClr val="002946"/>
              </a:buClr>
              <a:buFont typeface="Arial"/>
              <a:buNone/>
              <a:defRPr sz="2000" b="0" i="0" u="none" strike="noStrike" cap="none">
                <a:solidFill>
                  <a:srgbClr val="002946"/>
                </a:solidFill>
                <a:latin typeface="Arial"/>
                <a:ea typeface="Arial"/>
                <a:cs typeface="Arial"/>
                <a:sym typeface="Arial"/>
              </a:defRPr>
            </a:lvl3pPr>
            <a:lvl4pPr marL="762000" marR="0" lvl="3" indent="0" algn="l" rtl="0">
              <a:lnSpc>
                <a:spcPct val="100000"/>
              </a:lnSpc>
              <a:spcBef>
                <a:spcPts val="0"/>
              </a:spcBef>
              <a:spcAft>
                <a:spcPts val="0"/>
              </a:spcAft>
              <a:buClr>
                <a:srgbClr val="002946"/>
              </a:buClr>
              <a:buFont typeface="Arial"/>
              <a:buNone/>
              <a:defRPr sz="2000" b="0" i="0" u="none" strike="noStrike" cap="none">
                <a:solidFill>
                  <a:srgbClr val="002946"/>
                </a:solidFill>
                <a:latin typeface="Arial"/>
                <a:ea typeface="Arial"/>
                <a:cs typeface="Arial"/>
                <a:sym typeface="Arial"/>
              </a:defRPr>
            </a:lvl4pPr>
            <a:lvl5pPr marL="1016000" marR="0" lvl="4" indent="0" algn="l" rtl="0">
              <a:lnSpc>
                <a:spcPct val="100000"/>
              </a:lnSpc>
              <a:spcBef>
                <a:spcPts val="0"/>
              </a:spcBef>
              <a:spcAft>
                <a:spcPts val="0"/>
              </a:spcAft>
              <a:buClr>
                <a:srgbClr val="002946"/>
              </a:buClr>
              <a:buFont typeface="Arial"/>
              <a:buNone/>
              <a:defRPr sz="2000" b="0" i="0" u="none" strike="noStrike" cap="none">
                <a:solidFill>
                  <a:srgbClr val="002946"/>
                </a:solidFill>
                <a:latin typeface="Arial"/>
                <a:ea typeface="Arial"/>
                <a:cs typeface="Arial"/>
                <a:sym typeface="Arial"/>
              </a:defRPr>
            </a:lvl5pPr>
            <a:lvl6pPr marL="1270000" marR="0" lvl="5" indent="0" algn="l" rtl="0">
              <a:lnSpc>
                <a:spcPct val="100000"/>
              </a:lnSpc>
              <a:spcBef>
                <a:spcPts val="0"/>
              </a:spcBef>
              <a:spcAft>
                <a:spcPts val="0"/>
              </a:spcAft>
              <a:buClr>
                <a:srgbClr val="002946"/>
              </a:buClr>
              <a:buFont typeface="Arial"/>
              <a:buNone/>
              <a:defRPr sz="2000" b="0" i="0" u="none" strike="noStrike" cap="none">
                <a:solidFill>
                  <a:srgbClr val="002946"/>
                </a:solidFill>
                <a:latin typeface="Arial"/>
                <a:ea typeface="Arial"/>
                <a:cs typeface="Arial"/>
                <a:sym typeface="Arial"/>
              </a:defRPr>
            </a:lvl6pPr>
            <a:lvl7pPr marL="1524000" marR="0" lvl="6" indent="0" algn="l" rtl="0">
              <a:lnSpc>
                <a:spcPct val="100000"/>
              </a:lnSpc>
              <a:spcBef>
                <a:spcPts val="0"/>
              </a:spcBef>
              <a:spcAft>
                <a:spcPts val="0"/>
              </a:spcAft>
              <a:buClr>
                <a:srgbClr val="002946"/>
              </a:buClr>
              <a:buFont typeface="Arial"/>
              <a:buNone/>
              <a:defRPr sz="2000" b="0" i="0" u="none" strike="noStrike" cap="none">
                <a:solidFill>
                  <a:srgbClr val="002946"/>
                </a:solidFill>
                <a:latin typeface="Arial"/>
                <a:ea typeface="Arial"/>
                <a:cs typeface="Arial"/>
                <a:sym typeface="Arial"/>
              </a:defRPr>
            </a:lvl7pPr>
            <a:lvl8pPr marL="1778000" marR="0" lvl="7" indent="0" algn="l" rtl="0">
              <a:lnSpc>
                <a:spcPct val="100000"/>
              </a:lnSpc>
              <a:spcBef>
                <a:spcPts val="0"/>
              </a:spcBef>
              <a:spcAft>
                <a:spcPts val="0"/>
              </a:spcAft>
              <a:buClr>
                <a:srgbClr val="002946"/>
              </a:buClr>
              <a:buFont typeface="Arial"/>
              <a:buNone/>
              <a:defRPr sz="2000" b="0" i="0" u="none" strike="noStrike" cap="none">
                <a:solidFill>
                  <a:srgbClr val="002946"/>
                </a:solidFill>
                <a:latin typeface="Arial"/>
                <a:ea typeface="Arial"/>
                <a:cs typeface="Arial"/>
                <a:sym typeface="Arial"/>
              </a:defRPr>
            </a:lvl8pPr>
            <a:lvl9pPr marL="2032000" marR="0" lvl="8" indent="0" algn="l" rtl="0">
              <a:lnSpc>
                <a:spcPct val="100000"/>
              </a:lnSpc>
              <a:spcBef>
                <a:spcPts val="0"/>
              </a:spcBef>
              <a:spcAft>
                <a:spcPts val="0"/>
              </a:spcAft>
              <a:buClr>
                <a:srgbClr val="002946"/>
              </a:buClr>
              <a:buFont typeface="Arial"/>
              <a:buNone/>
              <a:defRPr sz="2000" b="0" i="0" u="none" strike="noStrike" cap="none">
                <a:solidFill>
                  <a:srgbClr val="002946"/>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11700" y="2480550"/>
            <a:ext cx="8114400" cy="2445900"/>
          </a:xfrm>
          <a:prstGeom prst="rect">
            <a:avLst/>
          </a:prstGeom>
        </p:spPr>
        <p:txBody>
          <a:bodyPr lIns="91425" tIns="91425" rIns="91425" bIns="91425" anchor="b" anchorCtr="0"/>
          <a:lstStyle>
            <a:lvl1pPr lvl="0">
              <a:spcBef>
                <a:spcPts val="0"/>
              </a:spcBef>
              <a:buClr>
                <a:schemeClr val="lt1"/>
              </a:buClr>
              <a:buSzPct val="100000"/>
              <a:defRPr sz="6800">
                <a:solidFill>
                  <a:schemeClr val="lt1"/>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6318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1" name="Shape 31"/>
          <p:cNvSpPr txBox="1">
            <a:spLocks noGrp="1"/>
          </p:cNvSpPr>
          <p:nvPr>
            <p:ph type="body" idx="1"/>
          </p:nvPr>
        </p:nvSpPr>
        <p:spPr>
          <a:xfrm>
            <a:off x="311700" y="1490875"/>
            <a:ext cx="2808000" cy="30780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838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10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375599"/>
            <a:ext cx="4045200" cy="15519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0" name="Shape 40"/>
          <p:cNvSpPr txBox="1">
            <a:spLocks noGrp="1"/>
          </p:cNvSpPr>
          <p:nvPr>
            <p:ph type="subTitle" idx="1"/>
          </p:nvPr>
        </p:nvSpPr>
        <p:spPr>
          <a:xfrm>
            <a:off x="265500" y="2981125"/>
            <a:ext cx="4045200" cy="1345499"/>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Proxima Nova"/>
              <a:defRPr sz="1800">
                <a:solidFill>
                  <a:schemeClr val="dk2"/>
                </a:solidFill>
                <a:latin typeface="Proxima Nova"/>
                <a:ea typeface="Proxima Nova"/>
                <a:cs typeface="Proxima Nova"/>
                <a:sym typeface="Proxima Nova"/>
              </a:defRPr>
            </a:lvl1pPr>
            <a:lvl2pPr lvl="1">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2pPr>
            <a:lvl3pPr lvl="2">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3pPr>
            <a:lvl4pPr lvl="3">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4pPr>
            <a:lvl5pPr lvl="4">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5pPr>
            <a:lvl6pPr lvl="5">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6pPr>
            <a:lvl7pPr lvl="6">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7pPr>
            <a:lvl8pPr lvl="7">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8pPr>
            <a:lvl9pPr lvl="8">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roxima Nova"/>
                <a:ea typeface="Proxima Nova"/>
                <a:cs typeface="Proxima Nova"/>
                <a:sym typeface="Proxima Nova"/>
              </a:rPr>
              <a:pPr lvl="0" algn="r">
                <a:spcBef>
                  <a:spcPts val="0"/>
                </a:spcBef>
                <a:buNone/>
              </a:pPr>
              <a:t>‹#›</a:t>
            </a:fld>
            <a:endParaRPr lang="en" sz="1000">
              <a:solidFill>
                <a:schemeClr val="dk2"/>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014425" y="1146637"/>
            <a:ext cx="6034500" cy="166200"/>
          </a:xfrm>
          <a:prstGeom prst="rect">
            <a:avLst/>
          </a:prstGeom>
        </p:spPr>
        <p:txBody>
          <a:bodyPr lIns="91425" tIns="91425" rIns="91425" bIns="91425" anchor="t" anchorCtr="0">
            <a:noAutofit/>
          </a:bodyPr>
          <a:lstStyle/>
          <a:p>
            <a:pPr lvl="0" algn="ctr">
              <a:spcBef>
                <a:spcPts val="0"/>
              </a:spcBef>
              <a:buNone/>
            </a:pPr>
            <a:r>
              <a:rPr lang="en"/>
              <a:t>Conquering the Forum</a:t>
            </a:r>
          </a:p>
          <a:p>
            <a:pPr lvl="0" algn="ctr">
              <a:spcBef>
                <a:spcPts val="0"/>
              </a:spcBef>
              <a:buNone/>
            </a:pPr>
            <a:endParaRPr/>
          </a:p>
        </p:txBody>
      </p:sp>
      <p:sp>
        <p:nvSpPr>
          <p:cNvPr id="67" name="Shape 67"/>
          <p:cNvSpPr txBox="1"/>
          <p:nvPr/>
        </p:nvSpPr>
        <p:spPr>
          <a:xfrm>
            <a:off x="4036700" y="1829700"/>
            <a:ext cx="4161900" cy="1571100"/>
          </a:xfrm>
          <a:prstGeom prst="rect">
            <a:avLst/>
          </a:prstGeom>
          <a:noFill/>
          <a:ln>
            <a:noFill/>
          </a:ln>
        </p:spPr>
        <p:txBody>
          <a:bodyPr lIns="91425" tIns="91425" rIns="91425" bIns="91425" anchor="t" anchorCtr="0">
            <a:noAutofit/>
          </a:bodyPr>
          <a:lstStyle/>
          <a:p>
            <a:pPr lvl="0" algn="ctr" rtl="0">
              <a:spcBef>
                <a:spcPts val="0"/>
              </a:spcBef>
              <a:buNone/>
            </a:pPr>
            <a:r>
              <a:rPr lang="en" sz="2400"/>
              <a:t>Creative Approaches to Prompts and Responses</a:t>
            </a:r>
          </a:p>
          <a:p>
            <a:pPr lvl="0" algn="ctr" rtl="0">
              <a:spcBef>
                <a:spcPts val="0"/>
              </a:spcBef>
              <a:buNone/>
            </a:pPr>
            <a:endParaRPr sz="2400"/>
          </a:p>
          <a:p>
            <a:pPr lvl="0" algn="ctr">
              <a:spcBef>
                <a:spcPts val="0"/>
              </a:spcBef>
              <a:buNone/>
            </a:pPr>
            <a:r>
              <a:rPr lang="en" sz="2000"/>
              <a:t>MN E-Learning Summit 2016</a:t>
            </a:r>
          </a:p>
        </p:txBody>
      </p:sp>
      <p:sp>
        <p:nvSpPr>
          <p:cNvPr id="68" name="Shape 68"/>
          <p:cNvSpPr txBox="1"/>
          <p:nvPr/>
        </p:nvSpPr>
        <p:spPr>
          <a:xfrm>
            <a:off x="3086425" y="3549125"/>
            <a:ext cx="5890500" cy="797100"/>
          </a:xfrm>
          <a:prstGeom prst="rect">
            <a:avLst/>
          </a:prstGeom>
          <a:noFill/>
          <a:ln>
            <a:noFill/>
          </a:ln>
        </p:spPr>
        <p:txBody>
          <a:bodyPr lIns="91425" tIns="91425" rIns="91425" bIns="91425" anchor="t" anchorCtr="0">
            <a:noAutofit/>
          </a:bodyPr>
          <a:lstStyle/>
          <a:p>
            <a:pPr lvl="0" algn="ctr">
              <a:spcBef>
                <a:spcPts val="0"/>
              </a:spcBef>
              <a:buNone/>
            </a:pPr>
            <a:r>
              <a:rPr lang="en"/>
              <a:t>Kimi Johnson, PhD &amp; Kim Ballard, PhD</a:t>
            </a:r>
          </a:p>
          <a:p>
            <a:pPr lvl="0" algn="ctr">
              <a:spcBef>
                <a:spcPts val="0"/>
              </a:spcBef>
              <a:buNone/>
            </a:pPr>
            <a:r>
              <a:rPr lang="en"/>
              <a:t>UMN CCE Online &amp; Educational 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rtl="0">
              <a:spcBef>
                <a:spcPts val="0"/>
              </a:spcBef>
              <a:buNone/>
            </a:pPr>
            <a:r>
              <a:rPr lang="en"/>
              <a:t>Communicating Expectations</a:t>
            </a:r>
          </a:p>
        </p:txBody>
      </p:sp>
      <p:sp>
        <p:nvSpPr>
          <p:cNvPr id="122" name="Shape 122"/>
          <p:cNvSpPr txBox="1">
            <a:spLocks noGrp="1"/>
          </p:cNvSpPr>
          <p:nvPr>
            <p:ph type="body" idx="1"/>
          </p:nvPr>
        </p:nvSpPr>
        <p:spPr>
          <a:xfrm>
            <a:off x="2945950" y="961900"/>
            <a:ext cx="5916900" cy="3809100"/>
          </a:xfrm>
          <a:prstGeom prst="rect">
            <a:avLst/>
          </a:prstGeom>
        </p:spPr>
        <p:txBody>
          <a:bodyPr lIns="91425" tIns="91425" rIns="91425" bIns="91425" anchor="t" anchorCtr="0">
            <a:noAutofit/>
          </a:bodyPr>
          <a:lstStyle/>
          <a:p>
            <a:pPr marL="457200" lvl="0" indent="-374650">
              <a:spcBef>
                <a:spcPts val="0"/>
              </a:spcBef>
              <a:buSzPct val="100000"/>
            </a:pPr>
            <a:r>
              <a:rPr lang="en" sz="2300"/>
              <a:t>Netiquette</a:t>
            </a:r>
          </a:p>
          <a:p>
            <a:pPr marL="457200" lvl="0" indent="-374650" rtl="0">
              <a:spcBef>
                <a:spcPts val="0"/>
              </a:spcBef>
              <a:buSzPct val="100000"/>
            </a:pPr>
            <a:r>
              <a:rPr lang="en" sz="2300"/>
              <a:t>FERPA</a:t>
            </a:r>
          </a:p>
          <a:p>
            <a:pPr marL="457200" lvl="0" indent="-374650" rtl="0">
              <a:spcBef>
                <a:spcPts val="0"/>
              </a:spcBef>
              <a:buSzPct val="100000"/>
            </a:pPr>
            <a:r>
              <a:rPr lang="en" sz="2300"/>
              <a:t>Timeliness</a:t>
            </a:r>
          </a:p>
          <a:p>
            <a:pPr marL="457200" lvl="0" indent="-374650" rtl="0">
              <a:spcBef>
                <a:spcPts val="0"/>
              </a:spcBef>
              <a:buSzPct val="100000"/>
            </a:pPr>
            <a:r>
              <a:rPr lang="en" sz="2300"/>
              <a:t>Length of Response</a:t>
            </a:r>
          </a:p>
          <a:p>
            <a:pPr marL="457200" lvl="0" indent="-374650" rtl="0">
              <a:spcBef>
                <a:spcPts val="0"/>
              </a:spcBef>
              <a:buSzPct val="100000"/>
            </a:pPr>
            <a:r>
              <a:rPr lang="en" sz="2300"/>
              <a:t>Depth of Response</a:t>
            </a:r>
          </a:p>
          <a:p>
            <a:pPr marL="457200" lvl="0" indent="-374650" rtl="0">
              <a:spcBef>
                <a:spcPts val="0"/>
              </a:spcBef>
              <a:buSzPct val="100000"/>
            </a:pPr>
            <a:r>
              <a:rPr lang="en" sz="2300"/>
              <a:t>Instructor Participation</a:t>
            </a:r>
          </a:p>
          <a:p>
            <a:pPr marL="457200" lvl="0" indent="-374650" rtl="0">
              <a:spcBef>
                <a:spcPts val="0"/>
              </a:spcBef>
              <a:buSzPct val="100000"/>
            </a:pPr>
            <a:r>
              <a:rPr lang="en" sz="2300"/>
              <a:t>Self-Moderation (critique vs. flaming)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rtl="0">
              <a:spcBef>
                <a:spcPts val="0"/>
              </a:spcBef>
              <a:buNone/>
            </a:pPr>
            <a:r>
              <a:rPr lang="en"/>
              <a:t>(Some) Uses of Forums</a:t>
            </a:r>
          </a:p>
        </p:txBody>
      </p:sp>
      <p:sp>
        <p:nvSpPr>
          <p:cNvPr id="128" name="Shape 128"/>
          <p:cNvSpPr txBox="1">
            <a:spLocks noGrp="1"/>
          </p:cNvSpPr>
          <p:nvPr>
            <p:ph type="body" idx="1"/>
          </p:nvPr>
        </p:nvSpPr>
        <p:spPr>
          <a:xfrm>
            <a:off x="2945950" y="809500"/>
            <a:ext cx="5916900" cy="3809100"/>
          </a:xfrm>
          <a:prstGeom prst="rect">
            <a:avLst/>
          </a:prstGeom>
        </p:spPr>
        <p:txBody>
          <a:bodyPr lIns="91425" tIns="91425" rIns="91425" bIns="91425" anchor="t" anchorCtr="0">
            <a:noAutofit/>
          </a:bodyPr>
          <a:lstStyle/>
          <a:p>
            <a:pPr marL="457200" lvl="0" indent="-374650">
              <a:spcBef>
                <a:spcPts val="0"/>
              </a:spcBef>
              <a:buSzPct val="100000"/>
            </a:pPr>
            <a:r>
              <a:rPr lang="en" sz="2300"/>
              <a:t>Roleplay</a:t>
            </a:r>
          </a:p>
          <a:p>
            <a:pPr marL="457200" lvl="0" indent="-374650">
              <a:spcBef>
                <a:spcPts val="0"/>
              </a:spcBef>
              <a:buSzPct val="100000"/>
            </a:pPr>
            <a:r>
              <a:rPr lang="en" sz="2300"/>
              <a:t>Devil’s Advocate</a:t>
            </a:r>
          </a:p>
          <a:p>
            <a:pPr marL="457200" lvl="0" indent="-374650">
              <a:spcBef>
                <a:spcPts val="0"/>
              </a:spcBef>
              <a:buSzPct val="100000"/>
            </a:pPr>
            <a:r>
              <a:rPr lang="en" sz="2300"/>
              <a:t>Search and Post</a:t>
            </a:r>
          </a:p>
          <a:p>
            <a:pPr marL="457200" lvl="0" indent="-374650" rtl="0">
              <a:spcBef>
                <a:spcPts val="0"/>
              </a:spcBef>
              <a:buSzPct val="100000"/>
            </a:pPr>
            <a:r>
              <a:rPr lang="en" sz="2300"/>
              <a:t>Text / Image / Video Analysis</a:t>
            </a:r>
          </a:p>
          <a:p>
            <a:pPr marL="457200" lvl="0" indent="-374650" rtl="0">
              <a:spcBef>
                <a:spcPts val="0"/>
              </a:spcBef>
              <a:buSzPct val="100000"/>
            </a:pPr>
            <a:r>
              <a:rPr lang="en" sz="2300"/>
              <a:t>Debate</a:t>
            </a:r>
          </a:p>
          <a:p>
            <a:pPr marL="457200" lvl="0" indent="-374650" rtl="0">
              <a:spcBef>
                <a:spcPts val="0"/>
              </a:spcBef>
              <a:buSzPct val="100000"/>
            </a:pPr>
            <a:r>
              <a:rPr lang="en" sz="2300"/>
              <a:t>Public Postings of Student Work</a:t>
            </a:r>
          </a:p>
          <a:p>
            <a:pPr marL="457200" lvl="0" indent="-374650" rtl="0">
              <a:spcBef>
                <a:spcPts val="0"/>
              </a:spcBef>
              <a:buSzPct val="100000"/>
            </a:pPr>
            <a:r>
              <a:rPr lang="en" sz="2300"/>
              <a:t>Brainstorming</a:t>
            </a:r>
          </a:p>
          <a:p>
            <a:pPr marL="457200" lvl="0" indent="-374650" rtl="0">
              <a:spcBef>
                <a:spcPts val="0"/>
              </a:spcBef>
              <a:buSzPct val="100000"/>
            </a:pPr>
            <a:r>
              <a:rPr lang="en" sz="2300"/>
              <a:t>Collaborative Group Work</a:t>
            </a:r>
          </a:p>
          <a:p>
            <a:pPr marL="457200" lvl="0" indent="-374650" rtl="0">
              <a:spcBef>
                <a:spcPts val="0"/>
              </a:spcBef>
              <a:buSzPct val="100000"/>
            </a:pPr>
            <a:r>
              <a:rPr lang="en" sz="2300"/>
              <a:t>Come to a Consensus</a:t>
            </a:r>
          </a:p>
          <a:p>
            <a:pPr marL="457200" lvl="0" indent="-374650">
              <a:spcBef>
                <a:spcPts val="0"/>
              </a:spcBef>
              <a:buSzPct val="100000"/>
            </a:pPr>
            <a:r>
              <a:rPr lang="en" sz="2300"/>
              <a:t>Reflection</a:t>
            </a:r>
          </a:p>
          <a:p>
            <a:pPr lvl="0" rt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rtl="0">
              <a:spcBef>
                <a:spcPts val="0"/>
              </a:spcBef>
              <a:buNone/>
            </a:pPr>
            <a:r>
              <a:rPr lang="en"/>
              <a:t>Forums and Bloom’s Taxonomy</a:t>
            </a:r>
          </a:p>
        </p:txBody>
      </p:sp>
      <p:pic>
        <p:nvPicPr>
          <p:cNvPr id="134" name="Shape 134"/>
          <p:cNvPicPr preferRelativeResize="0"/>
          <p:nvPr/>
        </p:nvPicPr>
        <p:blipFill>
          <a:blip r:embed="rId3">
            <a:alphaModFix/>
          </a:blip>
          <a:stretch>
            <a:fillRect/>
          </a:stretch>
        </p:blipFill>
        <p:spPr>
          <a:xfrm>
            <a:off x="4071149" y="1254612"/>
            <a:ext cx="1761550" cy="3132874"/>
          </a:xfrm>
          <a:prstGeom prst="rect">
            <a:avLst/>
          </a:prstGeom>
          <a:noFill/>
          <a:ln>
            <a:noFill/>
          </a:ln>
        </p:spPr>
      </p:pic>
      <p:pic>
        <p:nvPicPr>
          <p:cNvPr id="135" name="Shape 135"/>
          <p:cNvPicPr preferRelativeResize="0"/>
          <p:nvPr/>
        </p:nvPicPr>
        <p:blipFill>
          <a:blip r:embed="rId4">
            <a:alphaModFix/>
          </a:blip>
          <a:stretch>
            <a:fillRect/>
          </a:stretch>
        </p:blipFill>
        <p:spPr>
          <a:xfrm>
            <a:off x="2854875" y="1618900"/>
            <a:ext cx="1155599" cy="2371375"/>
          </a:xfrm>
          <a:prstGeom prst="rect">
            <a:avLst/>
          </a:prstGeom>
          <a:noFill/>
          <a:ln>
            <a:noFill/>
          </a:ln>
        </p:spPr>
      </p:pic>
      <p:sp>
        <p:nvSpPr>
          <p:cNvPr id="136" name="Shape 136"/>
          <p:cNvSpPr txBox="1"/>
          <p:nvPr/>
        </p:nvSpPr>
        <p:spPr>
          <a:xfrm>
            <a:off x="6362700" y="821400"/>
            <a:ext cx="2159100" cy="10923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600">
                <a:solidFill>
                  <a:schemeClr val="dk2"/>
                </a:solidFill>
                <a:latin typeface="Proxima Nova"/>
                <a:ea typeface="Proxima Nova"/>
                <a:cs typeface="Proxima Nova"/>
                <a:sym typeface="Proxima Nova"/>
              </a:rPr>
              <a:t>Collaborative Group Work, Brainstorming, Consensus</a:t>
            </a:r>
          </a:p>
          <a:p>
            <a:pPr lvl="0" rtl="0">
              <a:lnSpc>
                <a:spcPct val="115000"/>
              </a:lnSpc>
              <a:spcBef>
                <a:spcPts val="0"/>
              </a:spcBef>
              <a:spcAft>
                <a:spcPts val="1600"/>
              </a:spcAft>
              <a:buNone/>
            </a:pPr>
            <a:endParaRPr sz="1600">
              <a:solidFill>
                <a:schemeClr val="dk2"/>
              </a:solidFill>
              <a:latin typeface="Proxima Nova"/>
              <a:ea typeface="Proxima Nova"/>
              <a:cs typeface="Proxima Nova"/>
              <a:sym typeface="Proxima Nova"/>
            </a:endParaRPr>
          </a:p>
          <a:p>
            <a:pPr lvl="0" rtl="0">
              <a:lnSpc>
                <a:spcPct val="115000"/>
              </a:lnSpc>
              <a:spcBef>
                <a:spcPts val="0"/>
              </a:spcBef>
              <a:spcAft>
                <a:spcPts val="1600"/>
              </a:spcAft>
              <a:buNone/>
            </a:pPr>
            <a:endParaRPr sz="1600">
              <a:solidFill>
                <a:schemeClr val="dk2"/>
              </a:solidFill>
              <a:latin typeface="Proxima Nova"/>
              <a:ea typeface="Proxima Nova"/>
              <a:cs typeface="Proxima Nova"/>
              <a:sym typeface="Proxima Nova"/>
            </a:endParaRPr>
          </a:p>
        </p:txBody>
      </p:sp>
      <p:sp>
        <p:nvSpPr>
          <p:cNvPr id="137" name="Shape 137"/>
          <p:cNvSpPr txBox="1"/>
          <p:nvPr/>
        </p:nvSpPr>
        <p:spPr>
          <a:xfrm>
            <a:off x="6350100" y="2410837"/>
            <a:ext cx="2184300" cy="7875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600">
                <a:solidFill>
                  <a:schemeClr val="dk2"/>
                </a:solidFill>
                <a:latin typeface="Proxima Nova"/>
                <a:ea typeface="Proxima Nova"/>
                <a:cs typeface="Proxima Nova"/>
                <a:sym typeface="Proxima Nova"/>
              </a:rPr>
              <a:t>Role play, Devil’s Advocate, Reflection, Consensus</a:t>
            </a:r>
          </a:p>
          <a:p>
            <a:pPr lvl="0" rtl="0">
              <a:lnSpc>
                <a:spcPct val="115000"/>
              </a:lnSpc>
              <a:spcBef>
                <a:spcPts val="0"/>
              </a:spcBef>
              <a:spcAft>
                <a:spcPts val="1600"/>
              </a:spcAft>
              <a:buNone/>
            </a:pPr>
            <a:endParaRPr sz="1600"/>
          </a:p>
        </p:txBody>
      </p:sp>
      <p:sp>
        <p:nvSpPr>
          <p:cNvPr id="138" name="Shape 138"/>
          <p:cNvSpPr txBox="1"/>
          <p:nvPr/>
        </p:nvSpPr>
        <p:spPr>
          <a:xfrm>
            <a:off x="6350100" y="4051400"/>
            <a:ext cx="2362200" cy="9780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600">
                <a:solidFill>
                  <a:schemeClr val="dk2"/>
                </a:solidFill>
                <a:latin typeface="Proxima Nova"/>
                <a:ea typeface="Proxima Nova"/>
                <a:cs typeface="Proxima Nova"/>
                <a:sym typeface="Proxima Nova"/>
              </a:rPr>
              <a:t>Text / Image / Video Analysis, Debate, Public Posting, Search &amp; Post</a:t>
            </a:r>
          </a:p>
        </p:txBody>
      </p:sp>
      <p:cxnSp>
        <p:nvCxnSpPr>
          <p:cNvPr id="139" name="Shape 139"/>
          <p:cNvCxnSpPr>
            <a:endCxn id="136" idx="1"/>
          </p:cNvCxnSpPr>
          <p:nvPr/>
        </p:nvCxnSpPr>
        <p:spPr>
          <a:xfrm rot="10800000" flipH="1">
            <a:off x="5851200" y="1367550"/>
            <a:ext cx="511500" cy="148800"/>
          </a:xfrm>
          <a:prstGeom prst="straightConnector1">
            <a:avLst/>
          </a:prstGeom>
          <a:noFill/>
          <a:ln w="9525" cap="flat" cmpd="sng">
            <a:solidFill>
              <a:schemeClr val="dk2"/>
            </a:solidFill>
            <a:prstDash val="solid"/>
            <a:round/>
            <a:headEnd type="none" w="lg" len="lg"/>
            <a:tailEnd type="none" w="lg" len="lg"/>
          </a:ln>
        </p:spPr>
      </p:cxnSp>
      <p:cxnSp>
        <p:nvCxnSpPr>
          <p:cNvPr id="140" name="Shape 140"/>
          <p:cNvCxnSpPr>
            <a:endCxn id="138" idx="1"/>
          </p:cNvCxnSpPr>
          <p:nvPr/>
        </p:nvCxnSpPr>
        <p:spPr>
          <a:xfrm>
            <a:off x="5889000" y="3639500"/>
            <a:ext cx="461100" cy="900900"/>
          </a:xfrm>
          <a:prstGeom prst="straightConnector1">
            <a:avLst/>
          </a:prstGeom>
          <a:noFill/>
          <a:ln w="9525" cap="flat" cmpd="sng">
            <a:solidFill>
              <a:schemeClr val="dk2"/>
            </a:solidFill>
            <a:prstDash val="solid"/>
            <a:round/>
            <a:headEnd type="none" w="lg" len="lg"/>
            <a:tailEnd type="none" w="lg" len="lg"/>
          </a:ln>
        </p:spPr>
      </p:cxnSp>
      <p:cxnSp>
        <p:nvCxnSpPr>
          <p:cNvPr id="141" name="Shape 141"/>
          <p:cNvCxnSpPr>
            <a:endCxn id="138" idx="1"/>
          </p:cNvCxnSpPr>
          <p:nvPr/>
        </p:nvCxnSpPr>
        <p:spPr>
          <a:xfrm>
            <a:off x="5876400" y="4145000"/>
            <a:ext cx="473700" cy="395400"/>
          </a:xfrm>
          <a:prstGeom prst="straightConnector1">
            <a:avLst/>
          </a:prstGeom>
          <a:noFill/>
          <a:ln w="9525" cap="flat" cmpd="sng">
            <a:solidFill>
              <a:schemeClr val="dk2"/>
            </a:solidFill>
            <a:prstDash val="solid"/>
            <a:round/>
            <a:headEnd type="none" w="lg" len="lg"/>
            <a:tailEnd type="none" w="lg" len="lg"/>
          </a:ln>
        </p:spPr>
      </p:cxnSp>
      <p:cxnSp>
        <p:nvCxnSpPr>
          <p:cNvPr id="142" name="Shape 142"/>
          <p:cNvCxnSpPr>
            <a:endCxn id="136" idx="1"/>
          </p:cNvCxnSpPr>
          <p:nvPr/>
        </p:nvCxnSpPr>
        <p:spPr>
          <a:xfrm rot="10800000" flipH="1">
            <a:off x="5952300" y="1367550"/>
            <a:ext cx="410400" cy="730200"/>
          </a:xfrm>
          <a:prstGeom prst="straightConnector1">
            <a:avLst/>
          </a:prstGeom>
          <a:noFill/>
          <a:ln w="9525" cap="flat" cmpd="sng">
            <a:solidFill>
              <a:schemeClr val="dk2"/>
            </a:solidFill>
            <a:prstDash val="solid"/>
            <a:round/>
            <a:headEnd type="none" w="lg" len="lg"/>
            <a:tailEnd type="none" w="lg" len="lg"/>
          </a:ln>
        </p:spPr>
      </p:cxnSp>
      <p:cxnSp>
        <p:nvCxnSpPr>
          <p:cNvPr id="143" name="Shape 143"/>
          <p:cNvCxnSpPr>
            <a:endCxn id="137" idx="1"/>
          </p:cNvCxnSpPr>
          <p:nvPr/>
        </p:nvCxnSpPr>
        <p:spPr>
          <a:xfrm>
            <a:off x="5914500" y="2502187"/>
            <a:ext cx="435600" cy="302400"/>
          </a:xfrm>
          <a:prstGeom prst="straightConnector1">
            <a:avLst/>
          </a:prstGeom>
          <a:noFill/>
          <a:ln w="9525" cap="flat" cmpd="sng">
            <a:solidFill>
              <a:schemeClr val="dk2"/>
            </a:solidFill>
            <a:prstDash val="solid"/>
            <a:round/>
            <a:headEnd type="none" w="lg" len="lg"/>
            <a:tailEnd type="none" w="lg" len="lg"/>
          </a:ln>
        </p:spPr>
      </p:cxnSp>
      <p:cxnSp>
        <p:nvCxnSpPr>
          <p:cNvPr id="144" name="Shape 144"/>
          <p:cNvCxnSpPr>
            <a:endCxn id="137" idx="1"/>
          </p:cNvCxnSpPr>
          <p:nvPr/>
        </p:nvCxnSpPr>
        <p:spPr>
          <a:xfrm rot="10800000" flipH="1">
            <a:off x="5952300" y="2804587"/>
            <a:ext cx="397800" cy="36750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rtl="0">
              <a:spcBef>
                <a:spcPts val="0"/>
              </a:spcBef>
              <a:buNone/>
            </a:pPr>
            <a:r>
              <a:rPr lang="en"/>
              <a:t>Writing Good Forum Questions</a:t>
            </a:r>
          </a:p>
        </p:txBody>
      </p:sp>
      <p:sp>
        <p:nvSpPr>
          <p:cNvPr id="150" name="Shape 150"/>
          <p:cNvSpPr txBox="1">
            <a:spLocks noGrp="1"/>
          </p:cNvSpPr>
          <p:nvPr>
            <p:ph type="body" idx="1"/>
          </p:nvPr>
        </p:nvSpPr>
        <p:spPr>
          <a:xfrm>
            <a:off x="2945950" y="504700"/>
            <a:ext cx="5916900" cy="4448700"/>
          </a:xfrm>
          <a:prstGeom prst="rect">
            <a:avLst/>
          </a:prstGeom>
        </p:spPr>
        <p:txBody>
          <a:bodyPr lIns="91425" tIns="91425" rIns="91425" bIns="91425" anchor="t" anchorCtr="0">
            <a:noAutofit/>
          </a:bodyPr>
          <a:lstStyle/>
          <a:p>
            <a:pPr marL="457200" lvl="0" indent="-374650" rtl="0">
              <a:spcBef>
                <a:spcPts val="0"/>
              </a:spcBef>
              <a:buSzPct val="100000"/>
            </a:pPr>
            <a:r>
              <a:rPr lang="en" sz="2300"/>
              <a:t>What kind of answer do you want to receive? </a:t>
            </a:r>
          </a:p>
          <a:p>
            <a:pPr marL="914400" lvl="1" indent="-374650" rtl="0">
              <a:spcBef>
                <a:spcPts val="0"/>
              </a:spcBef>
              <a:buSzPct val="100000"/>
            </a:pPr>
            <a:r>
              <a:rPr lang="en" sz="2300"/>
              <a:t>Your prompt needs a destination!</a:t>
            </a:r>
          </a:p>
          <a:p>
            <a:pPr marL="457200" lvl="0" indent="-374650" rtl="0">
              <a:spcBef>
                <a:spcPts val="0"/>
              </a:spcBef>
              <a:buSzPct val="100000"/>
            </a:pPr>
            <a:r>
              <a:rPr lang="en" sz="2300"/>
              <a:t>Avoid Yes/No Questions</a:t>
            </a:r>
          </a:p>
          <a:p>
            <a:pPr marL="457200" lvl="0" indent="-374650" rtl="0">
              <a:spcBef>
                <a:spcPts val="0"/>
              </a:spcBef>
              <a:buSzPct val="100000"/>
            </a:pPr>
            <a:r>
              <a:rPr lang="en" sz="2300"/>
              <a:t>Multi-layered Questions</a:t>
            </a:r>
          </a:p>
          <a:p>
            <a:pPr marL="457200" lvl="0" indent="-374650" rtl="0">
              <a:spcBef>
                <a:spcPts val="0"/>
              </a:spcBef>
              <a:buSzPct val="100000"/>
            </a:pPr>
            <a:r>
              <a:rPr lang="en" sz="2300"/>
              <a:t>Ask for Citation</a:t>
            </a:r>
          </a:p>
          <a:p>
            <a:pPr marL="457200" lvl="0" indent="-374650" rtl="0">
              <a:spcBef>
                <a:spcPts val="0"/>
              </a:spcBef>
              <a:buSzPct val="100000"/>
            </a:pPr>
            <a:r>
              <a:rPr lang="en" sz="2300"/>
              <a:t>What are the Stakes?                    </a:t>
            </a:r>
          </a:p>
          <a:p>
            <a:pPr marL="457200" lvl="0" indent="-374650" rtl="0">
              <a:spcBef>
                <a:spcPts val="0"/>
              </a:spcBef>
              <a:buSzPct val="100000"/>
            </a:pPr>
            <a:r>
              <a:rPr lang="en" sz="2300"/>
              <a:t>Ask Students to think </a:t>
            </a:r>
            <a:r>
              <a:rPr lang="en" sz="2300" i="1"/>
              <a:t>Differently</a:t>
            </a:r>
          </a:p>
          <a:p>
            <a:pPr marL="457200" lvl="0" indent="-374650" rtl="0">
              <a:spcBef>
                <a:spcPts val="0"/>
              </a:spcBef>
              <a:buSzPct val="100000"/>
            </a:pPr>
            <a:r>
              <a:rPr lang="en" sz="2300"/>
              <a:t>Make it a Game </a:t>
            </a:r>
          </a:p>
          <a:p>
            <a:pPr marL="457200" lvl="0" indent="-374650" rtl="0">
              <a:spcBef>
                <a:spcPts val="0"/>
              </a:spcBef>
              <a:buSzPct val="100000"/>
            </a:pPr>
            <a:r>
              <a:rPr lang="en" sz="2300"/>
              <a:t>Switch Modes</a:t>
            </a:r>
          </a:p>
          <a:p>
            <a:pPr lvl="0" rtl="0">
              <a:spcBef>
                <a:spcPts val="0"/>
              </a:spcBef>
              <a:buNone/>
            </a:pPr>
            <a:endParaRPr/>
          </a:p>
        </p:txBody>
      </p:sp>
      <p:pic>
        <p:nvPicPr>
          <p:cNvPr id="151" name="Shape 151"/>
          <p:cNvPicPr preferRelativeResize="0"/>
          <p:nvPr/>
        </p:nvPicPr>
        <p:blipFill>
          <a:blip r:embed="rId3">
            <a:alphaModFix/>
          </a:blip>
          <a:stretch>
            <a:fillRect/>
          </a:stretch>
        </p:blipFill>
        <p:spPr>
          <a:xfrm>
            <a:off x="6421122" y="2882137"/>
            <a:ext cx="780099" cy="4756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rtl="0">
              <a:spcBef>
                <a:spcPts val="0"/>
              </a:spcBef>
              <a:buNone/>
            </a:pPr>
            <a:r>
              <a:rPr lang="en"/>
              <a:t>Example: Switch Modes</a:t>
            </a:r>
          </a:p>
        </p:txBody>
      </p:sp>
      <p:pic>
        <p:nvPicPr>
          <p:cNvPr id="157" name="Shape 157"/>
          <p:cNvPicPr preferRelativeResize="0"/>
          <p:nvPr/>
        </p:nvPicPr>
        <p:blipFill>
          <a:blip r:embed="rId3">
            <a:alphaModFix/>
          </a:blip>
          <a:stretch>
            <a:fillRect/>
          </a:stretch>
        </p:blipFill>
        <p:spPr>
          <a:xfrm>
            <a:off x="2910875" y="3151424"/>
            <a:ext cx="6143126" cy="1874289"/>
          </a:xfrm>
          <a:prstGeom prst="rect">
            <a:avLst/>
          </a:prstGeom>
          <a:noFill/>
          <a:ln w="19050" cap="flat" cmpd="sng">
            <a:solidFill>
              <a:schemeClr val="dk2"/>
            </a:solidFill>
            <a:prstDash val="solid"/>
            <a:round/>
            <a:headEnd type="none" w="med" len="med"/>
            <a:tailEnd type="none" w="med" len="med"/>
          </a:ln>
        </p:spPr>
      </p:pic>
      <p:pic>
        <p:nvPicPr>
          <p:cNvPr id="158" name="Shape 158"/>
          <p:cNvPicPr preferRelativeResize="0"/>
          <p:nvPr/>
        </p:nvPicPr>
        <p:blipFill rotWithShape="1">
          <a:blip r:embed="rId4">
            <a:alphaModFix/>
          </a:blip>
          <a:srcRect l="2708" r="1258"/>
          <a:stretch/>
        </p:blipFill>
        <p:spPr>
          <a:xfrm>
            <a:off x="2924525" y="1007974"/>
            <a:ext cx="6143124" cy="1695530"/>
          </a:xfrm>
          <a:prstGeom prst="rect">
            <a:avLst/>
          </a:prstGeom>
          <a:noFill/>
          <a:ln w="19050" cap="flat" cmpd="sng">
            <a:solidFill>
              <a:schemeClr val="dk2"/>
            </a:solidFill>
            <a:prstDash val="solid"/>
            <a:round/>
            <a:headEnd type="none" w="med" len="med"/>
            <a:tailEnd type="none" w="med" len="med"/>
          </a:ln>
        </p:spPr>
      </p:pic>
      <p:sp>
        <p:nvSpPr>
          <p:cNvPr id="159" name="Shape 159"/>
          <p:cNvSpPr txBox="1"/>
          <p:nvPr/>
        </p:nvSpPr>
        <p:spPr>
          <a:xfrm>
            <a:off x="2910875" y="699800"/>
            <a:ext cx="811200" cy="413400"/>
          </a:xfrm>
          <a:prstGeom prst="rect">
            <a:avLst/>
          </a:prstGeom>
          <a:noFill/>
          <a:ln>
            <a:noFill/>
          </a:ln>
        </p:spPr>
        <p:txBody>
          <a:bodyPr lIns="91425" tIns="91425" rIns="91425" bIns="91425" anchor="t" anchorCtr="0">
            <a:noAutofit/>
          </a:bodyPr>
          <a:lstStyle/>
          <a:p>
            <a:pPr lvl="0">
              <a:spcBef>
                <a:spcPts val="0"/>
              </a:spcBef>
              <a:buNone/>
            </a:pPr>
            <a:r>
              <a:rPr lang="en" b="1"/>
              <a:t>Week 1</a:t>
            </a:r>
          </a:p>
        </p:txBody>
      </p:sp>
      <p:sp>
        <p:nvSpPr>
          <p:cNvPr id="160" name="Shape 160"/>
          <p:cNvSpPr txBox="1"/>
          <p:nvPr/>
        </p:nvSpPr>
        <p:spPr>
          <a:xfrm>
            <a:off x="2910875" y="2833400"/>
            <a:ext cx="811200" cy="413400"/>
          </a:xfrm>
          <a:prstGeom prst="rect">
            <a:avLst/>
          </a:prstGeom>
          <a:noFill/>
          <a:ln>
            <a:noFill/>
          </a:ln>
        </p:spPr>
        <p:txBody>
          <a:bodyPr lIns="91425" tIns="91425" rIns="91425" bIns="91425" anchor="t" anchorCtr="0">
            <a:noAutofit/>
          </a:bodyPr>
          <a:lstStyle/>
          <a:p>
            <a:pPr lvl="0" rtl="0">
              <a:spcBef>
                <a:spcPts val="0"/>
              </a:spcBef>
              <a:buNone/>
            </a:pPr>
            <a:r>
              <a:rPr lang="en" b="1"/>
              <a:t>Week 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rtl="0">
              <a:spcBef>
                <a:spcPts val="0"/>
              </a:spcBef>
              <a:buNone/>
            </a:pPr>
            <a:r>
              <a:rPr lang="en" sz="2800"/>
              <a:t>Example: Switch Mode Responses</a:t>
            </a:r>
          </a:p>
        </p:txBody>
      </p:sp>
      <p:pic>
        <p:nvPicPr>
          <p:cNvPr id="166" name="Shape 166"/>
          <p:cNvPicPr preferRelativeResize="0"/>
          <p:nvPr/>
        </p:nvPicPr>
        <p:blipFill>
          <a:blip r:embed="rId3">
            <a:alphaModFix/>
          </a:blip>
          <a:stretch>
            <a:fillRect/>
          </a:stretch>
        </p:blipFill>
        <p:spPr>
          <a:xfrm>
            <a:off x="2803550" y="961899"/>
            <a:ext cx="6197998" cy="3456122"/>
          </a:xfrm>
          <a:prstGeom prst="rect">
            <a:avLst/>
          </a:prstGeom>
          <a:noFill/>
          <a:ln w="19050" cap="flat" cmpd="sng">
            <a:solidFill>
              <a:schemeClr val="dk2"/>
            </a:solidFill>
            <a:prstDash val="solid"/>
            <a:round/>
            <a:headEnd type="none" w="med" len="med"/>
            <a:tailEnd type="none" w="med" len="me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rtl="0">
              <a:spcBef>
                <a:spcPts val="0"/>
              </a:spcBef>
              <a:buNone/>
            </a:pPr>
            <a:r>
              <a:rPr lang="en" sz="2800"/>
              <a:t>Example: Switch Mode Responses</a:t>
            </a:r>
          </a:p>
        </p:txBody>
      </p:sp>
      <p:pic>
        <p:nvPicPr>
          <p:cNvPr id="172" name="Shape 172"/>
          <p:cNvPicPr preferRelativeResize="0"/>
          <p:nvPr/>
        </p:nvPicPr>
        <p:blipFill rotWithShape="1">
          <a:blip r:embed="rId3">
            <a:alphaModFix/>
          </a:blip>
          <a:srcRect l="1989" t="7322" b="7831"/>
          <a:stretch/>
        </p:blipFill>
        <p:spPr>
          <a:xfrm>
            <a:off x="2778675" y="1096800"/>
            <a:ext cx="6198000" cy="1834501"/>
          </a:xfrm>
          <a:prstGeom prst="rect">
            <a:avLst/>
          </a:prstGeom>
          <a:noFill/>
          <a:ln w="19050" cap="flat" cmpd="sng">
            <a:solidFill>
              <a:schemeClr val="dk2"/>
            </a:solidFill>
            <a:prstDash val="solid"/>
            <a:round/>
            <a:headEnd type="none" w="med" len="med"/>
            <a:tailEnd type="none" w="med" len="me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a:spcBef>
                <a:spcPts val="0"/>
              </a:spcBef>
              <a:buNone/>
            </a:pPr>
            <a:r>
              <a:rPr lang="en"/>
              <a:t>Example: </a:t>
            </a:r>
            <a:r>
              <a:rPr lang="en" sz="2800"/>
              <a:t>Questions with Direction</a:t>
            </a:r>
          </a:p>
        </p:txBody>
      </p:sp>
      <p:sp>
        <p:nvSpPr>
          <p:cNvPr id="178" name="Shape 178"/>
          <p:cNvSpPr txBox="1">
            <a:spLocks noGrp="1"/>
          </p:cNvSpPr>
          <p:nvPr>
            <p:ph type="body" idx="1"/>
          </p:nvPr>
        </p:nvSpPr>
        <p:spPr>
          <a:xfrm>
            <a:off x="2945950" y="961900"/>
            <a:ext cx="5916900" cy="3809100"/>
          </a:xfrm>
          <a:prstGeom prst="rect">
            <a:avLst/>
          </a:prstGeom>
        </p:spPr>
        <p:txBody>
          <a:bodyPr lIns="91425" tIns="91425" rIns="91425" bIns="91425" anchor="t" anchorCtr="0">
            <a:noAutofit/>
          </a:bodyPr>
          <a:lstStyle/>
          <a:p>
            <a:pPr lvl="0">
              <a:lnSpc>
                <a:spcPct val="142857"/>
              </a:lnSpc>
              <a:spcBef>
                <a:spcPts val="0"/>
              </a:spcBef>
              <a:spcAft>
                <a:spcPts val="800"/>
              </a:spcAft>
              <a:buNone/>
            </a:pPr>
            <a:r>
              <a:rPr lang="en">
                <a:solidFill>
                  <a:srgbClr val="333333"/>
                </a:solidFill>
                <a:highlight>
                  <a:srgbClr val="FFFFFF"/>
                </a:highlight>
                <a:latin typeface="Helvetica Neue"/>
                <a:ea typeface="Helvetica Neue"/>
                <a:cs typeface="Helvetica Neue"/>
                <a:sym typeface="Helvetica Neue"/>
              </a:rPr>
              <a:t>The music we examined in this module is characterized as "art rock."  Whatever its virtues, all of it expresses a pretty negative worldview.  Some would argue that this type of criticism is an essential component of "serious art," at least art with narrative (that is, verbal) content.</a:t>
            </a:r>
          </a:p>
          <a:p>
            <a:pPr lvl="0">
              <a:lnSpc>
                <a:spcPct val="142857"/>
              </a:lnSpc>
              <a:spcBef>
                <a:spcPts val="0"/>
              </a:spcBef>
              <a:spcAft>
                <a:spcPts val="800"/>
              </a:spcAft>
              <a:buNone/>
            </a:pPr>
            <a:r>
              <a:rPr lang="en">
                <a:solidFill>
                  <a:srgbClr val="333333"/>
                </a:solidFill>
                <a:highlight>
                  <a:srgbClr val="FFFFFF"/>
                </a:highlight>
                <a:latin typeface="Helvetica Neue"/>
                <a:ea typeface="Helvetica Neue"/>
                <a:cs typeface="Helvetica Neue"/>
                <a:sym typeface="Helvetica Neue"/>
              </a:rPr>
              <a:t>Do you agree?  Why or why not?  If you disagree, please offer an example from the music we've heretofore studied or another song by one of the same artists that offers a positive worldview.  Explain briefly why you think it's serious art.</a:t>
            </a:r>
          </a:p>
          <a:p>
            <a:pPr lvl="0">
              <a:spcBef>
                <a:spcPts val="0"/>
              </a:spcBef>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a:spcBef>
                <a:spcPts val="0"/>
              </a:spcBef>
              <a:buNone/>
            </a:pPr>
            <a:r>
              <a:rPr lang="en"/>
              <a:t>Example: Student Response</a:t>
            </a:r>
          </a:p>
        </p:txBody>
      </p:sp>
      <p:sp>
        <p:nvSpPr>
          <p:cNvPr id="184" name="Shape 184"/>
          <p:cNvSpPr txBox="1">
            <a:spLocks noGrp="1"/>
          </p:cNvSpPr>
          <p:nvPr>
            <p:ph type="body" idx="1"/>
          </p:nvPr>
        </p:nvSpPr>
        <p:spPr>
          <a:xfrm>
            <a:off x="2869750" y="885700"/>
            <a:ext cx="5916900" cy="3809100"/>
          </a:xfrm>
          <a:prstGeom prst="rect">
            <a:avLst/>
          </a:prstGeom>
        </p:spPr>
        <p:txBody>
          <a:bodyPr lIns="91425" tIns="91425" rIns="91425" bIns="91425" anchor="t" anchorCtr="0">
            <a:noAutofit/>
          </a:bodyPr>
          <a:lstStyle/>
          <a:p>
            <a:pPr lvl="0">
              <a:spcBef>
                <a:spcPts val="0"/>
              </a:spcBef>
              <a:buNone/>
            </a:pPr>
            <a:r>
              <a:rPr lang="en" sz="1400">
                <a:solidFill>
                  <a:srgbClr val="333333"/>
                </a:solidFill>
                <a:latin typeface="Helvetica Neue"/>
                <a:ea typeface="Helvetica Neue"/>
                <a:cs typeface="Helvetica Neue"/>
                <a:sym typeface="Helvetica Neue"/>
              </a:rPr>
              <a:t>Response 1:</a:t>
            </a:r>
          </a:p>
          <a:p>
            <a:pPr lvl="0">
              <a:spcBef>
                <a:spcPts val="0"/>
              </a:spcBef>
              <a:buNone/>
            </a:pPr>
            <a:r>
              <a:rPr lang="en" sz="1400">
                <a:solidFill>
                  <a:srgbClr val="333333"/>
                </a:solidFill>
                <a:latin typeface="Helvetica Neue"/>
                <a:ea typeface="Helvetica Neue"/>
                <a:cs typeface="Helvetica Neue"/>
                <a:sym typeface="Helvetica Neue"/>
              </a:rPr>
              <a:t>“Serious art” definitely is, through music, a negative worldview. The negative lyrics should not always be judged or create controversy, because I believe they bring up many problems people or the world face, including the artist who writes about them. Many lyrics can address the issues with words many people are not brave enough to say out loud. I also believe that serious songs are more likely to get criticism because not many people would shame a song that was written and sang to make people happy and dance along to it. </a:t>
            </a:r>
          </a:p>
          <a:p>
            <a:pPr lvl="0">
              <a:spcBef>
                <a:spcPts val="0"/>
              </a:spcBef>
              <a:buNone/>
            </a:pPr>
            <a:endParaRPr sz="1050">
              <a:solidFill>
                <a:srgbClr val="333333"/>
              </a:solidFill>
              <a:highlight>
                <a:srgbClr val="F5F5F5"/>
              </a:highlight>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rtl="0">
              <a:spcBef>
                <a:spcPts val="0"/>
              </a:spcBef>
              <a:buNone/>
            </a:pPr>
            <a:r>
              <a:rPr lang="en"/>
              <a:t>Example: Student Response</a:t>
            </a:r>
          </a:p>
        </p:txBody>
      </p:sp>
      <p:sp>
        <p:nvSpPr>
          <p:cNvPr id="190" name="Shape 190"/>
          <p:cNvSpPr txBox="1">
            <a:spLocks noGrp="1"/>
          </p:cNvSpPr>
          <p:nvPr>
            <p:ph type="body" idx="1"/>
          </p:nvPr>
        </p:nvSpPr>
        <p:spPr>
          <a:xfrm>
            <a:off x="2869750" y="885700"/>
            <a:ext cx="5916900" cy="3809100"/>
          </a:xfrm>
          <a:prstGeom prst="rect">
            <a:avLst/>
          </a:prstGeom>
        </p:spPr>
        <p:txBody>
          <a:bodyPr lIns="91425" tIns="91425" rIns="91425" bIns="91425" anchor="t" anchorCtr="0">
            <a:noAutofit/>
          </a:bodyPr>
          <a:lstStyle/>
          <a:p>
            <a:pPr lvl="0">
              <a:spcBef>
                <a:spcPts val="0"/>
              </a:spcBef>
              <a:buNone/>
            </a:pPr>
            <a:r>
              <a:rPr lang="en" sz="1400">
                <a:solidFill>
                  <a:srgbClr val="333333"/>
                </a:solidFill>
                <a:latin typeface="Helvetica Neue"/>
                <a:ea typeface="Helvetica Neue"/>
                <a:cs typeface="Helvetica Neue"/>
                <a:sym typeface="Helvetica Neue"/>
              </a:rPr>
              <a:t>Response 2:</a:t>
            </a:r>
          </a:p>
          <a:p>
            <a:pPr lvl="0">
              <a:spcBef>
                <a:spcPts val="0"/>
              </a:spcBef>
              <a:buNone/>
            </a:pPr>
            <a:r>
              <a:rPr lang="en" sz="1400">
                <a:solidFill>
                  <a:srgbClr val="333333"/>
                </a:solidFill>
                <a:latin typeface="Helvetica Neue"/>
                <a:ea typeface="Helvetica Neue"/>
                <a:cs typeface="Helvetica Neue"/>
                <a:sym typeface="Helvetica Neue"/>
              </a:rPr>
              <a:t>I would agree with the idea that holding a negative perspective of the world is, in fact, an essential component of "serious art". This is especially the case with musical forms of art like "art rock". I believe this is the case, mainly because the artist usually wants to get his point across to their audience. In most situations, the easiest way to connect with an audience in a serious manner is to identify all of the problems or negativity surrounding a certain issue. In my opinion, this can be the most influential way an artist and their art can resonate with their audience. </a:t>
            </a:r>
          </a:p>
          <a:p>
            <a:pPr lvl="0" rtl="0">
              <a:spcBef>
                <a:spcPts val="0"/>
              </a:spcBef>
              <a:buNone/>
            </a:pPr>
            <a:endParaRPr sz="1400">
              <a:solidFill>
                <a:srgbClr val="333333"/>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rtl="0">
              <a:spcBef>
                <a:spcPts val="0"/>
              </a:spcBef>
              <a:buNone/>
            </a:pPr>
            <a:r>
              <a:rPr lang="en"/>
              <a:t>Agenda</a:t>
            </a:r>
          </a:p>
        </p:txBody>
      </p:sp>
      <p:sp>
        <p:nvSpPr>
          <p:cNvPr id="74" name="Shape 74"/>
          <p:cNvSpPr txBox="1">
            <a:spLocks noGrp="1"/>
          </p:cNvSpPr>
          <p:nvPr>
            <p:ph type="body" idx="1"/>
          </p:nvPr>
        </p:nvSpPr>
        <p:spPr>
          <a:xfrm>
            <a:off x="2919225" y="766450"/>
            <a:ext cx="5916900" cy="3809100"/>
          </a:xfrm>
          <a:prstGeom prst="rect">
            <a:avLst/>
          </a:prstGeom>
        </p:spPr>
        <p:txBody>
          <a:bodyPr lIns="91425" tIns="91425" rIns="91425" bIns="91425" anchor="t" anchorCtr="0">
            <a:noAutofit/>
          </a:bodyPr>
          <a:lstStyle/>
          <a:p>
            <a:pPr marL="457200" lvl="0" indent="-381000" rtl="0">
              <a:spcBef>
                <a:spcPts val="0"/>
              </a:spcBef>
              <a:buSzPct val="100000"/>
            </a:pPr>
            <a:r>
              <a:rPr lang="en" sz="2400"/>
              <a:t>Icebreaker</a:t>
            </a:r>
          </a:p>
          <a:p>
            <a:pPr marL="457200" lvl="0" indent="-381000" rtl="0">
              <a:spcBef>
                <a:spcPts val="0"/>
              </a:spcBef>
              <a:buSzPct val="100000"/>
            </a:pPr>
            <a:r>
              <a:rPr lang="en" sz="2400"/>
              <a:t>Why Forums?</a:t>
            </a:r>
          </a:p>
          <a:p>
            <a:pPr marL="457200" lvl="0" indent="-381000" rtl="0">
              <a:spcBef>
                <a:spcPts val="0"/>
              </a:spcBef>
              <a:buSzPct val="100000"/>
            </a:pPr>
            <a:r>
              <a:rPr lang="en" sz="2400"/>
              <a:t>Different Types of Forums</a:t>
            </a:r>
          </a:p>
          <a:p>
            <a:pPr marL="457200" lvl="0" indent="-381000">
              <a:spcBef>
                <a:spcPts val="0"/>
              </a:spcBef>
              <a:buSzPct val="100000"/>
            </a:pPr>
            <a:r>
              <a:rPr lang="en" sz="2400"/>
              <a:t>Communicating Expectations</a:t>
            </a:r>
          </a:p>
          <a:p>
            <a:pPr marL="457200" lvl="0" indent="-381000">
              <a:spcBef>
                <a:spcPts val="0"/>
              </a:spcBef>
              <a:buSzPct val="100000"/>
            </a:pPr>
            <a:r>
              <a:rPr lang="en" sz="2400"/>
              <a:t>(Some) Uses of Forums</a:t>
            </a:r>
          </a:p>
          <a:p>
            <a:pPr marL="457200" lvl="0" indent="-381000">
              <a:spcBef>
                <a:spcPts val="0"/>
              </a:spcBef>
              <a:buSzPct val="100000"/>
            </a:pPr>
            <a:r>
              <a:rPr lang="en" sz="2400"/>
              <a:t>Forums and Bloom’s</a:t>
            </a:r>
          </a:p>
          <a:p>
            <a:pPr marL="457200" lvl="0" indent="-381000" rtl="0">
              <a:spcBef>
                <a:spcPts val="0"/>
              </a:spcBef>
              <a:buSzPct val="100000"/>
            </a:pPr>
            <a:r>
              <a:rPr lang="en" sz="2400"/>
              <a:t>Writing Good Forum Questions</a:t>
            </a:r>
          </a:p>
          <a:p>
            <a:pPr marL="457200" lvl="0" indent="-381000" rtl="0">
              <a:spcBef>
                <a:spcPts val="0"/>
              </a:spcBef>
              <a:buSzPct val="100000"/>
            </a:pPr>
            <a:r>
              <a:rPr lang="en" sz="2400"/>
              <a:t>Forums in High-Enrollment Courses</a:t>
            </a:r>
          </a:p>
          <a:p>
            <a:pPr marL="457200" lvl="0" indent="-381000" rtl="0">
              <a:spcBef>
                <a:spcPts val="0"/>
              </a:spcBef>
              <a:buSzPct val="100000"/>
            </a:pPr>
            <a:r>
              <a:rPr lang="en" sz="2400"/>
              <a:t>Forum Writing Workshop</a:t>
            </a:r>
          </a:p>
          <a:p>
            <a:pPr marL="457200" lvl="0" indent="-381000" rtl="0">
              <a:spcBef>
                <a:spcPts val="0"/>
              </a:spcBef>
              <a:buSzPct val="100000"/>
            </a:pPr>
            <a:r>
              <a:rPr lang="en" sz="2400"/>
              <a:t>Instructor Participation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a:spcBef>
                <a:spcPts val="0"/>
              </a:spcBef>
              <a:buNone/>
            </a:pPr>
            <a:r>
              <a:rPr lang="en"/>
              <a:t>Instructor Participation</a:t>
            </a:r>
          </a:p>
        </p:txBody>
      </p:sp>
      <p:sp>
        <p:nvSpPr>
          <p:cNvPr id="196" name="Shape 196"/>
          <p:cNvSpPr txBox="1">
            <a:spLocks noGrp="1"/>
          </p:cNvSpPr>
          <p:nvPr>
            <p:ph type="body" idx="1"/>
          </p:nvPr>
        </p:nvSpPr>
        <p:spPr>
          <a:xfrm>
            <a:off x="2945950" y="961900"/>
            <a:ext cx="5916900" cy="3809100"/>
          </a:xfrm>
          <a:prstGeom prst="rect">
            <a:avLst/>
          </a:prstGeom>
        </p:spPr>
        <p:txBody>
          <a:bodyPr lIns="91425" tIns="91425" rIns="91425" bIns="91425" anchor="t" anchorCtr="0">
            <a:noAutofit/>
          </a:bodyPr>
          <a:lstStyle/>
          <a:p>
            <a:pPr marL="457200" lvl="0" indent="-228600" rtl="0">
              <a:spcBef>
                <a:spcPts val="0"/>
              </a:spcBef>
            </a:pPr>
            <a:r>
              <a:rPr lang="en"/>
              <a:t>Check in frequently!</a:t>
            </a:r>
          </a:p>
          <a:p>
            <a:pPr marL="457200" lvl="0" indent="-228600" rtl="0">
              <a:spcBef>
                <a:spcPts val="0"/>
              </a:spcBef>
            </a:pPr>
            <a:r>
              <a:rPr lang="en"/>
              <a:t>Not every post needs a response...</a:t>
            </a:r>
          </a:p>
          <a:p>
            <a:pPr marL="457200" lvl="0" indent="-228600" rtl="0">
              <a:spcBef>
                <a:spcPts val="0"/>
              </a:spcBef>
            </a:pPr>
            <a:r>
              <a:rPr lang="en"/>
              <a:t>...but you should provide a summative response at the end of the assignment.</a:t>
            </a:r>
          </a:p>
          <a:p>
            <a:pPr marL="457200" lvl="0" indent="-228600" rtl="0">
              <a:spcBef>
                <a:spcPts val="0"/>
              </a:spcBef>
            </a:pPr>
            <a:r>
              <a:rPr lang="en"/>
              <a:t>Let your students know you’re reading!</a:t>
            </a:r>
          </a:p>
          <a:p>
            <a:pPr marL="457200" lvl="0" indent="-228600" rtl="0">
              <a:spcBef>
                <a:spcPts val="0"/>
              </a:spcBef>
            </a:pPr>
            <a:r>
              <a:rPr lang="en"/>
              <a:t>Try to respond to each individual at least once over the course of the semester</a:t>
            </a:r>
          </a:p>
          <a:p>
            <a:pPr marL="457200" lvl="0" indent="-228600" rtl="0">
              <a:spcBef>
                <a:spcPts val="0"/>
              </a:spcBef>
            </a:pPr>
            <a:r>
              <a:rPr lang="en"/>
              <a:t>Hold yourself to the same response standard </a:t>
            </a:r>
          </a:p>
          <a:p>
            <a:pPr marL="457200" lvl="0" indent="-228600" rtl="0">
              <a:spcBef>
                <a:spcPts val="0"/>
              </a:spcBef>
            </a:pPr>
            <a:r>
              <a:rPr lang="en"/>
              <a:t>Let students know you’ll be checking in regularly</a:t>
            </a:r>
          </a:p>
          <a:p>
            <a:pPr marL="457200" lvl="0" indent="-228600" rtl="0">
              <a:spcBef>
                <a:spcPts val="0"/>
              </a:spcBef>
            </a:pPr>
            <a:r>
              <a:rPr lang="en"/>
              <a:t>Redirect or cut-off harmful comments and/or flame wars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a:spcBef>
                <a:spcPts val="0"/>
              </a:spcBef>
              <a:buNone/>
            </a:pPr>
            <a:r>
              <a:rPr lang="en"/>
              <a:t>Example: Instructor Response</a:t>
            </a:r>
          </a:p>
        </p:txBody>
      </p:sp>
      <p:sp>
        <p:nvSpPr>
          <p:cNvPr id="202" name="Shape 202"/>
          <p:cNvSpPr txBox="1">
            <a:spLocks noGrp="1"/>
          </p:cNvSpPr>
          <p:nvPr>
            <p:ph type="body" idx="1"/>
          </p:nvPr>
        </p:nvSpPr>
        <p:spPr>
          <a:xfrm>
            <a:off x="2919225" y="1015200"/>
            <a:ext cx="5916900" cy="3809100"/>
          </a:xfrm>
          <a:prstGeom prst="rect">
            <a:avLst/>
          </a:prstGeom>
        </p:spPr>
        <p:txBody>
          <a:bodyPr lIns="91425" tIns="91425" rIns="91425" bIns="91425" anchor="t" anchorCtr="0">
            <a:noAutofit/>
          </a:bodyPr>
          <a:lstStyle/>
          <a:p>
            <a:pPr lvl="0">
              <a:lnSpc>
                <a:spcPct val="142857"/>
              </a:lnSpc>
              <a:spcBef>
                <a:spcPts val="0"/>
              </a:spcBef>
              <a:spcAft>
                <a:spcPts val="800"/>
              </a:spcAft>
              <a:buNone/>
            </a:pPr>
            <a:r>
              <a:rPr lang="en" sz="1200">
                <a:solidFill>
                  <a:srgbClr val="333333"/>
                </a:solidFill>
                <a:latin typeface="Helvetica Neue"/>
                <a:ea typeface="Helvetica Neue"/>
                <a:cs typeface="Helvetica Neue"/>
                <a:sym typeface="Helvetica Neue"/>
              </a:rPr>
              <a:t>This has been a very thoughtful discussion.  A few thoughts:</a:t>
            </a:r>
          </a:p>
          <a:p>
            <a:pPr lvl="0">
              <a:lnSpc>
                <a:spcPct val="142857"/>
              </a:lnSpc>
              <a:spcBef>
                <a:spcPts val="0"/>
              </a:spcBef>
              <a:spcAft>
                <a:spcPts val="800"/>
              </a:spcAft>
              <a:buNone/>
            </a:pPr>
            <a:r>
              <a:rPr lang="en" sz="1200">
                <a:solidFill>
                  <a:srgbClr val="333333"/>
                </a:solidFill>
                <a:latin typeface="Helvetica Neue"/>
                <a:ea typeface="Helvetica Neue"/>
                <a:cs typeface="Helvetica Neue"/>
                <a:sym typeface="Helvetica Neue"/>
              </a:rPr>
              <a:t>1) "Art rock" does overwhelmingly express a negative point of view, but it does not have a monopoly on artistic qualities.</a:t>
            </a:r>
          </a:p>
          <a:p>
            <a:pPr lvl="0">
              <a:lnSpc>
                <a:spcPct val="142857"/>
              </a:lnSpc>
              <a:spcBef>
                <a:spcPts val="0"/>
              </a:spcBef>
              <a:spcAft>
                <a:spcPts val="800"/>
              </a:spcAft>
              <a:buNone/>
            </a:pPr>
            <a:r>
              <a:rPr lang="en" sz="1200">
                <a:solidFill>
                  <a:srgbClr val="333333"/>
                </a:solidFill>
                <a:latin typeface="Helvetica Neue"/>
                <a:ea typeface="Helvetica Neue"/>
                <a:cs typeface="Helvetica Neue"/>
                <a:sym typeface="Helvetica Neue"/>
              </a:rPr>
              <a:t>2) There's a strong tendency here to consider lyrics over anything else and, as I've said repeatedly, lyrics are less important than you might think.  If listeners were really so focused on lyrics, there would also be a substantial audience for traditional poetry and there isn't.  Music is the main attraction.</a:t>
            </a:r>
          </a:p>
          <a:p>
            <a:pPr lvl="0">
              <a:lnSpc>
                <a:spcPct val="142857"/>
              </a:lnSpc>
              <a:spcBef>
                <a:spcPts val="0"/>
              </a:spcBef>
              <a:spcAft>
                <a:spcPts val="800"/>
              </a:spcAft>
              <a:buNone/>
            </a:pPr>
            <a:r>
              <a:rPr lang="en" sz="1200">
                <a:solidFill>
                  <a:srgbClr val="333333"/>
                </a:solidFill>
                <a:latin typeface="Helvetica Neue"/>
                <a:ea typeface="Helvetica Neue"/>
                <a:cs typeface="Helvetica Neue"/>
                <a:sym typeface="Helvetica Neue"/>
              </a:rPr>
              <a:t>3) In artistic media where technique is overtly valued, like classical music and museum-quality painting and sculpture, the subject of the work, positive or negative, is far less a consideration of artfulness than in rock, which is all over the map technically.</a:t>
            </a:r>
          </a:p>
          <a:p>
            <a:pPr lvl="0">
              <a:spcBef>
                <a:spcPts val="0"/>
              </a:spcBef>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a:spcBef>
                <a:spcPts val="0"/>
              </a:spcBef>
              <a:buNone/>
            </a:pPr>
            <a:r>
              <a:rPr lang="en" sz="2600"/>
              <a:t>Forums in High-Enrollment Courses</a:t>
            </a:r>
          </a:p>
        </p:txBody>
      </p:sp>
      <p:sp>
        <p:nvSpPr>
          <p:cNvPr id="208" name="Shape 208"/>
          <p:cNvSpPr txBox="1">
            <a:spLocks noGrp="1"/>
          </p:cNvSpPr>
          <p:nvPr>
            <p:ph type="body" idx="1"/>
          </p:nvPr>
        </p:nvSpPr>
        <p:spPr>
          <a:xfrm>
            <a:off x="2945950" y="961900"/>
            <a:ext cx="5916900" cy="3809100"/>
          </a:xfrm>
          <a:prstGeom prst="rect">
            <a:avLst/>
          </a:prstGeom>
        </p:spPr>
        <p:txBody>
          <a:bodyPr lIns="91425" tIns="91425" rIns="91425" bIns="91425" anchor="t" anchorCtr="0">
            <a:noAutofit/>
          </a:bodyPr>
          <a:lstStyle/>
          <a:p>
            <a:pPr lvl="0" rtl="0">
              <a:spcBef>
                <a:spcPts val="0"/>
              </a:spcBef>
              <a:buNone/>
            </a:pPr>
            <a:r>
              <a:rPr lang="en"/>
              <a:t>Some Tips:</a:t>
            </a:r>
          </a:p>
          <a:p>
            <a:pPr marL="457200" lvl="0" indent="-228600" rtl="0">
              <a:spcBef>
                <a:spcPts val="0"/>
              </a:spcBef>
            </a:pPr>
            <a:r>
              <a:rPr lang="en"/>
              <a:t>Groups, Groups, Groups</a:t>
            </a:r>
          </a:p>
          <a:p>
            <a:pPr marL="457200" lvl="0" indent="-228600" rtl="0">
              <a:spcBef>
                <a:spcPts val="0"/>
              </a:spcBef>
            </a:pPr>
            <a:r>
              <a:rPr lang="en"/>
              <a:t>Base Groups</a:t>
            </a:r>
          </a:p>
          <a:p>
            <a:pPr marL="457200" lvl="0" indent="-228600" rtl="0">
              <a:spcBef>
                <a:spcPts val="0"/>
              </a:spcBef>
            </a:pPr>
            <a:r>
              <a:rPr lang="en"/>
              <a:t>Leadership Roles</a:t>
            </a:r>
          </a:p>
          <a:p>
            <a:pPr marL="457200" lvl="0" indent="-228600" rtl="0">
              <a:spcBef>
                <a:spcPts val="0"/>
              </a:spcBef>
            </a:pPr>
            <a:r>
              <a:rPr lang="en"/>
              <a:t>Rotating Responses</a:t>
            </a:r>
          </a:p>
          <a:p>
            <a:pPr marL="457200" lvl="0" indent="-228600" rtl="0">
              <a:spcBef>
                <a:spcPts val="0"/>
              </a:spcBef>
            </a:pPr>
            <a:r>
              <a:rPr lang="en"/>
              <a:t>Student Moderation</a:t>
            </a:r>
          </a:p>
          <a:p>
            <a:pPr marL="457200" lvl="0" indent="-228600" rtl="0">
              <a:spcBef>
                <a:spcPts val="0"/>
              </a:spcBef>
            </a:pPr>
            <a:r>
              <a:rPr lang="en"/>
              <a:t>Jigsaws Online</a:t>
            </a:r>
          </a:p>
          <a:p>
            <a:pPr marL="457200" lvl="0" indent="-228600" rtl="0">
              <a:spcBef>
                <a:spcPts val="0"/>
              </a:spcBef>
            </a:pPr>
            <a:r>
              <a:rPr lang="en"/>
              <a:t>Four Corners Online</a:t>
            </a:r>
          </a:p>
          <a:p>
            <a:pPr marL="457200" lvl="0" indent="-228600" rtl="0">
              <a:spcBef>
                <a:spcPts val="0"/>
              </a:spcBef>
            </a:pPr>
            <a:r>
              <a:rPr lang="en"/>
              <a:t>Choice Topics</a:t>
            </a:r>
          </a:p>
          <a:p>
            <a:pPr marL="457200" lvl="0" indent="-228600" rtl="0">
              <a:spcBef>
                <a:spcPts val="0"/>
              </a:spcBef>
            </a:pPr>
            <a:r>
              <a:rPr lang="en"/>
              <a:t>Use Forums as a Peer Feedback Tool</a:t>
            </a:r>
          </a:p>
          <a:p>
            <a:pPr lvl="0">
              <a:spcBef>
                <a:spcPts val="0"/>
              </a:spcBef>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rtl="0">
              <a:spcBef>
                <a:spcPts val="0"/>
              </a:spcBef>
              <a:buNone/>
            </a:pPr>
            <a:r>
              <a:rPr lang="en"/>
              <a:t>Forum Writing Workshop</a:t>
            </a:r>
          </a:p>
        </p:txBody>
      </p:sp>
      <p:sp>
        <p:nvSpPr>
          <p:cNvPr id="214" name="Shape 214"/>
          <p:cNvSpPr txBox="1">
            <a:spLocks noGrp="1"/>
          </p:cNvSpPr>
          <p:nvPr>
            <p:ph type="body" idx="1"/>
          </p:nvPr>
        </p:nvSpPr>
        <p:spPr>
          <a:xfrm>
            <a:off x="2945950" y="961900"/>
            <a:ext cx="5916900" cy="3809100"/>
          </a:xfrm>
          <a:prstGeom prst="rect">
            <a:avLst/>
          </a:prstGeom>
        </p:spPr>
        <p:txBody>
          <a:bodyPr lIns="91425" tIns="91425" rIns="91425" bIns="91425" anchor="t" anchorCtr="0">
            <a:noAutofit/>
          </a:bodyPr>
          <a:lstStyle/>
          <a:p>
            <a:pPr lvl="0">
              <a:spcBef>
                <a:spcPts val="0"/>
              </a:spcBef>
              <a:buNone/>
            </a:pPr>
            <a:r>
              <a:rPr lang="en"/>
              <a:t>Questions to ask as you write a forum prompt...</a:t>
            </a:r>
          </a:p>
          <a:p>
            <a:pPr marL="457200" lvl="0" indent="-228600" rtl="0">
              <a:spcBef>
                <a:spcPts val="0"/>
              </a:spcBef>
            </a:pPr>
            <a:r>
              <a:rPr lang="en"/>
              <a:t>What is the topic of your forum?</a:t>
            </a:r>
          </a:p>
          <a:p>
            <a:pPr marL="457200" lvl="0" indent="-228600" rtl="0">
              <a:spcBef>
                <a:spcPts val="0"/>
              </a:spcBef>
            </a:pPr>
            <a:r>
              <a:rPr lang="en"/>
              <a:t>What outcome do you expect your students to achieve by responding to the forum?</a:t>
            </a:r>
          </a:p>
          <a:p>
            <a:pPr marL="457200" lvl="0" indent="-228600" rtl="0">
              <a:spcBef>
                <a:spcPts val="0"/>
              </a:spcBef>
            </a:pPr>
            <a:r>
              <a:rPr lang="en"/>
              <a:t>How in depth should their response be?</a:t>
            </a:r>
          </a:p>
          <a:p>
            <a:pPr marL="457200" lvl="0" indent="-228600" rtl="0">
              <a:spcBef>
                <a:spcPts val="0"/>
              </a:spcBef>
            </a:pPr>
            <a:r>
              <a:rPr lang="en"/>
              <a:t>How do you want the students to interact in the forum?</a:t>
            </a:r>
          </a:p>
          <a:p>
            <a:pPr marL="457200" lvl="0" indent="-228600" rtl="0">
              <a:spcBef>
                <a:spcPts val="0"/>
              </a:spcBef>
            </a:pPr>
            <a:r>
              <a:rPr lang="en"/>
              <a:t>How much time should they spend formulating their response? (Or: Word length.)</a:t>
            </a:r>
          </a:p>
          <a:p>
            <a:pPr marL="457200" lvl="0" indent="-228600" rtl="0">
              <a:spcBef>
                <a:spcPts val="0"/>
              </a:spcBef>
            </a:pPr>
            <a:r>
              <a:rPr lang="en"/>
              <a:t>What type of knowledge are you assessing? (What level of Bloom’s are you aiming for?)</a:t>
            </a:r>
          </a:p>
          <a:p>
            <a:pPr lvl="0" rtl="0">
              <a:spcBef>
                <a:spcPts val="0"/>
              </a:spcBef>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a:spcBef>
                <a:spcPts val="0"/>
              </a:spcBef>
              <a:buNone/>
            </a:pPr>
            <a:r>
              <a:rPr lang="en"/>
              <a:t>Workshop Takeaways </a:t>
            </a:r>
          </a:p>
        </p:txBody>
      </p:sp>
      <p:sp>
        <p:nvSpPr>
          <p:cNvPr id="220" name="Shape 220"/>
          <p:cNvSpPr txBox="1">
            <a:spLocks noGrp="1"/>
          </p:cNvSpPr>
          <p:nvPr>
            <p:ph type="body" idx="1"/>
          </p:nvPr>
        </p:nvSpPr>
        <p:spPr>
          <a:xfrm>
            <a:off x="2945950" y="961900"/>
            <a:ext cx="5916900" cy="38091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a:spcBef>
                <a:spcPts val="0"/>
              </a:spcBef>
              <a:buNone/>
            </a:pPr>
            <a:r>
              <a:rPr lang="en"/>
              <a:t>Forums: Friend, or Foe?</a:t>
            </a:r>
          </a:p>
        </p:txBody>
      </p:sp>
      <p:sp>
        <p:nvSpPr>
          <p:cNvPr id="80" name="Shape 80"/>
          <p:cNvSpPr txBox="1">
            <a:spLocks noGrp="1"/>
          </p:cNvSpPr>
          <p:nvPr>
            <p:ph type="body" idx="1"/>
          </p:nvPr>
        </p:nvSpPr>
        <p:spPr>
          <a:xfrm>
            <a:off x="2972600" y="988550"/>
            <a:ext cx="5916900" cy="3809100"/>
          </a:xfrm>
          <a:prstGeom prst="rect">
            <a:avLst/>
          </a:prstGeom>
        </p:spPr>
        <p:txBody>
          <a:bodyPr lIns="91425" tIns="91425" rIns="91425" bIns="91425" anchor="t" anchorCtr="0">
            <a:noAutofit/>
          </a:bodyPr>
          <a:lstStyle/>
          <a:p>
            <a:pPr lvl="0">
              <a:spcBef>
                <a:spcPts val="0"/>
              </a:spcBef>
              <a:buNone/>
            </a:pPr>
            <a:r>
              <a:rPr lang="en"/>
              <a:t>What do you LOVE about Forums?</a:t>
            </a:r>
          </a:p>
          <a:p>
            <a:pPr lvl="0">
              <a:spcBef>
                <a:spcPts val="0"/>
              </a:spcBef>
              <a:buNone/>
            </a:pPr>
            <a:endParaRPr/>
          </a:p>
          <a:p>
            <a:pPr lvl="0">
              <a:spcBef>
                <a:spcPts val="0"/>
              </a:spcBef>
              <a:buNone/>
            </a:pPr>
            <a:endParaRPr/>
          </a:p>
          <a:p>
            <a:pPr lvl="0">
              <a:spcBef>
                <a:spcPts val="0"/>
              </a:spcBef>
              <a:buNone/>
            </a:pPr>
            <a:r>
              <a:rPr lang="en"/>
              <a:t>What do you HATE about forums?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a:spcBef>
                <a:spcPts val="0"/>
              </a:spcBef>
              <a:buNone/>
            </a:pPr>
            <a:r>
              <a:rPr lang="en"/>
              <a:t>Why Forums?</a:t>
            </a:r>
          </a:p>
          <a:p>
            <a:pPr lvl="0" rtl="0">
              <a:spcBef>
                <a:spcPts val="0"/>
              </a:spcBef>
              <a:buNone/>
            </a:pPr>
            <a:endParaRPr/>
          </a:p>
        </p:txBody>
      </p:sp>
      <p:sp>
        <p:nvSpPr>
          <p:cNvPr id="86" name="Shape 86"/>
          <p:cNvSpPr txBox="1">
            <a:spLocks noGrp="1"/>
          </p:cNvSpPr>
          <p:nvPr>
            <p:ph type="body" idx="1"/>
          </p:nvPr>
        </p:nvSpPr>
        <p:spPr>
          <a:xfrm>
            <a:off x="2945950" y="580900"/>
            <a:ext cx="5916900" cy="3809100"/>
          </a:xfrm>
          <a:prstGeom prst="rect">
            <a:avLst/>
          </a:prstGeom>
        </p:spPr>
        <p:txBody>
          <a:bodyPr lIns="91425" tIns="91425" rIns="91425" bIns="91425" anchor="t" anchorCtr="0">
            <a:noAutofit/>
          </a:bodyPr>
          <a:lstStyle/>
          <a:p>
            <a:pPr marL="457200" lvl="0" indent="-374650">
              <a:spcBef>
                <a:spcPts val="0"/>
              </a:spcBef>
              <a:buSzPct val="100000"/>
            </a:pPr>
            <a:r>
              <a:rPr lang="en" sz="2300"/>
              <a:t>Facsimile of F2F Discussion Online</a:t>
            </a:r>
          </a:p>
          <a:p>
            <a:pPr marL="457200" lvl="0" indent="-374650">
              <a:spcBef>
                <a:spcPts val="0"/>
              </a:spcBef>
              <a:buSzPct val="100000"/>
            </a:pPr>
            <a:r>
              <a:rPr lang="en" sz="2300"/>
              <a:t>Test for Comprehension</a:t>
            </a:r>
          </a:p>
          <a:p>
            <a:pPr marL="457200" lvl="0" indent="-374650">
              <a:spcBef>
                <a:spcPts val="0"/>
              </a:spcBef>
              <a:buSzPct val="100000"/>
            </a:pPr>
            <a:r>
              <a:rPr lang="en" sz="2300"/>
              <a:t>Expand Comprehension of a Concept or Sub-topic </a:t>
            </a:r>
          </a:p>
          <a:p>
            <a:pPr marL="457200" lvl="0" indent="-374650" rtl="0">
              <a:spcBef>
                <a:spcPts val="0"/>
              </a:spcBef>
              <a:buSzPct val="100000"/>
            </a:pPr>
            <a:r>
              <a:rPr lang="en" sz="2300"/>
              <a:t>Promote Interaction</a:t>
            </a:r>
          </a:p>
          <a:p>
            <a:pPr marL="457200" lvl="0" indent="-374650" rtl="0">
              <a:spcBef>
                <a:spcPts val="0"/>
              </a:spcBef>
              <a:buSzPct val="100000"/>
            </a:pPr>
            <a:r>
              <a:rPr lang="en" sz="2300"/>
              <a:t>Correct Misunderstanding</a:t>
            </a:r>
          </a:p>
          <a:p>
            <a:pPr marL="457200" lvl="0" indent="-374650">
              <a:spcBef>
                <a:spcPts val="0"/>
              </a:spcBef>
              <a:buSzPct val="100000"/>
            </a:pPr>
            <a:r>
              <a:rPr lang="en" sz="2300"/>
              <a:t>Wrestle with Grey Areas</a:t>
            </a:r>
          </a:p>
          <a:p>
            <a:pPr marL="457200" lvl="0" indent="-374650" rtl="0">
              <a:spcBef>
                <a:spcPts val="0"/>
              </a:spcBef>
              <a:buSzPct val="100000"/>
            </a:pPr>
            <a:r>
              <a:rPr lang="en" sz="2300"/>
              <a:t>See the Views of Different Stakeholders</a:t>
            </a:r>
          </a:p>
          <a:p>
            <a:pPr marL="457200" lvl="0" indent="-374650" rtl="0">
              <a:spcBef>
                <a:spcPts val="0"/>
              </a:spcBef>
              <a:buSzPct val="100000"/>
            </a:pPr>
            <a:r>
              <a:rPr lang="en" sz="2300"/>
              <a:t>Improves Student Writing</a:t>
            </a:r>
          </a:p>
          <a:p>
            <a:pPr marL="457200" lvl="0" indent="-374650">
              <a:spcBef>
                <a:spcPts val="0"/>
              </a:spcBef>
              <a:buSzPct val="100000"/>
            </a:pPr>
            <a:r>
              <a:rPr lang="en" sz="2300"/>
              <a:t>Course Investment</a:t>
            </a:r>
          </a:p>
          <a:p>
            <a:pPr lvl="0" rtl="0">
              <a:spcBef>
                <a:spcPts val="0"/>
              </a:spcBef>
              <a:buNone/>
            </a:pP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a:spcBef>
                <a:spcPts val="0"/>
              </a:spcBef>
              <a:buNone/>
            </a:pPr>
            <a:r>
              <a:rPr lang="en"/>
              <a:t>Other Uses of Forums</a:t>
            </a:r>
          </a:p>
        </p:txBody>
      </p:sp>
      <p:sp>
        <p:nvSpPr>
          <p:cNvPr id="92" name="Shape 92"/>
          <p:cNvSpPr txBox="1">
            <a:spLocks noGrp="1"/>
          </p:cNvSpPr>
          <p:nvPr>
            <p:ph type="body" idx="1"/>
          </p:nvPr>
        </p:nvSpPr>
        <p:spPr>
          <a:xfrm>
            <a:off x="2945950" y="961900"/>
            <a:ext cx="5916900" cy="3809100"/>
          </a:xfrm>
          <a:prstGeom prst="rect">
            <a:avLst/>
          </a:prstGeom>
        </p:spPr>
        <p:txBody>
          <a:bodyPr lIns="91425" tIns="91425" rIns="91425" bIns="91425" anchor="t" anchorCtr="0">
            <a:noAutofit/>
          </a:bodyPr>
          <a:lstStyle/>
          <a:p>
            <a:pPr marL="457200" lvl="0" indent="-381000">
              <a:spcBef>
                <a:spcPts val="0"/>
              </a:spcBef>
              <a:buSzPct val="100000"/>
            </a:pP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rtl="0">
              <a:spcBef>
                <a:spcPts val="0"/>
              </a:spcBef>
              <a:buNone/>
            </a:pPr>
            <a:r>
              <a:rPr lang="en"/>
              <a:t>Community of Inquiry</a:t>
            </a:r>
          </a:p>
        </p:txBody>
      </p:sp>
      <p:pic>
        <p:nvPicPr>
          <p:cNvPr id="98" name="Shape 98"/>
          <p:cNvPicPr preferRelativeResize="0"/>
          <p:nvPr/>
        </p:nvPicPr>
        <p:blipFill>
          <a:blip r:embed="rId3">
            <a:alphaModFix/>
          </a:blip>
          <a:stretch>
            <a:fillRect/>
          </a:stretch>
        </p:blipFill>
        <p:spPr>
          <a:xfrm>
            <a:off x="3455500" y="821399"/>
            <a:ext cx="4844350" cy="3986900"/>
          </a:xfrm>
          <a:prstGeom prst="rect">
            <a:avLst/>
          </a:prstGeom>
          <a:noFill/>
          <a:ln w="19050" cap="flat" cmpd="sng">
            <a:solidFill>
              <a:schemeClr val="dk2"/>
            </a:solidFill>
            <a:prstDash val="solid"/>
            <a:round/>
            <a:headEnd type="none" w="med" len="med"/>
            <a:tailEnd type="none" w="med" len="me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a:spcBef>
                <a:spcPts val="0"/>
              </a:spcBef>
              <a:buNone/>
            </a:pPr>
            <a:r>
              <a:rPr lang="en"/>
              <a:t>Community of Inquiry</a:t>
            </a:r>
          </a:p>
        </p:txBody>
      </p:sp>
      <p:graphicFrame>
        <p:nvGraphicFramePr>
          <p:cNvPr id="104" name="Shape 104"/>
          <p:cNvGraphicFramePr/>
          <p:nvPr/>
        </p:nvGraphicFramePr>
        <p:xfrm>
          <a:off x="2974425" y="689100"/>
          <a:ext cx="5837775" cy="4297350"/>
        </p:xfrm>
        <a:graphic>
          <a:graphicData uri="http://schemas.openxmlformats.org/drawingml/2006/table">
            <a:tbl>
              <a:tblPr>
                <a:noFill/>
                <a:tableStyleId>{AB4306A8-44CE-4BB0-8583-C01FEE2A64BA}</a:tableStyleId>
              </a:tblPr>
              <a:tblGrid>
                <a:gridCol w="1945925"/>
                <a:gridCol w="1945925"/>
                <a:gridCol w="1945925"/>
              </a:tblGrid>
              <a:tr h="366775">
                <a:tc>
                  <a:txBody>
                    <a:bodyPr/>
                    <a:lstStyle/>
                    <a:p>
                      <a:pPr lvl="0" algn="ctr">
                        <a:spcBef>
                          <a:spcPts val="0"/>
                        </a:spcBef>
                        <a:buNone/>
                      </a:pPr>
                      <a:r>
                        <a:rPr lang="en" b="1"/>
                        <a:t>Elements</a:t>
                      </a:r>
                    </a:p>
                  </a:txBody>
                  <a:tcPr marL="91425" marR="91425" marT="91425" marB="91425"/>
                </a:tc>
                <a:tc>
                  <a:txBody>
                    <a:bodyPr/>
                    <a:lstStyle/>
                    <a:p>
                      <a:pPr lvl="0" algn="ctr">
                        <a:spcBef>
                          <a:spcPts val="0"/>
                        </a:spcBef>
                        <a:buNone/>
                      </a:pPr>
                      <a:r>
                        <a:rPr lang="en" b="1"/>
                        <a:t>Categories</a:t>
                      </a:r>
                    </a:p>
                  </a:txBody>
                  <a:tcPr marL="91425" marR="91425" marT="91425" marB="91425"/>
                </a:tc>
                <a:tc>
                  <a:txBody>
                    <a:bodyPr/>
                    <a:lstStyle/>
                    <a:p>
                      <a:pPr lvl="0" algn="ctr">
                        <a:spcBef>
                          <a:spcPts val="0"/>
                        </a:spcBef>
                        <a:buNone/>
                      </a:pPr>
                      <a:r>
                        <a:rPr lang="en" b="1"/>
                        <a:t>Indicator Examples</a:t>
                      </a:r>
                    </a:p>
                  </a:txBody>
                  <a:tcPr marL="91425" marR="91425" marT="91425" marB="91425"/>
                </a:tc>
              </a:tr>
              <a:tr h="340075">
                <a:tc>
                  <a:txBody>
                    <a:bodyPr/>
                    <a:lstStyle/>
                    <a:p>
                      <a:pPr lvl="0">
                        <a:spcBef>
                          <a:spcPts val="0"/>
                        </a:spcBef>
                        <a:buNone/>
                      </a:pPr>
                      <a:r>
                        <a:rPr lang="en" sz="1200" b="1"/>
                        <a:t>Cognitive Presence</a:t>
                      </a:r>
                    </a:p>
                  </a:txBody>
                  <a:tcPr marL="91425" marR="91425" marT="91425" marB="91425"/>
                </a:tc>
                <a:tc>
                  <a:txBody>
                    <a:bodyPr/>
                    <a:lstStyle/>
                    <a:p>
                      <a:pPr lvl="0">
                        <a:spcBef>
                          <a:spcPts val="0"/>
                        </a:spcBef>
                        <a:buNone/>
                      </a:pPr>
                      <a:r>
                        <a:rPr lang="en" sz="1200"/>
                        <a:t>Triggering Event</a:t>
                      </a:r>
                    </a:p>
                  </a:txBody>
                  <a:tcPr marL="91425" marR="91425" marT="91425" marB="91425"/>
                </a:tc>
                <a:tc>
                  <a:txBody>
                    <a:bodyPr/>
                    <a:lstStyle/>
                    <a:p>
                      <a:pPr lvl="0">
                        <a:spcBef>
                          <a:spcPts val="0"/>
                        </a:spcBef>
                        <a:buNone/>
                      </a:pPr>
                      <a:r>
                        <a:rPr lang="en" sz="1200"/>
                        <a:t>Dissonance</a:t>
                      </a:r>
                    </a:p>
                  </a:txBody>
                  <a:tcPr marL="91425" marR="91425" marT="91425" marB="91425"/>
                </a:tc>
              </a:tr>
              <a:tr h="365725">
                <a:tc>
                  <a:txBody>
                    <a:bodyPr/>
                    <a:lstStyle/>
                    <a:p>
                      <a:pPr lvl="0">
                        <a:spcBef>
                          <a:spcPts val="0"/>
                        </a:spcBef>
                        <a:buNone/>
                      </a:pPr>
                      <a:endParaRPr sz="1200"/>
                    </a:p>
                  </a:txBody>
                  <a:tcPr marL="91425" marR="91425" marT="91425" marB="91425"/>
                </a:tc>
                <a:tc>
                  <a:txBody>
                    <a:bodyPr/>
                    <a:lstStyle/>
                    <a:p>
                      <a:pPr lvl="0">
                        <a:spcBef>
                          <a:spcPts val="0"/>
                        </a:spcBef>
                        <a:buNone/>
                      </a:pPr>
                      <a:r>
                        <a:rPr lang="en" sz="1200"/>
                        <a:t>Exploration</a:t>
                      </a:r>
                    </a:p>
                  </a:txBody>
                  <a:tcPr marL="91425" marR="91425" marT="91425" marB="91425"/>
                </a:tc>
                <a:tc>
                  <a:txBody>
                    <a:bodyPr/>
                    <a:lstStyle/>
                    <a:p>
                      <a:pPr lvl="0">
                        <a:spcBef>
                          <a:spcPts val="0"/>
                        </a:spcBef>
                        <a:buNone/>
                      </a:pPr>
                      <a:r>
                        <a:rPr lang="en" sz="1200"/>
                        <a:t>Information Seeking</a:t>
                      </a:r>
                    </a:p>
                  </a:txBody>
                  <a:tcPr marL="91425" marR="91425" marT="91425" marB="91425"/>
                </a:tc>
              </a:tr>
              <a:tr h="365725">
                <a:tc>
                  <a:txBody>
                    <a:bodyPr/>
                    <a:lstStyle/>
                    <a:p>
                      <a:pPr lvl="0">
                        <a:spcBef>
                          <a:spcPts val="0"/>
                        </a:spcBef>
                        <a:buNone/>
                      </a:pPr>
                      <a:endParaRPr sz="1200"/>
                    </a:p>
                  </a:txBody>
                  <a:tcPr marL="91425" marR="91425" marT="91425" marB="91425"/>
                </a:tc>
                <a:tc>
                  <a:txBody>
                    <a:bodyPr/>
                    <a:lstStyle/>
                    <a:p>
                      <a:pPr lvl="0">
                        <a:spcBef>
                          <a:spcPts val="0"/>
                        </a:spcBef>
                        <a:buNone/>
                      </a:pPr>
                      <a:r>
                        <a:rPr lang="en" sz="1200"/>
                        <a:t>Integration</a:t>
                      </a:r>
                    </a:p>
                  </a:txBody>
                  <a:tcPr marL="91425" marR="91425" marT="91425" marB="91425"/>
                </a:tc>
                <a:tc>
                  <a:txBody>
                    <a:bodyPr/>
                    <a:lstStyle/>
                    <a:p>
                      <a:pPr lvl="0">
                        <a:spcBef>
                          <a:spcPts val="0"/>
                        </a:spcBef>
                        <a:buNone/>
                      </a:pPr>
                      <a:r>
                        <a:rPr lang="en" sz="1200"/>
                        <a:t>Connecting Ideas</a:t>
                      </a:r>
                    </a:p>
                  </a:txBody>
                  <a:tcPr marL="91425" marR="91425" marT="91425" marB="91425"/>
                </a:tc>
              </a:tr>
              <a:tr h="365725">
                <a:tc>
                  <a:txBody>
                    <a:bodyPr/>
                    <a:lstStyle/>
                    <a:p>
                      <a:pPr lvl="0">
                        <a:spcBef>
                          <a:spcPts val="0"/>
                        </a:spcBef>
                        <a:buNone/>
                      </a:pPr>
                      <a:endParaRPr sz="1200"/>
                    </a:p>
                  </a:txBody>
                  <a:tcPr marL="91425" marR="91425" marT="91425" marB="91425"/>
                </a:tc>
                <a:tc>
                  <a:txBody>
                    <a:bodyPr/>
                    <a:lstStyle/>
                    <a:p>
                      <a:pPr lvl="0">
                        <a:spcBef>
                          <a:spcPts val="0"/>
                        </a:spcBef>
                        <a:buNone/>
                      </a:pPr>
                      <a:r>
                        <a:rPr lang="en" sz="1200"/>
                        <a:t>Resolution</a:t>
                      </a:r>
                    </a:p>
                  </a:txBody>
                  <a:tcPr marL="91425" marR="91425" marT="91425" marB="91425"/>
                </a:tc>
                <a:tc>
                  <a:txBody>
                    <a:bodyPr/>
                    <a:lstStyle/>
                    <a:p>
                      <a:pPr lvl="0">
                        <a:spcBef>
                          <a:spcPts val="0"/>
                        </a:spcBef>
                        <a:buNone/>
                      </a:pPr>
                      <a:r>
                        <a:rPr lang="en" sz="1200"/>
                        <a:t>Applying New Ideas</a:t>
                      </a:r>
                    </a:p>
                  </a:txBody>
                  <a:tcPr marL="91425" marR="91425" marT="91425" marB="91425"/>
                </a:tc>
              </a:tr>
              <a:tr h="340075">
                <a:tc>
                  <a:txBody>
                    <a:bodyPr/>
                    <a:lstStyle/>
                    <a:p>
                      <a:pPr lvl="0">
                        <a:spcBef>
                          <a:spcPts val="0"/>
                        </a:spcBef>
                        <a:buNone/>
                      </a:pPr>
                      <a:r>
                        <a:rPr lang="en" sz="1200" b="1"/>
                        <a:t>Social Presence</a:t>
                      </a:r>
                    </a:p>
                  </a:txBody>
                  <a:tcPr marL="91425" marR="91425" marT="91425" marB="91425"/>
                </a:tc>
                <a:tc>
                  <a:txBody>
                    <a:bodyPr/>
                    <a:lstStyle/>
                    <a:p>
                      <a:pPr lvl="0">
                        <a:spcBef>
                          <a:spcPts val="0"/>
                        </a:spcBef>
                        <a:buNone/>
                      </a:pPr>
                      <a:r>
                        <a:rPr lang="en" sz="1200"/>
                        <a:t>Emotional Expression</a:t>
                      </a:r>
                    </a:p>
                  </a:txBody>
                  <a:tcPr marL="91425" marR="91425" marT="91425" marB="91425"/>
                </a:tc>
                <a:tc>
                  <a:txBody>
                    <a:bodyPr/>
                    <a:lstStyle/>
                    <a:p>
                      <a:pPr lvl="0">
                        <a:spcBef>
                          <a:spcPts val="0"/>
                        </a:spcBef>
                        <a:buNone/>
                      </a:pPr>
                      <a:r>
                        <a:rPr lang="en" sz="1200"/>
                        <a:t>Tone, Emoticons</a:t>
                      </a:r>
                    </a:p>
                  </a:txBody>
                  <a:tcPr marL="91425" marR="91425" marT="91425" marB="91425"/>
                </a:tc>
              </a:tr>
              <a:tr h="340075">
                <a:tc>
                  <a:txBody>
                    <a:bodyPr/>
                    <a:lstStyle/>
                    <a:p>
                      <a:pPr lvl="0">
                        <a:spcBef>
                          <a:spcPts val="0"/>
                        </a:spcBef>
                        <a:buNone/>
                      </a:pPr>
                      <a:endParaRPr/>
                    </a:p>
                  </a:txBody>
                  <a:tcPr marL="91425" marR="91425" marT="91425" marB="91425"/>
                </a:tc>
                <a:tc>
                  <a:txBody>
                    <a:bodyPr/>
                    <a:lstStyle/>
                    <a:p>
                      <a:pPr lvl="0">
                        <a:spcBef>
                          <a:spcPts val="0"/>
                        </a:spcBef>
                        <a:buNone/>
                      </a:pPr>
                      <a:r>
                        <a:rPr lang="en" sz="1200"/>
                        <a:t>Open Communication</a:t>
                      </a:r>
                    </a:p>
                  </a:txBody>
                  <a:tcPr marL="91425" marR="91425" marT="91425" marB="91425"/>
                </a:tc>
                <a:tc>
                  <a:txBody>
                    <a:bodyPr/>
                    <a:lstStyle/>
                    <a:p>
                      <a:pPr lvl="0">
                        <a:spcBef>
                          <a:spcPts val="0"/>
                        </a:spcBef>
                        <a:buNone/>
                      </a:pPr>
                      <a:r>
                        <a:rPr lang="en" sz="1200"/>
                        <a:t>Risk-free expression</a:t>
                      </a:r>
                    </a:p>
                  </a:txBody>
                  <a:tcPr marL="91425" marR="91425" marT="91425" marB="91425"/>
                </a:tc>
              </a:tr>
              <a:tr h="381525">
                <a:tc>
                  <a:txBody>
                    <a:bodyPr/>
                    <a:lstStyle/>
                    <a:p>
                      <a:pPr lvl="0">
                        <a:spcBef>
                          <a:spcPts val="0"/>
                        </a:spcBef>
                        <a:buNone/>
                      </a:pPr>
                      <a:endParaRPr/>
                    </a:p>
                  </a:txBody>
                  <a:tcPr marL="91425" marR="91425" marT="91425" marB="91425"/>
                </a:tc>
                <a:tc>
                  <a:txBody>
                    <a:bodyPr/>
                    <a:lstStyle/>
                    <a:p>
                      <a:pPr lvl="0">
                        <a:spcBef>
                          <a:spcPts val="0"/>
                        </a:spcBef>
                        <a:buNone/>
                      </a:pPr>
                      <a:r>
                        <a:rPr lang="en" sz="1200"/>
                        <a:t>Group Cohesion</a:t>
                      </a:r>
                    </a:p>
                  </a:txBody>
                  <a:tcPr marL="91425" marR="91425" marT="91425" marB="91425"/>
                </a:tc>
                <a:tc>
                  <a:txBody>
                    <a:bodyPr/>
                    <a:lstStyle/>
                    <a:p>
                      <a:pPr lvl="0">
                        <a:spcBef>
                          <a:spcPts val="0"/>
                        </a:spcBef>
                        <a:buNone/>
                      </a:pPr>
                      <a:r>
                        <a:rPr lang="en" sz="1200"/>
                        <a:t>Encourage Collaboration</a:t>
                      </a:r>
                    </a:p>
                  </a:txBody>
                  <a:tcPr marL="91425" marR="91425" marT="91425" marB="91425"/>
                </a:tc>
              </a:tr>
              <a:tr h="340075">
                <a:tc>
                  <a:txBody>
                    <a:bodyPr/>
                    <a:lstStyle/>
                    <a:p>
                      <a:pPr lvl="0">
                        <a:spcBef>
                          <a:spcPts val="0"/>
                        </a:spcBef>
                        <a:buNone/>
                      </a:pPr>
                      <a:r>
                        <a:rPr lang="en" sz="1200" b="1"/>
                        <a:t>Instructor Presence</a:t>
                      </a:r>
                    </a:p>
                  </a:txBody>
                  <a:tcPr marL="91425" marR="91425" marT="91425" marB="91425"/>
                </a:tc>
                <a:tc>
                  <a:txBody>
                    <a:bodyPr/>
                    <a:lstStyle/>
                    <a:p>
                      <a:pPr lvl="0">
                        <a:spcBef>
                          <a:spcPts val="0"/>
                        </a:spcBef>
                        <a:buNone/>
                      </a:pPr>
                      <a:r>
                        <a:rPr lang="en" sz="1200"/>
                        <a:t>Management</a:t>
                      </a:r>
                    </a:p>
                  </a:txBody>
                  <a:tcPr marL="91425" marR="91425" marT="91425" marB="91425"/>
                </a:tc>
                <a:tc>
                  <a:txBody>
                    <a:bodyPr/>
                    <a:lstStyle/>
                    <a:p>
                      <a:pPr lvl="0">
                        <a:spcBef>
                          <a:spcPts val="0"/>
                        </a:spcBef>
                        <a:buNone/>
                      </a:pPr>
                      <a:r>
                        <a:rPr lang="en" sz="1200"/>
                        <a:t>Defining, Initiating Topics</a:t>
                      </a:r>
                    </a:p>
                  </a:txBody>
                  <a:tcPr marL="91425" marR="91425" marT="91425" marB="91425"/>
                </a:tc>
              </a:tr>
              <a:tr h="509225">
                <a:tc>
                  <a:txBody>
                    <a:bodyPr/>
                    <a:lstStyle/>
                    <a:p>
                      <a:pPr lvl="0">
                        <a:spcBef>
                          <a:spcPts val="0"/>
                        </a:spcBef>
                        <a:buNone/>
                      </a:pPr>
                      <a:endParaRPr sz="1200"/>
                    </a:p>
                  </a:txBody>
                  <a:tcPr marL="91425" marR="91425" marT="91425" marB="91425"/>
                </a:tc>
                <a:tc>
                  <a:txBody>
                    <a:bodyPr/>
                    <a:lstStyle/>
                    <a:p>
                      <a:pPr lvl="0">
                        <a:spcBef>
                          <a:spcPts val="0"/>
                        </a:spcBef>
                        <a:buNone/>
                      </a:pPr>
                      <a:r>
                        <a:rPr lang="en" sz="1200"/>
                        <a:t>Building Understanding</a:t>
                      </a:r>
                    </a:p>
                  </a:txBody>
                  <a:tcPr marL="91425" marR="91425" marT="91425" marB="91425"/>
                </a:tc>
                <a:tc>
                  <a:txBody>
                    <a:bodyPr/>
                    <a:lstStyle/>
                    <a:p>
                      <a:pPr lvl="0">
                        <a:spcBef>
                          <a:spcPts val="0"/>
                        </a:spcBef>
                        <a:buNone/>
                      </a:pPr>
                      <a:r>
                        <a:rPr lang="en" sz="1200"/>
                        <a:t>Sharing Personal Meaning</a:t>
                      </a:r>
                    </a:p>
                  </a:txBody>
                  <a:tcPr marL="91425" marR="91425" marT="91425" marB="91425"/>
                </a:tc>
              </a:tr>
              <a:tr h="365725">
                <a:tc>
                  <a:txBody>
                    <a:bodyPr/>
                    <a:lstStyle/>
                    <a:p>
                      <a:pPr lvl="0">
                        <a:spcBef>
                          <a:spcPts val="0"/>
                        </a:spcBef>
                        <a:buNone/>
                      </a:pPr>
                      <a:endParaRPr sz="1200"/>
                    </a:p>
                  </a:txBody>
                  <a:tcPr marL="91425" marR="91425" marT="91425" marB="91425"/>
                </a:tc>
                <a:tc>
                  <a:txBody>
                    <a:bodyPr/>
                    <a:lstStyle/>
                    <a:p>
                      <a:pPr lvl="0">
                        <a:spcBef>
                          <a:spcPts val="0"/>
                        </a:spcBef>
                        <a:buNone/>
                      </a:pPr>
                      <a:r>
                        <a:rPr lang="en" sz="1200"/>
                        <a:t>Direct Instruction</a:t>
                      </a:r>
                    </a:p>
                  </a:txBody>
                  <a:tcPr marL="91425" marR="91425" marT="91425" marB="91425"/>
                </a:tc>
                <a:tc>
                  <a:txBody>
                    <a:bodyPr/>
                    <a:lstStyle/>
                    <a:p>
                      <a:pPr lvl="0">
                        <a:spcBef>
                          <a:spcPts val="0"/>
                        </a:spcBef>
                        <a:buNone/>
                      </a:pPr>
                      <a:r>
                        <a:rPr lang="en" sz="1200"/>
                        <a:t>Focusing Discussion</a:t>
                      </a:r>
                    </a:p>
                  </a:txBody>
                  <a:tcPr marL="91425" marR="91425" marT="91425" marB="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a:spcBef>
                <a:spcPts val="0"/>
              </a:spcBef>
              <a:buNone/>
            </a:pPr>
            <a:r>
              <a:rPr lang="en"/>
              <a:t>Forums in Learning Theory</a:t>
            </a:r>
          </a:p>
        </p:txBody>
      </p:sp>
      <p:sp>
        <p:nvSpPr>
          <p:cNvPr id="110" name="Shape 110"/>
          <p:cNvSpPr txBox="1">
            <a:spLocks noGrp="1"/>
          </p:cNvSpPr>
          <p:nvPr>
            <p:ph type="body" idx="1"/>
          </p:nvPr>
        </p:nvSpPr>
        <p:spPr>
          <a:xfrm>
            <a:off x="2945950" y="961900"/>
            <a:ext cx="5916900" cy="3809100"/>
          </a:xfrm>
          <a:prstGeom prst="rect">
            <a:avLst/>
          </a:prstGeom>
        </p:spPr>
        <p:txBody>
          <a:bodyPr lIns="91425" tIns="91425" rIns="91425" bIns="91425" anchor="t" anchorCtr="0">
            <a:noAutofit/>
          </a:bodyPr>
          <a:lstStyle/>
          <a:p>
            <a:pPr lvl="0">
              <a:spcBef>
                <a:spcPts val="0"/>
              </a:spcBef>
              <a:buNone/>
            </a:pPr>
            <a:r>
              <a:rPr lang="en" sz="2400"/>
              <a:t>Pedagogical implications of forums are:</a:t>
            </a:r>
          </a:p>
          <a:p>
            <a:pPr marL="457200" lvl="0" indent="-381000" rtl="0">
              <a:spcBef>
                <a:spcPts val="0"/>
              </a:spcBef>
              <a:buSzPct val="100000"/>
            </a:pPr>
            <a:r>
              <a:rPr lang="en" sz="2400"/>
              <a:t>Constructivist</a:t>
            </a:r>
          </a:p>
          <a:p>
            <a:pPr marL="457200" lvl="0" indent="-381000" rtl="0">
              <a:spcBef>
                <a:spcPts val="0"/>
              </a:spcBef>
              <a:buSzPct val="100000"/>
            </a:pPr>
            <a:r>
              <a:rPr lang="en" sz="2400"/>
              <a:t>Reflective</a:t>
            </a:r>
          </a:p>
          <a:p>
            <a:pPr marL="457200" lvl="0" indent="-381000" rtl="0">
              <a:spcBef>
                <a:spcPts val="0"/>
              </a:spcBef>
              <a:buSzPct val="100000"/>
            </a:pPr>
            <a:r>
              <a:rPr lang="en" sz="2400"/>
              <a:t>Engaging</a:t>
            </a:r>
          </a:p>
          <a:p>
            <a:pPr marL="457200" lvl="0" indent="-381000" rtl="0">
              <a:spcBef>
                <a:spcPts val="0"/>
              </a:spcBef>
              <a:buSzPct val="100000"/>
            </a:pPr>
            <a:r>
              <a:rPr lang="en" sz="2400"/>
              <a:t>Promote satisfaction </a:t>
            </a:r>
          </a:p>
          <a:p>
            <a:pPr marL="457200" lvl="0" indent="-381000">
              <a:spcBef>
                <a:spcPts val="0"/>
              </a:spcBef>
              <a:buSzPct val="100000"/>
            </a:pPr>
            <a:r>
              <a:rPr lang="en" sz="2400"/>
              <a:t>Promote higher order learning skills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2778675" y="98700"/>
            <a:ext cx="6198000" cy="722700"/>
          </a:xfrm>
          <a:prstGeom prst="rect">
            <a:avLst/>
          </a:prstGeom>
        </p:spPr>
        <p:txBody>
          <a:bodyPr lIns="91425" tIns="91425" rIns="91425" bIns="91425" anchor="t" anchorCtr="0">
            <a:noAutofit/>
          </a:bodyPr>
          <a:lstStyle/>
          <a:p>
            <a:pPr lvl="0" rtl="0">
              <a:spcBef>
                <a:spcPts val="0"/>
              </a:spcBef>
              <a:buNone/>
            </a:pPr>
            <a:r>
              <a:rPr lang="en"/>
              <a:t>Forum Formats</a:t>
            </a:r>
          </a:p>
        </p:txBody>
      </p:sp>
      <p:sp>
        <p:nvSpPr>
          <p:cNvPr id="116" name="Shape 116"/>
          <p:cNvSpPr txBox="1">
            <a:spLocks noGrp="1"/>
          </p:cNvSpPr>
          <p:nvPr>
            <p:ph type="body" idx="1"/>
          </p:nvPr>
        </p:nvSpPr>
        <p:spPr>
          <a:xfrm>
            <a:off x="2945950" y="961900"/>
            <a:ext cx="5916900" cy="3809100"/>
          </a:xfrm>
          <a:prstGeom prst="rect">
            <a:avLst/>
          </a:prstGeom>
        </p:spPr>
        <p:txBody>
          <a:bodyPr lIns="91425" tIns="91425" rIns="91425" bIns="91425" anchor="t" anchorCtr="0">
            <a:noAutofit/>
          </a:bodyPr>
          <a:lstStyle/>
          <a:p>
            <a:pPr marL="457200" lvl="0" indent="-374650">
              <a:spcBef>
                <a:spcPts val="0"/>
              </a:spcBef>
              <a:buSzPct val="100000"/>
            </a:pPr>
            <a:r>
              <a:rPr lang="en" sz="2300"/>
              <a:t>Question and Answer</a:t>
            </a:r>
          </a:p>
          <a:p>
            <a:pPr marL="457200" lvl="0" indent="-374650">
              <a:spcBef>
                <a:spcPts val="0"/>
              </a:spcBef>
              <a:buSzPct val="100000"/>
            </a:pPr>
            <a:r>
              <a:rPr lang="en" sz="2300"/>
              <a:t>Open Forum (Threaded Discussion)</a:t>
            </a:r>
          </a:p>
          <a:p>
            <a:pPr marL="457200" lvl="0" indent="-374650" rtl="0">
              <a:spcBef>
                <a:spcPts val="0"/>
              </a:spcBef>
              <a:buSzPct val="100000"/>
            </a:pPr>
            <a:r>
              <a:rPr lang="en" sz="2300"/>
              <a:t>Blog</a:t>
            </a:r>
          </a:p>
          <a:p>
            <a:pPr marL="457200" lvl="0" indent="-374650" rtl="0">
              <a:spcBef>
                <a:spcPts val="0"/>
              </a:spcBef>
              <a:buSzPct val="100000"/>
            </a:pPr>
            <a:r>
              <a:rPr lang="en" sz="2300"/>
              <a:t>Moderated Forum</a:t>
            </a: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1252</Words>
  <Application>Microsoft Office PowerPoint</Application>
  <PresentationFormat>On-screen Show (16:9)</PresentationFormat>
  <Paragraphs>180</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Alfa Slab One</vt:lpstr>
      <vt:lpstr>Proxima Nova</vt:lpstr>
      <vt:lpstr>Helvetica Neue</vt:lpstr>
      <vt:lpstr>gameday</vt:lpstr>
      <vt:lpstr>Conquering the Forum </vt:lpstr>
      <vt:lpstr>Agenda</vt:lpstr>
      <vt:lpstr>Forums: Friend, or Foe?</vt:lpstr>
      <vt:lpstr>Why Forums? </vt:lpstr>
      <vt:lpstr>Other Uses of Forums</vt:lpstr>
      <vt:lpstr>Community of Inquiry</vt:lpstr>
      <vt:lpstr>Community of Inquiry</vt:lpstr>
      <vt:lpstr>Forums in Learning Theory</vt:lpstr>
      <vt:lpstr>Forum Formats</vt:lpstr>
      <vt:lpstr>Communicating Expectations</vt:lpstr>
      <vt:lpstr>(Some) Uses of Forums</vt:lpstr>
      <vt:lpstr>Forums and Bloom’s Taxonomy</vt:lpstr>
      <vt:lpstr>Writing Good Forum Questions</vt:lpstr>
      <vt:lpstr>Example: Switch Modes</vt:lpstr>
      <vt:lpstr>Example: Switch Mode Responses</vt:lpstr>
      <vt:lpstr>Example: Switch Mode Responses</vt:lpstr>
      <vt:lpstr>Example: Questions with Direction</vt:lpstr>
      <vt:lpstr>Example: Student Response</vt:lpstr>
      <vt:lpstr>Example: Student Response</vt:lpstr>
      <vt:lpstr>Instructor Participation</vt:lpstr>
      <vt:lpstr>Example: Instructor Response</vt:lpstr>
      <vt:lpstr>Forums in High-Enrollment Courses</vt:lpstr>
      <vt:lpstr>Forum Writing Workshop</vt:lpstr>
      <vt:lpstr>Workshop Takeaways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Conquering the Forum </dc:title>
  <dc:creator>Kimi</dc:creator>
  <cp:lastModifiedBy>Kimi</cp:lastModifiedBy>
  <cp:revision>1</cp:revision>
  <dcterms:modified xsi:type="dcterms:W3CDTF">2016-07-26T21:28:34Z</dcterms:modified>
</cp:coreProperties>
</file>