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Lst>
  <p:notesMasterIdLst>
    <p:notesMasterId r:id="rId51"/>
  </p:notesMasterIdLst>
  <p:sldIdLst>
    <p:sldId id="256" r:id="rId2"/>
    <p:sldId id="300" r:id="rId3"/>
    <p:sldId id="301" r:id="rId4"/>
    <p:sldId id="303" r:id="rId5"/>
    <p:sldId id="302" r:id="rId6"/>
    <p:sldId id="304" r:id="rId7"/>
    <p:sldId id="305" r:id="rId8"/>
    <p:sldId id="308" r:id="rId9"/>
    <p:sldId id="309" r:id="rId10"/>
    <p:sldId id="310" r:id="rId11"/>
    <p:sldId id="275" r:id="rId12"/>
    <p:sldId id="273" r:id="rId13"/>
    <p:sldId id="276" r:id="rId14"/>
    <p:sldId id="262" r:id="rId15"/>
    <p:sldId id="277" r:id="rId16"/>
    <p:sldId id="281" r:id="rId17"/>
    <p:sldId id="263" r:id="rId18"/>
    <p:sldId id="264" r:id="rId19"/>
    <p:sldId id="279" r:id="rId20"/>
    <p:sldId id="261" r:id="rId21"/>
    <p:sldId id="274" r:id="rId22"/>
    <p:sldId id="259" r:id="rId23"/>
    <p:sldId id="307" r:id="rId24"/>
    <p:sldId id="282" r:id="rId25"/>
    <p:sldId id="265" r:id="rId26"/>
    <p:sldId id="284" r:id="rId27"/>
    <p:sldId id="266" r:id="rId28"/>
    <p:sldId id="283" r:id="rId29"/>
    <p:sldId id="267" r:id="rId30"/>
    <p:sldId id="285" r:id="rId31"/>
    <p:sldId id="286" r:id="rId32"/>
    <p:sldId id="268" r:id="rId33"/>
    <p:sldId id="287" r:id="rId34"/>
    <p:sldId id="269" r:id="rId35"/>
    <p:sldId id="288" r:id="rId36"/>
    <p:sldId id="270" r:id="rId37"/>
    <p:sldId id="290" r:id="rId38"/>
    <p:sldId id="271" r:id="rId39"/>
    <p:sldId id="289" r:id="rId40"/>
    <p:sldId id="272" r:id="rId41"/>
    <p:sldId id="291" r:id="rId42"/>
    <p:sldId id="292" r:id="rId43"/>
    <p:sldId id="296" r:id="rId44"/>
    <p:sldId id="293" r:id="rId45"/>
    <p:sldId id="297" r:id="rId46"/>
    <p:sldId id="294" r:id="rId47"/>
    <p:sldId id="298" r:id="rId48"/>
    <p:sldId id="299" r:id="rId49"/>
    <p:sldId id="29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84448" autoAdjust="0"/>
  </p:normalViewPr>
  <p:slideViewPr>
    <p:cSldViewPr snapToGrid="0" snapToObjects="1">
      <p:cViewPr>
        <p:scale>
          <a:sx n="94" d="100"/>
          <a:sy n="94" d="100"/>
        </p:scale>
        <p:origin x="-472" y="-80"/>
      </p:cViewPr>
      <p:guideLst>
        <p:guide orient="horz" pos="4182"/>
        <p:guide pos="1081"/>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C2F84-4ED5-D647-BCE1-76E31851FAFA}" type="datetimeFigureOut">
              <a:rPr lang="en-US" smtClean="0"/>
              <a:t>7/28/16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0E6016-BDC8-B04E-B6F9-1E1DA8DBB945}" type="slidenum">
              <a:rPr lang="en-US" smtClean="0"/>
              <a:t>‹#›</a:t>
            </a:fld>
            <a:endParaRPr lang="en-US"/>
          </a:p>
        </p:txBody>
      </p:sp>
    </p:spTree>
    <p:extLst>
      <p:ext uri="{BB962C8B-B14F-4D97-AF65-F5344CB8AC3E}">
        <p14:creationId xmlns:p14="http://schemas.microsoft.com/office/powerpoint/2010/main" val="12210141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kern="1200" dirty="0" smtClean="0">
                <a:solidFill>
                  <a:schemeClr val="tx1"/>
                </a:solidFill>
                <a:effectLst/>
                <a:latin typeface="Helvetica"/>
                <a:ea typeface="+mn-ea"/>
                <a:cs typeface="Helvetica"/>
              </a:rPr>
              <a:t>How do conversations start? </a:t>
            </a:r>
          </a:p>
          <a:p>
            <a:r>
              <a:rPr lang="en-US" sz="2800" kern="1200" dirty="0" smtClean="0">
                <a:solidFill>
                  <a:schemeClr val="tx1"/>
                </a:solidFill>
                <a:effectLst/>
                <a:latin typeface="Helvetica"/>
                <a:ea typeface="+mn-ea"/>
                <a:cs typeface="Helvetica"/>
              </a:rPr>
              <a:t> </a:t>
            </a:r>
          </a:p>
          <a:p>
            <a:r>
              <a:rPr lang="en-US" sz="2800" kern="1200" dirty="0" smtClean="0">
                <a:solidFill>
                  <a:schemeClr val="tx1"/>
                </a:solidFill>
                <a:effectLst/>
                <a:latin typeface="Helvetica"/>
                <a:ea typeface="+mn-ea"/>
                <a:cs typeface="Helvetica"/>
              </a:rPr>
              <a:t>Part of the value of a campus-based education is the interaction and direct personal engagement with peers and faculty. Students that are not on campus challenged by this lack of connection; both commuters and fully online students miss out on important aspects of a college education.</a:t>
            </a:r>
          </a:p>
          <a:p>
            <a:endParaRPr lang="en-US" dirty="0"/>
          </a:p>
        </p:txBody>
      </p:sp>
      <p:sp>
        <p:nvSpPr>
          <p:cNvPr id="4" name="Slide Number Placeholder 3"/>
          <p:cNvSpPr>
            <a:spLocks noGrp="1"/>
          </p:cNvSpPr>
          <p:nvPr>
            <p:ph type="sldNum" sz="quarter" idx="10"/>
          </p:nvPr>
        </p:nvSpPr>
        <p:spPr/>
        <p:txBody>
          <a:bodyPr/>
          <a:lstStyle/>
          <a:p>
            <a:fld id="{EC0E6016-BDC8-B04E-B6F9-1E1DA8DBB945}" type="slidenum">
              <a:rPr lang="en-US" smtClean="0"/>
              <a:t>1</a:t>
            </a:fld>
            <a:endParaRPr lang="en-US"/>
          </a:p>
        </p:txBody>
      </p:sp>
    </p:spTree>
    <p:extLst>
      <p:ext uri="{BB962C8B-B14F-4D97-AF65-F5344CB8AC3E}">
        <p14:creationId xmlns:p14="http://schemas.microsoft.com/office/powerpoint/2010/main" val="399823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incidental interactions and introductions that occur even in the biggest lecture hall are a valuable part of the higher education experience. With the increase in online courses taken by on-campus students, some of the group identification through shared classes is less present for today's college students.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do on-campus students meet their peers as part of campus life? That's the genesis of the Ribbon Project.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0E6016-BDC8-B04E-B6F9-1E1DA8DBB945}" type="slidenum">
              <a:rPr lang="en-US" smtClean="0"/>
              <a:t>10</a:t>
            </a:fld>
            <a:endParaRPr lang="en-US"/>
          </a:p>
        </p:txBody>
      </p:sp>
    </p:spTree>
    <p:extLst>
      <p:ext uri="{BB962C8B-B14F-4D97-AF65-F5344CB8AC3E}">
        <p14:creationId xmlns:p14="http://schemas.microsoft.com/office/powerpoint/2010/main" val="380251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Online courses have mushroomed over the past decade and are common. Much of the research and development focus of online learning has concentrated on developing the social connection to support learning by students. Engagement and developing a social presence through electronic media is seen as an important part of the learning experience. Text-based discussions are a standard part of many online classes, and participation is often required as part of the course work, with the hope of developing a virtual connection between students.</a:t>
            </a:r>
          </a:p>
          <a:p>
            <a:endParaRPr lang="en-US" dirty="0"/>
          </a:p>
        </p:txBody>
      </p:sp>
      <p:sp>
        <p:nvSpPr>
          <p:cNvPr id="4" name="Slide Number Placeholder 3"/>
          <p:cNvSpPr>
            <a:spLocks noGrp="1"/>
          </p:cNvSpPr>
          <p:nvPr>
            <p:ph type="sldNum" sz="quarter" idx="10"/>
          </p:nvPr>
        </p:nvSpPr>
        <p:spPr/>
        <p:txBody>
          <a:bodyPr/>
          <a:lstStyle/>
          <a:p>
            <a:fld id="{EC0E6016-BDC8-B04E-B6F9-1E1DA8DBB945}" type="slidenum">
              <a:rPr lang="en-US" smtClean="0"/>
              <a:t>2</a:t>
            </a:fld>
            <a:endParaRPr lang="en-US"/>
          </a:p>
        </p:txBody>
      </p:sp>
    </p:spTree>
    <p:extLst>
      <p:ext uri="{BB962C8B-B14F-4D97-AF65-F5344CB8AC3E}">
        <p14:creationId xmlns:p14="http://schemas.microsoft.com/office/powerpoint/2010/main" val="393283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much of the focus of educational technology and online learning has been on distant learners, many of the students in online courses are on campus and taking online courses for convenience and flexibility. More than 45% of all campus-based students take at least one course online and that number continues to grow. </a:t>
            </a:r>
            <a:endParaRPr lang="en-US" dirty="0"/>
          </a:p>
        </p:txBody>
      </p:sp>
      <p:sp>
        <p:nvSpPr>
          <p:cNvPr id="4" name="Slide Number Placeholder 3"/>
          <p:cNvSpPr>
            <a:spLocks noGrp="1"/>
          </p:cNvSpPr>
          <p:nvPr>
            <p:ph type="sldNum" sz="quarter" idx="10"/>
          </p:nvPr>
        </p:nvSpPr>
        <p:spPr/>
        <p:txBody>
          <a:bodyPr/>
          <a:lstStyle/>
          <a:p>
            <a:fld id="{EC0E6016-BDC8-B04E-B6F9-1E1DA8DBB945}" type="slidenum">
              <a:rPr lang="en-US" smtClean="0"/>
              <a:t>3</a:t>
            </a:fld>
            <a:endParaRPr lang="en-US"/>
          </a:p>
        </p:txBody>
      </p:sp>
    </p:spTree>
    <p:extLst>
      <p:ext uri="{BB962C8B-B14F-4D97-AF65-F5344CB8AC3E}">
        <p14:creationId xmlns:p14="http://schemas.microsoft.com/office/powerpoint/2010/main" val="273248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Encouraged by university administrations, online courses on campus have many benefits for university and students alike. These include flexibility of scheduling, no need for classrooms or parking facilities, scalability, and the ability to easily reproduce a course with limited effort.</a:t>
            </a:r>
          </a:p>
          <a:p>
            <a:endParaRPr lang="en-US" dirty="0"/>
          </a:p>
        </p:txBody>
      </p:sp>
      <p:sp>
        <p:nvSpPr>
          <p:cNvPr id="4" name="Slide Number Placeholder 3"/>
          <p:cNvSpPr>
            <a:spLocks noGrp="1"/>
          </p:cNvSpPr>
          <p:nvPr>
            <p:ph type="sldNum" sz="quarter" idx="10"/>
          </p:nvPr>
        </p:nvSpPr>
        <p:spPr/>
        <p:txBody>
          <a:bodyPr/>
          <a:lstStyle/>
          <a:p>
            <a:fld id="{EC0E6016-BDC8-B04E-B6F9-1E1DA8DBB945}" type="slidenum">
              <a:rPr lang="en-US" smtClean="0"/>
              <a:t>4</a:t>
            </a:fld>
            <a:endParaRPr lang="en-US"/>
          </a:p>
        </p:txBody>
      </p:sp>
    </p:spTree>
    <p:extLst>
      <p:ext uri="{BB962C8B-B14F-4D97-AF65-F5344CB8AC3E}">
        <p14:creationId xmlns:p14="http://schemas.microsoft.com/office/powerpoint/2010/main" val="249897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contrast, one value of coming to campus for an education is the opportunity to meet other students, in person, and in class. The incidental meetings and interactions that spring from being in the same physical location have historically lead to dates, discussions over coffee, study groups, and long term relationships. </a:t>
            </a:r>
            <a:endParaRPr lang="en-US" dirty="0"/>
          </a:p>
        </p:txBody>
      </p:sp>
      <p:sp>
        <p:nvSpPr>
          <p:cNvPr id="4" name="Slide Number Placeholder 3"/>
          <p:cNvSpPr>
            <a:spLocks noGrp="1"/>
          </p:cNvSpPr>
          <p:nvPr>
            <p:ph type="sldNum" sz="quarter" idx="10"/>
          </p:nvPr>
        </p:nvSpPr>
        <p:spPr/>
        <p:txBody>
          <a:bodyPr/>
          <a:lstStyle/>
          <a:p>
            <a:fld id="{EC0E6016-BDC8-B04E-B6F9-1E1DA8DBB945}" type="slidenum">
              <a:rPr lang="en-US" smtClean="0"/>
              <a:t>5</a:t>
            </a:fld>
            <a:endParaRPr lang="en-US"/>
          </a:p>
        </p:txBody>
      </p:sp>
    </p:spTree>
    <p:extLst>
      <p:ext uri="{BB962C8B-B14F-4D97-AF65-F5344CB8AC3E}">
        <p14:creationId xmlns:p14="http://schemas.microsoft.com/office/powerpoint/2010/main" val="3802518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Like the value of browsing the library and finding unusual books on your topic, this direct personal interaction is richer and more complex than in the typical online classroom. </a:t>
            </a:r>
            <a:endParaRPr lang="en-US" dirty="0"/>
          </a:p>
        </p:txBody>
      </p:sp>
      <p:sp>
        <p:nvSpPr>
          <p:cNvPr id="4" name="Slide Number Placeholder 3"/>
          <p:cNvSpPr>
            <a:spLocks noGrp="1"/>
          </p:cNvSpPr>
          <p:nvPr>
            <p:ph type="sldNum" sz="quarter" idx="10"/>
          </p:nvPr>
        </p:nvSpPr>
        <p:spPr/>
        <p:txBody>
          <a:bodyPr/>
          <a:lstStyle/>
          <a:p>
            <a:fld id="{EC0E6016-BDC8-B04E-B6F9-1E1DA8DBB945}" type="slidenum">
              <a:rPr lang="en-US" smtClean="0"/>
              <a:t>6</a:t>
            </a:fld>
            <a:endParaRPr lang="en-US"/>
          </a:p>
        </p:txBody>
      </p:sp>
    </p:spTree>
    <p:extLst>
      <p:ext uri="{BB962C8B-B14F-4D97-AF65-F5344CB8AC3E}">
        <p14:creationId xmlns:p14="http://schemas.microsoft.com/office/powerpoint/2010/main" val="380251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incidental interactions and introductions that occur even in the biggest lecture hall are a valuable part of the higher education experience. With the increase in online courses taken by on-campus students, some of the group identification through shared classes is less present for today's college students.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do on-campus students meet their peers as part of campus life? That's the genesis of the Ribbon Project.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0E6016-BDC8-B04E-B6F9-1E1DA8DBB945}" type="slidenum">
              <a:rPr lang="en-US" smtClean="0"/>
              <a:t>7</a:t>
            </a:fld>
            <a:endParaRPr lang="en-US"/>
          </a:p>
        </p:txBody>
      </p:sp>
    </p:spTree>
    <p:extLst>
      <p:ext uri="{BB962C8B-B14F-4D97-AF65-F5344CB8AC3E}">
        <p14:creationId xmlns:p14="http://schemas.microsoft.com/office/powerpoint/2010/main" val="3802518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incidental interactions and introductions that occur even in the biggest lecture hall are a valuable part of the higher education experience. With the increase in online courses taken by on-campus students, some of the group identification through shared classes is less present for today's college students.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do on-campus students meet their peers as part of campus life? That's the genesis of the Ribbon Project.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0E6016-BDC8-B04E-B6F9-1E1DA8DBB945}" type="slidenum">
              <a:rPr lang="en-US" smtClean="0"/>
              <a:t>8</a:t>
            </a:fld>
            <a:endParaRPr lang="en-US"/>
          </a:p>
        </p:txBody>
      </p:sp>
    </p:spTree>
    <p:extLst>
      <p:ext uri="{BB962C8B-B14F-4D97-AF65-F5344CB8AC3E}">
        <p14:creationId xmlns:p14="http://schemas.microsoft.com/office/powerpoint/2010/main" val="3802518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incidental interactions and introductions that occur even in the biggest lecture hall are a valuable part of the higher education experience. With the increase in online courses taken by on-campus students, some of the group identification through shared classes is less present for today's college students.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do on-campus students meet their peers as part of campus life? That's the genesis of the Ribbon Project.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0E6016-BDC8-B04E-B6F9-1E1DA8DBB945}" type="slidenum">
              <a:rPr lang="en-US" smtClean="0"/>
              <a:t>9</a:t>
            </a:fld>
            <a:endParaRPr lang="en-US"/>
          </a:p>
        </p:txBody>
      </p:sp>
    </p:spTree>
    <p:extLst>
      <p:ext uri="{BB962C8B-B14F-4D97-AF65-F5344CB8AC3E}">
        <p14:creationId xmlns:p14="http://schemas.microsoft.com/office/powerpoint/2010/main" val="3802518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B5154B-E172-2040-9B31-E8C7DF136820}"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793431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5154B-E172-2040-9B31-E8C7DF136820}"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4128999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5154B-E172-2040-9B31-E8C7DF136820}"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285993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5154B-E172-2040-9B31-E8C7DF136820}"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126009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B5154B-E172-2040-9B31-E8C7DF136820}"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4086996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CB5154B-E172-2040-9B31-E8C7DF136820}" type="datetimeFigureOut">
              <a:rPr lang="en-US" smtClean="0"/>
              <a:t>7/28/16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158917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B5154B-E172-2040-9B31-E8C7DF136820}" type="datetimeFigureOut">
              <a:rPr lang="en-US" smtClean="0"/>
              <a:t>7/28/16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269918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B5154B-E172-2040-9B31-E8C7DF136820}" type="datetimeFigureOut">
              <a:rPr lang="en-US" smtClean="0"/>
              <a:t>7/28/16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273045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5154B-E172-2040-9B31-E8C7DF136820}" type="datetimeFigureOut">
              <a:rPr lang="en-US" smtClean="0"/>
              <a:t>7/28/16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358099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5154B-E172-2040-9B31-E8C7DF136820}" type="datetimeFigureOut">
              <a:rPr lang="en-US" smtClean="0"/>
              <a:t>7/28/16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113479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5154B-E172-2040-9B31-E8C7DF136820}" type="datetimeFigureOut">
              <a:rPr lang="en-US" smtClean="0"/>
              <a:t>7/28/16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5E344-1944-6D41-911C-3372CDD2ECEB}" type="slidenum">
              <a:rPr lang="en-US" smtClean="0"/>
              <a:t>‹#›</a:t>
            </a:fld>
            <a:endParaRPr lang="en-US"/>
          </a:p>
        </p:txBody>
      </p:sp>
    </p:spTree>
    <p:extLst>
      <p:ext uri="{BB962C8B-B14F-4D97-AF65-F5344CB8AC3E}">
        <p14:creationId xmlns:p14="http://schemas.microsoft.com/office/powerpoint/2010/main" val="7817979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5154B-E172-2040-9B31-E8C7DF136820}" type="datetimeFigureOut">
              <a:rPr lang="en-US" smtClean="0"/>
              <a:t>7/28/16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5E344-1944-6D41-911C-3372CDD2ECEB}" type="slidenum">
              <a:rPr lang="en-US" smtClean="0"/>
              <a:t>‹#›</a:t>
            </a:fld>
            <a:endParaRPr lang="en-US"/>
          </a:p>
        </p:txBody>
      </p:sp>
    </p:spTree>
    <p:extLst>
      <p:ext uri="{BB962C8B-B14F-4D97-AF65-F5344CB8AC3E}">
        <p14:creationId xmlns:p14="http://schemas.microsoft.com/office/powerpoint/2010/main" val="117353891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098365" y="145464"/>
            <a:ext cx="5488260" cy="769441"/>
          </a:xfrm>
          <a:prstGeom prst="rect">
            <a:avLst/>
          </a:prstGeom>
          <a:noFill/>
        </p:spPr>
        <p:txBody>
          <a:bodyPr wrap="square" rtlCol="0">
            <a:spAutoFit/>
          </a:bodyPr>
          <a:lstStyle/>
          <a:p>
            <a:pPr algn="r"/>
            <a:r>
              <a:rPr lang="en-US" sz="4400" b="1" dirty="0">
                <a:solidFill>
                  <a:schemeClr val="bg1"/>
                </a:solidFill>
                <a:latin typeface="Helvetica Neue Light"/>
                <a:cs typeface="Helvetica Neue Light"/>
              </a:rPr>
              <a:t>Purple Ribbon Selfies</a:t>
            </a:r>
            <a:r>
              <a:rPr lang="en-US" sz="4400" dirty="0">
                <a:solidFill>
                  <a:schemeClr val="bg1"/>
                </a:solidFill>
                <a:latin typeface="Helvetica Neue Light"/>
                <a:cs typeface="Helvetica Neue Light"/>
              </a:rPr>
              <a:t>: </a:t>
            </a:r>
          </a:p>
        </p:txBody>
      </p:sp>
      <p:sp>
        <p:nvSpPr>
          <p:cNvPr id="10" name="TextBox 9"/>
          <p:cNvSpPr txBox="1"/>
          <p:nvPr/>
        </p:nvSpPr>
        <p:spPr>
          <a:xfrm>
            <a:off x="2156874" y="707425"/>
            <a:ext cx="6269011" cy="830997"/>
          </a:xfrm>
          <a:prstGeom prst="rect">
            <a:avLst/>
          </a:prstGeom>
          <a:noFill/>
        </p:spPr>
        <p:txBody>
          <a:bodyPr wrap="square" rtlCol="0">
            <a:spAutoFit/>
          </a:bodyPr>
          <a:lstStyle/>
          <a:p>
            <a:r>
              <a:rPr lang="en-US" sz="2400" dirty="0" smtClean="0">
                <a:solidFill>
                  <a:schemeClr val="bg1"/>
                </a:solidFill>
                <a:latin typeface="Helvetica Neue Light"/>
                <a:cs typeface="Helvetica Neue Light"/>
              </a:rPr>
              <a:t>An </a:t>
            </a:r>
            <a:r>
              <a:rPr lang="en-US" sz="2400" dirty="0">
                <a:solidFill>
                  <a:schemeClr val="bg1"/>
                </a:solidFill>
                <a:latin typeface="Helvetica Neue Light"/>
                <a:cs typeface="Helvetica Neue Light"/>
              </a:rPr>
              <a:t>in-person method for increasing social engagement in an online, on-campus course. </a:t>
            </a:r>
          </a:p>
        </p:txBody>
      </p:sp>
      <p:sp>
        <p:nvSpPr>
          <p:cNvPr id="11" name="TextBox 10"/>
          <p:cNvSpPr txBox="1"/>
          <p:nvPr/>
        </p:nvSpPr>
        <p:spPr>
          <a:xfrm>
            <a:off x="5670393" y="6354105"/>
            <a:ext cx="3161452" cy="369332"/>
          </a:xfrm>
          <a:prstGeom prst="rect">
            <a:avLst/>
          </a:prstGeom>
          <a:noFill/>
        </p:spPr>
        <p:txBody>
          <a:bodyPr wrap="square" rtlCol="0">
            <a:spAutoFit/>
          </a:bodyPr>
          <a:lstStyle/>
          <a:p>
            <a:pPr algn="r"/>
            <a:r>
              <a:rPr lang="en-US" dirty="0" smtClean="0">
                <a:solidFill>
                  <a:srgbClr val="FFFFFF"/>
                </a:solidFill>
                <a:latin typeface="Helvetica Neue Light"/>
                <a:cs typeface="Helvetica Neue Light"/>
              </a:rPr>
              <a:t>July 28, 2016</a:t>
            </a:r>
          </a:p>
        </p:txBody>
      </p:sp>
      <p:sp>
        <p:nvSpPr>
          <p:cNvPr id="2" name="Rectangle 1"/>
          <p:cNvSpPr/>
          <p:nvPr/>
        </p:nvSpPr>
        <p:spPr>
          <a:xfrm>
            <a:off x="2140037" y="6354105"/>
            <a:ext cx="4366374" cy="369332"/>
          </a:xfrm>
          <a:prstGeom prst="rect">
            <a:avLst/>
          </a:prstGeom>
        </p:spPr>
        <p:txBody>
          <a:bodyPr wrap="none">
            <a:spAutoFit/>
          </a:bodyPr>
          <a:lstStyle/>
          <a:p>
            <a:r>
              <a:rPr lang="en-US" dirty="0">
                <a:solidFill>
                  <a:srgbClr val="FFFFFF"/>
                </a:solidFill>
                <a:latin typeface="Helvetica Neue Light"/>
                <a:cs typeface="Helvetica Neue Light"/>
              </a:rPr>
              <a:t>Brad Hokanson</a:t>
            </a:r>
            <a:r>
              <a:rPr lang="en-US" dirty="0" smtClean="0">
                <a:solidFill>
                  <a:srgbClr val="FFFFFF"/>
                </a:solidFill>
                <a:latin typeface="Helvetica Neue Light"/>
                <a:cs typeface="Helvetica Neue Light"/>
              </a:rPr>
              <a:t>, Robin </a:t>
            </a:r>
            <a:r>
              <a:rPr lang="en-US" dirty="0" err="1" smtClean="0">
                <a:solidFill>
                  <a:srgbClr val="FFFFFF"/>
                </a:solidFill>
                <a:latin typeface="Helvetica Neue Light"/>
                <a:cs typeface="Helvetica Neue Light"/>
              </a:rPr>
              <a:t>Carufel</a:t>
            </a:r>
            <a:r>
              <a:rPr lang="en-US" dirty="0" smtClean="0">
                <a:solidFill>
                  <a:srgbClr val="FFFFFF"/>
                </a:solidFill>
                <a:latin typeface="Helvetica Neue Light"/>
                <a:cs typeface="Helvetica Neue Light"/>
              </a:rPr>
              <a:t>, </a:t>
            </a:r>
            <a:r>
              <a:rPr lang="en-US" dirty="0" err="1" smtClean="0">
                <a:solidFill>
                  <a:srgbClr val="FFFFFF"/>
                </a:solidFill>
                <a:latin typeface="Helvetica Neue Light"/>
                <a:cs typeface="Helvetica Neue Light"/>
              </a:rPr>
              <a:t>Xinji</a:t>
            </a:r>
            <a:r>
              <a:rPr lang="en-US" dirty="0" smtClean="0">
                <a:solidFill>
                  <a:srgbClr val="FFFFFF"/>
                </a:solidFill>
                <a:latin typeface="Helvetica Neue Light"/>
                <a:cs typeface="Helvetica Neue Light"/>
              </a:rPr>
              <a:t> Wang </a:t>
            </a:r>
            <a:endParaRPr lang="en-US" dirty="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157" y="1836707"/>
            <a:ext cx="939646" cy="550561"/>
          </a:xfrm>
          <a:prstGeom prst="rect">
            <a:avLst/>
          </a:prstGeom>
        </p:spPr>
      </p:pic>
      <p:pic>
        <p:nvPicPr>
          <p:cNvPr id="4" name="Picture 3" descr="0 Yarn2011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313" y="2716443"/>
            <a:ext cx="4381046" cy="3272263"/>
          </a:xfrm>
          <a:prstGeom prst="rect">
            <a:avLst/>
          </a:prstGeom>
        </p:spPr>
      </p:pic>
    </p:spTree>
    <p:extLst>
      <p:ext uri="{BB962C8B-B14F-4D97-AF65-F5344CB8AC3E}">
        <p14:creationId xmlns:p14="http://schemas.microsoft.com/office/powerpoint/2010/main" val="30427044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9 UniversityofMinnesotaTCFBankStadium-Minneapolis-SighlinesDusk-990x4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991"/>
            <a:ext cx="9144000" cy="4294909"/>
          </a:xfrm>
          <a:prstGeom prst="rect">
            <a:avLst/>
          </a:prstGeom>
        </p:spPr>
      </p:pic>
    </p:spTree>
    <p:extLst>
      <p:ext uri="{BB962C8B-B14F-4D97-AF65-F5344CB8AC3E}">
        <p14:creationId xmlns:p14="http://schemas.microsoft.com/office/powerpoint/2010/main" val="9184003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27249" y="6101046"/>
            <a:ext cx="4884527"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813268" y="632767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5" name="TextBox 4"/>
          <p:cNvSpPr txBox="1"/>
          <p:nvPr/>
        </p:nvSpPr>
        <p:spPr>
          <a:xfrm>
            <a:off x="2127249" y="544796"/>
            <a:ext cx="5655454" cy="707886"/>
          </a:xfrm>
          <a:prstGeom prst="rect">
            <a:avLst/>
          </a:prstGeom>
          <a:noFill/>
        </p:spPr>
        <p:txBody>
          <a:bodyPr wrap="square" rtlCol="0">
            <a:spAutoFit/>
          </a:bodyPr>
          <a:lstStyle/>
          <a:p>
            <a:r>
              <a:rPr lang="en-US" sz="4000" dirty="0" smtClean="0">
                <a:solidFill>
                  <a:schemeClr val="bg1"/>
                </a:solidFill>
                <a:latin typeface="Helvetica Neue Light"/>
                <a:cs typeface="Helvetica Neue Light"/>
              </a:rPr>
              <a:t>Creative Problem Solving</a:t>
            </a:r>
            <a:endParaRPr lang="en-US" sz="4000" dirty="0">
              <a:solidFill>
                <a:schemeClr val="bg1"/>
              </a:solidFill>
              <a:latin typeface="Helvetica Neue Light"/>
              <a:cs typeface="Helvetica Neue Light"/>
            </a:endParaRPr>
          </a:p>
        </p:txBody>
      </p:sp>
      <p:sp>
        <p:nvSpPr>
          <p:cNvPr id="7" name="TextBox 6"/>
          <p:cNvSpPr txBox="1"/>
          <p:nvPr/>
        </p:nvSpPr>
        <p:spPr>
          <a:xfrm>
            <a:off x="2127249" y="1687796"/>
            <a:ext cx="4884527" cy="523220"/>
          </a:xfrm>
          <a:prstGeom prst="rect">
            <a:avLst/>
          </a:prstGeom>
          <a:noFill/>
        </p:spPr>
        <p:txBody>
          <a:bodyPr wrap="square" rtlCol="0">
            <a:spAutoFit/>
          </a:bodyPr>
          <a:lstStyle/>
          <a:p>
            <a:r>
              <a:rPr lang="en-US" sz="2800" dirty="0" smtClean="0">
                <a:solidFill>
                  <a:schemeClr val="bg1"/>
                </a:solidFill>
                <a:latin typeface="Zapf Dingbats" charset="2"/>
                <a:cs typeface="Zapf Dingbats" charset="2"/>
              </a:rPr>
              <a:t>•</a:t>
            </a:r>
            <a:r>
              <a:rPr lang="en-US" sz="2800" dirty="0" smtClean="0">
                <a:solidFill>
                  <a:schemeClr val="bg1"/>
                </a:solidFill>
                <a:latin typeface="Helvetica Neue Light"/>
                <a:cs typeface="Helvetica Neue Light"/>
              </a:rPr>
              <a:t> Freshman seminar [2000]</a:t>
            </a:r>
            <a:endParaRPr lang="en-US" sz="2800" dirty="0">
              <a:solidFill>
                <a:schemeClr val="bg1"/>
              </a:solidFill>
              <a:latin typeface="Helvetica Neue Light"/>
              <a:cs typeface="Helvetica Neue Light"/>
            </a:endParaRPr>
          </a:p>
        </p:txBody>
      </p:sp>
      <p:sp>
        <p:nvSpPr>
          <p:cNvPr id="8" name="TextBox 7"/>
          <p:cNvSpPr txBox="1"/>
          <p:nvPr/>
        </p:nvSpPr>
        <p:spPr>
          <a:xfrm>
            <a:off x="2127249" y="2476473"/>
            <a:ext cx="4884527" cy="523220"/>
          </a:xfrm>
          <a:prstGeom prst="rect">
            <a:avLst/>
          </a:prstGeom>
          <a:noFill/>
        </p:spPr>
        <p:txBody>
          <a:bodyPr wrap="square" rtlCol="0">
            <a:spAutoFit/>
          </a:bodyPr>
          <a:lstStyle/>
          <a:p>
            <a:r>
              <a:rPr lang="en-US" sz="2800" dirty="0">
                <a:solidFill>
                  <a:schemeClr val="bg1"/>
                </a:solidFill>
                <a:latin typeface="Zapf Dingbats" charset="2"/>
                <a:cs typeface="Zapf Dingbats" charset="2"/>
              </a:rPr>
              <a:t>•</a:t>
            </a:r>
            <a:r>
              <a:rPr lang="en-US" sz="2800" dirty="0">
                <a:solidFill>
                  <a:schemeClr val="bg1"/>
                </a:solidFill>
                <a:latin typeface="Helvetica Neue Light"/>
                <a:cs typeface="Helvetica Neue Light"/>
              </a:rPr>
              <a:t> </a:t>
            </a:r>
            <a:r>
              <a:rPr lang="en-US" sz="2800" dirty="0" smtClean="0">
                <a:solidFill>
                  <a:schemeClr val="bg1"/>
                </a:solidFill>
                <a:latin typeface="Helvetica Neue Light"/>
                <a:cs typeface="Helvetica Neue Light"/>
              </a:rPr>
              <a:t>Large scale class [2007]</a:t>
            </a:r>
            <a:endParaRPr lang="en-US" sz="2800" dirty="0">
              <a:solidFill>
                <a:schemeClr val="bg1"/>
              </a:solidFill>
              <a:latin typeface="Helvetica Neue Light"/>
              <a:cs typeface="Helvetica Neue Light"/>
            </a:endParaRPr>
          </a:p>
        </p:txBody>
      </p:sp>
      <p:sp>
        <p:nvSpPr>
          <p:cNvPr id="10" name="TextBox 9"/>
          <p:cNvSpPr txBox="1"/>
          <p:nvPr/>
        </p:nvSpPr>
        <p:spPr>
          <a:xfrm>
            <a:off x="2127249" y="3265150"/>
            <a:ext cx="4884527" cy="523220"/>
          </a:xfrm>
          <a:prstGeom prst="rect">
            <a:avLst/>
          </a:prstGeom>
          <a:noFill/>
        </p:spPr>
        <p:txBody>
          <a:bodyPr wrap="square" rtlCol="0">
            <a:spAutoFit/>
          </a:bodyPr>
          <a:lstStyle/>
          <a:p>
            <a:r>
              <a:rPr lang="en-US" sz="2800" dirty="0">
                <a:solidFill>
                  <a:schemeClr val="bg1"/>
                </a:solidFill>
                <a:latin typeface="Zapf Dingbats" charset="2"/>
                <a:cs typeface="Zapf Dingbats" charset="2"/>
              </a:rPr>
              <a:t>•</a:t>
            </a:r>
            <a:r>
              <a:rPr lang="en-US" sz="2800" dirty="0">
                <a:solidFill>
                  <a:schemeClr val="bg1"/>
                </a:solidFill>
                <a:latin typeface="Helvetica Neue Light"/>
                <a:cs typeface="Helvetica Neue Light"/>
              </a:rPr>
              <a:t> </a:t>
            </a:r>
            <a:r>
              <a:rPr lang="en-US" sz="2800" dirty="0" smtClean="0">
                <a:solidFill>
                  <a:schemeClr val="bg1"/>
                </a:solidFill>
                <a:latin typeface="Helvetica Neue Light"/>
                <a:cs typeface="Helvetica Neue Light"/>
              </a:rPr>
              <a:t> Online course [2014]</a:t>
            </a:r>
            <a:endParaRPr lang="en-US" sz="2800" dirty="0">
              <a:solidFill>
                <a:schemeClr val="bg1"/>
              </a:solidFill>
              <a:latin typeface="Helvetica Neue Light"/>
              <a:cs typeface="Helvetica Neue Light"/>
            </a:endParaRPr>
          </a:p>
        </p:txBody>
      </p:sp>
      <p:sp>
        <p:nvSpPr>
          <p:cNvPr id="12" name="TextBox 11"/>
          <p:cNvSpPr txBox="1"/>
          <p:nvPr/>
        </p:nvSpPr>
        <p:spPr>
          <a:xfrm>
            <a:off x="2127249" y="4053826"/>
            <a:ext cx="4884527" cy="523220"/>
          </a:xfrm>
          <a:prstGeom prst="rect">
            <a:avLst/>
          </a:prstGeom>
          <a:noFill/>
        </p:spPr>
        <p:txBody>
          <a:bodyPr wrap="square" rtlCol="0">
            <a:spAutoFit/>
          </a:bodyPr>
          <a:lstStyle/>
          <a:p>
            <a:r>
              <a:rPr lang="en-US" sz="2800" dirty="0">
                <a:solidFill>
                  <a:schemeClr val="bg1"/>
                </a:solidFill>
                <a:latin typeface="Zapf Dingbats" charset="2"/>
                <a:cs typeface="Zapf Dingbats" charset="2"/>
              </a:rPr>
              <a:t>•</a:t>
            </a:r>
            <a:r>
              <a:rPr lang="en-US" sz="2800" dirty="0">
                <a:solidFill>
                  <a:schemeClr val="bg1"/>
                </a:solidFill>
                <a:latin typeface="Helvetica Neue Light"/>
                <a:cs typeface="Helvetica Neue Light"/>
              </a:rPr>
              <a:t> </a:t>
            </a:r>
            <a:r>
              <a:rPr lang="en-US" sz="2800" dirty="0" smtClean="0">
                <a:solidFill>
                  <a:schemeClr val="bg1"/>
                </a:solidFill>
                <a:latin typeface="Helvetica Neue Light"/>
                <a:cs typeface="Helvetica Neue Light"/>
              </a:rPr>
              <a:t>Massive course [2014]</a:t>
            </a:r>
            <a:endParaRPr lang="en-US" sz="2800" dirty="0">
              <a:solidFill>
                <a:schemeClr val="bg1"/>
              </a:solidFill>
              <a:latin typeface="Helvetica Neue Light"/>
              <a:cs typeface="Helvetica Neue Light"/>
            </a:endParaRPr>
          </a:p>
        </p:txBody>
      </p:sp>
    </p:spTree>
    <p:extLst>
      <p:ext uri="{BB962C8B-B14F-4D97-AF65-F5344CB8AC3E}">
        <p14:creationId xmlns:p14="http://schemas.microsoft.com/office/powerpoint/2010/main" val="2135045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05796"/>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2630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graphicFrame>
        <p:nvGraphicFramePr>
          <p:cNvPr id="4" name="Table 3"/>
          <p:cNvGraphicFramePr>
            <a:graphicFrameLocks noGrp="1"/>
          </p:cNvGraphicFramePr>
          <p:nvPr>
            <p:extLst>
              <p:ext uri="{D42A27DB-BD31-4B8C-83A1-F6EECF244321}">
                <p14:modId xmlns:p14="http://schemas.microsoft.com/office/powerpoint/2010/main" val="2715025124"/>
              </p:ext>
            </p:extLst>
          </p:nvPr>
        </p:nvGraphicFramePr>
        <p:xfrm>
          <a:off x="814495" y="1174749"/>
          <a:ext cx="7476493" cy="3196450"/>
        </p:xfrm>
        <a:graphic>
          <a:graphicData uri="http://schemas.openxmlformats.org/drawingml/2006/table">
            <a:tbl>
              <a:tblPr/>
              <a:tblGrid>
                <a:gridCol w="1217505"/>
                <a:gridCol w="942841"/>
                <a:gridCol w="1037814"/>
                <a:gridCol w="1037814"/>
                <a:gridCol w="1037814"/>
                <a:gridCol w="1037814"/>
                <a:gridCol w="1164891"/>
              </a:tblGrid>
              <a:tr h="365126">
                <a:tc>
                  <a:txBody>
                    <a:bodyPr/>
                    <a:lstStyle/>
                    <a:p>
                      <a:pPr algn="r" fontAlgn="b"/>
                      <a:r>
                        <a:rPr lang="sk-SK" sz="1800" b="0" i="0" u="none" strike="noStrike" dirty="0">
                          <a:solidFill>
                            <a:schemeClr val="bg1"/>
                          </a:solidFill>
                          <a:effectLst/>
                          <a:latin typeface="Helvetica"/>
                          <a:cs typeface="Helvetica"/>
                        </a:rPr>
                        <a:t> </a:t>
                      </a:r>
                    </a:p>
                  </a:txBody>
                  <a:tcPr marL="12700" marR="12700" marT="12700" marB="0" anchor="ctr">
                    <a:lnL w="57150" cap="flat" cmpd="sng" algn="ctr">
                      <a:solidFill>
                        <a:prstClr val="white"/>
                      </a:solidFill>
                      <a:prstDash val="solid"/>
                      <a:round/>
                      <a:headEnd type="none" w="med" len="med"/>
                      <a:tailEnd type="none" w="med" len="med"/>
                    </a:lnL>
                    <a:lnR w="12700" cap="flat" cmpd="sng" algn="ctr">
                      <a:solidFill>
                        <a:prstClr val="white"/>
                      </a:solidFill>
                      <a:prstDash val="sysDot"/>
                      <a:round/>
                      <a:headEnd type="none" w="med" len="med"/>
                      <a:tailEnd type="none" w="med" len="med"/>
                    </a:lnR>
                    <a:lnT w="57150" cap="flat" cmpd="sng" algn="ctr">
                      <a:solidFill>
                        <a:prstClr val="white"/>
                      </a:solidFill>
                      <a:prstDash val="solid"/>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r" fontAlgn="b"/>
                      <a:r>
                        <a:rPr lang="is-IS" sz="1800" b="0" i="0" u="none" strike="noStrike">
                          <a:solidFill>
                            <a:schemeClr val="bg1"/>
                          </a:solidFill>
                          <a:effectLst/>
                          <a:latin typeface="Helvetica"/>
                          <a:cs typeface="Helvetica"/>
                        </a:rPr>
                        <a:t>F2009</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57150" cap="flat" cmpd="sng" algn="ctr">
                      <a:solidFill>
                        <a:prstClr val="white"/>
                      </a:solidFill>
                      <a:prstDash val="solid"/>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r" fontAlgn="b"/>
                      <a:r>
                        <a:rPr lang="is-IS" sz="1800" b="0" i="0" u="none" strike="noStrike">
                          <a:solidFill>
                            <a:schemeClr val="bg1"/>
                          </a:solidFill>
                          <a:effectLst/>
                          <a:latin typeface="Helvetica"/>
                          <a:cs typeface="Helvetica"/>
                        </a:rPr>
                        <a:t>F2010</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57150" cap="flat" cmpd="sng" algn="ctr">
                      <a:solidFill>
                        <a:prstClr val="white"/>
                      </a:solidFill>
                      <a:prstDash val="solid"/>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r" fontAlgn="b"/>
                      <a:r>
                        <a:rPr lang="is-IS" sz="1800" b="0" i="0" u="none" strike="noStrike">
                          <a:solidFill>
                            <a:schemeClr val="bg1"/>
                          </a:solidFill>
                          <a:effectLst/>
                          <a:latin typeface="Helvetica"/>
                          <a:cs typeface="Helvetica"/>
                        </a:rPr>
                        <a:t>S2011</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57150" cap="flat" cmpd="sng" algn="ctr">
                      <a:solidFill>
                        <a:prstClr val="white"/>
                      </a:solidFill>
                      <a:prstDash val="solid"/>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r" fontAlgn="b"/>
                      <a:r>
                        <a:rPr lang="is-IS" sz="1800" b="0" i="0" u="none" strike="noStrike">
                          <a:solidFill>
                            <a:schemeClr val="bg1"/>
                          </a:solidFill>
                          <a:effectLst/>
                          <a:latin typeface="Helvetica"/>
                          <a:cs typeface="Helvetica"/>
                        </a:rPr>
                        <a:t>F2011</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57150" cap="flat" cmpd="sng" algn="ctr">
                      <a:solidFill>
                        <a:prstClr val="white"/>
                      </a:solidFill>
                      <a:prstDash val="solid"/>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r" fontAlgn="b"/>
                      <a:r>
                        <a:rPr lang="is-IS" sz="1800" b="0" i="0" u="none" strike="noStrike" dirty="0">
                          <a:solidFill>
                            <a:schemeClr val="bg1"/>
                          </a:solidFill>
                          <a:effectLst/>
                          <a:latin typeface="Helvetica"/>
                          <a:cs typeface="Helvetica"/>
                        </a:rPr>
                        <a:t>S2012</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57150" cap="flat" cmpd="sng" algn="ctr">
                      <a:solidFill>
                        <a:prstClr val="white"/>
                      </a:solidFill>
                      <a:prstDash val="solid"/>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r" fontAlgn="b"/>
                      <a:r>
                        <a:rPr lang="is-IS" sz="1800" b="0" i="0" u="none" strike="noStrike" dirty="0" smtClean="0">
                          <a:solidFill>
                            <a:schemeClr val="bg1"/>
                          </a:solidFill>
                          <a:effectLst/>
                          <a:latin typeface="Helvetica"/>
                          <a:cs typeface="Helvetica"/>
                        </a:rPr>
                        <a:t>S2015  </a:t>
                      </a:r>
                      <a:endParaRPr lang="is-IS" sz="1800" b="0" i="0" u="none" strike="noStrike" dirty="0">
                        <a:solidFill>
                          <a:schemeClr val="bg1"/>
                        </a:solidFill>
                        <a:effectLst/>
                        <a:latin typeface="Helvetica"/>
                        <a:cs typeface="Helvetica"/>
                      </a:endParaRPr>
                    </a:p>
                  </a:txBody>
                  <a:tcPr marL="12700" marR="12700" marT="12700" marB="0" anchor="ctr">
                    <a:lnL w="12700" cap="flat" cmpd="sng" algn="ctr">
                      <a:solidFill>
                        <a:prstClr val="white"/>
                      </a:solidFill>
                      <a:prstDash val="sysDot"/>
                      <a:round/>
                      <a:headEnd type="none" w="med" len="med"/>
                      <a:tailEnd type="none" w="med" len="med"/>
                    </a:lnL>
                    <a:lnR w="57150" cap="flat" cmpd="sng" algn="ctr">
                      <a:solidFill>
                        <a:prstClr val="white"/>
                      </a:solidFill>
                      <a:prstDash val="solid"/>
                      <a:round/>
                      <a:headEnd type="none" w="med" len="med"/>
                      <a:tailEnd type="none" w="med" len="med"/>
                    </a:lnR>
                    <a:lnT w="57150" cap="flat" cmpd="sng" algn="ctr">
                      <a:solidFill>
                        <a:prstClr val="white"/>
                      </a:solidFill>
                      <a:prstDash val="solid"/>
                      <a:round/>
                      <a:headEnd type="none" w="med" len="med"/>
                      <a:tailEnd type="none" w="med" len="med"/>
                    </a:lnT>
                    <a:lnB w="12700" cap="flat" cmpd="sng" algn="ctr">
                      <a:solidFill>
                        <a:prstClr val="white"/>
                      </a:solidFill>
                      <a:prstDash val="sysDot"/>
                      <a:round/>
                      <a:headEnd type="none" w="med" len="med"/>
                      <a:tailEnd type="none" w="med" len="med"/>
                    </a:lnB>
                  </a:tcPr>
                </a:tc>
              </a:tr>
              <a:tr h="655179">
                <a:tc>
                  <a:txBody>
                    <a:bodyPr/>
                    <a:lstStyle/>
                    <a:p>
                      <a:pPr algn="r" fontAlgn="b"/>
                      <a:r>
                        <a:rPr lang="en-US" sz="1800" b="0" i="0" u="none" strike="noStrike" dirty="0" smtClean="0">
                          <a:solidFill>
                            <a:schemeClr val="bg1"/>
                          </a:solidFill>
                          <a:effectLst/>
                          <a:latin typeface="Helvetica"/>
                          <a:cs typeface="Helvetica"/>
                        </a:rPr>
                        <a:t>Index</a:t>
                      </a:r>
                    </a:p>
                    <a:p>
                      <a:pPr algn="r" fontAlgn="b"/>
                      <a:r>
                        <a:rPr lang="en-US" sz="1800" b="0" i="0" u="none" strike="noStrike" dirty="0" smtClean="0">
                          <a:solidFill>
                            <a:schemeClr val="bg1"/>
                          </a:solidFill>
                          <a:effectLst/>
                          <a:latin typeface="Helvetica"/>
                          <a:cs typeface="Helvetica"/>
                        </a:rPr>
                        <a:t> pre</a:t>
                      </a:r>
                      <a:r>
                        <a:rPr lang="en-US" sz="1800" b="0" i="0" u="none" strike="noStrike" dirty="0">
                          <a:solidFill>
                            <a:schemeClr val="bg1"/>
                          </a:solidFill>
                          <a:effectLst/>
                          <a:latin typeface="Helvetica"/>
                          <a:cs typeface="Helvetica"/>
                        </a:rPr>
                        <a:t>-test</a:t>
                      </a:r>
                    </a:p>
                  </a:txBody>
                  <a:tcPr marL="12700" marR="12700" marT="12700" marB="0" anchor="ctr">
                    <a:lnL w="57150" cap="flat" cmpd="sng" algn="ctr">
                      <a:solidFill>
                        <a:prstClr val="white"/>
                      </a:solidFill>
                      <a:prstDash val="solid"/>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fi-FI" sz="1800" b="0" i="0" u="none" strike="noStrike" dirty="0">
                          <a:solidFill>
                            <a:schemeClr val="bg1"/>
                          </a:solidFill>
                          <a:effectLst/>
                          <a:latin typeface="Helvetica"/>
                          <a:cs typeface="Helvetica"/>
                        </a:rPr>
                        <a:t>101.76</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nb-NO" sz="1800" b="0" i="0" u="none" strike="noStrike" dirty="0">
                          <a:solidFill>
                            <a:schemeClr val="bg1"/>
                          </a:solidFill>
                          <a:effectLst/>
                          <a:latin typeface="Helvetica"/>
                          <a:cs typeface="Helvetica"/>
                        </a:rPr>
                        <a:t>115.56</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a:solidFill>
                            <a:schemeClr val="bg1"/>
                          </a:solidFill>
                          <a:effectLst/>
                          <a:latin typeface="Helvetica"/>
                          <a:cs typeface="Helvetica"/>
                        </a:rPr>
                        <a:t>107.17</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nb-NO" sz="1800" b="0" i="0" u="none" strike="noStrike">
                          <a:solidFill>
                            <a:schemeClr val="bg1"/>
                          </a:solidFill>
                          <a:effectLst/>
                          <a:latin typeface="Helvetica"/>
                          <a:cs typeface="Helvetica"/>
                        </a:rPr>
                        <a:t>110.69</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cs-CZ" sz="1800" b="0" i="0" u="none" strike="noStrike">
                          <a:solidFill>
                            <a:schemeClr val="bg1"/>
                          </a:solidFill>
                          <a:effectLst/>
                          <a:latin typeface="Helvetica"/>
                          <a:cs typeface="Helvetica"/>
                        </a:rPr>
                        <a:t>111.65</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nb-NO" sz="1800" b="0" i="0" u="none" strike="noStrike" dirty="0">
                          <a:solidFill>
                            <a:schemeClr val="bg1"/>
                          </a:solidFill>
                          <a:effectLst/>
                          <a:latin typeface="Helvetica"/>
                          <a:cs typeface="Helvetica"/>
                        </a:rPr>
                        <a:t>112.4</a:t>
                      </a:r>
                    </a:p>
                  </a:txBody>
                  <a:tcPr marL="12700" marR="12700" marT="12700" marB="0" anchor="ctr">
                    <a:lnL w="12700" cap="flat" cmpd="sng" algn="ctr">
                      <a:solidFill>
                        <a:prstClr val="white"/>
                      </a:solidFill>
                      <a:prstDash val="sysDot"/>
                      <a:round/>
                      <a:headEnd type="none" w="med" len="med"/>
                      <a:tailEnd type="none" w="med" len="med"/>
                    </a:lnL>
                    <a:lnR w="57150" cap="flat" cmpd="sng" algn="ctr">
                      <a:solidFill>
                        <a:prstClr val="white"/>
                      </a:solidFill>
                      <a:prstDash val="solid"/>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r>
              <a:tr h="467643">
                <a:tc>
                  <a:txBody>
                    <a:bodyPr/>
                    <a:lstStyle/>
                    <a:p>
                      <a:pPr algn="r" fontAlgn="b"/>
                      <a:r>
                        <a:rPr lang="en-US" sz="1800" b="0" i="0" u="none" strike="noStrike" dirty="0" smtClean="0">
                          <a:solidFill>
                            <a:schemeClr val="bg1"/>
                          </a:solidFill>
                          <a:effectLst/>
                          <a:latin typeface="Helvetica"/>
                          <a:cs typeface="Helvetica"/>
                        </a:rPr>
                        <a:t> pre-percentile</a:t>
                      </a:r>
                    </a:p>
                  </a:txBody>
                  <a:tcPr marL="12700" marR="12700" marT="12700" marB="0" anchor="ctr">
                    <a:lnL w="57150" cap="flat" cmpd="sng" algn="ctr">
                      <a:solidFill>
                        <a:prstClr val="white"/>
                      </a:solidFill>
                      <a:prstDash val="solid"/>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a:solidFill>
                            <a:schemeClr val="bg1"/>
                          </a:solidFill>
                          <a:effectLst/>
                          <a:latin typeface="Helvetica"/>
                          <a:cs typeface="Helvetica"/>
                        </a:rPr>
                        <a:t>53.51%</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a:solidFill>
                            <a:schemeClr val="bg1"/>
                          </a:solidFill>
                          <a:effectLst/>
                          <a:latin typeface="Helvetica"/>
                          <a:cs typeface="Helvetica"/>
                        </a:rPr>
                        <a:t>78.17%</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64.00%</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70.35%</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pt-BR" sz="1800" b="0" i="0" u="none" strike="noStrike" dirty="0">
                          <a:solidFill>
                            <a:schemeClr val="bg1"/>
                          </a:solidFill>
                          <a:effectLst/>
                          <a:latin typeface="Helvetica"/>
                          <a:cs typeface="Helvetica"/>
                        </a:rPr>
                        <a:t>71.99%</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73.24%</a:t>
                      </a:r>
                    </a:p>
                  </a:txBody>
                  <a:tcPr marL="12700" marR="12700" marT="12700" marB="0" anchor="ctr">
                    <a:lnL w="12700" cap="flat" cmpd="sng" algn="ctr">
                      <a:solidFill>
                        <a:prstClr val="white"/>
                      </a:solidFill>
                      <a:prstDash val="sysDot"/>
                      <a:round/>
                      <a:headEnd type="none" w="med" len="med"/>
                      <a:tailEnd type="none" w="med" len="med"/>
                    </a:lnL>
                    <a:lnR w="57150" cap="flat" cmpd="sng" algn="ctr">
                      <a:solidFill>
                        <a:prstClr val="white"/>
                      </a:solidFill>
                      <a:prstDash val="solid"/>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r>
              <a:tr h="476250">
                <a:tc>
                  <a:txBody>
                    <a:bodyPr/>
                    <a:lstStyle/>
                    <a:p>
                      <a:pPr algn="r" fontAlgn="b"/>
                      <a:r>
                        <a:rPr lang="en-US" sz="1800" b="0" i="0" u="none" strike="noStrike" dirty="0" smtClean="0">
                          <a:solidFill>
                            <a:schemeClr val="bg1"/>
                          </a:solidFill>
                          <a:effectLst/>
                          <a:latin typeface="Helvetica"/>
                          <a:cs typeface="Helvetica"/>
                        </a:rPr>
                        <a:t>  index</a:t>
                      </a:r>
                      <a:r>
                        <a:rPr lang="en-US" sz="1800" b="0" i="0" u="none" strike="noStrike" baseline="0" dirty="0" smtClean="0">
                          <a:solidFill>
                            <a:schemeClr val="bg1"/>
                          </a:solidFill>
                          <a:effectLst/>
                          <a:latin typeface="Helvetica"/>
                          <a:cs typeface="Helvetica"/>
                        </a:rPr>
                        <a:t> </a:t>
                      </a:r>
                      <a:r>
                        <a:rPr lang="en-US" sz="1800" b="0" i="0" u="none" strike="noStrike" dirty="0" smtClean="0">
                          <a:solidFill>
                            <a:schemeClr val="bg1"/>
                          </a:solidFill>
                          <a:effectLst/>
                          <a:latin typeface="Helvetica"/>
                          <a:cs typeface="Helvetica"/>
                        </a:rPr>
                        <a:t>post</a:t>
                      </a:r>
                      <a:r>
                        <a:rPr lang="en-US" sz="1800" b="0" i="0" u="none" strike="noStrike" dirty="0">
                          <a:solidFill>
                            <a:schemeClr val="bg1"/>
                          </a:solidFill>
                          <a:effectLst/>
                          <a:latin typeface="Helvetica"/>
                          <a:cs typeface="Helvetica"/>
                        </a:rPr>
                        <a:t>-test</a:t>
                      </a:r>
                    </a:p>
                  </a:txBody>
                  <a:tcPr marL="12700" marR="12700" marT="12700" marB="0" anchor="ctr">
                    <a:lnL w="57150" cap="flat" cmpd="sng" algn="ctr">
                      <a:solidFill>
                        <a:prstClr val="white"/>
                      </a:solidFill>
                      <a:prstDash val="solid"/>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a:solidFill>
                            <a:schemeClr val="bg1"/>
                          </a:solidFill>
                          <a:effectLst/>
                          <a:latin typeface="Helvetica"/>
                          <a:cs typeface="Helvetica"/>
                        </a:rPr>
                        <a:t>129.35</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a:solidFill>
                            <a:schemeClr val="bg1"/>
                          </a:solidFill>
                          <a:effectLst/>
                          <a:latin typeface="Helvetica"/>
                          <a:cs typeface="Helvetica"/>
                        </a:rPr>
                        <a:t>129.67</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129.25</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128.01</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is-IS" sz="1800" b="0" i="0" u="none" strike="noStrike" dirty="0">
                          <a:solidFill>
                            <a:schemeClr val="bg1"/>
                          </a:solidFill>
                          <a:effectLst/>
                          <a:latin typeface="Helvetica"/>
                          <a:cs typeface="Helvetica"/>
                        </a:rPr>
                        <a:t>130.05</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132.8</a:t>
                      </a:r>
                    </a:p>
                  </a:txBody>
                  <a:tcPr marL="12700" marR="12700" marT="12700" marB="0" anchor="ctr">
                    <a:lnL w="12700" cap="flat" cmpd="sng" algn="ctr">
                      <a:solidFill>
                        <a:prstClr val="white"/>
                      </a:solidFill>
                      <a:prstDash val="sysDot"/>
                      <a:round/>
                      <a:headEnd type="none" w="med" len="med"/>
                      <a:tailEnd type="none" w="med" len="med"/>
                    </a:lnL>
                    <a:lnR w="57150" cap="flat" cmpd="sng" algn="ctr">
                      <a:solidFill>
                        <a:prstClr val="white"/>
                      </a:solidFill>
                      <a:prstDash val="solid"/>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r>
              <a:tr h="464678">
                <a:tc>
                  <a:txBody>
                    <a:bodyPr/>
                    <a:lstStyle/>
                    <a:p>
                      <a:pPr algn="r" fontAlgn="b"/>
                      <a:r>
                        <a:rPr lang="en-US" sz="1800" b="0" i="0" u="none" strike="noStrike" dirty="0" smtClean="0">
                          <a:solidFill>
                            <a:schemeClr val="bg1"/>
                          </a:solidFill>
                          <a:effectLst/>
                          <a:latin typeface="Helvetica"/>
                          <a:cs typeface="Helvetica"/>
                        </a:rPr>
                        <a:t> post-percentile</a:t>
                      </a:r>
                      <a:endParaRPr lang="en-US" sz="1800" b="0" i="0" u="none" strike="noStrike" dirty="0">
                        <a:solidFill>
                          <a:schemeClr val="bg1"/>
                        </a:solidFill>
                        <a:effectLst/>
                        <a:latin typeface="Helvetica"/>
                        <a:cs typeface="Helvetica"/>
                      </a:endParaRPr>
                    </a:p>
                  </a:txBody>
                  <a:tcPr marL="12700" marR="12700" marT="12700" marB="0" anchor="ctr">
                    <a:lnL w="57150" cap="flat" cmpd="sng" algn="ctr">
                      <a:solidFill>
                        <a:prstClr val="white"/>
                      </a:solidFill>
                      <a:prstDash val="solid"/>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pt-BR" sz="1800" b="0" i="0" u="none" strike="noStrike">
                          <a:solidFill>
                            <a:schemeClr val="bg1"/>
                          </a:solidFill>
                          <a:effectLst/>
                          <a:latin typeface="Helvetica"/>
                          <a:cs typeface="Helvetica"/>
                        </a:rPr>
                        <a:t>92.89%</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pt-BR" sz="1800" b="0" i="0" u="none" strike="noStrike">
                          <a:solidFill>
                            <a:schemeClr val="bg1"/>
                          </a:solidFill>
                          <a:effectLst/>
                          <a:latin typeface="Helvetica"/>
                          <a:cs typeface="Helvetica"/>
                        </a:rPr>
                        <a:t>93.10%</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a:solidFill>
                            <a:schemeClr val="bg1"/>
                          </a:solidFill>
                          <a:effectLst/>
                          <a:latin typeface="Helvetica"/>
                          <a:cs typeface="Helvetica"/>
                        </a:rPr>
                        <a:t>92.82%</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91.93%</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hr-HR" sz="1800" b="0" i="0" u="none" strike="noStrike" dirty="0">
                          <a:solidFill>
                            <a:schemeClr val="bg1"/>
                          </a:solidFill>
                          <a:effectLst/>
                          <a:latin typeface="Helvetica"/>
                          <a:cs typeface="Helvetica"/>
                        </a:rPr>
                        <a:t>93.35%</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c>
                  <a:txBody>
                    <a:bodyPr/>
                    <a:lstStyle/>
                    <a:p>
                      <a:pPr algn="ctr" fontAlgn="b"/>
                      <a:r>
                        <a:rPr lang="en-US" sz="1800" b="0" i="0" u="none" strike="noStrike" dirty="0">
                          <a:solidFill>
                            <a:schemeClr val="bg1"/>
                          </a:solidFill>
                          <a:effectLst/>
                          <a:latin typeface="Helvetica"/>
                          <a:cs typeface="Helvetica"/>
                        </a:rPr>
                        <a:t>96</a:t>
                      </a:r>
                    </a:p>
                  </a:txBody>
                  <a:tcPr marL="12700" marR="12700" marT="12700" marB="0" anchor="ctr">
                    <a:lnL w="12700" cap="flat" cmpd="sng" algn="ctr">
                      <a:solidFill>
                        <a:prstClr val="white"/>
                      </a:solidFill>
                      <a:prstDash val="sysDot"/>
                      <a:round/>
                      <a:headEnd type="none" w="med" len="med"/>
                      <a:tailEnd type="none" w="med" len="med"/>
                    </a:lnL>
                    <a:lnR w="57150" cap="flat" cmpd="sng" algn="ctr">
                      <a:solidFill>
                        <a:prstClr val="white"/>
                      </a:solidFill>
                      <a:prstDash val="solid"/>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tcPr>
                </a:tc>
              </a:tr>
              <a:tr h="492125">
                <a:tc>
                  <a:txBody>
                    <a:bodyPr/>
                    <a:lstStyle/>
                    <a:p>
                      <a:pPr algn="r" fontAlgn="b"/>
                      <a:r>
                        <a:rPr lang="en-US" sz="1800" b="0" i="0" u="none" strike="noStrike" dirty="0" smtClean="0">
                          <a:solidFill>
                            <a:schemeClr val="bg1"/>
                          </a:solidFill>
                          <a:effectLst/>
                          <a:latin typeface="Helvetica"/>
                          <a:cs typeface="Helvetica"/>
                        </a:rPr>
                        <a:t> N</a:t>
                      </a:r>
                      <a:endParaRPr lang="en-US" sz="1800" b="0" i="0" u="none" strike="noStrike" dirty="0">
                        <a:solidFill>
                          <a:schemeClr val="bg1"/>
                        </a:solidFill>
                        <a:effectLst/>
                        <a:latin typeface="Helvetica"/>
                        <a:cs typeface="Helvetica"/>
                      </a:endParaRPr>
                    </a:p>
                  </a:txBody>
                  <a:tcPr marL="12700" marR="12700" marT="12700" marB="0" anchor="ctr">
                    <a:lnL w="57150" cap="flat" cmpd="sng" algn="ctr">
                      <a:solidFill>
                        <a:prstClr val="white"/>
                      </a:solidFill>
                      <a:prstDash val="solid"/>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pPr algn="ctr" fontAlgn="b"/>
                      <a:r>
                        <a:rPr lang="en-US" sz="1800" b="0" i="0" u="none" strike="noStrike">
                          <a:solidFill>
                            <a:schemeClr val="bg1"/>
                          </a:solidFill>
                          <a:effectLst/>
                          <a:latin typeface="Helvetica"/>
                          <a:cs typeface="Helvetica"/>
                        </a:rPr>
                        <a:t>50</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pPr algn="ctr" fontAlgn="b"/>
                      <a:r>
                        <a:rPr lang="en-US" sz="1800" b="0" i="0" u="none" strike="noStrike">
                          <a:solidFill>
                            <a:schemeClr val="bg1"/>
                          </a:solidFill>
                          <a:effectLst/>
                          <a:latin typeface="Helvetica"/>
                          <a:cs typeface="Helvetica"/>
                        </a:rPr>
                        <a:t>33</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pPr algn="ctr" fontAlgn="b"/>
                      <a:r>
                        <a:rPr lang="cs-CZ" sz="1800" b="0" i="0" u="none" strike="noStrike">
                          <a:solidFill>
                            <a:schemeClr val="bg1"/>
                          </a:solidFill>
                          <a:effectLst/>
                          <a:latin typeface="Helvetica"/>
                          <a:cs typeface="Helvetica"/>
                        </a:rPr>
                        <a:t>36</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pPr algn="ctr" fontAlgn="b"/>
                      <a:r>
                        <a:rPr lang="en-US" sz="1800" b="0" i="0" u="none" strike="noStrike">
                          <a:solidFill>
                            <a:schemeClr val="bg1"/>
                          </a:solidFill>
                          <a:effectLst/>
                          <a:latin typeface="Helvetica"/>
                          <a:cs typeface="Helvetica"/>
                        </a:rPr>
                        <a:t>80</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pPr algn="ctr" fontAlgn="b"/>
                      <a:r>
                        <a:rPr lang="en-US" sz="1800" b="0" i="0" u="none" strike="noStrike">
                          <a:solidFill>
                            <a:schemeClr val="bg1"/>
                          </a:solidFill>
                          <a:effectLst/>
                          <a:latin typeface="Helvetica"/>
                          <a:cs typeface="Helvetica"/>
                        </a:rPr>
                        <a:t>41</a:t>
                      </a:r>
                    </a:p>
                  </a:txBody>
                  <a:tcPr marL="12700" marR="12700" marT="12700" marB="0"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pPr algn="ctr" fontAlgn="b"/>
                      <a:r>
                        <a:rPr lang="en-US" sz="1800" b="0" i="0" u="none" strike="noStrike" dirty="0">
                          <a:solidFill>
                            <a:schemeClr val="bg1"/>
                          </a:solidFill>
                          <a:effectLst/>
                          <a:latin typeface="Helvetica"/>
                          <a:cs typeface="Helvetica"/>
                        </a:rPr>
                        <a:t>46</a:t>
                      </a:r>
                    </a:p>
                  </a:txBody>
                  <a:tcPr marL="12700" marR="12700" marT="12700" marB="0" anchor="ctr">
                    <a:lnL w="12700" cap="flat" cmpd="sng" algn="ctr">
                      <a:solidFill>
                        <a:prstClr val="white"/>
                      </a:solidFill>
                      <a:prstDash val="sysDot"/>
                      <a:round/>
                      <a:headEnd type="none" w="med" len="med"/>
                      <a:tailEnd type="none" w="med" len="med"/>
                    </a:lnL>
                    <a:lnR w="57150" cap="flat" cmpd="sng" algn="ctr">
                      <a:solidFill>
                        <a:prstClr val="white"/>
                      </a:solidFill>
                      <a:prstDash val="solid"/>
                      <a:round/>
                      <a:headEnd type="none" w="med" len="med"/>
                      <a:tailEnd type="none" w="med" len="med"/>
                    </a:lnR>
                    <a:lnT w="12700" cap="flat" cmpd="sng" algn="ctr">
                      <a:solidFill>
                        <a:prstClr val="white"/>
                      </a:solidFill>
                      <a:prstDash val="sysDot"/>
                      <a:round/>
                      <a:headEnd type="none" w="med" len="med"/>
                      <a:tailEnd type="none" w="med" len="med"/>
                    </a:lnT>
                    <a:lnB w="57150" cap="flat" cmpd="sng" algn="ctr">
                      <a:solidFill>
                        <a:prstClr val="white"/>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97939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27249" y="6101046"/>
            <a:ext cx="4884527"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813268" y="6327671"/>
            <a:ext cx="3161452" cy="400110"/>
          </a:xfrm>
          <a:prstGeom prst="rect">
            <a:avLst/>
          </a:prstGeom>
          <a:noFill/>
        </p:spPr>
        <p:txBody>
          <a:bodyPr wrap="square" rtlCol="0">
            <a:spAutoFit/>
          </a:bodyPr>
          <a:lstStyle/>
          <a:p>
            <a:pPr algn="r"/>
            <a:r>
              <a:rPr lang="en-US" sz="2000" dirty="0" smtClean="0">
                <a:solidFill>
                  <a:srgbClr val="FFFFFF"/>
                </a:solidFill>
                <a:latin typeface="Helvetica Neue Light"/>
                <a:cs typeface="Helvetica Neue Light"/>
              </a:rPr>
              <a:t>July 28, 2016</a:t>
            </a:r>
          </a:p>
        </p:txBody>
      </p:sp>
      <p:sp>
        <p:nvSpPr>
          <p:cNvPr id="5" name="TextBox 4"/>
          <p:cNvSpPr txBox="1"/>
          <p:nvPr/>
        </p:nvSpPr>
        <p:spPr>
          <a:xfrm>
            <a:off x="2127249" y="544796"/>
            <a:ext cx="5667376" cy="707886"/>
          </a:xfrm>
          <a:prstGeom prst="rect">
            <a:avLst/>
          </a:prstGeom>
          <a:noFill/>
        </p:spPr>
        <p:txBody>
          <a:bodyPr wrap="square" rtlCol="0">
            <a:spAutoFit/>
          </a:bodyPr>
          <a:lstStyle/>
          <a:p>
            <a:r>
              <a:rPr lang="en-US" sz="4000" dirty="0">
                <a:solidFill>
                  <a:schemeClr val="bg1"/>
                </a:solidFill>
                <a:latin typeface="Helvetica Neue Light"/>
                <a:cs typeface="Helvetica Neue Light"/>
              </a:rPr>
              <a:t>Class focus</a:t>
            </a:r>
          </a:p>
        </p:txBody>
      </p:sp>
      <p:sp>
        <p:nvSpPr>
          <p:cNvPr id="6" name="TextBox 5"/>
          <p:cNvSpPr txBox="1"/>
          <p:nvPr/>
        </p:nvSpPr>
        <p:spPr>
          <a:xfrm>
            <a:off x="2185599" y="2706822"/>
            <a:ext cx="4884527" cy="954107"/>
          </a:xfrm>
          <a:prstGeom prst="rect">
            <a:avLst/>
          </a:prstGeom>
          <a:noFill/>
        </p:spPr>
        <p:txBody>
          <a:bodyPr wrap="square" rtlCol="0">
            <a:spAutoFit/>
          </a:bodyPr>
          <a:lstStyle/>
          <a:p>
            <a:r>
              <a:rPr lang="en-US" sz="2800" dirty="0" smtClean="0">
                <a:solidFill>
                  <a:srgbClr val="FFFFFF"/>
                </a:solidFill>
                <a:latin typeface="Helvetica Neue Light"/>
                <a:cs typeface="Helvetica Neue Light"/>
              </a:rPr>
              <a:t>Building a habit of variance through a series of challenges.  </a:t>
            </a:r>
            <a:endParaRPr lang="en-US" sz="2800" dirty="0">
              <a:solidFill>
                <a:srgbClr val="FFFFFF"/>
              </a:solidFill>
              <a:latin typeface="Helvetica Neue Light"/>
              <a:cs typeface="Helvetica Neue Light"/>
            </a:endParaRPr>
          </a:p>
        </p:txBody>
      </p:sp>
      <p:sp>
        <p:nvSpPr>
          <p:cNvPr id="7" name="TextBox 6"/>
          <p:cNvSpPr txBox="1"/>
          <p:nvPr/>
        </p:nvSpPr>
        <p:spPr>
          <a:xfrm>
            <a:off x="2185599" y="3717745"/>
            <a:ext cx="4884527" cy="954107"/>
          </a:xfrm>
          <a:prstGeom prst="rect">
            <a:avLst/>
          </a:prstGeom>
          <a:noFill/>
        </p:spPr>
        <p:txBody>
          <a:bodyPr wrap="square" rtlCol="0">
            <a:spAutoFit/>
          </a:bodyPr>
          <a:lstStyle/>
          <a:p>
            <a:r>
              <a:rPr lang="en-US" sz="2800" dirty="0" smtClean="0">
                <a:solidFill>
                  <a:srgbClr val="FFFFFF"/>
                </a:solidFill>
                <a:latin typeface="Helvetica Neue Light"/>
                <a:cs typeface="Helvetica Neue Light"/>
              </a:rPr>
              <a:t>Challenging assumptions as well as personal limitations. </a:t>
            </a:r>
            <a:endParaRPr lang="en-US" sz="2800" dirty="0">
              <a:solidFill>
                <a:srgbClr val="FFFFFF"/>
              </a:solidFill>
              <a:latin typeface="Helvetica Neue Light"/>
              <a:cs typeface="Helvetica Neue Light"/>
            </a:endParaRPr>
          </a:p>
        </p:txBody>
      </p:sp>
      <p:sp>
        <p:nvSpPr>
          <p:cNvPr id="8" name="TextBox 7"/>
          <p:cNvSpPr txBox="1"/>
          <p:nvPr/>
        </p:nvSpPr>
        <p:spPr>
          <a:xfrm>
            <a:off x="2185599" y="4728667"/>
            <a:ext cx="4884527" cy="954107"/>
          </a:xfrm>
          <a:prstGeom prst="rect">
            <a:avLst/>
          </a:prstGeom>
          <a:noFill/>
        </p:spPr>
        <p:txBody>
          <a:bodyPr wrap="square" rtlCol="0">
            <a:spAutoFit/>
          </a:bodyPr>
          <a:lstStyle/>
          <a:p>
            <a:r>
              <a:rPr lang="en-US" sz="2800" dirty="0" smtClean="0">
                <a:solidFill>
                  <a:srgbClr val="FFFFFF"/>
                </a:solidFill>
                <a:latin typeface="Helvetica Neue Light"/>
                <a:cs typeface="Helvetica Neue Light"/>
              </a:rPr>
              <a:t>Developing a sense of capability, courage</a:t>
            </a:r>
            <a:endParaRPr lang="en-US" sz="2800" dirty="0">
              <a:solidFill>
                <a:srgbClr val="FFFFFF"/>
              </a:solidFill>
              <a:latin typeface="Helvetica Neue Light"/>
              <a:cs typeface="Helvetica Neue Light"/>
            </a:endParaRPr>
          </a:p>
        </p:txBody>
      </p:sp>
      <p:sp>
        <p:nvSpPr>
          <p:cNvPr id="10" name="TextBox 9"/>
          <p:cNvSpPr txBox="1"/>
          <p:nvPr/>
        </p:nvSpPr>
        <p:spPr>
          <a:xfrm>
            <a:off x="2185599" y="1265011"/>
            <a:ext cx="6193081" cy="1384995"/>
          </a:xfrm>
          <a:prstGeom prst="rect">
            <a:avLst/>
          </a:prstGeom>
          <a:noFill/>
        </p:spPr>
        <p:txBody>
          <a:bodyPr wrap="square" rtlCol="0">
            <a:spAutoFit/>
          </a:bodyPr>
          <a:lstStyle/>
          <a:p>
            <a:r>
              <a:rPr lang="en-US" sz="2800" dirty="0" smtClean="0">
                <a:solidFill>
                  <a:schemeClr val="bg1"/>
                </a:solidFill>
                <a:latin typeface="Helvetica Neue Light"/>
                <a:cs typeface="Helvetica Neue Light"/>
              </a:rPr>
              <a:t>The development of creativity in students through a series of active exercises and projects.</a:t>
            </a:r>
            <a:endParaRPr lang="en-US" sz="2800" dirty="0">
              <a:solidFill>
                <a:schemeClr val="bg1"/>
              </a:solidFill>
              <a:latin typeface="Helvetica Neue Light"/>
              <a:cs typeface="Helvetica Neue Light"/>
            </a:endParaRPr>
          </a:p>
        </p:txBody>
      </p:sp>
    </p:spTree>
    <p:extLst>
      <p:ext uri="{BB962C8B-B14F-4D97-AF65-F5344CB8AC3E}">
        <p14:creationId xmlns:p14="http://schemas.microsoft.com/office/powerpoint/2010/main" val="924900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6 Hayley Flink_115332_assignsubmission_file_GOPR33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26" y="0"/>
            <a:ext cx="7682058" cy="5761544"/>
          </a:xfrm>
          <a:prstGeom prst="rect">
            <a:avLst/>
          </a:prstGeom>
        </p:spPr>
      </p:pic>
    </p:spTree>
    <p:extLst>
      <p:ext uri="{BB962C8B-B14F-4D97-AF65-F5344CB8AC3E}">
        <p14:creationId xmlns:p14="http://schemas.microsoft.com/office/powerpoint/2010/main" val="21955044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27249" y="6076388"/>
            <a:ext cx="4884527"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813268" y="632767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5" name="TextBox 4"/>
          <p:cNvSpPr txBox="1"/>
          <p:nvPr/>
        </p:nvSpPr>
        <p:spPr>
          <a:xfrm>
            <a:off x="2127249" y="544796"/>
            <a:ext cx="4884527"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History of the class</a:t>
            </a:r>
            <a:endParaRPr lang="en-US" sz="4000" dirty="0">
              <a:solidFill>
                <a:schemeClr val="bg1">
                  <a:lumMod val="65000"/>
                </a:schemeClr>
              </a:solidFill>
              <a:latin typeface="Helvetica Neue Light"/>
              <a:cs typeface="Helvetica Neue Light"/>
            </a:endParaRPr>
          </a:p>
        </p:txBody>
      </p:sp>
      <p:pic>
        <p:nvPicPr>
          <p:cNvPr id="2" name="Picture 1" descr="smith3b.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52" y="-158750"/>
            <a:ext cx="8182895" cy="6137171"/>
          </a:xfrm>
          <a:prstGeom prst="rect">
            <a:avLst/>
          </a:prstGeom>
        </p:spPr>
      </p:pic>
    </p:spTree>
    <p:extLst>
      <p:ext uri="{BB962C8B-B14F-4D97-AF65-F5344CB8AC3E}">
        <p14:creationId xmlns:p14="http://schemas.microsoft.com/office/powerpoint/2010/main" val="38458488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27249" y="6101046"/>
            <a:ext cx="4884527"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813268" y="632767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5" name="TextBox 4"/>
          <p:cNvSpPr txBox="1"/>
          <p:nvPr/>
        </p:nvSpPr>
        <p:spPr>
          <a:xfrm>
            <a:off x="2127249" y="544796"/>
            <a:ext cx="4884527"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History of the class</a:t>
            </a:r>
            <a:endParaRPr lang="en-US" sz="4000" dirty="0">
              <a:solidFill>
                <a:schemeClr val="bg1">
                  <a:lumMod val="65000"/>
                </a:schemeClr>
              </a:solidFill>
              <a:latin typeface="Helvetica Neue Light"/>
              <a:cs typeface="Helvetica Neue Light"/>
            </a:endParaRPr>
          </a:p>
        </p:txBody>
      </p:sp>
      <p:pic>
        <p:nvPicPr>
          <p:cNvPr id="3" name="Picture 2" descr="Sippel3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5" y="0"/>
            <a:ext cx="4572000" cy="6096000"/>
          </a:xfrm>
          <a:prstGeom prst="rect">
            <a:avLst/>
          </a:prstGeom>
        </p:spPr>
      </p:pic>
    </p:spTree>
    <p:extLst>
      <p:ext uri="{BB962C8B-B14F-4D97-AF65-F5344CB8AC3E}">
        <p14:creationId xmlns:p14="http://schemas.microsoft.com/office/powerpoint/2010/main" val="17644146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6744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7" name="Picture 6" descr="7 DSD wear w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687" y="0"/>
            <a:ext cx="4609127" cy="5888905"/>
          </a:xfrm>
          <a:prstGeom prst="rect">
            <a:avLst/>
          </a:prstGeom>
        </p:spPr>
      </p:pic>
    </p:spTree>
    <p:extLst>
      <p:ext uri="{BB962C8B-B14F-4D97-AF65-F5344CB8AC3E}">
        <p14:creationId xmlns:p14="http://schemas.microsoft.com/office/powerpoint/2010/main" val="41628595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8 Fig4_DSD_2_s_2953_newspaper clothes to read the newspaper at the bus s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708" y="-899244"/>
            <a:ext cx="5122333" cy="6858000"/>
          </a:xfrm>
          <a:prstGeom prst="rect">
            <a:avLst/>
          </a:prstGeom>
        </p:spPr>
      </p:pic>
    </p:spTree>
    <p:extLst>
      <p:ext uri="{BB962C8B-B14F-4D97-AF65-F5344CB8AC3E}">
        <p14:creationId xmlns:p14="http://schemas.microsoft.com/office/powerpoint/2010/main" val="9898623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tafford_Sleep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913808"/>
            <a:ext cx="5143500" cy="6858000"/>
          </a:xfrm>
          <a:prstGeom prst="rect">
            <a:avLst/>
          </a:prstGeom>
        </p:spPr>
      </p:pic>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Stafford_Sleep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03" y="0"/>
            <a:ext cx="8229600" cy="5143500"/>
          </a:xfrm>
          <a:prstGeom prst="rect">
            <a:avLst/>
          </a:prstGeom>
        </p:spPr>
      </p:pic>
    </p:spTree>
    <p:extLst>
      <p:ext uri="{BB962C8B-B14F-4D97-AF65-F5344CB8AC3E}">
        <p14:creationId xmlns:p14="http://schemas.microsoft.com/office/powerpoint/2010/main" val="2450322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chemeClr val="bg1">
                    <a:lumMod val="75000"/>
                  </a:schemeClr>
                </a:solidFill>
                <a:latin typeface="Helvetica Neue Light"/>
                <a:cs typeface="Helvetica Neue Light"/>
              </a:rPr>
              <a:t>July 28, 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96" y="752068"/>
            <a:ext cx="7682058" cy="46014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849040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05796"/>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2630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3" name="Picture 2" descr="5 Brittany Stafford_1224075_assignsubmission_file_Stafford3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666" y="-23432"/>
            <a:ext cx="4484425" cy="5979233"/>
          </a:xfrm>
          <a:prstGeom prst="rect">
            <a:avLst/>
          </a:prstGeom>
        </p:spPr>
      </p:pic>
    </p:spTree>
    <p:extLst>
      <p:ext uri="{BB962C8B-B14F-4D97-AF65-F5344CB8AC3E}">
        <p14:creationId xmlns:p14="http://schemas.microsoft.com/office/powerpoint/2010/main" val="26781500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3472492" y="6005796"/>
            <a:ext cx="9928644"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168921"/>
            <a:ext cx="3161452" cy="400110"/>
          </a:xfrm>
          <a:prstGeom prst="rect">
            <a:avLst/>
          </a:prstGeom>
          <a:noFill/>
        </p:spPr>
        <p:txBody>
          <a:bodyPr wrap="square" rtlCol="0">
            <a:spAutoFit/>
          </a:bodyPr>
          <a:lstStyle/>
          <a:p>
            <a:pPr algn="r"/>
            <a:r>
              <a:rPr lang="en-US" sz="2000" dirty="0" smtClean="0">
                <a:latin typeface="Helvetica Neue Light"/>
                <a:cs typeface="Helvetica Neue Light"/>
              </a:rPr>
              <a:t>July 28, 2016</a:t>
            </a:r>
          </a:p>
        </p:txBody>
      </p:sp>
      <p:pic>
        <p:nvPicPr>
          <p:cNvPr id="3" name="Picture 2" descr="Gracie McKinstry-Smith_714030_assignsubmission_file_McKinstry-Smith13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4" y="-1118573"/>
            <a:ext cx="9406388" cy="7054791"/>
          </a:xfrm>
          <a:prstGeom prst="rect">
            <a:avLst/>
          </a:prstGeom>
        </p:spPr>
      </p:pic>
    </p:spTree>
    <p:extLst>
      <p:ext uri="{BB962C8B-B14F-4D97-AF65-F5344CB8AC3E}">
        <p14:creationId xmlns:p14="http://schemas.microsoft.com/office/powerpoint/2010/main" val="18812688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611942" y="600579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16892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85925" y="2112205"/>
            <a:ext cx="6738246" cy="1815882"/>
          </a:xfrm>
          <a:prstGeom prst="rect">
            <a:avLst/>
          </a:prstGeom>
          <a:noFill/>
        </p:spPr>
        <p:txBody>
          <a:bodyPr wrap="square" rtlCol="0">
            <a:spAutoFit/>
          </a:bodyPr>
          <a:lstStyle/>
          <a:p>
            <a:r>
              <a:rPr lang="en-US" sz="2800" dirty="0">
                <a:solidFill>
                  <a:srgbClr val="FFFFFF"/>
                </a:solidFill>
                <a:latin typeface="Helvetica Light"/>
                <a:cs typeface="Helvetica Light"/>
              </a:rPr>
              <a:t>"I met two people, Amanda and Andres, </a:t>
            </a:r>
            <a:r>
              <a:rPr lang="en-US" sz="2800" dirty="0" smtClean="0">
                <a:solidFill>
                  <a:srgbClr val="FFFFFF"/>
                </a:solidFill>
                <a:latin typeface="Helvetica Light"/>
                <a:cs typeface="Helvetica Light"/>
              </a:rPr>
              <a:t>who </a:t>
            </a:r>
            <a:r>
              <a:rPr lang="en-US" sz="2800" dirty="0">
                <a:solidFill>
                  <a:srgbClr val="FFFFFF"/>
                </a:solidFill>
                <a:latin typeface="Helvetica Light"/>
                <a:cs typeface="Helvetica Light"/>
              </a:rPr>
              <a:t>I discovered I have a total of four classes </a:t>
            </a:r>
            <a:r>
              <a:rPr lang="en-US" sz="2800" dirty="0" smtClean="0">
                <a:solidFill>
                  <a:srgbClr val="FFFFFF"/>
                </a:solidFill>
                <a:latin typeface="Helvetica Light"/>
                <a:cs typeface="Helvetica Light"/>
              </a:rPr>
              <a:t>with me, </a:t>
            </a:r>
            <a:r>
              <a:rPr lang="en-US" sz="2800" dirty="0">
                <a:solidFill>
                  <a:srgbClr val="FFFFFF"/>
                </a:solidFill>
                <a:latin typeface="Helvetica Light"/>
                <a:cs typeface="Helvetica Light"/>
              </a:rPr>
              <a:t>so I see them often and we first met because of our ribbons." </a:t>
            </a:r>
          </a:p>
        </p:txBody>
      </p:sp>
      <p:sp>
        <p:nvSpPr>
          <p:cNvPr id="7" name="TextBox 6"/>
          <p:cNvSpPr txBox="1"/>
          <p:nvPr/>
        </p:nvSpPr>
        <p:spPr>
          <a:xfrm>
            <a:off x="1611942" y="844986"/>
            <a:ext cx="4910274"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New Friends</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32749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611942" y="600579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16892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85925" y="2112205"/>
            <a:ext cx="6738246" cy="3539431"/>
          </a:xfrm>
          <a:prstGeom prst="rect">
            <a:avLst/>
          </a:prstGeom>
          <a:noFill/>
        </p:spPr>
        <p:txBody>
          <a:bodyPr wrap="square" rtlCol="0">
            <a:spAutoFit/>
          </a:bodyPr>
          <a:lstStyle/>
          <a:p>
            <a:r>
              <a:rPr lang="en-US" sz="2800" dirty="0">
                <a:solidFill>
                  <a:srgbClr val="FFFFFF"/>
                </a:solidFill>
                <a:latin typeface="Helvetica Neue Light"/>
                <a:cs typeface="Helvetica Neue Light"/>
              </a:rPr>
              <a:t>"Yet the fact that the course is online inevitably created a somewhat separated environment, which could feel lonely and individualized at times. Meeting classmates through this assignment allowed a better sense of belonging to a group and helped make the class feel more tangible."</a:t>
            </a:r>
          </a:p>
        </p:txBody>
      </p:sp>
      <p:sp>
        <p:nvSpPr>
          <p:cNvPr id="7" name="TextBox 6"/>
          <p:cNvSpPr txBox="1"/>
          <p:nvPr/>
        </p:nvSpPr>
        <p:spPr>
          <a:xfrm>
            <a:off x="1611942" y="844986"/>
            <a:ext cx="5887016"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The Ribbon Assignment</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7093560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3" name="Picture 2" descr="Bailey Ness_32229_assignsubmission_file_IMG_49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91077" y="752088"/>
            <a:ext cx="6016711" cy="4512533"/>
          </a:xfrm>
          <a:prstGeom prst="rect">
            <a:avLst/>
          </a:prstGeom>
        </p:spPr>
      </p:pic>
    </p:spTree>
    <p:extLst>
      <p:ext uri="{BB962C8B-B14F-4D97-AF65-F5344CB8AC3E}">
        <p14:creationId xmlns:p14="http://schemas.microsoft.com/office/powerpoint/2010/main" val="20134719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60859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021993" cy="3539431"/>
          </a:xfrm>
          <a:prstGeom prst="rect">
            <a:avLst/>
          </a:prstGeom>
          <a:noFill/>
        </p:spPr>
        <p:txBody>
          <a:bodyPr wrap="square" rtlCol="0">
            <a:spAutoFit/>
          </a:bodyPr>
          <a:lstStyle/>
          <a:p>
            <a:r>
              <a:rPr lang="en-US" sz="2800" dirty="0">
                <a:solidFill>
                  <a:srgbClr val="FFFFFF"/>
                </a:solidFill>
                <a:latin typeface="Helvetica Light"/>
                <a:cs typeface="Helvetica Light"/>
              </a:rPr>
              <a:t>“It’s cool how this class creates friendships! I’ve never had an assignment quite like this one before. It was creative and I liked this way of seeing our classmates around campus. </a:t>
            </a:r>
            <a:r>
              <a:rPr lang="en-US" sz="2800" dirty="0" smtClean="0">
                <a:solidFill>
                  <a:srgbClr val="FFFFFF"/>
                </a:solidFill>
                <a:latin typeface="Helvetica Light"/>
                <a:cs typeface="Helvetica Light"/>
              </a:rPr>
              <a:t>Pictures </a:t>
            </a:r>
            <a:r>
              <a:rPr lang="en-US" sz="2800" dirty="0">
                <a:solidFill>
                  <a:srgbClr val="FFFFFF"/>
                </a:solidFill>
                <a:latin typeface="Helvetica Light"/>
                <a:cs typeface="Helvetica Light"/>
              </a:rPr>
              <a:t>numbers three and five are with two girls I met through this class who have quickly become my closest friends at the U.”</a:t>
            </a: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New Friends</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19269351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80458"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Bailey Ness_32229_assignsubmission_file_IMG_49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72" y="-40313"/>
            <a:ext cx="7874188" cy="5905641"/>
          </a:xfrm>
          <a:prstGeom prst="rect">
            <a:avLst/>
          </a:prstGeom>
        </p:spPr>
      </p:pic>
    </p:spTree>
    <p:extLst>
      <p:ext uri="{BB962C8B-B14F-4D97-AF65-F5344CB8AC3E}">
        <p14:creationId xmlns:p14="http://schemas.microsoft.com/office/powerpoint/2010/main" val="26011557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090898"/>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3693318"/>
          </a:xfrm>
          <a:prstGeom prst="rect">
            <a:avLst/>
          </a:prstGeom>
          <a:noFill/>
        </p:spPr>
        <p:txBody>
          <a:bodyPr wrap="square" rtlCol="0">
            <a:spAutoFit/>
          </a:bodyPr>
          <a:lstStyle/>
          <a:p>
            <a:r>
              <a:rPr lang="en-US" sz="2600" dirty="0">
                <a:solidFill>
                  <a:srgbClr val="FFFFFF"/>
                </a:solidFill>
                <a:latin typeface="Helvetica Light"/>
                <a:cs typeface="Helvetica Light"/>
              </a:rPr>
              <a:t>“A group of us were able to take pictures and even studied for the Midterm together which was extremely beneficial. Finally, a third connection I made was with three girls that I now eat lunch with every Tuesday and Thursday in between our two classes. Overall, this assignment seemed a little odd at first but in the end, I was able to make friends and form a few study groups which helps me out a lot!”</a:t>
            </a: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Study groups, friends</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16831969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2788"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Caitlyn Neider_32280_assignsubmission_onlinetext_RibbonAssignmen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37" y="0"/>
            <a:ext cx="7847312" cy="5885484"/>
          </a:xfrm>
          <a:prstGeom prst="rect">
            <a:avLst/>
          </a:prstGeom>
        </p:spPr>
      </p:pic>
    </p:spTree>
    <p:extLst>
      <p:ext uri="{BB962C8B-B14F-4D97-AF65-F5344CB8AC3E}">
        <p14:creationId xmlns:p14="http://schemas.microsoft.com/office/powerpoint/2010/main" val="14986120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066240"/>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3970318"/>
          </a:xfrm>
          <a:prstGeom prst="rect">
            <a:avLst/>
          </a:prstGeom>
          <a:noFill/>
        </p:spPr>
        <p:txBody>
          <a:bodyPr wrap="square" rtlCol="0">
            <a:spAutoFit/>
          </a:bodyPr>
          <a:lstStyle/>
          <a:p>
            <a:r>
              <a:rPr lang="en-US" sz="2800" dirty="0">
                <a:solidFill>
                  <a:srgbClr val="FFFFFF"/>
                </a:solidFill>
                <a:latin typeface="Helvetica Light"/>
                <a:cs typeface="Helvetica Light"/>
              </a:rPr>
              <a:t>I work full time, I am a mother, I don't live near campus, and all my classes are online. I don't have the time to come all the way to campus to try and find someone with the same </a:t>
            </a:r>
            <a:r>
              <a:rPr lang="en-US" sz="2800" dirty="0" smtClean="0">
                <a:solidFill>
                  <a:srgbClr val="FFFFFF"/>
                </a:solidFill>
                <a:latin typeface="Helvetica Light"/>
                <a:cs typeface="Helvetica Light"/>
              </a:rPr>
              <a:t>ribbon, </a:t>
            </a:r>
            <a:r>
              <a:rPr lang="en-US" sz="2800" dirty="0">
                <a:solidFill>
                  <a:srgbClr val="FFFFFF"/>
                </a:solidFill>
                <a:latin typeface="Helvetica Light"/>
                <a:cs typeface="Helvetica Light"/>
              </a:rPr>
              <a:t>just to take a "selfie". </a:t>
            </a:r>
            <a:r>
              <a:rPr lang="en-US" sz="2800" dirty="0" smtClean="0">
                <a:solidFill>
                  <a:srgbClr val="FFFFFF"/>
                </a:solidFill>
                <a:latin typeface="Helvetica Light"/>
                <a:cs typeface="Helvetica Light"/>
              </a:rPr>
              <a:t>So </a:t>
            </a:r>
            <a:r>
              <a:rPr lang="en-US" sz="2800" dirty="0">
                <a:solidFill>
                  <a:srgbClr val="FFFFFF"/>
                </a:solidFill>
                <a:latin typeface="Helvetica Light"/>
                <a:cs typeface="Helvetica Light"/>
              </a:rPr>
              <a:t>after thinking, I decided I would take "selfies" with people of different ethnicities. </a:t>
            </a:r>
            <a:r>
              <a:rPr lang="en-US" sz="2800" dirty="0" smtClean="0">
                <a:solidFill>
                  <a:srgbClr val="FFFFFF"/>
                </a:solidFill>
                <a:latin typeface="Helvetica Light"/>
                <a:cs typeface="Helvetica Light"/>
              </a:rPr>
              <a:t>So </a:t>
            </a:r>
            <a:r>
              <a:rPr lang="en-US" sz="2800" dirty="0">
                <a:solidFill>
                  <a:srgbClr val="FFFFFF"/>
                </a:solidFill>
                <a:latin typeface="Helvetica Light"/>
                <a:cs typeface="Helvetica Light"/>
              </a:rPr>
              <a:t>I figured this idea would be very diverse and have the same concept. </a:t>
            </a:r>
            <a:endParaRPr lang="en-US" sz="2600" dirty="0">
              <a:solidFill>
                <a:srgbClr val="FFFFFF"/>
              </a:solidFill>
              <a:latin typeface="Helvetica Light"/>
              <a:cs typeface="Helvetica Light"/>
            </a:endParaRP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Away from campus</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12958910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chemeClr val="bg1">
                    <a:lumMod val="75000"/>
                  </a:schemeClr>
                </a:solidFill>
                <a:latin typeface="Helvetica Neue Light"/>
                <a:cs typeface="Helvetica Neue Light"/>
              </a:rPr>
              <a:t>July 28, 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26" y="747844"/>
            <a:ext cx="7682058" cy="5005596"/>
          </a:xfrm>
          <a:prstGeom prst="rect">
            <a:avLst/>
          </a:prstGeom>
        </p:spPr>
      </p:pic>
    </p:spTree>
    <p:extLst>
      <p:ext uri="{BB962C8B-B14F-4D97-AF65-F5344CB8AC3E}">
        <p14:creationId xmlns:p14="http://schemas.microsoft.com/office/powerpoint/2010/main" val="19776895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8402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3" name="Picture 2" descr="Brooke Thompson_32223_assignsubmission_file_thompsonbrooke20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268" y="0"/>
            <a:ext cx="4407854" cy="5881564"/>
          </a:xfrm>
          <a:prstGeom prst="rect">
            <a:avLst/>
          </a:prstGeom>
        </p:spPr>
      </p:pic>
    </p:spTree>
    <p:extLst>
      <p:ext uri="{BB962C8B-B14F-4D97-AF65-F5344CB8AC3E}">
        <p14:creationId xmlns:p14="http://schemas.microsoft.com/office/powerpoint/2010/main" val="25732625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35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Brooke Thompson_32223_assignsubmission_file_thompsonbrooke2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952" y="0"/>
            <a:ext cx="4514344" cy="6023658"/>
          </a:xfrm>
          <a:prstGeom prst="rect">
            <a:avLst/>
          </a:prstGeom>
        </p:spPr>
      </p:pic>
    </p:spTree>
    <p:extLst>
      <p:ext uri="{BB962C8B-B14F-4D97-AF65-F5344CB8AC3E}">
        <p14:creationId xmlns:p14="http://schemas.microsoft.com/office/powerpoint/2010/main" val="39294231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4093428"/>
          </a:xfrm>
          <a:prstGeom prst="rect">
            <a:avLst/>
          </a:prstGeom>
          <a:noFill/>
        </p:spPr>
        <p:txBody>
          <a:bodyPr wrap="square" rtlCol="0">
            <a:spAutoFit/>
          </a:bodyPr>
          <a:lstStyle/>
          <a:p>
            <a:r>
              <a:rPr lang="en-US" sz="2600" dirty="0">
                <a:solidFill>
                  <a:srgbClr val="FFFFFF"/>
                </a:solidFill>
                <a:latin typeface="Helvetica Light"/>
                <a:cs typeface="Helvetica Light"/>
              </a:rPr>
              <a:t>“I actually had difficulty with my assignment. It was really difficult to find people to take selfies with. But thanks to the </a:t>
            </a:r>
            <a:r>
              <a:rPr lang="en-US" sz="2600" dirty="0" err="1">
                <a:solidFill>
                  <a:srgbClr val="FFFFFF"/>
                </a:solidFill>
                <a:latin typeface="Helvetica Light"/>
                <a:cs typeface="Helvetica Light"/>
              </a:rPr>
              <a:t>meetup</a:t>
            </a:r>
            <a:r>
              <a:rPr lang="en-US" sz="2600" dirty="0">
                <a:solidFill>
                  <a:srgbClr val="FFFFFF"/>
                </a:solidFill>
                <a:latin typeface="Helvetica Light"/>
                <a:cs typeface="Helvetica Light"/>
              </a:rPr>
              <a:t>, I </a:t>
            </a:r>
            <a:r>
              <a:rPr lang="en-US" sz="2600" dirty="0" smtClean="0">
                <a:solidFill>
                  <a:srgbClr val="FFFFFF"/>
                </a:solidFill>
                <a:latin typeface="Helvetica Light"/>
                <a:cs typeface="Helvetica Light"/>
              </a:rPr>
              <a:t>managed </a:t>
            </a:r>
            <a:r>
              <a:rPr lang="en-US" sz="2600" dirty="0">
                <a:solidFill>
                  <a:srgbClr val="FFFFFF"/>
                </a:solidFill>
                <a:latin typeface="Helvetica Light"/>
                <a:cs typeface="Helvetica Light"/>
              </a:rPr>
              <a:t>to get some selfies with a bunch of cool people. We mostly discussed about this class (how funny are some of the things we had to do) and got to know a little bit about everyone. This assignment has definitely cultivated my courage to go up and introduce myself to people.”</a:t>
            </a: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err="1" smtClean="0">
                <a:solidFill>
                  <a:schemeClr val="bg1">
                    <a:lumMod val="65000"/>
                  </a:schemeClr>
                </a:solidFill>
                <a:latin typeface="Helvetica Neue Light"/>
                <a:cs typeface="Helvetica Neue Light"/>
              </a:rPr>
              <a:t>Meetups</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5253319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7169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3" name="Picture 2" descr="Brandon Hubbard_186009_assignsubmission_file_Hubbard,Ribbon1.jpg"/>
          <p:cNvPicPr>
            <a:picLocks noChangeAspect="1"/>
          </p:cNvPicPr>
          <p:nvPr/>
        </p:nvPicPr>
        <p:blipFill rotWithShape="1">
          <a:blip r:embed="rId2">
            <a:extLst>
              <a:ext uri="{28A0092B-C50C-407E-A947-70E740481C1C}">
                <a14:useLocalDpi xmlns:a14="http://schemas.microsoft.com/office/drawing/2010/main" val="0"/>
              </a:ext>
            </a:extLst>
          </a:blip>
          <a:srcRect l="16701"/>
          <a:stretch/>
        </p:blipFill>
        <p:spPr>
          <a:xfrm rot="16200000">
            <a:off x="1135699" y="275222"/>
            <a:ext cx="6936101" cy="4683797"/>
          </a:xfrm>
          <a:prstGeom prst="rect">
            <a:avLst/>
          </a:prstGeom>
        </p:spPr>
      </p:pic>
    </p:spTree>
    <p:extLst>
      <p:ext uri="{BB962C8B-B14F-4D97-AF65-F5344CB8AC3E}">
        <p14:creationId xmlns:p14="http://schemas.microsoft.com/office/powerpoint/2010/main" val="31215396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2677656"/>
          </a:xfrm>
          <a:prstGeom prst="rect">
            <a:avLst/>
          </a:prstGeom>
          <a:noFill/>
        </p:spPr>
        <p:txBody>
          <a:bodyPr wrap="square" rtlCol="0">
            <a:spAutoFit/>
          </a:bodyPr>
          <a:lstStyle/>
          <a:p>
            <a:r>
              <a:rPr lang="en-US" sz="2800" dirty="0" smtClean="0">
                <a:solidFill>
                  <a:srgbClr val="FFFFFF"/>
                </a:solidFill>
                <a:latin typeface="Helvetica Light"/>
                <a:cs typeface="Helvetica Light"/>
              </a:rPr>
              <a:t>"I </a:t>
            </a:r>
            <a:r>
              <a:rPr lang="en-US" sz="2800" dirty="0">
                <a:solidFill>
                  <a:srgbClr val="FFFFFF"/>
                </a:solidFill>
                <a:latin typeface="Helvetica Light"/>
                <a:cs typeface="Helvetica Light"/>
              </a:rPr>
              <a:t>was thankful for the designated </a:t>
            </a:r>
            <a:r>
              <a:rPr lang="en-US" sz="2800" dirty="0" err="1">
                <a:solidFill>
                  <a:srgbClr val="FFFFFF"/>
                </a:solidFill>
                <a:latin typeface="Helvetica Light"/>
                <a:cs typeface="Helvetica Light"/>
              </a:rPr>
              <a:t>meetup</a:t>
            </a:r>
            <a:r>
              <a:rPr lang="en-US" sz="2800" dirty="0">
                <a:solidFill>
                  <a:srgbClr val="FFFFFF"/>
                </a:solidFill>
                <a:latin typeface="Helvetica Light"/>
                <a:cs typeface="Helvetica Light"/>
              </a:rPr>
              <a:t> spots to find people with ribbons. Once a group us arrived, it was interesting because though we did not see each other at all, I still felt connected to them as if we had class together 3 times per week.” </a:t>
            </a: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err="1" smtClean="0">
                <a:solidFill>
                  <a:schemeClr val="bg1">
                    <a:lumMod val="65000"/>
                  </a:schemeClr>
                </a:solidFill>
                <a:latin typeface="Helvetica Neue Light"/>
                <a:cs typeface="Helvetica Neue Light"/>
              </a:rPr>
              <a:t>Meetups</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32395835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Caroline Orwoll_32338_assignsubmission_file_orwoll1c.JPG"/>
          <p:cNvPicPr>
            <a:picLocks noChangeAspect="1"/>
          </p:cNvPicPr>
          <p:nvPr/>
        </p:nvPicPr>
        <p:blipFill rotWithShape="1">
          <a:blip r:embed="rId2">
            <a:extLst>
              <a:ext uri="{28A0092B-C50C-407E-A947-70E740481C1C}">
                <a14:useLocalDpi xmlns:a14="http://schemas.microsoft.com/office/drawing/2010/main" val="0"/>
              </a:ext>
            </a:extLst>
          </a:blip>
          <a:srcRect b="10910"/>
          <a:stretch/>
        </p:blipFill>
        <p:spPr>
          <a:xfrm>
            <a:off x="2042582" y="-24631"/>
            <a:ext cx="5143500" cy="6109802"/>
          </a:xfrm>
          <a:prstGeom prst="rect">
            <a:avLst/>
          </a:prstGeom>
        </p:spPr>
      </p:pic>
    </p:spTree>
    <p:extLst>
      <p:ext uri="{BB962C8B-B14F-4D97-AF65-F5344CB8AC3E}">
        <p14:creationId xmlns:p14="http://schemas.microsoft.com/office/powerpoint/2010/main" val="1342240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3108544"/>
          </a:xfrm>
          <a:prstGeom prst="rect">
            <a:avLst/>
          </a:prstGeom>
          <a:noFill/>
        </p:spPr>
        <p:txBody>
          <a:bodyPr wrap="square" rtlCol="0">
            <a:spAutoFit/>
          </a:bodyPr>
          <a:lstStyle/>
          <a:p>
            <a:r>
              <a:rPr lang="en-US" sz="2800" dirty="0" smtClean="0">
                <a:solidFill>
                  <a:srgbClr val="FFFFFF"/>
                </a:solidFill>
                <a:latin typeface="Helvetica Light"/>
                <a:cs typeface="Helvetica Light"/>
              </a:rPr>
              <a:t>"For </a:t>
            </a:r>
            <a:r>
              <a:rPr lang="en-US" sz="2800" dirty="0">
                <a:solidFill>
                  <a:srgbClr val="FFFFFF"/>
                </a:solidFill>
                <a:latin typeface="Helvetica Light"/>
                <a:cs typeface="Helvetica Light"/>
              </a:rPr>
              <a:t>the next ribbon I didn't even have to try. As I was walking to class a car pulled up next to me and a guy shouted "can I take a picture with you?! Stay right where </a:t>
            </a:r>
            <a:r>
              <a:rPr lang="en-US" sz="2800" dirty="0" smtClean="0">
                <a:solidFill>
                  <a:srgbClr val="FFFFFF"/>
                </a:solidFill>
                <a:latin typeface="Helvetica Light"/>
                <a:cs typeface="Helvetica Light"/>
              </a:rPr>
              <a:t>you are"</a:t>
            </a:r>
            <a:r>
              <a:rPr lang="en-US" sz="2800" dirty="0">
                <a:solidFill>
                  <a:srgbClr val="FFFFFF"/>
                </a:solidFill>
                <a:latin typeface="Helvetica Light"/>
                <a:cs typeface="Helvetica Light"/>
              </a:rPr>
              <a:t>. So I sat there for two minutes and low and behold a classmate with a ribbon </a:t>
            </a:r>
            <a:r>
              <a:rPr lang="en-US" sz="2800" dirty="0" smtClean="0">
                <a:solidFill>
                  <a:srgbClr val="FFFFFF"/>
                </a:solidFill>
                <a:latin typeface="Helvetica Light"/>
                <a:cs typeface="Helvetica Light"/>
              </a:rPr>
              <a:t>came [back to take a picture]." </a:t>
            </a:r>
            <a:endParaRPr lang="en-US" sz="2800" dirty="0">
              <a:solidFill>
                <a:srgbClr val="FFFFFF"/>
              </a:solidFill>
              <a:latin typeface="Helvetica Light"/>
              <a:cs typeface="Helvetica Light"/>
            </a:endParaRP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a:solidFill>
                  <a:schemeClr val="bg1">
                    <a:lumMod val="65000"/>
                  </a:schemeClr>
                </a:solidFill>
                <a:latin typeface="Helvetica Neue Light"/>
                <a:cs typeface="Helvetica Neue Light"/>
              </a:rPr>
              <a:t>E</a:t>
            </a:r>
            <a:r>
              <a:rPr lang="en-US" sz="4000" dirty="0" smtClean="0">
                <a:solidFill>
                  <a:schemeClr val="bg1">
                    <a:lumMod val="65000"/>
                  </a:schemeClr>
                </a:solidFill>
                <a:latin typeface="Helvetica Neue Light"/>
                <a:cs typeface="Helvetica Neue Light"/>
              </a:rPr>
              <a:t>vent</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25303664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Carter Bjorklund_32244_assignsubmission_file_Jj.jpg"/>
          <p:cNvPicPr>
            <a:picLocks noChangeAspect="1"/>
          </p:cNvPicPr>
          <p:nvPr/>
        </p:nvPicPr>
        <p:blipFill rotWithShape="1">
          <a:blip r:embed="rId2">
            <a:extLst>
              <a:ext uri="{28A0092B-C50C-407E-A947-70E740481C1C}">
                <a14:useLocalDpi xmlns:a14="http://schemas.microsoft.com/office/drawing/2010/main" val="0"/>
              </a:ext>
            </a:extLst>
          </a:blip>
          <a:srcRect r="20554"/>
          <a:stretch/>
        </p:blipFill>
        <p:spPr>
          <a:xfrm rot="5400000">
            <a:off x="971512" y="-1256376"/>
            <a:ext cx="7264475" cy="6858000"/>
          </a:xfrm>
          <a:prstGeom prst="rect">
            <a:avLst/>
          </a:prstGeom>
        </p:spPr>
      </p:pic>
    </p:spTree>
    <p:extLst>
      <p:ext uri="{BB962C8B-B14F-4D97-AF65-F5344CB8AC3E}">
        <p14:creationId xmlns:p14="http://schemas.microsoft.com/office/powerpoint/2010/main" val="17700588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3108544"/>
          </a:xfrm>
          <a:prstGeom prst="rect">
            <a:avLst/>
          </a:prstGeom>
          <a:noFill/>
        </p:spPr>
        <p:txBody>
          <a:bodyPr wrap="square" rtlCol="0">
            <a:spAutoFit/>
          </a:bodyPr>
          <a:lstStyle/>
          <a:p>
            <a:r>
              <a:rPr lang="en-US" sz="2800" dirty="0">
                <a:solidFill>
                  <a:srgbClr val="FFFFFF"/>
                </a:solidFill>
                <a:latin typeface="Helvetica Light"/>
                <a:cs typeface="Helvetica Light"/>
              </a:rPr>
              <a:t>“ I was happy that I got to meet and interact with different people around campus due to the commonality that we wore a purple ribbon. Something so small really did make a big difference in my interaction with my classmates. And these interactions were fabricated from creativity.“ </a:t>
            </a: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Tagging</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27920944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3" name="Picture 2" descr="Carson Albrecht_32293_assignsubmission_file_AlbrechtC_1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9" y="0"/>
            <a:ext cx="7820437" cy="5865328"/>
          </a:xfrm>
          <a:prstGeom prst="rect">
            <a:avLst/>
          </a:prstGeom>
        </p:spPr>
      </p:pic>
    </p:spTree>
    <p:extLst>
      <p:ext uri="{BB962C8B-B14F-4D97-AF65-F5344CB8AC3E}">
        <p14:creationId xmlns:p14="http://schemas.microsoft.com/office/powerpoint/2010/main" val="35760250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chemeClr val="bg1">
                    <a:lumMod val="75000"/>
                  </a:schemeClr>
                </a:solidFill>
                <a:latin typeface="Helvetica Neue Light"/>
                <a:cs typeface="Helvetica Neue Light"/>
              </a:rPr>
              <a:t>July 28, 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26" y="685669"/>
            <a:ext cx="7682058" cy="3206624"/>
          </a:xfrm>
          <a:prstGeom prst="rect">
            <a:avLst/>
          </a:prstGeom>
        </p:spPr>
      </p:pic>
    </p:spTree>
    <p:extLst>
      <p:ext uri="{BB962C8B-B14F-4D97-AF65-F5344CB8AC3E}">
        <p14:creationId xmlns:p14="http://schemas.microsoft.com/office/powerpoint/2010/main" val="10531751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3539431"/>
          </a:xfrm>
          <a:prstGeom prst="rect">
            <a:avLst/>
          </a:prstGeom>
          <a:noFill/>
        </p:spPr>
        <p:txBody>
          <a:bodyPr wrap="square" rtlCol="0">
            <a:spAutoFit/>
          </a:bodyPr>
          <a:lstStyle/>
          <a:p>
            <a:r>
              <a:rPr lang="en-US" sz="2800" dirty="0">
                <a:solidFill>
                  <a:srgbClr val="FFFFFF"/>
                </a:solidFill>
                <a:latin typeface="Helvetica Light"/>
                <a:cs typeface="Helvetica Light"/>
              </a:rPr>
              <a:t>“ Having everyone in the course wear a distinctive ribbon was a creative way to recognize people from my class. I enjoyed the subtle secrecy of this assignment as well. While I could see people around campus who are in my class, others could not because the ribbon meant nothing to them.”</a:t>
            </a: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Tagging</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41894110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descr="Destiny Dichiria_32224_assignsubmission_file_dichiria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18" y="14579"/>
            <a:ext cx="7800999" cy="5850749"/>
          </a:xfrm>
          <a:prstGeom prst="rect">
            <a:avLst/>
          </a:prstGeom>
        </p:spPr>
      </p:pic>
    </p:spTree>
    <p:extLst>
      <p:ext uri="{BB962C8B-B14F-4D97-AF65-F5344CB8AC3E}">
        <p14:creationId xmlns:p14="http://schemas.microsoft.com/office/powerpoint/2010/main" val="19165828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3108544"/>
          </a:xfrm>
          <a:prstGeom prst="rect">
            <a:avLst/>
          </a:prstGeom>
          <a:noFill/>
        </p:spPr>
        <p:txBody>
          <a:bodyPr wrap="square" rtlCol="0">
            <a:spAutoFit/>
          </a:bodyPr>
          <a:lstStyle/>
          <a:p>
            <a:r>
              <a:rPr lang="en-US" sz="2800" dirty="0">
                <a:solidFill>
                  <a:srgbClr val="FFFFFF"/>
                </a:solidFill>
                <a:latin typeface="Helvetica Neue Light"/>
                <a:cs typeface="Helvetica Neue Light"/>
              </a:rPr>
              <a:t>"</a:t>
            </a:r>
            <a:r>
              <a:rPr lang="en-US" sz="2800" dirty="0" smtClean="0">
                <a:solidFill>
                  <a:srgbClr val="FFFFFF"/>
                </a:solidFill>
                <a:latin typeface="Helvetica Neue Light"/>
                <a:cs typeface="Helvetica Neue Light"/>
              </a:rPr>
              <a:t>I </a:t>
            </a:r>
            <a:r>
              <a:rPr lang="en-US" sz="2800" dirty="0">
                <a:solidFill>
                  <a:srgbClr val="FFFFFF"/>
                </a:solidFill>
                <a:latin typeface="Helvetica Neue Light"/>
                <a:cs typeface="Helvetica Neue Light"/>
              </a:rPr>
              <a:t>was happy that I got to meet and interact with different people around campus due to the commonality that we wore a purple ribbon. Something so small really did make a big difference in my interaction with my classmates. And these interactions were fabricated from creativity</a:t>
            </a:r>
            <a:r>
              <a:rPr lang="en-US" sz="2800" dirty="0" smtClean="0">
                <a:solidFill>
                  <a:srgbClr val="FFFFFF"/>
                </a:solidFill>
                <a:latin typeface="Helvetica Neue Light"/>
                <a:cs typeface="Helvetica Neue Light"/>
              </a:rPr>
              <a:t>."</a:t>
            </a:r>
            <a:endParaRPr lang="en-US" sz="2800" dirty="0">
              <a:solidFill>
                <a:srgbClr val="FFFFFF"/>
              </a:solidFill>
              <a:latin typeface="Helvetica Neue Light"/>
              <a:cs typeface="Helvetica Neue Light"/>
            </a:endParaRP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smtClean="0">
                <a:solidFill>
                  <a:schemeClr val="bg1">
                    <a:lumMod val="65000"/>
                  </a:schemeClr>
                </a:solidFill>
                <a:latin typeface="Helvetica Neue Light"/>
                <a:cs typeface="Helvetica Neue Light"/>
              </a:rPr>
              <a:t>Tagging</a:t>
            </a:r>
            <a:endParaRPr lang="en-US" sz="4000" dirty="0">
              <a:solidFill>
                <a:schemeClr val="bg1">
                  <a:lumMod val="65000"/>
                </a:schemeClr>
              </a:solidFill>
              <a:latin typeface="Helvetica Neue Light"/>
              <a:cs typeface="Helvetica Neue Light"/>
            </a:endParaRPr>
          </a:p>
        </p:txBody>
      </p:sp>
    </p:spTree>
    <p:extLst>
      <p:ext uri="{BB962C8B-B14F-4D97-AF65-F5344CB8AC3E}">
        <p14:creationId xmlns:p14="http://schemas.microsoft.com/office/powerpoint/2010/main" val="30134425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3" name="Picture 2" descr="Edgardo Strobel_32247_assignsubmission_file_strobel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94" y="0"/>
            <a:ext cx="4528800" cy="6038400"/>
          </a:xfrm>
          <a:prstGeom prst="rect">
            <a:avLst/>
          </a:prstGeom>
        </p:spPr>
      </p:pic>
    </p:spTree>
    <p:extLst>
      <p:ext uri="{BB962C8B-B14F-4D97-AF65-F5344CB8AC3E}">
        <p14:creationId xmlns:p14="http://schemas.microsoft.com/office/powerpoint/2010/main" val="14169102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115556"/>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774456"/>
            <a:ext cx="7224236" cy="2677656"/>
          </a:xfrm>
          <a:prstGeom prst="rect">
            <a:avLst/>
          </a:prstGeom>
          <a:noFill/>
        </p:spPr>
        <p:txBody>
          <a:bodyPr wrap="square" rtlCol="0">
            <a:spAutoFit/>
          </a:bodyPr>
          <a:lstStyle/>
          <a:p>
            <a:r>
              <a:rPr lang="en-US" sz="2800" dirty="0">
                <a:solidFill>
                  <a:srgbClr val="FFFFFF"/>
                </a:solidFill>
                <a:latin typeface="Helvetica Neue Light"/>
                <a:cs typeface="Helvetica Neue Light"/>
              </a:rPr>
              <a:t>"</a:t>
            </a:r>
            <a:r>
              <a:rPr lang="en-US" sz="2800" dirty="0" smtClean="0">
                <a:solidFill>
                  <a:srgbClr val="FFFFFF"/>
                </a:solidFill>
                <a:latin typeface="Helvetica Neue Light"/>
                <a:cs typeface="Helvetica Neue Light"/>
              </a:rPr>
              <a:t>I </a:t>
            </a:r>
            <a:r>
              <a:rPr lang="en-US" sz="2800" dirty="0">
                <a:solidFill>
                  <a:srgbClr val="FFFFFF"/>
                </a:solidFill>
                <a:latin typeface="Helvetica Neue Light"/>
                <a:cs typeface="Helvetica Neue Light"/>
              </a:rPr>
              <a:t>was thankful for the designated </a:t>
            </a:r>
            <a:r>
              <a:rPr lang="en-US" sz="2800" dirty="0" err="1">
                <a:solidFill>
                  <a:srgbClr val="FFFFFF"/>
                </a:solidFill>
                <a:latin typeface="Helvetica Neue Light"/>
                <a:cs typeface="Helvetica Neue Light"/>
              </a:rPr>
              <a:t>meetup</a:t>
            </a:r>
            <a:r>
              <a:rPr lang="en-US" sz="2800" dirty="0">
                <a:solidFill>
                  <a:srgbClr val="FFFFFF"/>
                </a:solidFill>
                <a:latin typeface="Helvetica Neue Light"/>
                <a:cs typeface="Helvetica Neue Light"/>
              </a:rPr>
              <a:t> spots to find people with ribbons. Once a group us arrived, it was interesting because though we did not see each other at all, I still felt connected to them as if we had class together 3 times per week</a:t>
            </a:r>
            <a:r>
              <a:rPr lang="en-US" sz="2800" dirty="0" smtClean="0">
                <a:solidFill>
                  <a:srgbClr val="FFFFFF"/>
                </a:solidFill>
                <a:latin typeface="Helvetica Neue Light"/>
                <a:cs typeface="Helvetica Neue Light"/>
              </a:rPr>
              <a:t>." </a:t>
            </a:r>
            <a:endParaRPr lang="en-US" sz="2800" dirty="0">
              <a:solidFill>
                <a:srgbClr val="FFFFFF"/>
              </a:solidFill>
              <a:latin typeface="Helvetica Neue Light"/>
              <a:cs typeface="Helvetica Neue Light"/>
            </a:endParaRPr>
          </a:p>
        </p:txBody>
      </p:sp>
      <p:sp>
        <p:nvSpPr>
          <p:cNvPr id="7" name="TextBox 6"/>
          <p:cNvSpPr txBox="1"/>
          <p:nvPr/>
        </p:nvSpPr>
        <p:spPr>
          <a:xfrm>
            <a:off x="1596264" y="844986"/>
            <a:ext cx="4910274" cy="707886"/>
          </a:xfrm>
          <a:prstGeom prst="rect">
            <a:avLst/>
          </a:prstGeom>
          <a:noFill/>
        </p:spPr>
        <p:txBody>
          <a:bodyPr wrap="square" rtlCol="0">
            <a:spAutoFit/>
          </a:bodyPr>
          <a:lstStyle/>
          <a:p>
            <a:r>
              <a:rPr lang="en-US" sz="4000" dirty="0" err="1" smtClean="0">
                <a:solidFill>
                  <a:srgbClr val="FFFFFF"/>
                </a:solidFill>
                <a:latin typeface="Helvetica Neue Light"/>
                <a:cs typeface="Helvetica Neue Light"/>
              </a:rPr>
              <a:t>Meetups</a:t>
            </a:r>
            <a:endParaRPr lang="en-US" sz="4000" dirty="0">
              <a:solidFill>
                <a:srgbClr val="FFFFFF"/>
              </a:solidFill>
              <a:latin typeface="Helvetica Neue Light"/>
              <a:cs typeface="Helvetica Neue Light"/>
            </a:endParaRPr>
          </a:p>
        </p:txBody>
      </p:sp>
    </p:spTree>
    <p:extLst>
      <p:ext uri="{BB962C8B-B14F-4D97-AF65-F5344CB8AC3E}">
        <p14:creationId xmlns:p14="http://schemas.microsoft.com/office/powerpoint/2010/main" val="18589906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6" name="Picture 5" descr="Elizabeth Bann_186007_assignsubmission_file_Bann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811" y="0"/>
            <a:ext cx="4563878" cy="6085171"/>
          </a:xfrm>
          <a:prstGeom prst="rect">
            <a:avLst/>
          </a:prstGeom>
        </p:spPr>
      </p:pic>
    </p:spTree>
    <p:extLst>
      <p:ext uri="{BB962C8B-B14F-4D97-AF65-F5344CB8AC3E}">
        <p14:creationId xmlns:p14="http://schemas.microsoft.com/office/powerpoint/2010/main" val="28084486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96264" y="6078569"/>
            <a:ext cx="484421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414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3" name="TextBox 2"/>
          <p:cNvSpPr txBox="1"/>
          <p:nvPr/>
        </p:nvSpPr>
        <p:spPr>
          <a:xfrm>
            <a:off x="1607609" y="1429244"/>
            <a:ext cx="7224236" cy="4401205"/>
          </a:xfrm>
          <a:prstGeom prst="rect">
            <a:avLst/>
          </a:prstGeom>
          <a:noFill/>
        </p:spPr>
        <p:txBody>
          <a:bodyPr wrap="square" rtlCol="0">
            <a:spAutoFit/>
          </a:bodyPr>
          <a:lstStyle/>
          <a:p>
            <a:r>
              <a:rPr lang="en-US" sz="2800" dirty="0">
                <a:solidFill>
                  <a:srgbClr val="FFFFFF"/>
                </a:solidFill>
                <a:latin typeface="Helvetica Neue Light"/>
                <a:cs typeface="Helvetica Neue Light"/>
              </a:rPr>
              <a:t>"</a:t>
            </a:r>
            <a:r>
              <a:rPr lang="en-US" sz="2800" dirty="0" smtClean="0">
                <a:solidFill>
                  <a:srgbClr val="FFFFFF"/>
                </a:solidFill>
                <a:latin typeface="Helvetica Neue Light"/>
                <a:cs typeface="Helvetica Neue Light"/>
              </a:rPr>
              <a:t>I </a:t>
            </a:r>
            <a:r>
              <a:rPr lang="en-US" sz="2800" dirty="0">
                <a:solidFill>
                  <a:srgbClr val="FFFFFF"/>
                </a:solidFill>
                <a:latin typeface="Helvetica Neue Light"/>
                <a:cs typeface="Helvetica Neue Light"/>
              </a:rPr>
              <a:t>actually had difficulty with my assignment. It was really difficult to find people to take selfies with. But thanks to the </a:t>
            </a:r>
            <a:r>
              <a:rPr lang="en-US" sz="2800" dirty="0" err="1">
                <a:solidFill>
                  <a:srgbClr val="FFFFFF"/>
                </a:solidFill>
                <a:latin typeface="Helvetica Neue Light"/>
                <a:cs typeface="Helvetica Neue Light"/>
              </a:rPr>
              <a:t>meetup</a:t>
            </a:r>
            <a:r>
              <a:rPr lang="en-US" sz="2800" dirty="0">
                <a:solidFill>
                  <a:srgbClr val="FFFFFF"/>
                </a:solidFill>
                <a:latin typeface="Helvetica Neue Light"/>
                <a:cs typeface="Helvetica Neue Light"/>
              </a:rPr>
              <a:t>, I </a:t>
            </a:r>
            <a:r>
              <a:rPr lang="en-US" sz="2800" dirty="0" smtClean="0">
                <a:solidFill>
                  <a:srgbClr val="FFFFFF"/>
                </a:solidFill>
                <a:latin typeface="Helvetica Neue Light"/>
                <a:cs typeface="Helvetica Neue Light"/>
              </a:rPr>
              <a:t>managed </a:t>
            </a:r>
            <a:r>
              <a:rPr lang="en-US" sz="2800" dirty="0">
                <a:solidFill>
                  <a:srgbClr val="FFFFFF"/>
                </a:solidFill>
                <a:latin typeface="Helvetica Neue Light"/>
                <a:cs typeface="Helvetica Neue Light"/>
              </a:rPr>
              <a:t>to get some selfies with a bunch of cool people. We mostly discussed about this class (how funny are some of the things we had to do) and got to know a little bit about everyone. This assignment has definitely cultivated my courage to go up and introduce myself to people</a:t>
            </a:r>
            <a:r>
              <a:rPr lang="en-US" sz="2800" dirty="0" smtClean="0">
                <a:solidFill>
                  <a:srgbClr val="FFFFFF"/>
                </a:solidFill>
                <a:latin typeface="Helvetica Neue Light"/>
                <a:cs typeface="Helvetica Neue Light"/>
              </a:rPr>
              <a:t>."</a:t>
            </a:r>
            <a:endParaRPr lang="en-US" sz="2800" dirty="0">
              <a:solidFill>
                <a:srgbClr val="FFFFFF"/>
              </a:solidFill>
              <a:latin typeface="Helvetica Neue Light"/>
              <a:cs typeface="Helvetica Neue Light"/>
            </a:endParaRPr>
          </a:p>
        </p:txBody>
      </p:sp>
      <p:sp>
        <p:nvSpPr>
          <p:cNvPr id="7" name="TextBox 6"/>
          <p:cNvSpPr txBox="1"/>
          <p:nvPr/>
        </p:nvSpPr>
        <p:spPr>
          <a:xfrm>
            <a:off x="1596264" y="499774"/>
            <a:ext cx="4910274" cy="707886"/>
          </a:xfrm>
          <a:prstGeom prst="rect">
            <a:avLst/>
          </a:prstGeom>
          <a:noFill/>
        </p:spPr>
        <p:txBody>
          <a:bodyPr wrap="square" rtlCol="0">
            <a:spAutoFit/>
          </a:bodyPr>
          <a:lstStyle/>
          <a:p>
            <a:r>
              <a:rPr lang="en-US" sz="4000" dirty="0" smtClean="0">
                <a:solidFill>
                  <a:srgbClr val="FFFFFF"/>
                </a:solidFill>
                <a:latin typeface="Helvetica Neue Light"/>
                <a:cs typeface="Helvetica Neue Light"/>
              </a:rPr>
              <a:t>Tagging</a:t>
            </a:r>
            <a:endParaRPr lang="en-US" sz="4000" dirty="0">
              <a:solidFill>
                <a:srgbClr val="FFFFFF"/>
              </a:solidFill>
              <a:latin typeface="Helvetica Neue Light"/>
              <a:cs typeface="Helvetica Neue Light"/>
            </a:endParaRPr>
          </a:p>
        </p:txBody>
      </p:sp>
    </p:spTree>
    <p:extLst>
      <p:ext uri="{BB962C8B-B14F-4D97-AF65-F5344CB8AC3E}">
        <p14:creationId xmlns:p14="http://schemas.microsoft.com/office/powerpoint/2010/main" val="17734394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85171"/>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650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6" name="Picture 5" descr="Erika Schatz_186027_assignsubmission_onlinetext_image (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83088" y="0"/>
            <a:ext cx="7847312" cy="5885484"/>
          </a:xfrm>
          <a:prstGeom prst="rect">
            <a:avLst/>
          </a:prstGeom>
        </p:spPr>
      </p:pic>
    </p:spTree>
    <p:extLst>
      <p:ext uri="{BB962C8B-B14F-4D97-AF65-F5344CB8AC3E}">
        <p14:creationId xmlns:p14="http://schemas.microsoft.com/office/powerpoint/2010/main" val="411814684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60069" y="6076388"/>
            <a:ext cx="4884527"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813268" y="6327671"/>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sp>
        <p:nvSpPr>
          <p:cNvPr id="5" name="TextBox 4"/>
          <p:cNvSpPr txBox="1"/>
          <p:nvPr/>
        </p:nvSpPr>
        <p:spPr>
          <a:xfrm>
            <a:off x="1560069" y="520138"/>
            <a:ext cx="4884527" cy="707886"/>
          </a:xfrm>
          <a:prstGeom prst="rect">
            <a:avLst/>
          </a:prstGeom>
          <a:noFill/>
        </p:spPr>
        <p:txBody>
          <a:bodyPr wrap="square" rtlCol="0">
            <a:spAutoFit/>
          </a:bodyPr>
          <a:lstStyle/>
          <a:p>
            <a:r>
              <a:rPr lang="en-US" sz="4000" dirty="0" smtClean="0">
                <a:solidFill>
                  <a:srgbClr val="FFFFFF"/>
                </a:solidFill>
                <a:latin typeface="Helvetica Neue Light"/>
                <a:cs typeface="Helvetica Neue Light"/>
              </a:rPr>
              <a:t>Application</a:t>
            </a:r>
            <a:endParaRPr lang="en-US" sz="4000" dirty="0">
              <a:solidFill>
                <a:srgbClr val="FFFFFF"/>
              </a:solidFill>
              <a:latin typeface="Helvetica Neue Light"/>
              <a:cs typeface="Helvetica Neue Light"/>
            </a:endParaRPr>
          </a:p>
        </p:txBody>
      </p:sp>
      <p:sp>
        <p:nvSpPr>
          <p:cNvPr id="7" name="TextBox 6"/>
          <p:cNvSpPr txBox="1"/>
          <p:nvPr/>
        </p:nvSpPr>
        <p:spPr>
          <a:xfrm>
            <a:off x="1560069" y="1663138"/>
            <a:ext cx="4884527" cy="523220"/>
          </a:xfrm>
          <a:prstGeom prst="rect">
            <a:avLst/>
          </a:prstGeom>
          <a:noFill/>
        </p:spPr>
        <p:txBody>
          <a:bodyPr wrap="square" rtlCol="0">
            <a:spAutoFit/>
          </a:bodyPr>
          <a:lstStyle/>
          <a:p>
            <a:r>
              <a:rPr lang="en-US" sz="2800" dirty="0" smtClean="0">
                <a:solidFill>
                  <a:srgbClr val="FFFFFF"/>
                </a:solidFill>
                <a:latin typeface="Zapf Dingbats" charset="2"/>
                <a:cs typeface="Zapf Dingbats" charset="2"/>
              </a:rPr>
              <a:t>•</a:t>
            </a:r>
            <a:r>
              <a:rPr lang="en-US" sz="2800" dirty="0" smtClean="0">
                <a:solidFill>
                  <a:srgbClr val="FFFFFF"/>
                </a:solidFill>
                <a:latin typeface="Helvetica Neue Light"/>
                <a:cs typeface="Helvetica Neue Light"/>
              </a:rPr>
              <a:t> Location controls</a:t>
            </a:r>
            <a:endParaRPr lang="en-US" sz="2800" dirty="0">
              <a:solidFill>
                <a:srgbClr val="FFFFFF"/>
              </a:solidFill>
              <a:latin typeface="Helvetica Neue Light"/>
              <a:cs typeface="Helvetica Neue Light"/>
            </a:endParaRPr>
          </a:p>
        </p:txBody>
      </p:sp>
      <p:sp>
        <p:nvSpPr>
          <p:cNvPr id="8" name="TextBox 7"/>
          <p:cNvSpPr txBox="1"/>
          <p:nvPr/>
        </p:nvSpPr>
        <p:spPr>
          <a:xfrm>
            <a:off x="1560069" y="2451815"/>
            <a:ext cx="4884527" cy="523220"/>
          </a:xfrm>
          <a:prstGeom prst="rect">
            <a:avLst/>
          </a:prstGeom>
          <a:noFill/>
        </p:spPr>
        <p:txBody>
          <a:bodyPr wrap="square" rtlCol="0">
            <a:spAutoFit/>
          </a:bodyPr>
          <a:lstStyle/>
          <a:p>
            <a:r>
              <a:rPr lang="en-US" sz="2800" dirty="0">
                <a:solidFill>
                  <a:srgbClr val="FFFFFF"/>
                </a:solidFill>
                <a:latin typeface="Zapf Dingbats" charset="2"/>
                <a:cs typeface="Zapf Dingbats" charset="2"/>
              </a:rPr>
              <a:t>•</a:t>
            </a:r>
            <a:r>
              <a:rPr lang="en-US" sz="2800" dirty="0">
                <a:solidFill>
                  <a:srgbClr val="FFFFFF"/>
                </a:solidFill>
                <a:latin typeface="Helvetica Neue Light"/>
                <a:cs typeface="Helvetica Neue Light"/>
              </a:rPr>
              <a:t> </a:t>
            </a:r>
            <a:r>
              <a:rPr lang="en-US" sz="2800" dirty="0" smtClean="0">
                <a:solidFill>
                  <a:srgbClr val="FFFFFF"/>
                </a:solidFill>
                <a:latin typeface="Helvetica Neue Light"/>
                <a:cs typeface="Helvetica Neue Light"/>
              </a:rPr>
              <a:t>Spare ribbons</a:t>
            </a:r>
            <a:endParaRPr lang="en-US" sz="2800" dirty="0">
              <a:solidFill>
                <a:srgbClr val="FFFFFF"/>
              </a:solidFill>
              <a:latin typeface="Helvetica Neue Light"/>
              <a:cs typeface="Helvetica Neue Light"/>
            </a:endParaRPr>
          </a:p>
        </p:txBody>
      </p:sp>
      <p:sp>
        <p:nvSpPr>
          <p:cNvPr id="10" name="TextBox 9"/>
          <p:cNvSpPr txBox="1"/>
          <p:nvPr/>
        </p:nvSpPr>
        <p:spPr>
          <a:xfrm>
            <a:off x="1560069" y="3240492"/>
            <a:ext cx="4884527" cy="523220"/>
          </a:xfrm>
          <a:prstGeom prst="rect">
            <a:avLst/>
          </a:prstGeom>
          <a:noFill/>
        </p:spPr>
        <p:txBody>
          <a:bodyPr wrap="square" rtlCol="0">
            <a:spAutoFit/>
          </a:bodyPr>
          <a:lstStyle/>
          <a:p>
            <a:r>
              <a:rPr lang="en-US" sz="2800" dirty="0">
                <a:solidFill>
                  <a:srgbClr val="FFFFFF"/>
                </a:solidFill>
                <a:latin typeface="Zapf Dingbats" charset="2"/>
                <a:cs typeface="Zapf Dingbats" charset="2"/>
              </a:rPr>
              <a:t>•</a:t>
            </a:r>
            <a:r>
              <a:rPr lang="en-US" sz="2800" dirty="0">
                <a:solidFill>
                  <a:srgbClr val="FFFFFF"/>
                </a:solidFill>
                <a:latin typeface="Helvetica Neue Light"/>
                <a:cs typeface="Helvetica Neue Light"/>
              </a:rPr>
              <a:t> </a:t>
            </a:r>
            <a:r>
              <a:rPr lang="en-US" sz="2800" dirty="0" smtClean="0">
                <a:solidFill>
                  <a:srgbClr val="FFFFFF"/>
                </a:solidFill>
                <a:latin typeface="Helvetica Neue Light"/>
                <a:cs typeface="Helvetica Neue Light"/>
              </a:rPr>
              <a:t> Scheduling </a:t>
            </a:r>
            <a:r>
              <a:rPr lang="en-US" sz="2800" dirty="0" err="1" smtClean="0">
                <a:solidFill>
                  <a:srgbClr val="FFFFFF"/>
                </a:solidFill>
                <a:latin typeface="Helvetica Neue Light"/>
                <a:cs typeface="Helvetica Neue Light"/>
              </a:rPr>
              <a:t>meetups</a:t>
            </a:r>
            <a:endParaRPr lang="en-US" sz="2800" dirty="0">
              <a:solidFill>
                <a:srgbClr val="FFFFFF"/>
              </a:solidFill>
              <a:latin typeface="Helvetica Neue Light"/>
              <a:cs typeface="Helvetica Neue Light"/>
            </a:endParaRPr>
          </a:p>
        </p:txBody>
      </p:sp>
      <p:sp>
        <p:nvSpPr>
          <p:cNvPr id="12" name="TextBox 11"/>
          <p:cNvSpPr txBox="1"/>
          <p:nvPr/>
        </p:nvSpPr>
        <p:spPr>
          <a:xfrm>
            <a:off x="1560069" y="4029168"/>
            <a:ext cx="7255639" cy="523220"/>
          </a:xfrm>
          <a:prstGeom prst="rect">
            <a:avLst/>
          </a:prstGeom>
          <a:noFill/>
        </p:spPr>
        <p:txBody>
          <a:bodyPr wrap="square" rtlCol="0">
            <a:spAutoFit/>
          </a:bodyPr>
          <a:lstStyle/>
          <a:p>
            <a:r>
              <a:rPr lang="en-US" sz="2800" dirty="0">
                <a:solidFill>
                  <a:srgbClr val="FFFFFF"/>
                </a:solidFill>
                <a:latin typeface="Zapf Dingbats" charset="2"/>
                <a:cs typeface="Zapf Dingbats" charset="2"/>
              </a:rPr>
              <a:t>•</a:t>
            </a:r>
            <a:r>
              <a:rPr lang="en-US" sz="2800" dirty="0">
                <a:solidFill>
                  <a:srgbClr val="FFFFFF"/>
                </a:solidFill>
                <a:latin typeface="Helvetica Neue Light"/>
                <a:cs typeface="Helvetica Neue Light"/>
              </a:rPr>
              <a:t> </a:t>
            </a:r>
            <a:r>
              <a:rPr lang="en-US" sz="2800" dirty="0" smtClean="0">
                <a:solidFill>
                  <a:srgbClr val="FFFFFF"/>
                </a:solidFill>
                <a:latin typeface="Helvetica Neue Light"/>
                <a:cs typeface="Helvetica Neue Light"/>
              </a:rPr>
              <a:t>Connecting with Domestic Violence effort</a:t>
            </a:r>
            <a:endParaRPr lang="en-US" sz="2800" dirty="0">
              <a:solidFill>
                <a:srgbClr val="FFFFFF"/>
              </a:solidFill>
              <a:latin typeface="Helvetica Neue Light"/>
              <a:cs typeface="Helvetica Neue Light"/>
            </a:endParaRPr>
          </a:p>
        </p:txBody>
      </p:sp>
      <p:sp>
        <p:nvSpPr>
          <p:cNvPr id="14" name="TextBox 13"/>
          <p:cNvSpPr txBox="1"/>
          <p:nvPr/>
        </p:nvSpPr>
        <p:spPr>
          <a:xfrm>
            <a:off x="1560069" y="5218046"/>
            <a:ext cx="7583931" cy="523220"/>
          </a:xfrm>
          <a:prstGeom prst="rect">
            <a:avLst/>
          </a:prstGeom>
          <a:noFill/>
        </p:spPr>
        <p:txBody>
          <a:bodyPr wrap="square" rtlCol="0">
            <a:spAutoFit/>
          </a:bodyPr>
          <a:lstStyle/>
          <a:p>
            <a:r>
              <a:rPr lang="en-US" sz="2800" dirty="0" smtClean="0">
                <a:solidFill>
                  <a:srgbClr val="FFFFFF"/>
                </a:solidFill>
                <a:latin typeface="Zapf Dingbats" charset="2"/>
                <a:cs typeface="Zapf Dingbats" charset="2"/>
              </a:rPr>
              <a:t>•</a:t>
            </a:r>
            <a:r>
              <a:rPr lang="en-US" sz="2800" dirty="0" smtClean="0">
                <a:solidFill>
                  <a:srgbClr val="FFFFFF"/>
                </a:solidFill>
                <a:latin typeface="Helvetica Neue Light"/>
                <a:cs typeface="Helvetica Neue Light"/>
              </a:rPr>
              <a:t> What models do you use to connect students?</a:t>
            </a:r>
            <a:endParaRPr lang="en-US" sz="2800" dirty="0">
              <a:solidFill>
                <a:srgbClr val="FFFFFF"/>
              </a:solidFill>
              <a:latin typeface="Helvetica Neue Light"/>
              <a:cs typeface="Helvetica Neue Light"/>
            </a:endParaRPr>
          </a:p>
        </p:txBody>
      </p:sp>
    </p:spTree>
    <p:extLst>
      <p:ext uri="{BB962C8B-B14F-4D97-AF65-F5344CB8AC3E}">
        <p14:creationId xmlns:p14="http://schemas.microsoft.com/office/powerpoint/2010/main" val="2836894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568175" y="145464"/>
            <a:ext cx="5488260" cy="769441"/>
          </a:xfrm>
          <a:prstGeom prst="rect">
            <a:avLst/>
          </a:prstGeom>
          <a:noFill/>
        </p:spPr>
        <p:txBody>
          <a:bodyPr wrap="square" rtlCol="0">
            <a:spAutoFit/>
          </a:bodyPr>
          <a:lstStyle/>
          <a:p>
            <a:pPr algn="r"/>
            <a:r>
              <a:rPr lang="en-US" sz="4400" b="1" dirty="0">
                <a:solidFill>
                  <a:schemeClr val="bg1"/>
                </a:solidFill>
                <a:latin typeface="Helvetica Neue Light"/>
                <a:cs typeface="Helvetica Neue Light"/>
              </a:rPr>
              <a:t>Purple Ribbon Selfies</a:t>
            </a:r>
            <a:r>
              <a:rPr lang="en-US" sz="4400" dirty="0">
                <a:solidFill>
                  <a:schemeClr val="bg1"/>
                </a:solidFill>
                <a:latin typeface="Helvetica Neue Light"/>
                <a:cs typeface="Helvetica Neue Light"/>
              </a:rPr>
              <a:t>: </a:t>
            </a:r>
          </a:p>
        </p:txBody>
      </p:sp>
      <p:sp>
        <p:nvSpPr>
          <p:cNvPr id="10" name="TextBox 9"/>
          <p:cNvSpPr txBox="1"/>
          <p:nvPr/>
        </p:nvSpPr>
        <p:spPr>
          <a:xfrm>
            <a:off x="1626684" y="707425"/>
            <a:ext cx="6269011" cy="830997"/>
          </a:xfrm>
          <a:prstGeom prst="rect">
            <a:avLst/>
          </a:prstGeom>
          <a:noFill/>
        </p:spPr>
        <p:txBody>
          <a:bodyPr wrap="square" rtlCol="0">
            <a:spAutoFit/>
          </a:bodyPr>
          <a:lstStyle/>
          <a:p>
            <a:r>
              <a:rPr lang="en-US" sz="2400" dirty="0" smtClean="0">
                <a:solidFill>
                  <a:schemeClr val="bg1"/>
                </a:solidFill>
                <a:latin typeface="Helvetica Neue Light"/>
                <a:cs typeface="Helvetica Neue Light"/>
              </a:rPr>
              <a:t>An </a:t>
            </a:r>
            <a:r>
              <a:rPr lang="en-US" sz="2400" dirty="0">
                <a:solidFill>
                  <a:schemeClr val="bg1"/>
                </a:solidFill>
                <a:latin typeface="Helvetica Neue Light"/>
                <a:cs typeface="Helvetica Neue Light"/>
              </a:rPr>
              <a:t>in-person method for increasing social engagement in an online, on-campus course. </a:t>
            </a:r>
          </a:p>
        </p:txBody>
      </p:sp>
      <p:sp>
        <p:nvSpPr>
          <p:cNvPr id="13" name="TextBox 12"/>
          <p:cNvSpPr txBox="1"/>
          <p:nvPr/>
        </p:nvSpPr>
        <p:spPr>
          <a:xfrm>
            <a:off x="5510103" y="6354105"/>
            <a:ext cx="3161452" cy="369332"/>
          </a:xfrm>
          <a:prstGeom prst="rect">
            <a:avLst/>
          </a:prstGeom>
          <a:noFill/>
        </p:spPr>
        <p:txBody>
          <a:bodyPr wrap="square" rtlCol="0">
            <a:spAutoFit/>
          </a:bodyPr>
          <a:lstStyle/>
          <a:p>
            <a:pPr algn="r"/>
            <a:r>
              <a:rPr lang="en-US" dirty="0" smtClean="0">
                <a:solidFill>
                  <a:srgbClr val="FFFFFF"/>
                </a:solidFill>
                <a:latin typeface="Helvetica Neue Light"/>
                <a:cs typeface="Helvetica Neue Light"/>
              </a:rPr>
              <a:t>July 28, 2016</a:t>
            </a:r>
          </a:p>
        </p:txBody>
      </p:sp>
      <p:sp>
        <p:nvSpPr>
          <p:cNvPr id="14" name="Rectangle 13"/>
          <p:cNvSpPr/>
          <p:nvPr/>
        </p:nvSpPr>
        <p:spPr>
          <a:xfrm>
            <a:off x="1609847" y="6354105"/>
            <a:ext cx="1707442" cy="369332"/>
          </a:xfrm>
          <a:prstGeom prst="rect">
            <a:avLst/>
          </a:prstGeom>
        </p:spPr>
        <p:txBody>
          <a:bodyPr wrap="none">
            <a:spAutoFit/>
          </a:bodyPr>
          <a:lstStyle/>
          <a:p>
            <a:r>
              <a:rPr lang="en-US" dirty="0" err="1" smtClean="0">
                <a:solidFill>
                  <a:srgbClr val="FFFFFF"/>
                </a:solidFill>
                <a:latin typeface="Helvetica Neue Light"/>
                <a:cs typeface="Helvetica Neue Light"/>
              </a:rPr>
              <a:t>brad@umn.edu</a:t>
            </a:r>
            <a:endParaRPr lang="en-US" dirty="0">
              <a:solidFill>
                <a:srgbClr val="FFFFFF"/>
              </a:solidFill>
            </a:endParaRPr>
          </a:p>
        </p:txBody>
      </p:sp>
      <p:pic>
        <p:nvPicPr>
          <p:cNvPr id="16" name="Picture 15" descr="0 Yarn2011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123" y="2716443"/>
            <a:ext cx="4381046" cy="3272263"/>
          </a:xfrm>
          <a:prstGeom prst="rect">
            <a:avLst/>
          </a:prstGeom>
        </p:spPr>
      </p:pic>
    </p:spTree>
    <p:extLst>
      <p:ext uri="{BB962C8B-B14F-4D97-AF65-F5344CB8AC3E}">
        <p14:creationId xmlns:p14="http://schemas.microsoft.com/office/powerpoint/2010/main" val="17655644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26" y="787384"/>
            <a:ext cx="7682058" cy="2781269"/>
          </a:xfrm>
          <a:prstGeom prst="rect">
            <a:avLst/>
          </a:prstGeom>
        </p:spPr>
      </p:pic>
    </p:spTree>
    <p:extLst>
      <p:ext uri="{BB962C8B-B14F-4D97-AF65-F5344CB8AC3E}">
        <p14:creationId xmlns:p14="http://schemas.microsoft.com/office/powerpoint/2010/main" val="7190915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703"/>
          <a:stretch/>
        </p:blipFill>
        <p:spPr>
          <a:xfrm>
            <a:off x="801429" y="702752"/>
            <a:ext cx="7508776" cy="4916194"/>
          </a:xfrm>
          <a:prstGeom prst="rect">
            <a:avLst/>
          </a:prstGeom>
        </p:spPr>
      </p:pic>
    </p:spTree>
    <p:extLst>
      <p:ext uri="{BB962C8B-B14F-4D97-AF65-F5344CB8AC3E}">
        <p14:creationId xmlns:p14="http://schemas.microsoft.com/office/powerpoint/2010/main" val="38741575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824" b="16115"/>
          <a:stretch/>
        </p:blipFill>
        <p:spPr>
          <a:xfrm>
            <a:off x="493183" y="801385"/>
            <a:ext cx="8203031" cy="4002683"/>
          </a:xfrm>
          <a:prstGeom prst="rect">
            <a:avLst/>
          </a:prstGeom>
        </p:spPr>
      </p:pic>
    </p:spTree>
    <p:extLst>
      <p:ext uri="{BB962C8B-B14F-4D97-AF65-F5344CB8AC3E}">
        <p14:creationId xmlns:p14="http://schemas.microsoft.com/office/powerpoint/2010/main" val="36539669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3" name="Picture 2" descr="IMG_01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00" y="-1"/>
            <a:ext cx="7985378" cy="5964387"/>
          </a:xfrm>
          <a:prstGeom prst="rect">
            <a:avLst/>
          </a:prstGeom>
        </p:spPr>
      </p:pic>
    </p:spTree>
    <p:extLst>
      <p:ext uri="{BB962C8B-B14F-4D97-AF65-F5344CB8AC3E}">
        <p14:creationId xmlns:p14="http://schemas.microsoft.com/office/powerpoint/2010/main" val="24396116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163530" y="6079770"/>
            <a:ext cx="4857030" cy="707886"/>
          </a:xfrm>
          <a:prstGeom prst="rect">
            <a:avLst/>
          </a:prstGeom>
          <a:noFill/>
        </p:spPr>
        <p:txBody>
          <a:bodyPr wrap="square" rtlCol="0">
            <a:spAutoFit/>
          </a:bodyPr>
          <a:lstStyle/>
          <a:p>
            <a:pPr algn="r"/>
            <a:r>
              <a:rPr lang="en-US" sz="4000" dirty="0">
                <a:solidFill>
                  <a:schemeClr val="bg1">
                    <a:lumMod val="65000"/>
                  </a:schemeClr>
                </a:solidFill>
                <a:latin typeface="Helvetica Neue Light"/>
                <a:cs typeface="Helvetica Neue Light"/>
              </a:rPr>
              <a:t>Purple Ribbon </a:t>
            </a:r>
            <a:r>
              <a:rPr lang="en-US" sz="4000" dirty="0" smtClean="0">
                <a:solidFill>
                  <a:schemeClr val="bg1">
                    <a:lumMod val="65000"/>
                  </a:schemeClr>
                </a:solidFill>
                <a:latin typeface="Helvetica Neue Light"/>
                <a:cs typeface="Helvetica Neue Light"/>
              </a:rPr>
              <a:t>Selfies </a:t>
            </a:r>
            <a:endParaRPr lang="en-US" sz="4000" dirty="0">
              <a:solidFill>
                <a:schemeClr val="bg1">
                  <a:lumMod val="65000"/>
                </a:schemeClr>
              </a:solidFill>
              <a:latin typeface="Helvetica Neue Light"/>
              <a:cs typeface="Helvetica Neue Light"/>
            </a:endParaRPr>
          </a:p>
        </p:txBody>
      </p:sp>
      <p:sp>
        <p:nvSpPr>
          <p:cNvPr id="11" name="TextBox 10"/>
          <p:cNvSpPr txBox="1"/>
          <p:nvPr/>
        </p:nvSpPr>
        <p:spPr>
          <a:xfrm>
            <a:off x="5670393" y="6324646"/>
            <a:ext cx="3161452" cy="400110"/>
          </a:xfrm>
          <a:prstGeom prst="rect">
            <a:avLst/>
          </a:prstGeom>
          <a:noFill/>
        </p:spPr>
        <p:txBody>
          <a:bodyPr wrap="square" rtlCol="0">
            <a:spAutoFit/>
          </a:bodyPr>
          <a:lstStyle/>
          <a:p>
            <a:pPr algn="r"/>
            <a:r>
              <a:rPr lang="en-US" sz="2000" dirty="0" smtClean="0">
                <a:solidFill>
                  <a:srgbClr val="BFBFBF"/>
                </a:solidFill>
                <a:latin typeface="Helvetica Neue Light"/>
                <a:cs typeface="Helvetica Neue Light"/>
              </a:rPr>
              <a:t>July 28, 2016</a:t>
            </a:r>
          </a:p>
        </p:txBody>
      </p:sp>
      <p:pic>
        <p:nvPicPr>
          <p:cNvPr id="4" name="Picture 3" descr="IMG_02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343" y="0"/>
            <a:ext cx="4359217" cy="5836308"/>
          </a:xfrm>
          <a:prstGeom prst="rect">
            <a:avLst/>
          </a:prstGeom>
        </p:spPr>
      </p:pic>
    </p:spTree>
    <p:extLst>
      <p:ext uri="{BB962C8B-B14F-4D97-AF65-F5344CB8AC3E}">
        <p14:creationId xmlns:p14="http://schemas.microsoft.com/office/powerpoint/2010/main" val="23559247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5531</TotalTime>
  <Words>1924</Words>
  <Application>Microsoft Macintosh PowerPoint</Application>
  <PresentationFormat>On-screen Show (4:3)</PresentationFormat>
  <Paragraphs>219</Paragraphs>
  <Slides>49</Slides>
  <Notes>10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College of Design</dc:creator>
  <cp:lastModifiedBy>College of Design</cp:lastModifiedBy>
  <cp:revision>64</cp:revision>
  <dcterms:created xsi:type="dcterms:W3CDTF">2015-10-29T15:05:08Z</dcterms:created>
  <dcterms:modified xsi:type="dcterms:W3CDTF">2016-07-28T20:48:05Z</dcterms:modified>
</cp:coreProperties>
</file>