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853" r:id="rId1"/>
    <p:sldMasterId id="2147483863" r:id="rId2"/>
    <p:sldMasterId id="2147483911" r:id="rId3"/>
    <p:sldMasterId id="2147483902" r:id="rId4"/>
  </p:sldMasterIdLst>
  <p:notesMasterIdLst>
    <p:notesMasterId r:id="rId28"/>
  </p:notesMasterIdLst>
  <p:sldIdLst>
    <p:sldId id="269" r:id="rId5"/>
    <p:sldId id="295" r:id="rId6"/>
    <p:sldId id="301" r:id="rId7"/>
    <p:sldId id="282" r:id="rId8"/>
    <p:sldId id="298" r:id="rId9"/>
    <p:sldId id="302" r:id="rId10"/>
    <p:sldId id="270" r:id="rId11"/>
    <p:sldId id="284" r:id="rId12"/>
    <p:sldId id="305" r:id="rId13"/>
    <p:sldId id="300" r:id="rId14"/>
    <p:sldId id="308" r:id="rId15"/>
    <p:sldId id="309" r:id="rId16"/>
    <p:sldId id="304" r:id="rId17"/>
    <p:sldId id="287" r:id="rId18"/>
    <p:sldId id="289" r:id="rId19"/>
    <p:sldId id="307" r:id="rId20"/>
    <p:sldId id="306" r:id="rId21"/>
    <p:sldId id="293" r:id="rId22"/>
    <p:sldId id="296" r:id="rId23"/>
    <p:sldId id="292" r:id="rId24"/>
    <p:sldId id="297" r:id="rId25"/>
    <p:sldId id="290" r:id="rId26"/>
    <p:sldId id="286" r:id="rId27"/>
  </p:sldIdLst>
  <p:sldSz cx="13004800" cy="9753600"/>
  <p:notesSz cx="6858000" cy="9236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7B"/>
    <a:srgbClr val="687130"/>
    <a:srgbClr val="FF6600"/>
    <a:srgbClr val="00709E"/>
    <a:srgbClr val="0066CC"/>
    <a:srgbClr val="3366FF"/>
    <a:srgbClr val="0066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1" autoAdjust="0"/>
    <p:restoredTop sz="94660"/>
  </p:normalViewPr>
  <p:slideViewPr>
    <p:cSldViewPr>
      <p:cViewPr varScale="1">
        <p:scale>
          <a:sx n="47" d="100"/>
          <a:sy n="47" d="100"/>
        </p:scale>
        <p:origin x="1506" y="3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vanfleet\Documents\Research\Hybrid%20Course%20Feedback\student%20satisfaction%20survey%20data%20spreadsheet_eva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4368648572801"/>
          <c:y val="0.13364071198737723"/>
          <c:w val="0.88185511595149302"/>
          <c:h val="0.6885098156087138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Summary!$R$17</c:f>
              <c:strCache>
                <c:ptCount val="1"/>
                <c:pt idx="0">
                  <c:v>No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100000"/>
                    <a:shade val="100000"/>
                    <a:satMod val="130000"/>
                  </a:schemeClr>
                </a:gs>
                <a:gs pos="100000">
                  <a:schemeClr val="accent6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Summary!$Q$18:$Q$21</c:f>
              <c:strCache>
                <c:ptCount val="4"/>
                <c:pt idx="0">
                  <c:v>love it</c:v>
                </c:pt>
                <c:pt idx="1">
                  <c:v>don't mind it</c:v>
                </c:pt>
                <c:pt idx="2">
                  <c:v>could do w/o it</c:v>
                </c:pt>
                <c:pt idx="3">
                  <c:v>hate it</c:v>
                </c:pt>
              </c:strCache>
            </c:strRef>
          </c:cat>
          <c:val>
            <c:numRef>
              <c:f>Summary!$R$18:$R$21</c:f>
              <c:numCache>
                <c:formatCode>0%</c:formatCode>
                <c:ptCount val="4"/>
                <c:pt idx="0">
                  <c:v>8.3333333333333329E-2</c:v>
                </c:pt>
                <c:pt idx="1">
                  <c:v>0.375</c:v>
                </c:pt>
                <c:pt idx="2">
                  <c:v>0.3125</c:v>
                </c:pt>
                <c:pt idx="3">
                  <c:v>0.22916666666666666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B0-4614-9A1C-730CD367E6B7}"/>
            </c:ext>
          </c:extLst>
        </c:ser>
        <c:ser>
          <c:idx val="1"/>
          <c:order val="1"/>
          <c:tx>
            <c:strRef>
              <c:f>Summary!$S$17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5">
                    <a:tint val="100000"/>
                    <a:shade val="100000"/>
                    <a:satMod val="130000"/>
                  </a:schemeClr>
                </a:gs>
                <a:gs pos="100000">
                  <a:schemeClr val="accent5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Summary!$Q$18:$Q$21</c:f>
              <c:strCache>
                <c:ptCount val="4"/>
                <c:pt idx="0">
                  <c:v>love it</c:v>
                </c:pt>
                <c:pt idx="1">
                  <c:v>don't mind it</c:v>
                </c:pt>
                <c:pt idx="2">
                  <c:v>could do w/o it</c:v>
                </c:pt>
                <c:pt idx="3">
                  <c:v>hate it</c:v>
                </c:pt>
              </c:strCache>
            </c:strRef>
          </c:cat>
          <c:val>
            <c:numRef>
              <c:f>Summary!$S$18:$S$21</c:f>
            </c:numRef>
          </c:val>
          <c:extLst>
            <c:ext xmlns:c16="http://schemas.microsoft.com/office/drawing/2014/chart" uri="{C3380CC4-5D6E-409C-BE32-E72D297353CC}">
              <c16:uniqueId val="{00000001-94B0-4614-9A1C-730CD367E6B7}"/>
            </c:ext>
          </c:extLst>
        </c:ser>
        <c:ser>
          <c:idx val="2"/>
          <c:order val="2"/>
          <c:tx>
            <c:strRef>
              <c:f>Summary!$T$17</c:f>
              <c:strCache>
                <c:ptCount val="1"/>
                <c:pt idx="0">
                  <c:v>Yes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100000"/>
                    <a:shade val="100000"/>
                    <a:satMod val="130000"/>
                  </a:schemeClr>
                </a:gs>
                <a:gs pos="100000">
                  <a:schemeClr val="accent4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Summary!$Q$18:$Q$21</c:f>
              <c:strCache>
                <c:ptCount val="4"/>
                <c:pt idx="0">
                  <c:v>love it</c:v>
                </c:pt>
                <c:pt idx="1">
                  <c:v>don't mind it</c:v>
                </c:pt>
                <c:pt idx="2">
                  <c:v>could do w/o it</c:v>
                </c:pt>
                <c:pt idx="3">
                  <c:v>hate it</c:v>
                </c:pt>
              </c:strCache>
            </c:strRef>
          </c:cat>
          <c:val>
            <c:numRef>
              <c:f>Summary!$T$18:$T$21</c:f>
              <c:numCache>
                <c:formatCode>0%</c:formatCode>
                <c:ptCount val="4"/>
                <c:pt idx="0">
                  <c:v>0</c:v>
                </c:pt>
                <c:pt idx="1">
                  <c:v>0.21212121212121213</c:v>
                </c:pt>
                <c:pt idx="2">
                  <c:v>0.30303030303030304</c:v>
                </c:pt>
                <c:pt idx="3">
                  <c:v>0.48484848484848486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B0-4614-9A1C-730CD367E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531968"/>
        <c:axId val="40213248"/>
        <c:axId val="0"/>
      </c:bar3DChart>
      <c:catAx>
        <c:axId val="405319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13248"/>
        <c:crosses val="autoZero"/>
        <c:auto val="1"/>
        <c:lblAlgn val="ctr"/>
        <c:lblOffset val="100"/>
        <c:noMultiLvlLbl val="0"/>
      </c:catAx>
      <c:valAx>
        <c:axId val="4021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531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16189494476317"/>
          <c:y val="2.4590656590216958E-2"/>
          <c:w val="0.2308673290410323"/>
          <c:h val="7.6074333300929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Sheet1!$A$2:$A$6</c:f>
              <c:strCache>
                <c:ptCount val="5"/>
                <c:pt idx="0">
                  <c:v>Fall 2011</c:v>
                </c:pt>
                <c:pt idx="1">
                  <c:v>Fall 2012</c:v>
                </c:pt>
                <c:pt idx="2">
                  <c:v>Fall 2013</c:v>
                </c:pt>
                <c:pt idx="3">
                  <c:v>Summer 2014</c:v>
                </c:pt>
                <c:pt idx="4">
                  <c:v>Summer 2015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3.47</c:v>
                </c:pt>
                <c:pt idx="1">
                  <c:v>3.61</c:v>
                </c:pt>
                <c:pt idx="2">
                  <c:v>3.39</c:v>
                </c:pt>
                <c:pt idx="3">
                  <c:v>2.88</c:v>
                </c:pt>
                <c:pt idx="4">
                  <c:v>3.47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49-4835-A612-AF2C0DDE3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28737520"/>
        <c:axId val="428734896"/>
      </c:barChart>
      <c:catAx>
        <c:axId val="428737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734896"/>
        <c:crosses val="autoZero"/>
        <c:auto val="1"/>
        <c:lblAlgn val="ctr"/>
        <c:lblOffset val="100"/>
        <c:noMultiLvlLbl val="0"/>
      </c:catAx>
      <c:valAx>
        <c:axId val="428734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737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4CDE18-62D1-4E2C-A9A0-375C43077AC1}" type="datetimeFigureOut">
              <a:rPr lang="en-US"/>
              <a:pPr>
                <a:defRPr/>
              </a:pPr>
              <a:t>7/27/2016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91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850"/>
            <a:ext cx="5486400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BF3812-B3DF-425F-AAD4-F289085B5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02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b="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62832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// 1 image no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74875" y="2940050"/>
            <a:ext cx="5278441" cy="436838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Gill Sans" charset="0"/>
              </a:rPr>
              <a:t>Drag picture to placeholder or click icon to add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03373" y="3200400"/>
            <a:ext cx="5172827" cy="2463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anchor="b" anchorCtr="0">
            <a:normAutofit/>
          </a:bodyPr>
          <a:lstStyle/>
          <a:p>
            <a:pPr lvl="0"/>
            <a:r>
              <a:rPr lang="en-US" dirty="0" smtClean="0">
                <a:sym typeface="ITC Kabel Std Book" charset="0"/>
              </a:rPr>
              <a:t>Click to edit Master title style</a:t>
            </a:r>
            <a:endParaRPr lang="en-US" dirty="0">
              <a:sym typeface="ITC Kabel Std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67443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//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/>
          </p:nvPr>
        </p:nvSpPr>
        <p:spPr>
          <a:xfrm>
            <a:off x="2174875" y="2940050"/>
            <a:ext cx="5278441" cy="436838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Gill Sans" charset="0"/>
              </a:rPr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123059857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9E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0484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50000"/>
              <a:buFontTx/>
              <a:buBlip>
                <a:blip r:embed="rId2"/>
              </a:buBlip>
              <a:defRPr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9E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9882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016000" y="2057400"/>
            <a:ext cx="11053762" cy="5715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9E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9437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78600" y="2743200"/>
            <a:ext cx="51562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9E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483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9E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7934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85972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5046454" y="2030346"/>
            <a:ext cx="7554825" cy="6704159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9E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69054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2540000" y="1600200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Gill Sans" charset="0"/>
              </a:rPr>
              <a:t>Drag picture to placeholder or click icon to add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9E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3946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50000"/>
              <a:buFontTx/>
              <a:buBlip>
                <a:blip r:embed="rId2"/>
              </a:buBlip>
              <a:defRPr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6108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sz="360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44116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sz="360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50000"/>
              <a:buFontTx/>
              <a:buBlip>
                <a:blip r:embed="rId2"/>
              </a:buBlip>
              <a:defRPr>
                <a:solidFill>
                  <a:srgbClr val="0070C0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38718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2057400"/>
            <a:ext cx="11053762" cy="5715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>
                <a:solidFill>
                  <a:srgbClr val="0070C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sz="360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86830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rgbClr val="0070C0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rgbClr val="0070C0"/>
                </a:solidFill>
              </a:defRPr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sz="360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6543207" y="2765319"/>
            <a:ext cx="51562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rgbClr val="0070C0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rgbClr val="0070C0"/>
                </a:solidFill>
              </a:defRPr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6083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sz="360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3473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108088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70C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sz="360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5011062" y="2044271"/>
            <a:ext cx="6967528" cy="6665653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rgbClr val="0070C0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rgbClr val="0070C0"/>
                </a:solidFill>
              </a:defRPr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73257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0000" y="1600200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Gill Sans" charset="0"/>
              </a:rPr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70C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 sz="3600"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928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016000" y="2057400"/>
            <a:ext cx="11053762" cy="571500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3239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78600" y="2743200"/>
            <a:ext cx="5156200" cy="5715000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794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1693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63862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5046454" y="2030346"/>
            <a:ext cx="7554825" cy="6704159"/>
          </a:xfrm>
          <a:prstGeom prst="rect">
            <a:avLst/>
          </a:prstGeom>
        </p:spPr>
        <p:txBody>
          <a:bodyPr/>
          <a:lstStyle>
            <a:lvl1pPr marL="533400" indent="-266700">
              <a:buSzPct val="65000"/>
              <a:buFontTx/>
              <a:buBlip>
                <a:blip r:embed="rId2"/>
              </a:buBlip>
              <a:defRPr sz="2800">
                <a:solidFill>
                  <a:schemeClr val="bg1"/>
                </a:solidFill>
              </a:defRPr>
            </a:lvl1pPr>
            <a:lvl2pPr marL="977900" indent="-266700">
              <a:buSzPct val="38000"/>
              <a:buFontTx/>
              <a:buBlip>
                <a:blip r:embed="rId2"/>
              </a:buBlip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58356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2540000" y="1600200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Gill Sans" charset="0"/>
              </a:rPr>
              <a:t>Drag picture to placeholder or click icon to add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578850" cy="914400"/>
          </a:xfrm>
          <a:prstGeom prst="rect">
            <a:avLst/>
          </a:prstGeom>
        </p:spPr>
        <p:txBody>
          <a:bodyPr vert="horz" anchor="b" anchorCtr="0"/>
          <a:lstStyle>
            <a:lvl1pPr>
              <a:defRPr>
                <a:solidFill>
                  <a:srgbClr val="0070C0"/>
                </a:solidFill>
                <a:latin typeface="ITC Kabel Std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6789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// 2 images w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5717457"/>
            <a:ext cx="5130800" cy="1295400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800">
                <a:solidFill>
                  <a:schemeClr val="bg1"/>
                </a:solidFill>
                <a:latin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03373" y="3200400"/>
            <a:ext cx="5172827" cy="2463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anchor="b" anchorCtr="0">
            <a:normAutofit/>
          </a:bodyPr>
          <a:lstStyle/>
          <a:p>
            <a:pPr lvl="0"/>
            <a:r>
              <a:rPr lang="en-US" dirty="0" smtClean="0">
                <a:sym typeface="ITC Kabel Std Book" charset="0"/>
              </a:rPr>
              <a:t>Click to edit Master title style</a:t>
            </a:r>
            <a:endParaRPr lang="en-US" dirty="0">
              <a:sym typeface="ITC Kabel Std Book" charset="0"/>
            </a:endParaRPr>
          </a:p>
        </p:txBody>
      </p:sp>
      <p:sp>
        <p:nvSpPr>
          <p:cNvPr id="5" name="Picture Placeholder 2"/>
          <p:cNvSpPr>
            <a:spLocks noGrp="1"/>
          </p:cNvSpPr>
          <p:nvPr>
            <p:ph type="pic" idx="10"/>
          </p:nvPr>
        </p:nvSpPr>
        <p:spPr>
          <a:xfrm>
            <a:off x="2174875" y="2940050"/>
            <a:ext cx="5278441" cy="436838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Gill Sans" charset="0"/>
              </a:rPr>
              <a:t>Drag picture to placeholder or click icon to add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381" y="2936770"/>
            <a:ext cx="2177670" cy="416718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Gill Sans" charset="0"/>
              </a:rPr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9095004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6.jpeg"/><Relationship Id="rId4" Type="http://schemas.openxmlformats.org/officeDocument/2006/relationships/slideLayout" Target="../slideLayouts/slideLayout23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4"/>
          <p:cNvSpPr>
            <a:spLocks/>
          </p:cNvSpPr>
          <p:nvPr/>
        </p:nvSpPr>
        <p:spPr bwMode="auto">
          <a:xfrm>
            <a:off x="9698038" y="9459913"/>
            <a:ext cx="320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  <a:ea typeface="MS PGothic" pitchFamily="34" charset="-128"/>
                <a:sym typeface="Helvetica" charset="0"/>
              </a:rPr>
              <a:t>©2015 Northwestern Health Sciences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ITC Kabel Std Book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9pPr>
    </p:titleStyle>
    <p:bodyStyle>
      <a:lvl1pPr marL="533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779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422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8669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311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7686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2258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6830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1402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/>
          </p:cNvSpPr>
          <p:nvPr/>
        </p:nvSpPr>
        <p:spPr bwMode="auto">
          <a:xfrm>
            <a:off x="9698038" y="9459913"/>
            <a:ext cx="320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  <a:ea typeface="MS PGothic" pitchFamily="34" charset="-128"/>
                <a:sym typeface="Helvetica" charset="0"/>
              </a:rPr>
              <a:t>©2015 Northwestern Health Sciences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+mj-lt"/>
          <a:ea typeface="+mj-ea"/>
          <a:cs typeface="+mj-cs"/>
          <a:sym typeface="ITC Kabel Std Book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eaLnBrk="1" fontAlgn="base" hangingPunct="1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eaLnBrk="1" fontAlgn="base" hangingPunct="1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eaLnBrk="1" fontAlgn="base" hangingPunct="1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eaLnBrk="1" fontAlgn="base" hangingPunct="1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4"/>
          <p:cNvSpPr>
            <a:spLocks/>
          </p:cNvSpPr>
          <p:nvPr/>
        </p:nvSpPr>
        <p:spPr bwMode="auto">
          <a:xfrm>
            <a:off x="9698038" y="9459913"/>
            <a:ext cx="320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  <a:ea typeface="MS PGothic" pitchFamily="34" charset="-128"/>
                <a:sym typeface="Helvetica" charset="0"/>
              </a:rPr>
              <a:t>©2015 Northwestern Health Sciences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ITC Kabel Std Book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9pPr>
    </p:titleStyle>
    <p:bodyStyle>
      <a:lvl1pPr marL="533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779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422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8669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311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7686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2258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6830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1402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/>
          <p:cNvSpPr>
            <a:spLocks/>
          </p:cNvSpPr>
          <p:nvPr userDrawn="1"/>
        </p:nvSpPr>
        <p:spPr bwMode="auto">
          <a:xfrm>
            <a:off x="9698038" y="9459913"/>
            <a:ext cx="320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  <a:ea typeface="MS PGothic" pitchFamily="34" charset="-128"/>
                <a:sym typeface="Helvetica" charset="0"/>
              </a:rPr>
              <a:t>©2015 Northwestern Health Sciences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+mj-lt"/>
          <a:ea typeface="+mj-ea"/>
          <a:cs typeface="+mj-cs"/>
          <a:sym typeface="ITC Kabel Std Book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ITC Kabel Std Book" charset="0"/>
          <a:ea typeface="ヒラギノ角ゴ ProN W3" charset="0"/>
          <a:cs typeface="ヒラギノ角ゴ ProN W3" charset="0"/>
          <a:sym typeface="ITC Kabel Std Book" charset="0"/>
        </a:defRPr>
      </a:lvl9pPr>
    </p:titleStyle>
    <p:bodyStyle>
      <a:lvl1pPr marL="533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1pPr>
      <a:lvl2pPr marL="9779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2pPr>
      <a:lvl3pPr marL="1422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3pPr>
      <a:lvl4pPr marL="18669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4pPr>
      <a:lvl5pPr marL="2311400" indent="-266700" algn="l" rtl="0" eaLnBrk="0" fontAlgn="base" hangingPunct="0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5pPr>
      <a:lvl6pPr marL="27686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6pPr>
      <a:lvl7pPr marL="32258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7pPr>
      <a:lvl8pPr marL="36830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8pPr>
      <a:lvl9pPr marL="4140200" indent="-266700" algn="l" rtl="0" eaLnBrk="1" fontAlgn="base" hangingPunct="1">
        <a:spcBef>
          <a:spcPts val="2400"/>
        </a:spcBef>
        <a:spcAft>
          <a:spcPct val="0"/>
        </a:spcAft>
        <a:buSzPct val="38000"/>
        <a:buChar char="•"/>
        <a:defRPr sz="4200">
          <a:solidFill>
            <a:srgbClr val="FFFFFF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idehighered.com/views/2014/02/14/flipping-classroom-isnt-answer-lets-scramble-it-essay" TargetMode="External"/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et.educause.edu/ir/library/pdf/eli7081.pdf" TargetMode="Externa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 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2975149"/>
            <a:ext cx="4722610" cy="422549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6502400" y="3379736"/>
            <a:ext cx="6019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567B"/>
                </a:solidFill>
              </a:rPr>
              <a:t>Trying to Get a Square Peg into a Round Hole</a:t>
            </a:r>
            <a:r>
              <a:rPr lang="en-US" sz="3600" b="1" dirty="0" smtClean="0">
                <a:solidFill>
                  <a:srgbClr val="00567B"/>
                </a:solidFill>
              </a:rPr>
              <a:t>?</a:t>
            </a:r>
            <a:br>
              <a:rPr lang="en-US" sz="3600" b="1" dirty="0" smtClean="0">
                <a:solidFill>
                  <a:srgbClr val="00567B"/>
                </a:solidFill>
              </a:rPr>
            </a:br>
            <a:r>
              <a:rPr lang="en-US" sz="3600" dirty="0">
                <a:solidFill>
                  <a:srgbClr val="00567B"/>
                </a:solidFill>
              </a:rPr>
              <a:t>The Path from F2F to </a:t>
            </a:r>
            <a:r>
              <a:rPr lang="en-US" sz="3600" dirty="0" smtClean="0">
                <a:solidFill>
                  <a:srgbClr val="00567B"/>
                </a:solidFill>
              </a:rPr>
              <a:t/>
            </a:r>
            <a:br>
              <a:rPr lang="en-US" sz="3600" dirty="0" smtClean="0">
                <a:solidFill>
                  <a:srgbClr val="00567B"/>
                </a:solidFill>
              </a:rPr>
            </a:br>
            <a:r>
              <a:rPr lang="en-US" sz="3600" dirty="0" smtClean="0">
                <a:solidFill>
                  <a:srgbClr val="00567B"/>
                </a:solidFill>
              </a:rPr>
              <a:t>Hybrid Format</a:t>
            </a:r>
          </a:p>
          <a:p>
            <a:endParaRPr lang="en-US" sz="3600" dirty="0" smtClean="0">
              <a:solidFill>
                <a:srgbClr val="00567B"/>
              </a:solidFill>
            </a:endParaRPr>
          </a:p>
          <a:p>
            <a:r>
              <a:rPr lang="en-US" sz="3200" dirty="0" err="1">
                <a:solidFill>
                  <a:srgbClr val="00567B"/>
                </a:solidFill>
              </a:rPr>
              <a:t>Verena</a:t>
            </a:r>
            <a:r>
              <a:rPr lang="en-US" sz="3200" dirty="0">
                <a:solidFill>
                  <a:srgbClr val="00567B"/>
                </a:solidFill>
              </a:rPr>
              <a:t> Van Fleet, </a:t>
            </a:r>
            <a:r>
              <a:rPr lang="en-US" sz="3200" dirty="0" smtClean="0">
                <a:solidFill>
                  <a:srgbClr val="00567B"/>
                </a:solidFill>
              </a:rPr>
              <a:t>PhD </a:t>
            </a:r>
            <a:endParaRPr lang="en-US" sz="3200" dirty="0">
              <a:solidFill>
                <a:srgbClr val="0056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7884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Working with Educational Technologist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44600" y="2362200"/>
            <a:ext cx="11328400" cy="5892800"/>
          </a:xfrm>
        </p:spPr>
        <p:txBody>
          <a:bodyPr/>
          <a:lstStyle/>
          <a:p>
            <a:pPr marL="571500" lvl="1" indent="-571500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Dr. </a:t>
            </a:r>
            <a:r>
              <a:rPr lang="en-US" sz="3600" dirty="0" err="1" smtClean="0">
                <a:solidFill>
                  <a:srgbClr val="00567B"/>
                </a:solidFill>
              </a:rPr>
              <a:t>Glori</a:t>
            </a:r>
            <a:r>
              <a:rPr lang="en-US" sz="3600" dirty="0" smtClean="0">
                <a:solidFill>
                  <a:srgbClr val="00567B"/>
                </a:solidFill>
              </a:rPr>
              <a:t> </a:t>
            </a:r>
            <a:r>
              <a:rPr lang="en-US" sz="3600" dirty="0" err="1" smtClean="0">
                <a:solidFill>
                  <a:srgbClr val="00567B"/>
                </a:solidFill>
              </a:rPr>
              <a:t>Hinck</a:t>
            </a:r>
            <a:r>
              <a:rPr lang="en-US" sz="3600" dirty="0" smtClean="0">
                <a:solidFill>
                  <a:srgbClr val="00567B"/>
                </a:solidFill>
              </a:rPr>
              <a:t> wanted from me:</a:t>
            </a:r>
            <a:endParaRPr lang="en-US" sz="3600" dirty="0" smtClean="0">
              <a:solidFill>
                <a:srgbClr val="00567B"/>
              </a:solidFill>
            </a:endParaRP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Learning Objectives for each module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Resources, chunked lectures, animations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Activities, assessments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Image(s)</a:t>
            </a:r>
          </a:p>
          <a:p>
            <a:pPr marL="0" lvl="1" indent="0">
              <a:spcBef>
                <a:spcPts val="1200"/>
              </a:spcBef>
              <a:buSzPct val="75000"/>
              <a:buNone/>
            </a:pPr>
            <a:endParaRPr lang="en-US" sz="3200" dirty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06327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Learning Objectives - Template</a:t>
            </a:r>
            <a:endParaRPr lang="en-US" dirty="0">
              <a:solidFill>
                <a:srgbClr val="68713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0" y="2514600"/>
            <a:ext cx="10514286" cy="57142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30234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Learning Objectives - Example</a:t>
            </a:r>
            <a:endParaRPr lang="en-US" dirty="0">
              <a:solidFill>
                <a:srgbClr val="68713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2133600"/>
            <a:ext cx="10096851" cy="63528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755912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Term Planning - Template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2743200"/>
            <a:ext cx="11695238" cy="48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2809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Term Plan – </a:t>
            </a:r>
            <a:r>
              <a:rPr lang="en-US" dirty="0" smtClean="0">
                <a:solidFill>
                  <a:srgbClr val="687130"/>
                </a:solidFill>
              </a:rPr>
              <a:t>Example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600" y="2590800"/>
            <a:ext cx="7895238" cy="56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640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Term Plan – Example (F2F on Thu)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47" y="2548228"/>
            <a:ext cx="12561905" cy="4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3102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7884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Dr. </a:t>
            </a:r>
            <a:r>
              <a:rPr lang="en-US" dirty="0" err="1" smtClean="0">
                <a:solidFill>
                  <a:srgbClr val="687130"/>
                </a:solidFill>
              </a:rPr>
              <a:t>Glori</a:t>
            </a:r>
            <a:r>
              <a:rPr lang="en-US" dirty="0" smtClean="0">
                <a:solidFill>
                  <a:srgbClr val="687130"/>
                </a:solidFill>
              </a:rPr>
              <a:t> </a:t>
            </a:r>
            <a:r>
              <a:rPr lang="en-US" dirty="0" err="1" smtClean="0">
                <a:solidFill>
                  <a:srgbClr val="687130"/>
                </a:solidFill>
              </a:rPr>
              <a:t>Hinck</a:t>
            </a:r>
            <a:r>
              <a:rPr lang="en-US" dirty="0" smtClean="0">
                <a:solidFill>
                  <a:srgbClr val="687130"/>
                </a:solidFill>
              </a:rPr>
              <a:t> Provided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600" y="1828800"/>
            <a:ext cx="7891038" cy="693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227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7884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Definition: Scrambled Classroom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44600" y="2057400"/>
            <a:ext cx="11328400" cy="6197600"/>
          </a:xfrm>
        </p:spPr>
        <p:txBody>
          <a:bodyPr/>
          <a:lstStyle/>
          <a:p>
            <a:pPr marL="0" lvl="1" indent="0">
              <a:buSzPct val="75000"/>
              <a:buNone/>
            </a:pPr>
            <a:r>
              <a:rPr lang="en-US" sz="3200" dirty="0">
                <a:solidFill>
                  <a:srgbClr val="00567B"/>
                </a:solidFill>
              </a:rPr>
              <a:t>The </a:t>
            </a:r>
            <a:r>
              <a:rPr lang="en-US" sz="3200" b="1" dirty="0">
                <a:solidFill>
                  <a:srgbClr val="00567B"/>
                </a:solidFill>
              </a:rPr>
              <a:t>scrambled classroom </a:t>
            </a:r>
            <a:r>
              <a:rPr lang="en-US" sz="3200" dirty="0">
                <a:solidFill>
                  <a:srgbClr val="00567B"/>
                </a:solidFill>
              </a:rPr>
              <a:t>enables a variety of approaches for the face-to-face environment as well. Class meetings in this model could include short lectures which introduce new concepts or address misconceptions that were revealed by online assessment. </a:t>
            </a:r>
            <a:r>
              <a:rPr lang="en-US" sz="3200" dirty="0" smtClean="0">
                <a:solidFill>
                  <a:srgbClr val="00567B"/>
                </a:solidFill>
              </a:rPr>
              <a:t/>
            </a:r>
            <a:br>
              <a:rPr lang="en-US" sz="3200" dirty="0" smtClean="0">
                <a:solidFill>
                  <a:srgbClr val="00567B"/>
                </a:solidFill>
              </a:rPr>
            </a:br>
            <a:r>
              <a:rPr lang="en-US" sz="3200" dirty="0" smtClean="0">
                <a:solidFill>
                  <a:srgbClr val="00567B"/>
                </a:solidFill>
              </a:rPr>
              <a:t>Direct </a:t>
            </a:r>
            <a:r>
              <a:rPr lang="en-US" sz="3200" dirty="0">
                <a:solidFill>
                  <a:srgbClr val="00567B"/>
                </a:solidFill>
              </a:rPr>
              <a:t>instruction can then be mixed with active engagement, giving students the opportunity to practice new skills like applying, evaluating or synthesizing course concepts.</a:t>
            </a:r>
            <a:r>
              <a:rPr lang="en-US" sz="2800" dirty="0">
                <a:solidFill>
                  <a:srgbClr val="00567B"/>
                </a:solidFill>
              </a:rPr>
              <a:t> </a:t>
            </a:r>
            <a:r>
              <a:rPr lang="en-US" sz="2800" dirty="0" smtClean="0">
                <a:solidFill>
                  <a:srgbClr val="00567B"/>
                </a:solidFill>
              </a:rPr>
              <a:t>	</a:t>
            </a:r>
            <a:br>
              <a:rPr lang="en-US" sz="2800" dirty="0" smtClean="0">
                <a:solidFill>
                  <a:srgbClr val="00567B"/>
                </a:solidFill>
              </a:rPr>
            </a:br>
            <a:r>
              <a:rPr lang="en-US" sz="2800" dirty="0" smtClean="0">
                <a:solidFill>
                  <a:srgbClr val="00567B"/>
                </a:solidFill>
              </a:rPr>
              <a:t>	</a:t>
            </a:r>
            <a:r>
              <a:rPr lang="en-US" sz="3200" dirty="0" smtClean="0">
                <a:solidFill>
                  <a:srgbClr val="00567B"/>
                </a:solidFill>
              </a:rPr>
              <a:t/>
            </a:r>
            <a:br>
              <a:rPr lang="en-US" sz="3200" dirty="0" smtClean="0">
                <a:solidFill>
                  <a:srgbClr val="00567B"/>
                </a:solidFill>
              </a:rPr>
            </a:br>
            <a:r>
              <a:rPr lang="en-US" sz="2400" dirty="0" smtClean="0">
                <a:solidFill>
                  <a:srgbClr val="00567B"/>
                </a:solidFill>
              </a:rPr>
              <a:t>From: Let’s Scramble, not Flip, the Classroom by </a:t>
            </a:r>
            <a:r>
              <a:rPr lang="en-US" sz="2400" dirty="0">
                <a:solidFill>
                  <a:srgbClr val="00567B"/>
                </a:solidFill>
              </a:rPr>
              <a:t>Pamela E. Barnett</a:t>
            </a:r>
            <a:r>
              <a:rPr lang="en-US" sz="2800" dirty="0" smtClean="0">
                <a:solidFill>
                  <a:srgbClr val="00567B"/>
                </a:solidFill>
              </a:rPr>
              <a:t/>
            </a:r>
            <a:br>
              <a:rPr lang="en-US" sz="2800" dirty="0" smtClean="0">
                <a:solidFill>
                  <a:srgbClr val="00567B"/>
                </a:solidFill>
              </a:rPr>
            </a:br>
            <a:r>
              <a:rPr lang="en-US" sz="1800" dirty="0" smtClean="0">
                <a:solidFill>
                  <a:srgbClr val="00567B"/>
                </a:solidFill>
                <a:hlinkClick r:id="rId2"/>
              </a:rPr>
              <a:t>https</a:t>
            </a:r>
            <a:r>
              <a:rPr lang="en-US" sz="1800" dirty="0">
                <a:solidFill>
                  <a:srgbClr val="00567B"/>
                </a:solidFill>
                <a:hlinkClick r:id="rId2"/>
              </a:rPr>
              <a:t>://</a:t>
            </a:r>
            <a:r>
              <a:rPr lang="en-US" sz="1800" dirty="0" smtClean="0">
                <a:solidFill>
                  <a:srgbClr val="00567B"/>
                </a:solidFill>
                <a:hlinkClick r:id="rId2"/>
              </a:rPr>
              <a:t>www.insidehighered.com/views/2014/02/14/flipping-classroom-isnt-answer-lets-scramble-it-essay</a:t>
            </a:r>
            <a:endParaRPr lang="en-US" sz="1800" dirty="0" smtClean="0">
              <a:solidFill>
                <a:srgbClr val="00567B"/>
              </a:solidFill>
            </a:endParaRPr>
          </a:p>
          <a:p>
            <a:pPr marL="0" lvl="1" indent="0">
              <a:buSzPct val="75000"/>
              <a:buNone/>
            </a:pPr>
            <a:r>
              <a:rPr lang="en-US" sz="3200" dirty="0" smtClean="0">
                <a:solidFill>
                  <a:srgbClr val="00567B"/>
                </a:solidFill>
              </a:rPr>
              <a:t/>
            </a:r>
            <a:br>
              <a:rPr lang="en-US" sz="3200" dirty="0" smtClean="0">
                <a:solidFill>
                  <a:srgbClr val="00567B"/>
                </a:solidFill>
              </a:rPr>
            </a:br>
            <a:r>
              <a:rPr lang="en-US" sz="3200" dirty="0" err="1" smtClean="0">
                <a:solidFill>
                  <a:srgbClr val="00567B"/>
                </a:solidFill>
              </a:rPr>
              <a:t>Kashif</a:t>
            </a:r>
            <a:r>
              <a:rPr lang="en-US" sz="3200" dirty="0" smtClean="0">
                <a:solidFill>
                  <a:srgbClr val="00567B"/>
                </a:solidFill>
              </a:rPr>
              <a:t> Ahmad: Do I Flip or Should I Scramble?</a:t>
            </a:r>
            <a:br>
              <a:rPr lang="en-US" sz="3200" dirty="0" smtClean="0">
                <a:solidFill>
                  <a:srgbClr val="00567B"/>
                </a:solidFill>
              </a:rPr>
            </a:br>
            <a:r>
              <a:rPr lang="en-US" sz="2000" dirty="0" smtClean="0">
                <a:solidFill>
                  <a:srgbClr val="00567B"/>
                </a:solidFill>
              </a:rPr>
              <a:t>eLearning Summit 2016</a:t>
            </a:r>
            <a:endParaRPr lang="en-US" sz="2000" dirty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164071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Some Survey Results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70000" y="2286000"/>
            <a:ext cx="10464800" cy="6629400"/>
          </a:xfrm>
        </p:spPr>
        <p:txBody>
          <a:bodyPr/>
          <a:lstStyle/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Students </a:t>
            </a:r>
            <a:r>
              <a:rPr lang="en-US" sz="3600" dirty="0" smtClean="0">
                <a:solidFill>
                  <a:srgbClr val="00567B"/>
                </a:solidFill>
              </a:rPr>
              <a:t>enrolled: 118</a:t>
            </a:r>
          </a:p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Students completing survey: 70%</a:t>
            </a:r>
          </a:p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Respondents with very limited experience in online learning: 7%</a:t>
            </a:r>
          </a:p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Devices used: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567B"/>
                </a:solidFill>
              </a:rPr>
              <a:t>iPad		38%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567B"/>
                </a:solidFill>
              </a:rPr>
              <a:t>PC laptop	29%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567B"/>
                </a:solidFill>
              </a:rPr>
              <a:t>Apple laptop 	17%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567B"/>
                </a:solidFill>
              </a:rPr>
              <a:t>PC desktop 	9%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567B"/>
                </a:solidFill>
              </a:rPr>
              <a:t>Apple desktop 	2%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567B"/>
                </a:solidFill>
              </a:rPr>
              <a:t>Surface 2 	4%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167458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Survey Results: Attitude towards Online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640760"/>
              </p:ext>
            </p:extLst>
          </p:nvPr>
        </p:nvGraphicFramePr>
        <p:xfrm>
          <a:off x="711200" y="2667000"/>
          <a:ext cx="11521440" cy="5569996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941527622"/>
                    </a:ext>
                  </a:extLst>
                </a:gridCol>
                <a:gridCol w="4389120">
                  <a:extLst>
                    <a:ext uri="{9D8B030D-6E8A-4147-A177-3AD203B41FA5}">
                      <a16:colId xmlns:a16="http://schemas.microsoft.com/office/drawing/2014/main" val="818666863"/>
                    </a:ext>
                  </a:extLst>
                </a:gridCol>
                <a:gridCol w="4389120">
                  <a:extLst>
                    <a:ext uri="{9D8B030D-6E8A-4147-A177-3AD203B41FA5}">
                      <a16:colId xmlns:a16="http://schemas.microsoft.com/office/drawing/2014/main" val="3797602166"/>
                    </a:ext>
                  </a:extLst>
                </a:gridCol>
              </a:tblGrid>
              <a:tr h="220351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567B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567B"/>
                          </a:solidFill>
                          <a:effectLst/>
                        </a:rPr>
                        <a:t>Experience with Previous Online Courses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567B"/>
                          </a:solidFill>
                          <a:effectLst/>
                        </a:rPr>
                        <a:t>Online Experience </a:t>
                      </a:r>
                      <a:r>
                        <a:rPr lang="en-US" sz="3200" dirty="0" smtClean="0">
                          <a:solidFill>
                            <a:srgbClr val="00567B"/>
                          </a:solidFill>
                          <a:effectLst/>
                        </a:rPr>
                        <a:t/>
                      </a:r>
                      <a:br>
                        <a:rPr lang="en-US" sz="3200" dirty="0" smtClean="0">
                          <a:solidFill>
                            <a:srgbClr val="00567B"/>
                          </a:solidFill>
                          <a:effectLst/>
                        </a:rPr>
                      </a:br>
                      <a:r>
                        <a:rPr lang="en-US" sz="3200" dirty="0" smtClean="0">
                          <a:solidFill>
                            <a:srgbClr val="00567B"/>
                          </a:solidFill>
                          <a:effectLst/>
                        </a:rPr>
                        <a:t>in </a:t>
                      </a:r>
                      <a:r>
                        <a:rPr lang="en-US" sz="3200" dirty="0">
                          <a:solidFill>
                            <a:srgbClr val="00567B"/>
                          </a:solidFill>
                          <a:effectLst/>
                        </a:rPr>
                        <a:t>I&amp;CM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6683954"/>
                  </a:ext>
                </a:extLst>
              </a:tr>
              <a:tr h="67329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solidFill>
                            <a:srgbClr val="00567B"/>
                          </a:solidFill>
                          <a:effectLst/>
                        </a:rPr>
                        <a:t>Love it</a:t>
                      </a:r>
                      <a:endParaRPr lang="en-US" sz="320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16%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5%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9829414"/>
                  </a:ext>
                </a:extLst>
              </a:tr>
              <a:tr h="67329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solidFill>
                            <a:srgbClr val="00567B"/>
                          </a:solidFill>
                          <a:effectLst/>
                        </a:rPr>
                        <a:t>Don't mind it</a:t>
                      </a:r>
                      <a:endParaRPr lang="en-US" sz="320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46%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30%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5682026"/>
                  </a:ext>
                </a:extLst>
              </a:tr>
              <a:tr h="67329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solidFill>
                            <a:srgbClr val="00567B"/>
                          </a:solidFill>
                          <a:effectLst/>
                        </a:rPr>
                        <a:t>Could do w/o it</a:t>
                      </a:r>
                      <a:endParaRPr lang="en-US" sz="320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27%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32%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4080701"/>
                  </a:ext>
                </a:extLst>
              </a:tr>
              <a:tr h="67329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solidFill>
                            <a:srgbClr val="00567B"/>
                          </a:solidFill>
                          <a:effectLst/>
                        </a:rPr>
                        <a:t>Hate it</a:t>
                      </a:r>
                      <a:endParaRPr lang="en-US" sz="320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solidFill>
                            <a:srgbClr val="00567B"/>
                          </a:solidFill>
                          <a:effectLst/>
                        </a:rPr>
                        <a:t>11%</a:t>
                      </a:r>
                      <a:endParaRPr lang="en-US" sz="320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33%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7886453"/>
                  </a:ext>
                </a:extLst>
              </a:tr>
              <a:tr h="67329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Blanks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0%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rgbClr val="00567B"/>
                          </a:solidFill>
                          <a:effectLst/>
                        </a:rPr>
                        <a:t>0%</a:t>
                      </a:r>
                      <a:endParaRPr lang="en-US" sz="3200" dirty="0">
                        <a:solidFill>
                          <a:srgbClr val="00567B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1980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861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What exactly is ‘Hybrid’?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53282" y="3515062"/>
            <a:ext cx="10464800" cy="6197600"/>
          </a:xfrm>
        </p:spPr>
        <p:txBody>
          <a:bodyPr/>
          <a:lstStyle/>
          <a:p>
            <a:pPr marL="0" lvl="1" indent="0">
              <a:buSzPct val="75000"/>
              <a:buNone/>
            </a:pPr>
            <a:r>
              <a:rPr lang="en-US" sz="3200" dirty="0">
                <a:solidFill>
                  <a:srgbClr val="00567B"/>
                </a:solidFill>
              </a:rPr>
              <a:t>"</a:t>
            </a:r>
            <a:r>
              <a:rPr lang="en-US" sz="3200" b="1" dirty="0">
                <a:solidFill>
                  <a:srgbClr val="00567B"/>
                </a:solidFill>
              </a:rPr>
              <a:t>Hybrid</a:t>
            </a:r>
            <a:r>
              <a:rPr lang="en-US" sz="3200" dirty="0">
                <a:solidFill>
                  <a:srgbClr val="00567B"/>
                </a:solidFill>
              </a:rPr>
              <a:t>" or "Blended" are names commonly used to describe courses in which some traditional face-to-face "seat time" has been replaced by online learning activities. </a:t>
            </a:r>
            <a:r>
              <a:rPr lang="en-US" sz="3200" dirty="0" smtClean="0">
                <a:solidFill>
                  <a:srgbClr val="00567B"/>
                </a:solidFill>
              </a:rPr>
              <a:t/>
            </a:r>
            <a:br>
              <a:rPr lang="en-US" sz="3200" dirty="0" smtClean="0">
                <a:solidFill>
                  <a:srgbClr val="00567B"/>
                </a:solidFill>
              </a:rPr>
            </a:br>
            <a:r>
              <a:rPr lang="en-US" sz="3200" dirty="0" smtClean="0">
                <a:solidFill>
                  <a:srgbClr val="00567B"/>
                </a:solidFill>
              </a:rPr>
              <a:t>The </a:t>
            </a:r>
            <a:r>
              <a:rPr lang="en-US" sz="3200" dirty="0">
                <a:solidFill>
                  <a:srgbClr val="00567B"/>
                </a:solidFill>
              </a:rPr>
              <a:t>purpose of a hybrid course is to </a:t>
            </a:r>
            <a:r>
              <a:rPr lang="en-US" sz="3200" b="1" dirty="0">
                <a:solidFill>
                  <a:srgbClr val="00567B"/>
                </a:solidFill>
              </a:rPr>
              <a:t>take advantage of the best features of both face-to-face and online learning</a:t>
            </a:r>
            <a:r>
              <a:rPr lang="en-US" sz="3200" dirty="0">
                <a:solidFill>
                  <a:srgbClr val="00567B"/>
                </a:solidFill>
              </a:rPr>
              <a:t>.</a:t>
            </a:r>
            <a:br>
              <a:rPr lang="en-US" sz="3200" dirty="0">
                <a:solidFill>
                  <a:srgbClr val="00567B"/>
                </a:solidFill>
              </a:rPr>
            </a:br>
            <a:r>
              <a:rPr lang="en-US" sz="3200" dirty="0" smtClean="0">
                <a:solidFill>
                  <a:srgbClr val="00567B"/>
                </a:solidFill>
              </a:rPr>
              <a:t>				</a:t>
            </a:r>
            <a:br>
              <a:rPr lang="en-US" sz="3200" dirty="0" smtClean="0">
                <a:solidFill>
                  <a:srgbClr val="00567B"/>
                </a:solidFill>
              </a:rPr>
            </a:br>
            <a:r>
              <a:rPr lang="en-US" sz="3200" dirty="0" smtClean="0">
                <a:solidFill>
                  <a:srgbClr val="00567B"/>
                </a:solidFill>
              </a:rPr>
              <a:t>				</a:t>
            </a:r>
            <a:r>
              <a:rPr lang="en-US" sz="3600" dirty="0" smtClean="0">
                <a:solidFill>
                  <a:srgbClr val="00567B"/>
                </a:solidFill>
              </a:rPr>
              <a:t>   </a:t>
            </a:r>
            <a:r>
              <a:rPr lang="en-US" sz="2400" dirty="0" smtClean="0">
                <a:solidFill>
                  <a:srgbClr val="00567B"/>
                </a:solidFill>
              </a:rPr>
              <a:t>http</a:t>
            </a:r>
            <a:r>
              <a:rPr lang="en-US" sz="2400" dirty="0">
                <a:solidFill>
                  <a:srgbClr val="00567B"/>
                </a:solidFill>
              </a:rPr>
              <a:t>://www4.uwm.edu/ltc/hybrid/about_hybrid</a:t>
            </a:r>
            <a:r>
              <a:rPr lang="en-US" sz="2400" dirty="0" smtClean="0">
                <a:solidFill>
                  <a:srgbClr val="00567B"/>
                </a:solidFill>
              </a:rPr>
              <a:t>/</a:t>
            </a:r>
            <a:r>
              <a:rPr lang="en-US" sz="4400" dirty="0" smtClean="0">
                <a:solidFill>
                  <a:srgbClr val="00567B"/>
                </a:solidFill>
              </a:rPr>
              <a:t/>
            </a:r>
            <a:br>
              <a:rPr lang="en-US" sz="4400" dirty="0" smtClean="0">
                <a:solidFill>
                  <a:srgbClr val="00567B"/>
                </a:solidFill>
              </a:rPr>
            </a:br>
            <a:endParaRPr lang="en-US" sz="3600" dirty="0" smtClean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126270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Survey Results: Technical Difficulties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2600" y="2286000"/>
            <a:ext cx="12115800" cy="6629400"/>
          </a:xfrm>
        </p:spPr>
        <p:txBody>
          <a:bodyPr/>
          <a:lstStyle/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4000" dirty="0" smtClean="0"/>
              <a:t> </a:t>
            </a:r>
            <a:r>
              <a:rPr lang="en-US" sz="3600" dirty="0" smtClean="0">
                <a:solidFill>
                  <a:srgbClr val="00567B"/>
                </a:solidFill>
              </a:rPr>
              <a:t>Students reporting technical difficulties: 40%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63% Problems accessing videos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63% Issues with quizzes, drag and drop, matching activities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50% of those with issues were iPad users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No significant difference between students who had significant to extensive experience with online education and students with limited or very little online experience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00567B"/>
              </a:solidFill>
            </a:endParaRPr>
          </a:p>
          <a:p>
            <a:pPr marL="711200" lvl="1" indent="0">
              <a:spcBef>
                <a:spcPts val="1200"/>
              </a:spcBef>
              <a:buSzPct val="75000"/>
              <a:buNone/>
            </a:pPr>
            <a:endParaRPr lang="en-US" sz="1100" dirty="0" smtClean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21299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6400" y="304800"/>
            <a:ext cx="857885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Survey Results: </a:t>
            </a:r>
            <a:br>
              <a:rPr lang="en-US" dirty="0" smtClean="0">
                <a:solidFill>
                  <a:srgbClr val="687130"/>
                </a:solidFill>
              </a:rPr>
            </a:br>
            <a:r>
              <a:rPr lang="en-US" dirty="0" smtClean="0">
                <a:solidFill>
                  <a:srgbClr val="687130"/>
                </a:solidFill>
              </a:rPr>
              <a:t>Technical Difficulties </a:t>
            </a:r>
            <a:r>
              <a:rPr lang="en-US" dirty="0">
                <a:solidFill>
                  <a:srgbClr val="687130"/>
                </a:solidFill>
              </a:rPr>
              <a:t>A</a:t>
            </a:r>
            <a:r>
              <a:rPr lang="en-US" dirty="0" smtClean="0">
                <a:solidFill>
                  <a:srgbClr val="687130"/>
                </a:solidFill>
              </a:rPr>
              <a:t>ffecting Attitude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616169725"/>
              </p:ext>
            </p:extLst>
          </p:nvPr>
        </p:nvGraphicFramePr>
        <p:xfrm>
          <a:off x="1549400" y="2286000"/>
          <a:ext cx="926465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06902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Course Evaluations: Overall Average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7720541"/>
              </p:ext>
            </p:extLst>
          </p:nvPr>
        </p:nvGraphicFramePr>
        <p:xfrm>
          <a:off x="2540000" y="3200400"/>
          <a:ext cx="7086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Down Arrow 8"/>
          <p:cNvSpPr/>
          <p:nvPr/>
        </p:nvSpPr>
        <p:spPr bwMode="auto">
          <a:xfrm>
            <a:off x="7396803" y="2286000"/>
            <a:ext cx="409048" cy="1828800"/>
          </a:xfrm>
          <a:prstGeom prst="downArrow">
            <a:avLst/>
          </a:prstGeom>
          <a:solidFill>
            <a:srgbClr val="FF66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3301999" y="2793480"/>
            <a:ext cx="4114800" cy="27562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788570" y="2082378"/>
            <a:ext cx="114165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543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Things to keep in mind…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16000" y="2057400"/>
            <a:ext cx="11074400" cy="6858000"/>
          </a:xfrm>
        </p:spPr>
        <p:txBody>
          <a:bodyPr/>
          <a:lstStyle/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Day of the week of the F2F meeting 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Number of F2F meetings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Sequencing of F2F and hybrid content</a:t>
            </a:r>
          </a:p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Term course is offered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Number of F2F meetings</a:t>
            </a:r>
            <a:endParaRPr lang="en-US" sz="3200" dirty="0" smtClean="0">
              <a:solidFill>
                <a:srgbClr val="00567B"/>
              </a:solidFill>
            </a:endParaRPr>
          </a:p>
          <a:p>
            <a:pPr lvl="1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Changes in 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Technology</a:t>
            </a:r>
          </a:p>
          <a:p>
            <a:pPr lvl="2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Support personal </a:t>
            </a:r>
          </a:p>
          <a:p>
            <a:pPr lvl="1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67B"/>
                </a:solidFill>
              </a:rPr>
              <a:t>Types of accessory tools or apps</a:t>
            </a:r>
          </a:p>
          <a:p>
            <a:pPr lvl="1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67B"/>
                </a:solidFill>
              </a:rPr>
              <a:t>The first time is not going to be perfect!</a:t>
            </a:r>
            <a:endParaRPr lang="en-US" sz="3600" dirty="0" smtClean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303993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Face-to-Face vs Hybrid vs Online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70000" y="3200400"/>
            <a:ext cx="10464800" cy="5283200"/>
          </a:xfrm>
        </p:spPr>
        <p:txBody>
          <a:bodyPr/>
          <a:lstStyle/>
          <a:p>
            <a:pPr marL="0" lvl="1" indent="0">
              <a:buSzPct val="75000"/>
              <a:buNone/>
            </a:pPr>
            <a:r>
              <a:rPr lang="en-US" sz="3600" dirty="0" smtClean="0">
                <a:solidFill>
                  <a:srgbClr val="00567B"/>
                </a:solidFill>
              </a:rPr>
              <a:t>Proposed definitions at NWHSU:</a:t>
            </a:r>
            <a:br>
              <a:rPr lang="en-US" sz="3600" dirty="0" smtClean="0">
                <a:solidFill>
                  <a:srgbClr val="00567B"/>
                </a:solidFill>
              </a:rPr>
            </a:br>
            <a:endParaRPr lang="en-US" sz="3600" dirty="0" smtClean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877346"/>
              </p:ext>
            </p:extLst>
          </p:nvPr>
        </p:nvGraphicFramePr>
        <p:xfrm>
          <a:off x="1280160" y="4953000"/>
          <a:ext cx="9102958" cy="29718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250798">
                  <a:extLst>
                    <a:ext uri="{9D8B030D-6E8A-4147-A177-3AD203B41FA5}">
                      <a16:colId xmlns:a16="http://schemas.microsoft.com/office/drawing/2014/main" val="1334432992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619573045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536919583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Type of Course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In Class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Online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5088990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Face</a:t>
                      </a:r>
                      <a:r>
                        <a:rPr lang="en-US" sz="3200" baseline="0" dirty="0" smtClean="0">
                          <a:solidFill>
                            <a:srgbClr val="00567B"/>
                          </a:solidFill>
                        </a:rPr>
                        <a:t> to Face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80-100%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0-20%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522145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Hybrid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20-80%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20-80%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1019956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Online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0-20%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567B"/>
                          </a:solidFill>
                        </a:rPr>
                        <a:t>80-100%</a:t>
                      </a:r>
                      <a:endParaRPr lang="en-US" sz="3200" dirty="0">
                        <a:solidFill>
                          <a:srgbClr val="00567B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6441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327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Why </a:t>
            </a:r>
            <a:r>
              <a:rPr lang="en-US" dirty="0" smtClean="0">
                <a:solidFill>
                  <a:srgbClr val="687130"/>
                </a:solidFill>
              </a:rPr>
              <a:t>Hybrid?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70000" y="2286000"/>
            <a:ext cx="10464800" cy="6197600"/>
          </a:xfrm>
        </p:spPr>
        <p:txBody>
          <a:bodyPr/>
          <a:lstStyle/>
          <a:p>
            <a:pPr lvl="1"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Less fixed seat time</a:t>
            </a:r>
          </a:p>
          <a:p>
            <a:pPr lvl="1"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More active </a:t>
            </a:r>
            <a:r>
              <a:rPr lang="en-US" sz="3600" dirty="0" smtClean="0">
                <a:solidFill>
                  <a:srgbClr val="00567B"/>
                </a:solidFill>
              </a:rPr>
              <a:t>learning</a:t>
            </a:r>
          </a:p>
          <a:p>
            <a:pPr lvl="1"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Flipped classroom</a:t>
            </a:r>
            <a:endParaRPr lang="en-US" sz="3600" dirty="0" smtClean="0">
              <a:solidFill>
                <a:srgbClr val="00567B"/>
              </a:solidFill>
            </a:endParaRPr>
          </a:p>
          <a:p>
            <a:pPr lvl="1"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More interactive learning</a:t>
            </a:r>
          </a:p>
          <a:p>
            <a:pPr lvl="1"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More effective learning</a:t>
            </a:r>
            <a:endParaRPr lang="en-US" sz="3600" dirty="0">
              <a:solidFill>
                <a:srgbClr val="00567B"/>
              </a:solidFill>
            </a:endParaRPr>
          </a:p>
          <a:p>
            <a:pPr lvl="1"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The curriculum committee, the dean, … decided</a:t>
            </a:r>
          </a:p>
          <a:p>
            <a:pPr lvl="1"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…</a:t>
            </a:r>
            <a:endParaRPr lang="en-US" sz="3600" dirty="0" smtClean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51811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6400" y="152400"/>
            <a:ext cx="87884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Definition: Flipped Classroom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68400" y="2667000"/>
            <a:ext cx="10464800" cy="6197600"/>
          </a:xfrm>
        </p:spPr>
        <p:txBody>
          <a:bodyPr/>
          <a:lstStyle/>
          <a:p>
            <a:pPr marL="284163" lvl="1">
              <a:buSzPct val="75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567B"/>
                </a:solidFill>
              </a:rPr>
              <a:t>The </a:t>
            </a:r>
            <a:r>
              <a:rPr lang="en-US" sz="3200" b="1" dirty="0">
                <a:solidFill>
                  <a:srgbClr val="00567B"/>
                </a:solidFill>
              </a:rPr>
              <a:t>flipped classroom</a:t>
            </a:r>
            <a:r>
              <a:rPr lang="en-US" sz="3200" dirty="0">
                <a:solidFill>
                  <a:srgbClr val="00567B"/>
                </a:solidFill>
              </a:rPr>
              <a:t> is a pedagogical model in which the typical lecture and homework elements of a course are reversed. Short video lectures are viewed by students at home before the class session, while in-class time is devoted to exercises, projects, or discussions.</a:t>
            </a:r>
            <a:r>
              <a:rPr lang="en-US" sz="3200" dirty="0" smtClean="0">
                <a:solidFill>
                  <a:srgbClr val="00567B"/>
                </a:solidFill>
              </a:rPr>
              <a:t>														</a:t>
            </a:r>
            <a:r>
              <a:rPr lang="en-US" sz="2000" dirty="0" smtClean="0">
                <a:solidFill>
                  <a:srgbClr val="00567B"/>
                </a:solidFill>
                <a:hlinkClick r:id="rId2"/>
              </a:rPr>
              <a:t>https</a:t>
            </a:r>
            <a:r>
              <a:rPr lang="en-US" sz="2000" dirty="0">
                <a:solidFill>
                  <a:srgbClr val="00567B"/>
                </a:solidFill>
                <a:hlinkClick r:id="rId2"/>
              </a:rPr>
              <a:t>://</a:t>
            </a:r>
            <a:r>
              <a:rPr lang="en-US" sz="2000" dirty="0" smtClean="0">
                <a:solidFill>
                  <a:srgbClr val="00567B"/>
                </a:solidFill>
                <a:hlinkClick r:id="rId2"/>
              </a:rPr>
              <a:t>net.educause.edu/ir/library/pdf/eli7081.pdf</a:t>
            </a:r>
            <a:r>
              <a:rPr lang="en-US" sz="1800" dirty="0" smtClean="0">
                <a:solidFill>
                  <a:srgbClr val="00567B"/>
                </a:solidFill>
              </a:rPr>
              <a:t/>
            </a:r>
            <a:br>
              <a:rPr lang="en-US" sz="1800" dirty="0" smtClean="0">
                <a:solidFill>
                  <a:srgbClr val="00567B"/>
                </a:solidFill>
              </a:rPr>
            </a:br>
            <a:endParaRPr lang="en-US" sz="1800" dirty="0" smtClean="0">
              <a:solidFill>
                <a:srgbClr val="00567B"/>
              </a:solidFill>
            </a:endParaRPr>
          </a:p>
          <a:p>
            <a:pPr marL="284163" lvl="1">
              <a:buSzPct val="75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567B"/>
                </a:solidFill>
              </a:rPr>
              <a:t>Jose Bowen: Teaching Naked: How Moving Technology out of your College Classroom will Improve Learning</a:t>
            </a:r>
            <a:r>
              <a:rPr lang="en-US" sz="3600" dirty="0">
                <a:solidFill>
                  <a:srgbClr val="00567B"/>
                </a:solidFill>
              </a:rPr>
              <a:t> </a:t>
            </a:r>
            <a:r>
              <a:rPr lang="en-US" sz="3600" dirty="0" smtClean="0">
                <a:solidFill>
                  <a:srgbClr val="00567B"/>
                </a:solidFill>
              </a:rPr>
              <a:t>(2012)</a:t>
            </a:r>
            <a:endParaRPr lang="en-US" sz="3600" dirty="0" smtClean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40852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Things to think about …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97000" y="2286000"/>
            <a:ext cx="10464800" cy="6197600"/>
          </a:xfrm>
        </p:spPr>
        <p:txBody>
          <a:bodyPr/>
          <a:lstStyle/>
          <a:p>
            <a:pPr marL="457200" lvl="1" indent="-457200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Consider the impact on 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The students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The curriculum 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Y</a:t>
            </a:r>
            <a:r>
              <a:rPr lang="en-US" sz="3200" dirty="0" smtClean="0">
                <a:solidFill>
                  <a:srgbClr val="00567B"/>
                </a:solidFill>
              </a:rPr>
              <a:t>our workload</a:t>
            </a:r>
          </a:p>
          <a:p>
            <a:pPr marL="571500" lvl="1" indent="-571500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A switch from F2F will likely need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Approval by curriculum committee and/or supervisor(s)</a:t>
            </a:r>
          </a:p>
          <a:p>
            <a:pPr marL="1016000" lvl="2" indent="-571500">
              <a:spcBef>
                <a:spcPts val="12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567B"/>
                </a:solidFill>
              </a:rPr>
              <a:t>A change in the course catalog and on the school website</a:t>
            </a:r>
          </a:p>
          <a:p>
            <a:pPr marL="571500" lvl="1" indent="-571500">
              <a:spcBef>
                <a:spcPts val="1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0567B"/>
                </a:solidFill>
              </a:rPr>
              <a:t>Availability of tech and design support</a:t>
            </a:r>
            <a:br>
              <a:rPr lang="en-US" sz="3600" dirty="0" smtClean="0">
                <a:solidFill>
                  <a:srgbClr val="00567B"/>
                </a:solidFill>
              </a:rPr>
            </a:br>
            <a:endParaRPr lang="en-US" sz="3600" dirty="0" smtClean="0">
              <a:solidFill>
                <a:srgbClr val="00567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193531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Square Peg Fitting into Round Hole</a:t>
            </a:r>
            <a:endParaRPr lang="en-US" dirty="0">
              <a:solidFill>
                <a:srgbClr val="687130"/>
              </a:solidFill>
            </a:endParaRPr>
          </a:p>
        </p:txBody>
      </p:sp>
      <p:pic>
        <p:nvPicPr>
          <p:cNvPr id="1026" name="Picture 2" descr="Anthony-taber-square-peg-looking-at-round-hole-thinking-with-a-proper-diet-moderate-bu-new-yorker-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400" y="1981200"/>
            <a:ext cx="67056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61497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16400" y="304800"/>
            <a:ext cx="857885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687130"/>
                </a:solidFill>
              </a:rPr>
              <a:t>What I did First: </a:t>
            </a:r>
            <a:r>
              <a:rPr lang="en-US" dirty="0">
                <a:solidFill>
                  <a:srgbClr val="687130"/>
                </a:solidFill>
              </a:rPr>
              <a:t/>
            </a:r>
            <a:br>
              <a:rPr lang="en-US" dirty="0">
                <a:solidFill>
                  <a:srgbClr val="687130"/>
                </a:solidFill>
              </a:rPr>
            </a:br>
            <a:r>
              <a:rPr lang="en-US" dirty="0">
                <a:solidFill>
                  <a:srgbClr val="687130"/>
                </a:solidFill>
              </a:rPr>
              <a:t>Sequencing and Bundling of Topics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600" y="2590800"/>
            <a:ext cx="8514895" cy="575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8825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16400" y="304800"/>
            <a:ext cx="8578850" cy="9144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687130"/>
                </a:solidFill>
              </a:rPr>
              <a:t>What I did First: </a:t>
            </a:r>
            <a:br>
              <a:rPr lang="en-US" dirty="0">
                <a:solidFill>
                  <a:srgbClr val="687130"/>
                </a:solidFill>
              </a:rPr>
            </a:br>
            <a:r>
              <a:rPr lang="en-US" dirty="0">
                <a:solidFill>
                  <a:srgbClr val="687130"/>
                </a:solidFill>
              </a:rPr>
              <a:t>Sequencing and Bundling of Topics</a:t>
            </a:r>
            <a:endParaRPr lang="en-US" dirty="0">
              <a:solidFill>
                <a:srgbClr val="68713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255" y="9353490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eLearning Summit 2016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0" y="1600199"/>
            <a:ext cx="6781800" cy="750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25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ange">
  <a:themeElements>
    <a:clrScheme name="Bullets // Oran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 // Orange">
      <a:majorFont>
        <a:latin typeface="ITC Kabel Std Book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// Oran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Collage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ITC Kabel Std Book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reen">
  <a:themeElements>
    <a:clrScheme name="Bullets // Oran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 // Orange">
      <a:majorFont>
        <a:latin typeface="ITC Kabel Std Book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// Oran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eige">
  <a:themeElements>
    <a:clrScheme name="Bullets // Purp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 // Purple">
      <a:majorFont>
        <a:latin typeface="ITC Kabel Std Book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// Purp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4872</TotalTime>
  <Pages>0</Pages>
  <Words>524</Words>
  <Characters>0</Characters>
  <Application>Microsoft Office PowerPoint</Application>
  <PresentationFormat>Custom</PresentationFormat>
  <Lines>0</Lines>
  <Paragraphs>131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38" baseType="lpstr">
      <vt:lpstr>MS PGothic</vt:lpstr>
      <vt:lpstr>Arial</vt:lpstr>
      <vt:lpstr>Calibri</vt:lpstr>
      <vt:lpstr>Gill Sans</vt:lpstr>
      <vt:lpstr>Helvetica</vt:lpstr>
      <vt:lpstr>ITC Kabel Std Book</vt:lpstr>
      <vt:lpstr>ITC Kabel Std Medium</vt:lpstr>
      <vt:lpstr>Times New Roman</vt:lpstr>
      <vt:lpstr>Trebuchet MS</vt:lpstr>
      <vt:lpstr>Wingdings</vt:lpstr>
      <vt:lpstr>ヒラギノ角ゴ ProN W3</vt:lpstr>
      <vt:lpstr>Orange</vt:lpstr>
      <vt:lpstr>Title Collage</vt:lpstr>
      <vt:lpstr>Green</vt:lpstr>
      <vt:lpstr>Beige</vt:lpstr>
      <vt:lpstr> </vt:lpstr>
      <vt:lpstr>What exactly is ‘Hybrid’?</vt:lpstr>
      <vt:lpstr>Face-to-Face vs Hybrid vs Online</vt:lpstr>
      <vt:lpstr>Why Hybrid?</vt:lpstr>
      <vt:lpstr>Definition: Flipped Classroom</vt:lpstr>
      <vt:lpstr>Things to think about …</vt:lpstr>
      <vt:lpstr>Square Peg Fitting into Round Hole</vt:lpstr>
      <vt:lpstr>What I did First:  Sequencing and Bundling of Topics</vt:lpstr>
      <vt:lpstr>What I did First:  Sequencing and Bundling of Topics</vt:lpstr>
      <vt:lpstr>Working with Educational Technologist</vt:lpstr>
      <vt:lpstr>Learning Objectives - Template</vt:lpstr>
      <vt:lpstr>Learning Objectives - Example</vt:lpstr>
      <vt:lpstr>Term Planning - Template</vt:lpstr>
      <vt:lpstr>Term Plan – Example</vt:lpstr>
      <vt:lpstr>Term Plan – Example (F2F on Thu)</vt:lpstr>
      <vt:lpstr>Dr. Glori Hinck Provided</vt:lpstr>
      <vt:lpstr>Definition: Scrambled Classroom</vt:lpstr>
      <vt:lpstr>Some Survey Results</vt:lpstr>
      <vt:lpstr>Survey Results: Attitude towards Online</vt:lpstr>
      <vt:lpstr>Survey Results: Technical Difficulties</vt:lpstr>
      <vt:lpstr>Survey Results:  Technical Difficulties Affecting Attitude</vt:lpstr>
      <vt:lpstr>Course Evaluations: Overall Average</vt:lpstr>
      <vt:lpstr>Things to keep in mind…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first slide and builds up.</dc:title>
  <dc:creator>jbrich</dc:creator>
  <cp:lastModifiedBy>vvanfleet</cp:lastModifiedBy>
  <cp:revision>152</cp:revision>
  <cp:lastPrinted>2015-01-15T14:03:55Z</cp:lastPrinted>
  <dcterms:modified xsi:type="dcterms:W3CDTF">2016-07-28T03:26:43Z</dcterms:modified>
</cp:coreProperties>
</file>