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62" r:id="rId3"/>
    <p:sldId id="261" r:id="rId4"/>
    <p:sldId id="266" r:id="rId5"/>
    <p:sldId id="273" r:id="rId6"/>
    <p:sldId id="272" r:id="rId7"/>
    <p:sldId id="271" r:id="rId8"/>
    <p:sldId id="267" r:id="rId9"/>
    <p:sldId id="270" r:id="rId10"/>
    <p:sldId id="269" r:id="rId11"/>
    <p:sldId id="268" r:id="rId12"/>
  </p:sldIdLst>
  <p:sldSz cx="9144000" cy="5143500" type="screen16x9"/>
  <p:notesSz cx="6858000" cy="9144000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352"/>
    <p:restoredTop sz="94719"/>
  </p:normalViewPr>
  <p:slideViewPr>
    <p:cSldViewPr snapToGrid="0">
      <p:cViewPr>
        <p:scale>
          <a:sx n="100" d="100"/>
          <a:sy n="100" d="100"/>
        </p:scale>
        <p:origin x="125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37B973-ED29-EA4C-8C47-7143CA617CDB}" type="doc">
      <dgm:prSet loTypeId="urn:microsoft.com/office/officeart/2005/8/layout/orgChart1" loCatId="" qsTypeId="urn:microsoft.com/office/officeart/2005/8/quickstyle/3D3" qsCatId="3D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DD06196D-A861-194A-B289-8339E9C97DFE}">
      <dgm:prSet phldrT="[Text]"/>
      <dgm:spPr/>
      <dgm:t>
        <a:bodyPr/>
        <a:lstStyle/>
        <a:p>
          <a:r>
            <a:rPr lang="en-US"/>
            <a:t>Student Technology Resource Center</a:t>
          </a:r>
        </a:p>
      </dgm:t>
    </dgm:pt>
    <dgm:pt modelId="{9023B98D-08B0-5347-ABBE-DAB5EA9EB807}" type="parTrans" cxnId="{A3CADE6F-5C4F-F246-BD78-DC07A79842B0}">
      <dgm:prSet/>
      <dgm:spPr/>
      <dgm:t>
        <a:bodyPr/>
        <a:lstStyle/>
        <a:p>
          <a:endParaRPr lang="en-US"/>
        </a:p>
      </dgm:t>
    </dgm:pt>
    <dgm:pt modelId="{B1AE0B9C-D38B-8C48-ABFA-512F971AFEA6}" type="sibTrans" cxnId="{A3CADE6F-5C4F-F246-BD78-DC07A79842B0}">
      <dgm:prSet/>
      <dgm:spPr/>
      <dgm:t>
        <a:bodyPr/>
        <a:lstStyle/>
        <a:p>
          <a:endParaRPr lang="en-US"/>
        </a:p>
      </dgm:t>
    </dgm:pt>
    <dgm:pt modelId="{73949A05-823B-394C-A2D6-2DF79751F4C8}">
      <dgm:prSet phldrT="[Text]"/>
      <dgm:spPr/>
      <dgm:t>
        <a:bodyPr/>
        <a:lstStyle/>
        <a:p>
          <a:r>
            <a:rPr lang="en-US"/>
            <a:t>In Person Classes</a:t>
          </a:r>
        </a:p>
      </dgm:t>
    </dgm:pt>
    <dgm:pt modelId="{18BF6779-5EDF-0746-8844-C43D1598F6D9}" type="parTrans" cxnId="{D26DCD3B-1319-8648-BAB8-477A1607980B}">
      <dgm:prSet/>
      <dgm:spPr/>
      <dgm:t>
        <a:bodyPr/>
        <a:lstStyle/>
        <a:p>
          <a:endParaRPr lang="en-US"/>
        </a:p>
      </dgm:t>
    </dgm:pt>
    <dgm:pt modelId="{CBE2CA31-2D68-F944-AB34-1DCC1BDF8D50}" type="sibTrans" cxnId="{D26DCD3B-1319-8648-BAB8-477A1607980B}">
      <dgm:prSet/>
      <dgm:spPr/>
      <dgm:t>
        <a:bodyPr/>
        <a:lstStyle/>
        <a:p>
          <a:endParaRPr lang="en-US"/>
        </a:p>
      </dgm:t>
    </dgm:pt>
    <dgm:pt modelId="{67A76AB6-5D0F-D04C-9002-B33E7190114E}">
      <dgm:prSet phldrT="[Text]"/>
      <dgm:spPr/>
      <dgm:t>
        <a:bodyPr/>
        <a:lstStyle/>
        <a:p>
          <a:r>
            <a:rPr lang="en-US"/>
            <a:t>Online Resources</a:t>
          </a:r>
        </a:p>
      </dgm:t>
    </dgm:pt>
    <dgm:pt modelId="{3DCF0D30-B0C0-664C-9734-D70F7B7EC4C9}" type="parTrans" cxnId="{FDA7978C-EC6A-BB49-A87C-FFC937F1A069}">
      <dgm:prSet/>
      <dgm:spPr/>
      <dgm:t>
        <a:bodyPr/>
        <a:lstStyle/>
        <a:p>
          <a:endParaRPr lang="en-US"/>
        </a:p>
      </dgm:t>
    </dgm:pt>
    <dgm:pt modelId="{24408C71-AD54-E442-9EC5-238C27541282}" type="sibTrans" cxnId="{FDA7978C-EC6A-BB49-A87C-FFC937F1A069}">
      <dgm:prSet/>
      <dgm:spPr/>
      <dgm:t>
        <a:bodyPr/>
        <a:lstStyle/>
        <a:p>
          <a:endParaRPr lang="en-US"/>
        </a:p>
      </dgm:t>
    </dgm:pt>
    <dgm:pt modelId="{832E5A1B-3D14-7E41-A56B-33DCE83CAE83}">
      <dgm:prSet phldrT="[Text]"/>
      <dgm:spPr/>
      <dgm:t>
        <a:bodyPr/>
        <a:lstStyle/>
        <a:p>
          <a:r>
            <a:rPr lang="en-US"/>
            <a:t>Online Courses</a:t>
          </a:r>
        </a:p>
      </dgm:t>
    </dgm:pt>
    <dgm:pt modelId="{98939C44-A314-E449-BA3C-76FA5292004C}" type="parTrans" cxnId="{FE9581F5-6DFE-5245-AE8B-16A92200ADC2}">
      <dgm:prSet/>
      <dgm:spPr/>
      <dgm:t>
        <a:bodyPr/>
        <a:lstStyle/>
        <a:p>
          <a:endParaRPr lang="en-US"/>
        </a:p>
      </dgm:t>
    </dgm:pt>
    <dgm:pt modelId="{6E17A990-7239-F841-9654-8099D47E3F63}" type="sibTrans" cxnId="{FE9581F5-6DFE-5245-AE8B-16A92200ADC2}">
      <dgm:prSet/>
      <dgm:spPr/>
      <dgm:t>
        <a:bodyPr/>
        <a:lstStyle/>
        <a:p>
          <a:pPr rtl="0"/>
          <a:endParaRPr lang="en-US"/>
        </a:p>
      </dgm:t>
    </dgm:pt>
    <dgm:pt modelId="{1F834363-0FB5-E74A-B6C3-23AC7E5D352C}" type="pres">
      <dgm:prSet presAssocID="{8F37B973-ED29-EA4C-8C47-7143CA617C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7812ECD-B9A9-A747-B5DD-2A6CD84BC67B}" type="pres">
      <dgm:prSet presAssocID="{DD06196D-A861-194A-B289-8339E9C97DFE}" presName="hierRoot1" presStyleCnt="0">
        <dgm:presLayoutVars>
          <dgm:hierBranch val="init"/>
        </dgm:presLayoutVars>
      </dgm:prSet>
      <dgm:spPr/>
    </dgm:pt>
    <dgm:pt modelId="{AD6A9B89-1C99-3345-B741-EABA892BA152}" type="pres">
      <dgm:prSet presAssocID="{DD06196D-A861-194A-B289-8339E9C97DFE}" presName="rootComposite1" presStyleCnt="0"/>
      <dgm:spPr/>
    </dgm:pt>
    <dgm:pt modelId="{29F8CD11-B456-284B-8A1F-479A755111DB}" type="pres">
      <dgm:prSet presAssocID="{DD06196D-A861-194A-B289-8339E9C97DFE}" presName="rootText1" presStyleLbl="node0" presStyleIdx="0" presStyleCnt="1" custScaleX="2308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BA2461-11A6-A74F-9631-A43FB1AA11FC}" type="pres">
      <dgm:prSet presAssocID="{DD06196D-A861-194A-B289-8339E9C97DFE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1D646CD-FD42-7440-8179-8DAEAF0466D7}" type="pres">
      <dgm:prSet presAssocID="{DD06196D-A861-194A-B289-8339E9C97DFE}" presName="hierChild2" presStyleCnt="0"/>
      <dgm:spPr/>
    </dgm:pt>
    <dgm:pt modelId="{A3ECDAC5-A792-A34F-9C14-E2D643D06CE6}" type="pres">
      <dgm:prSet presAssocID="{18BF6779-5EDF-0746-8844-C43D1598F6D9}" presName="Name37" presStyleLbl="parChTrans1D2" presStyleIdx="0" presStyleCnt="3"/>
      <dgm:spPr/>
      <dgm:t>
        <a:bodyPr/>
        <a:lstStyle/>
        <a:p>
          <a:endParaRPr lang="en-US"/>
        </a:p>
      </dgm:t>
    </dgm:pt>
    <dgm:pt modelId="{BEFA5756-AE96-8048-A892-287C02A40A46}" type="pres">
      <dgm:prSet presAssocID="{73949A05-823B-394C-A2D6-2DF79751F4C8}" presName="hierRoot2" presStyleCnt="0">
        <dgm:presLayoutVars>
          <dgm:hierBranch val="init"/>
        </dgm:presLayoutVars>
      </dgm:prSet>
      <dgm:spPr/>
    </dgm:pt>
    <dgm:pt modelId="{8CAFE55A-B955-D841-B329-03DBE6A058F0}" type="pres">
      <dgm:prSet presAssocID="{73949A05-823B-394C-A2D6-2DF79751F4C8}" presName="rootComposite" presStyleCnt="0"/>
      <dgm:spPr/>
    </dgm:pt>
    <dgm:pt modelId="{7B357478-7A4E-FE44-8B79-E5200B989B35}" type="pres">
      <dgm:prSet presAssocID="{73949A05-823B-394C-A2D6-2DF79751F4C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160F1A-CB68-0140-9AE9-89EAFAEDE5A1}" type="pres">
      <dgm:prSet presAssocID="{73949A05-823B-394C-A2D6-2DF79751F4C8}" presName="rootConnector" presStyleLbl="node2" presStyleIdx="0" presStyleCnt="3"/>
      <dgm:spPr/>
      <dgm:t>
        <a:bodyPr/>
        <a:lstStyle/>
        <a:p>
          <a:endParaRPr lang="en-US"/>
        </a:p>
      </dgm:t>
    </dgm:pt>
    <dgm:pt modelId="{4B7281FB-608D-784B-AA05-AF3EC623A059}" type="pres">
      <dgm:prSet presAssocID="{73949A05-823B-394C-A2D6-2DF79751F4C8}" presName="hierChild4" presStyleCnt="0"/>
      <dgm:spPr/>
    </dgm:pt>
    <dgm:pt modelId="{270C0581-ECB4-784F-8480-D023BC26B723}" type="pres">
      <dgm:prSet presAssocID="{73949A05-823B-394C-A2D6-2DF79751F4C8}" presName="hierChild5" presStyleCnt="0"/>
      <dgm:spPr/>
    </dgm:pt>
    <dgm:pt modelId="{78928568-FC4F-3F4F-8A4C-F0BD2C5443F5}" type="pres">
      <dgm:prSet presAssocID="{3DCF0D30-B0C0-664C-9734-D70F7B7EC4C9}" presName="Name37" presStyleLbl="parChTrans1D2" presStyleIdx="1" presStyleCnt="3"/>
      <dgm:spPr/>
      <dgm:t>
        <a:bodyPr/>
        <a:lstStyle/>
        <a:p>
          <a:endParaRPr lang="en-US"/>
        </a:p>
      </dgm:t>
    </dgm:pt>
    <dgm:pt modelId="{BE0175F5-0539-044D-8726-DA6E22F4C13D}" type="pres">
      <dgm:prSet presAssocID="{67A76AB6-5D0F-D04C-9002-B33E7190114E}" presName="hierRoot2" presStyleCnt="0">
        <dgm:presLayoutVars>
          <dgm:hierBranch val="init"/>
        </dgm:presLayoutVars>
      </dgm:prSet>
      <dgm:spPr/>
    </dgm:pt>
    <dgm:pt modelId="{C7A23265-FE2F-1242-A3D3-CEA75F292075}" type="pres">
      <dgm:prSet presAssocID="{67A76AB6-5D0F-D04C-9002-B33E7190114E}" presName="rootComposite" presStyleCnt="0"/>
      <dgm:spPr/>
    </dgm:pt>
    <dgm:pt modelId="{449E6DC0-C599-0E43-B802-F1DE4BBA8C25}" type="pres">
      <dgm:prSet presAssocID="{67A76AB6-5D0F-D04C-9002-B33E7190114E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209938-0831-024B-9ECB-DDD7D09F9595}" type="pres">
      <dgm:prSet presAssocID="{67A76AB6-5D0F-D04C-9002-B33E7190114E}" presName="rootConnector" presStyleLbl="node2" presStyleIdx="1" presStyleCnt="3"/>
      <dgm:spPr/>
      <dgm:t>
        <a:bodyPr/>
        <a:lstStyle/>
        <a:p>
          <a:endParaRPr lang="en-US"/>
        </a:p>
      </dgm:t>
    </dgm:pt>
    <dgm:pt modelId="{6468280B-1A58-5E4C-B416-948D8ACA9235}" type="pres">
      <dgm:prSet presAssocID="{67A76AB6-5D0F-D04C-9002-B33E7190114E}" presName="hierChild4" presStyleCnt="0"/>
      <dgm:spPr/>
    </dgm:pt>
    <dgm:pt modelId="{CE64CBEA-D7AE-F04F-864C-2CB1DFA6A017}" type="pres">
      <dgm:prSet presAssocID="{67A76AB6-5D0F-D04C-9002-B33E7190114E}" presName="hierChild5" presStyleCnt="0"/>
      <dgm:spPr/>
    </dgm:pt>
    <dgm:pt modelId="{38DFE362-E702-004E-A328-CB6A70C52045}" type="pres">
      <dgm:prSet presAssocID="{98939C44-A314-E449-BA3C-76FA5292004C}" presName="Name37" presStyleLbl="parChTrans1D2" presStyleIdx="2" presStyleCnt="3"/>
      <dgm:spPr/>
      <dgm:t>
        <a:bodyPr/>
        <a:lstStyle/>
        <a:p>
          <a:endParaRPr lang="en-US"/>
        </a:p>
      </dgm:t>
    </dgm:pt>
    <dgm:pt modelId="{4ED7CCED-867E-6941-987A-DD750EC32A20}" type="pres">
      <dgm:prSet presAssocID="{832E5A1B-3D14-7E41-A56B-33DCE83CAE83}" presName="hierRoot2" presStyleCnt="0">
        <dgm:presLayoutVars>
          <dgm:hierBranch val="init"/>
        </dgm:presLayoutVars>
      </dgm:prSet>
      <dgm:spPr/>
    </dgm:pt>
    <dgm:pt modelId="{1FDEA32C-282E-CF4E-8A91-1BBC5E8A767E}" type="pres">
      <dgm:prSet presAssocID="{832E5A1B-3D14-7E41-A56B-33DCE83CAE83}" presName="rootComposite" presStyleCnt="0"/>
      <dgm:spPr/>
    </dgm:pt>
    <dgm:pt modelId="{53B096F1-BDFC-0B44-9178-00D2EB936733}" type="pres">
      <dgm:prSet presAssocID="{832E5A1B-3D14-7E41-A56B-33DCE83CAE83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361B83-2135-E54F-8034-73F3BB6CF9CE}" type="pres">
      <dgm:prSet presAssocID="{832E5A1B-3D14-7E41-A56B-33DCE83CAE83}" presName="rootConnector" presStyleLbl="node2" presStyleIdx="2" presStyleCnt="3"/>
      <dgm:spPr/>
      <dgm:t>
        <a:bodyPr/>
        <a:lstStyle/>
        <a:p>
          <a:endParaRPr lang="en-US"/>
        </a:p>
      </dgm:t>
    </dgm:pt>
    <dgm:pt modelId="{F2325320-4495-8D46-9B55-0643924D31A7}" type="pres">
      <dgm:prSet presAssocID="{832E5A1B-3D14-7E41-A56B-33DCE83CAE83}" presName="hierChild4" presStyleCnt="0"/>
      <dgm:spPr/>
    </dgm:pt>
    <dgm:pt modelId="{86CDFDA8-95F3-D44D-A942-92476CF110AA}" type="pres">
      <dgm:prSet presAssocID="{832E5A1B-3D14-7E41-A56B-33DCE83CAE83}" presName="hierChild5" presStyleCnt="0"/>
      <dgm:spPr/>
    </dgm:pt>
    <dgm:pt modelId="{AFDCB13C-79D7-6B4F-83E4-FEB54C9E05F8}" type="pres">
      <dgm:prSet presAssocID="{DD06196D-A861-194A-B289-8339E9C97DFE}" presName="hierChild3" presStyleCnt="0"/>
      <dgm:spPr/>
    </dgm:pt>
  </dgm:ptLst>
  <dgm:cxnLst>
    <dgm:cxn modelId="{44AF5CED-6751-B141-AFDE-7365FD28EFD7}" type="presOf" srcId="{67A76AB6-5D0F-D04C-9002-B33E7190114E}" destId="{E5209938-0831-024B-9ECB-DDD7D09F9595}" srcOrd="1" destOrd="0" presId="urn:microsoft.com/office/officeart/2005/8/layout/orgChart1"/>
    <dgm:cxn modelId="{D26DCD3B-1319-8648-BAB8-477A1607980B}" srcId="{DD06196D-A861-194A-B289-8339E9C97DFE}" destId="{73949A05-823B-394C-A2D6-2DF79751F4C8}" srcOrd="0" destOrd="0" parTransId="{18BF6779-5EDF-0746-8844-C43D1598F6D9}" sibTransId="{CBE2CA31-2D68-F944-AB34-1DCC1BDF8D50}"/>
    <dgm:cxn modelId="{FDA7978C-EC6A-BB49-A87C-FFC937F1A069}" srcId="{DD06196D-A861-194A-B289-8339E9C97DFE}" destId="{67A76AB6-5D0F-D04C-9002-B33E7190114E}" srcOrd="1" destOrd="0" parTransId="{3DCF0D30-B0C0-664C-9734-D70F7B7EC4C9}" sibTransId="{24408C71-AD54-E442-9EC5-238C27541282}"/>
    <dgm:cxn modelId="{B0C6EFAF-5A5B-D743-A599-AF5D429F78EC}" type="presOf" srcId="{67A76AB6-5D0F-D04C-9002-B33E7190114E}" destId="{449E6DC0-C599-0E43-B802-F1DE4BBA8C25}" srcOrd="0" destOrd="0" presId="urn:microsoft.com/office/officeart/2005/8/layout/orgChart1"/>
    <dgm:cxn modelId="{FE9581F5-6DFE-5245-AE8B-16A92200ADC2}" srcId="{DD06196D-A861-194A-B289-8339E9C97DFE}" destId="{832E5A1B-3D14-7E41-A56B-33DCE83CAE83}" srcOrd="2" destOrd="0" parTransId="{98939C44-A314-E449-BA3C-76FA5292004C}" sibTransId="{6E17A990-7239-F841-9654-8099D47E3F63}"/>
    <dgm:cxn modelId="{32831513-AB96-F141-BA29-F08B98155077}" type="presOf" srcId="{832E5A1B-3D14-7E41-A56B-33DCE83CAE83}" destId="{53B096F1-BDFC-0B44-9178-00D2EB936733}" srcOrd="0" destOrd="0" presId="urn:microsoft.com/office/officeart/2005/8/layout/orgChart1"/>
    <dgm:cxn modelId="{11E383B8-8463-0E49-BCD4-774BF87514EC}" type="presOf" srcId="{DD06196D-A861-194A-B289-8339E9C97DFE}" destId="{29F8CD11-B456-284B-8A1F-479A755111DB}" srcOrd="0" destOrd="0" presId="urn:microsoft.com/office/officeart/2005/8/layout/orgChart1"/>
    <dgm:cxn modelId="{AF4A1601-1001-3A44-91F8-1F3F63ED27BD}" type="presOf" srcId="{832E5A1B-3D14-7E41-A56B-33DCE83CAE83}" destId="{AF361B83-2135-E54F-8034-73F3BB6CF9CE}" srcOrd="1" destOrd="0" presId="urn:microsoft.com/office/officeart/2005/8/layout/orgChart1"/>
    <dgm:cxn modelId="{715B1838-03C2-D243-98D0-E1D996817626}" type="presOf" srcId="{8F37B973-ED29-EA4C-8C47-7143CA617CDB}" destId="{1F834363-0FB5-E74A-B6C3-23AC7E5D352C}" srcOrd="0" destOrd="0" presId="urn:microsoft.com/office/officeart/2005/8/layout/orgChart1"/>
    <dgm:cxn modelId="{1F088869-8AC8-CE49-8134-590128AC8711}" type="presOf" srcId="{73949A05-823B-394C-A2D6-2DF79751F4C8}" destId="{D7160F1A-CB68-0140-9AE9-89EAFAEDE5A1}" srcOrd="1" destOrd="0" presId="urn:microsoft.com/office/officeart/2005/8/layout/orgChart1"/>
    <dgm:cxn modelId="{A3CADE6F-5C4F-F246-BD78-DC07A79842B0}" srcId="{8F37B973-ED29-EA4C-8C47-7143CA617CDB}" destId="{DD06196D-A861-194A-B289-8339E9C97DFE}" srcOrd="0" destOrd="0" parTransId="{9023B98D-08B0-5347-ABBE-DAB5EA9EB807}" sibTransId="{B1AE0B9C-D38B-8C48-ABFA-512F971AFEA6}"/>
    <dgm:cxn modelId="{44B2A080-E5E0-924A-BD2E-EE413FF3ABD1}" type="presOf" srcId="{73949A05-823B-394C-A2D6-2DF79751F4C8}" destId="{7B357478-7A4E-FE44-8B79-E5200B989B35}" srcOrd="0" destOrd="0" presId="urn:microsoft.com/office/officeart/2005/8/layout/orgChart1"/>
    <dgm:cxn modelId="{EFD3A45F-029F-0A4D-8114-28819F39DEE5}" type="presOf" srcId="{3DCF0D30-B0C0-664C-9734-D70F7B7EC4C9}" destId="{78928568-FC4F-3F4F-8A4C-F0BD2C5443F5}" srcOrd="0" destOrd="0" presId="urn:microsoft.com/office/officeart/2005/8/layout/orgChart1"/>
    <dgm:cxn modelId="{DA53E335-2739-354F-B899-E0AE2A4751FA}" type="presOf" srcId="{18BF6779-5EDF-0746-8844-C43D1598F6D9}" destId="{A3ECDAC5-A792-A34F-9C14-E2D643D06CE6}" srcOrd="0" destOrd="0" presId="urn:microsoft.com/office/officeart/2005/8/layout/orgChart1"/>
    <dgm:cxn modelId="{24EB0330-2594-8247-93D8-C22274C5CBDF}" type="presOf" srcId="{DD06196D-A861-194A-B289-8339E9C97DFE}" destId="{76BA2461-11A6-A74F-9631-A43FB1AA11FC}" srcOrd="1" destOrd="0" presId="urn:microsoft.com/office/officeart/2005/8/layout/orgChart1"/>
    <dgm:cxn modelId="{43844964-DAD8-CB41-8230-BB790523B89E}" type="presOf" srcId="{98939C44-A314-E449-BA3C-76FA5292004C}" destId="{38DFE362-E702-004E-A328-CB6A70C52045}" srcOrd="0" destOrd="0" presId="urn:microsoft.com/office/officeart/2005/8/layout/orgChart1"/>
    <dgm:cxn modelId="{FC0EB4D7-4A23-884B-9E36-45613C3205A9}" type="presParOf" srcId="{1F834363-0FB5-E74A-B6C3-23AC7E5D352C}" destId="{77812ECD-B9A9-A747-B5DD-2A6CD84BC67B}" srcOrd="0" destOrd="0" presId="urn:microsoft.com/office/officeart/2005/8/layout/orgChart1"/>
    <dgm:cxn modelId="{0E0A0503-A514-024E-AF32-192498A22CB5}" type="presParOf" srcId="{77812ECD-B9A9-A747-B5DD-2A6CD84BC67B}" destId="{AD6A9B89-1C99-3345-B741-EABA892BA152}" srcOrd="0" destOrd="0" presId="urn:microsoft.com/office/officeart/2005/8/layout/orgChart1"/>
    <dgm:cxn modelId="{8DBD660B-9A33-DB40-88C6-396382D66B26}" type="presParOf" srcId="{AD6A9B89-1C99-3345-B741-EABA892BA152}" destId="{29F8CD11-B456-284B-8A1F-479A755111DB}" srcOrd="0" destOrd="0" presId="urn:microsoft.com/office/officeart/2005/8/layout/orgChart1"/>
    <dgm:cxn modelId="{5A1C8F9A-7931-3D49-ADD5-E138C7E0DA5A}" type="presParOf" srcId="{AD6A9B89-1C99-3345-B741-EABA892BA152}" destId="{76BA2461-11A6-A74F-9631-A43FB1AA11FC}" srcOrd="1" destOrd="0" presId="urn:microsoft.com/office/officeart/2005/8/layout/orgChart1"/>
    <dgm:cxn modelId="{00E36F4B-0C25-5240-B224-31EB236B8A1B}" type="presParOf" srcId="{77812ECD-B9A9-A747-B5DD-2A6CD84BC67B}" destId="{41D646CD-FD42-7440-8179-8DAEAF0466D7}" srcOrd="1" destOrd="0" presId="urn:microsoft.com/office/officeart/2005/8/layout/orgChart1"/>
    <dgm:cxn modelId="{90FFE4FF-DEDA-E549-8BDC-C189CB6D4EB6}" type="presParOf" srcId="{41D646CD-FD42-7440-8179-8DAEAF0466D7}" destId="{A3ECDAC5-A792-A34F-9C14-E2D643D06CE6}" srcOrd="0" destOrd="0" presId="urn:microsoft.com/office/officeart/2005/8/layout/orgChart1"/>
    <dgm:cxn modelId="{F6E8B627-4F98-5A42-8ED1-D90A22DB5DC7}" type="presParOf" srcId="{41D646CD-FD42-7440-8179-8DAEAF0466D7}" destId="{BEFA5756-AE96-8048-A892-287C02A40A46}" srcOrd="1" destOrd="0" presId="urn:microsoft.com/office/officeart/2005/8/layout/orgChart1"/>
    <dgm:cxn modelId="{AD27E490-7EA3-1D43-B6FF-FAE272D6E319}" type="presParOf" srcId="{BEFA5756-AE96-8048-A892-287C02A40A46}" destId="{8CAFE55A-B955-D841-B329-03DBE6A058F0}" srcOrd="0" destOrd="0" presId="urn:microsoft.com/office/officeart/2005/8/layout/orgChart1"/>
    <dgm:cxn modelId="{18AC518C-C279-1A4E-9D90-26F24B0449C0}" type="presParOf" srcId="{8CAFE55A-B955-D841-B329-03DBE6A058F0}" destId="{7B357478-7A4E-FE44-8B79-E5200B989B35}" srcOrd="0" destOrd="0" presId="urn:microsoft.com/office/officeart/2005/8/layout/orgChart1"/>
    <dgm:cxn modelId="{1F5EDDEA-6555-914D-9A74-5F42D4C59EB9}" type="presParOf" srcId="{8CAFE55A-B955-D841-B329-03DBE6A058F0}" destId="{D7160F1A-CB68-0140-9AE9-89EAFAEDE5A1}" srcOrd="1" destOrd="0" presId="urn:microsoft.com/office/officeart/2005/8/layout/orgChart1"/>
    <dgm:cxn modelId="{0DD3D53A-92DC-024F-A074-255A9A0475EB}" type="presParOf" srcId="{BEFA5756-AE96-8048-A892-287C02A40A46}" destId="{4B7281FB-608D-784B-AA05-AF3EC623A059}" srcOrd="1" destOrd="0" presId="urn:microsoft.com/office/officeart/2005/8/layout/orgChart1"/>
    <dgm:cxn modelId="{564FB392-3A9B-BE49-94CB-60B4275DDB59}" type="presParOf" srcId="{BEFA5756-AE96-8048-A892-287C02A40A46}" destId="{270C0581-ECB4-784F-8480-D023BC26B723}" srcOrd="2" destOrd="0" presId="urn:microsoft.com/office/officeart/2005/8/layout/orgChart1"/>
    <dgm:cxn modelId="{B7242936-AD32-F24B-9DB3-2E4989648CEF}" type="presParOf" srcId="{41D646CD-FD42-7440-8179-8DAEAF0466D7}" destId="{78928568-FC4F-3F4F-8A4C-F0BD2C5443F5}" srcOrd="2" destOrd="0" presId="urn:microsoft.com/office/officeart/2005/8/layout/orgChart1"/>
    <dgm:cxn modelId="{A5D3732F-E074-E646-9B0C-B198FB1A63DC}" type="presParOf" srcId="{41D646CD-FD42-7440-8179-8DAEAF0466D7}" destId="{BE0175F5-0539-044D-8726-DA6E22F4C13D}" srcOrd="3" destOrd="0" presId="urn:microsoft.com/office/officeart/2005/8/layout/orgChart1"/>
    <dgm:cxn modelId="{A0A09563-826C-5646-8C40-15B86D89491E}" type="presParOf" srcId="{BE0175F5-0539-044D-8726-DA6E22F4C13D}" destId="{C7A23265-FE2F-1242-A3D3-CEA75F292075}" srcOrd="0" destOrd="0" presId="urn:microsoft.com/office/officeart/2005/8/layout/orgChart1"/>
    <dgm:cxn modelId="{775FFB46-6789-C041-AE88-046E24882D35}" type="presParOf" srcId="{C7A23265-FE2F-1242-A3D3-CEA75F292075}" destId="{449E6DC0-C599-0E43-B802-F1DE4BBA8C25}" srcOrd="0" destOrd="0" presId="urn:microsoft.com/office/officeart/2005/8/layout/orgChart1"/>
    <dgm:cxn modelId="{538648F1-7469-BD44-8D68-393ACAF089F5}" type="presParOf" srcId="{C7A23265-FE2F-1242-A3D3-CEA75F292075}" destId="{E5209938-0831-024B-9ECB-DDD7D09F9595}" srcOrd="1" destOrd="0" presId="urn:microsoft.com/office/officeart/2005/8/layout/orgChart1"/>
    <dgm:cxn modelId="{6D64717B-69F2-EA46-9D63-F9DCDD5919BC}" type="presParOf" srcId="{BE0175F5-0539-044D-8726-DA6E22F4C13D}" destId="{6468280B-1A58-5E4C-B416-948D8ACA9235}" srcOrd="1" destOrd="0" presId="urn:microsoft.com/office/officeart/2005/8/layout/orgChart1"/>
    <dgm:cxn modelId="{00705FF8-4F04-944B-BB61-5E4388D1BDD4}" type="presParOf" srcId="{BE0175F5-0539-044D-8726-DA6E22F4C13D}" destId="{CE64CBEA-D7AE-F04F-864C-2CB1DFA6A017}" srcOrd="2" destOrd="0" presId="urn:microsoft.com/office/officeart/2005/8/layout/orgChart1"/>
    <dgm:cxn modelId="{A4B201B2-693D-4C4F-9B92-6D339A3B83D6}" type="presParOf" srcId="{41D646CD-FD42-7440-8179-8DAEAF0466D7}" destId="{38DFE362-E702-004E-A328-CB6A70C52045}" srcOrd="4" destOrd="0" presId="urn:microsoft.com/office/officeart/2005/8/layout/orgChart1"/>
    <dgm:cxn modelId="{B573EBEF-0BB1-2B4E-8257-F9D0821B5376}" type="presParOf" srcId="{41D646CD-FD42-7440-8179-8DAEAF0466D7}" destId="{4ED7CCED-867E-6941-987A-DD750EC32A20}" srcOrd="5" destOrd="0" presId="urn:microsoft.com/office/officeart/2005/8/layout/orgChart1"/>
    <dgm:cxn modelId="{E13C45CB-CCD4-F24D-B2F1-5E4CF9BC7EE0}" type="presParOf" srcId="{4ED7CCED-867E-6941-987A-DD750EC32A20}" destId="{1FDEA32C-282E-CF4E-8A91-1BBC5E8A767E}" srcOrd="0" destOrd="0" presId="urn:microsoft.com/office/officeart/2005/8/layout/orgChart1"/>
    <dgm:cxn modelId="{5BB3EB4E-6BF9-3141-85D0-08179C44B557}" type="presParOf" srcId="{1FDEA32C-282E-CF4E-8A91-1BBC5E8A767E}" destId="{53B096F1-BDFC-0B44-9178-00D2EB936733}" srcOrd="0" destOrd="0" presId="urn:microsoft.com/office/officeart/2005/8/layout/orgChart1"/>
    <dgm:cxn modelId="{E299A555-58D8-3349-A0FD-CE14E4A98ED6}" type="presParOf" srcId="{1FDEA32C-282E-CF4E-8A91-1BBC5E8A767E}" destId="{AF361B83-2135-E54F-8034-73F3BB6CF9CE}" srcOrd="1" destOrd="0" presId="urn:microsoft.com/office/officeart/2005/8/layout/orgChart1"/>
    <dgm:cxn modelId="{B88AB548-4AF3-474E-8960-A3A369EA83CE}" type="presParOf" srcId="{4ED7CCED-867E-6941-987A-DD750EC32A20}" destId="{F2325320-4495-8D46-9B55-0643924D31A7}" srcOrd="1" destOrd="0" presId="urn:microsoft.com/office/officeart/2005/8/layout/orgChart1"/>
    <dgm:cxn modelId="{83B62ED4-F358-2B43-BA22-9560388049AD}" type="presParOf" srcId="{4ED7CCED-867E-6941-987A-DD750EC32A20}" destId="{86CDFDA8-95F3-D44D-A942-92476CF110AA}" srcOrd="2" destOrd="0" presId="urn:microsoft.com/office/officeart/2005/8/layout/orgChart1"/>
    <dgm:cxn modelId="{18B185D6-4A47-4141-9765-919D71B6C916}" type="presParOf" srcId="{77812ECD-B9A9-A747-B5DD-2A6CD84BC67B}" destId="{AFDCB13C-79D7-6B4F-83E4-FEB54C9E05F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FE362-E702-004E-A328-CB6A70C52045}">
      <dsp:nvSpPr>
        <dsp:cNvPr id="0" name=""/>
        <dsp:cNvSpPr/>
      </dsp:nvSpPr>
      <dsp:spPr>
        <a:xfrm>
          <a:off x="4572000" y="1162451"/>
          <a:ext cx="2812656" cy="488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073"/>
              </a:lnTo>
              <a:lnTo>
                <a:pt x="2812656" y="244073"/>
              </a:lnTo>
              <a:lnTo>
                <a:pt x="2812656" y="488146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928568-FC4F-3F4F-8A4C-F0BD2C5443F5}">
      <dsp:nvSpPr>
        <dsp:cNvPr id="0" name=""/>
        <dsp:cNvSpPr/>
      </dsp:nvSpPr>
      <dsp:spPr>
        <a:xfrm>
          <a:off x="4526280" y="1162451"/>
          <a:ext cx="91440" cy="4881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8146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ECDAC5-A792-A34F-9C14-E2D643D06CE6}">
      <dsp:nvSpPr>
        <dsp:cNvPr id="0" name=""/>
        <dsp:cNvSpPr/>
      </dsp:nvSpPr>
      <dsp:spPr>
        <a:xfrm>
          <a:off x="1759343" y="1162451"/>
          <a:ext cx="2812656" cy="488146"/>
        </a:xfrm>
        <a:custGeom>
          <a:avLst/>
          <a:gdLst/>
          <a:ahLst/>
          <a:cxnLst/>
          <a:rect l="0" t="0" r="0" b="0"/>
          <a:pathLst>
            <a:path>
              <a:moveTo>
                <a:pt x="2812656" y="0"/>
              </a:moveTo>
              <a:lnTo>
                <a:pt x="2812656" y="244073"/>
              </a:lnTo>
              <a:lnTo>
                <a:pt x="0" y="244073"/>
              </a:lnTo>
              <a:lnTo>
                <a:pt x="0" y="488146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8CD11-B456-284B-8A1F-479A755111DB}">
      <dsp:nvSpPr>
        <dsp:cNvPr id="0" name=""/>
        <dsp:cNvSpPr/>
      </dsp:nvSpPr>
      <dsp:spPr>
        <a:xfrm>
          <a:off x="1888574" y="196"/>
          <a:ext cx="5366850" cy="1162254"/>
        </a:xfrm>
        <a:prstGeom prst="rect">
          <a:avLst/>
        </a:prstGeom>
        <a:solidFill>
          <a:schemeClr val="accent5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Student Technology Resource Center</a:t>
          </a:r>
        </a:p>
      </dsp:txBody>
      <dsp:txXfrm>
        <a:off x="1888574" y="196"/>
        <a:ext cx="5366850" cy="1162254"/>
      </dsp:txXfrm>
    </dsp:sp>
    <dsp:sp modelId="{7B357478-7A4E-FE44-8B79-E5200B989B35}">
      <dsp:nvSpPr>
        <dsp:cNvPr id="0" name=""/>
        <dsp:cNvSpPr/>
      </dsp:nvSpPr>
      <dsp:spPr>
        <a:xfrm>
          <a:off x="597089" y="1650598"/>
          <a:ext cx="2324509" cy="1162254"/>
        </a:xfrm>
        <a:prstGeom prst="rect">
          <a:avLst/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In Person Classes</a:t>
          </a:r>
        </a:p>
      </dsp:txBody>
      <dsp:txXfrm>
        <a:off x="597089" y="1650598"/>
        <a:ext cx="2324509" cy="1162254"/>
      </dsp:txXfrm>
    </dsp:sp>
    <dsp:sp modelId="{449E6DC0-C599-0E43-B802-F1DE4BBA8C25}">
      <dsp:nvSpPr>
        <dsp:cNvPr id="0" name=""/>
        <dsp:cNvSpPr/>
      </dsp:nvSpPr>
      <dsp:spPr>
        <a:xfrm>
          <a:off x="3409745" y="1650598"/>
          <a:ext cx="2324509" cy="1162254"/>
        </a:xfrm>
        <a:prstGeom prst="rect">
          <a:avLst/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Online Resources</a:t>
          </a:r>
        </a:p>
      </dsp:txBody>
      <dsp:txXfrm>
        <a:off x="3409745" y="1650598"/>
        <a:ext cx="2324509" cy="1162254"/>
      </dsp:txXfrm>
    </dsp:sp>
    <dsp:sp modelId="{53B096F1-BDFC-0B44-9178-00D2EB936733}">
      <dsp:nvSpPr>
        <dsp:cNvPr id="0" name=""/>
        <dsp:cNvSpPr/>
      </dsp:nvSpPr>
      <dsp:spPr>
        <a:xfrm>
          <a:off x="6222401" y="1650598"/>
          <a:ext cx="2324509" cy="1162254"/>
        </a:xfrm>
        <a:prstGeom prst="rect">
          <a:avLst/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Online Courses</a:t>
          </a:r>
        </a:p>
      </dsp:txBody>
      <dsp:txXfrm>
        <a:off x="6222401" y="1650598"/>
        <a:ext cx="2324509" cy="1162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07777-6909-EC44-B9EE-15CE1E4D84F7}" type="datetimeFigureOut">
              <a:rPr lang="en-US" smtClean="0"/>
              <a:t>8/2/17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8CF9-FC97-E143-B414-8980D5A5A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68CF9-FC97-E143-B414-8980D5A5A0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47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68CF9-FC97-E143-B414-8980D5A5A0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68CF9-FC97-E143-B414-8980D5A5A0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52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68CF9-FC97-E143-B414-8980D5A5A0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52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68CF9-FC97-E143-B414-8980D5A5A0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64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68CF9-FC97-E143-B414-8980D5A5A0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85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68CF9-FC97-E143-B414-8980D5A5A0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06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68CF9-FC97-E143-B414-8980D5A5A0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28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68CF9-FC97-E143-B414-8980D5A5A0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62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68CF9-FC97-E143-B414-8980D5A5A0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41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14976-C579-6E4C-8EA4-F7AC5E491C87}" type="datetimeFigureOut">
              <a:rPr lang="en-US"/>
              <a:pPr>
                <a:defRPr/>
              </a:pPr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65495-8BAF-1547-9EEB-863F95BA2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3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F4983-00D0-3942-9444-ED7C5CDF46F5}" type="datetimeFigureOut">
              <a:rPr lang="en-US"/>
              <a:pPr>
                <a:defRPr/>
              </a:pPr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CA246-4E30-254A-BFE0-487B63C26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0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57BF7-8128-ED40-954F-6813A31A6047}" type="datetimeFigureOut">
              <a:rPr lang="en-US"/>
              <a:pPr>
                <a:defRPr/>
              </a:pPr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B0AD0-81FA-804E-8870-BFC2714C8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92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38031-255C-9B4C-BFD4-F66F409A06B6}" type="datetimeFigureOut">
              <a:rPr lang="en-US"/>
              <a:pPr>
                <a:defRPr/>
              </a:pPr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3F766-69E3-E943-BE90-6800F43FC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5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B9217-E8BF-7249-BB7A-1622034C751A}" type="datetimeFigureOut">
              <a:rPr lang="en-US"/>
              <a:pPr>
                <a:defRPr/>
              </a:pPr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63D82-B439-B240-B567-FEA558D72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3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F44E2-8B78-4546-B01D-12C26A333DE8}" type="datetimeFigureOut">
              <a:rPr lang="en-US"/>
              <a:pPr>
                <a:defRPr/>
              </a:pPr>
              <a:t>8/2/17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8423E-DACD-EC4D-A6EE-10FE2210A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3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441EA-8A6A-5E4C-B3F6-02352DFC5D46}" type="datetimeFigureOut">
              <a:rPr lang="en-US"/>
              <a:pPr>
                <a:defRPr/>
              </a:pPr>
              <a:t>8/2/17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826F3-7D4B-5D43-A9A6-39EDA207A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59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25281-0882-6440-8FF8-28F5D4FD7C18}" type="datetimeFigureOut">
              <a:rPr lang="en-US"/>
              <a:pPr>
                <a:defRPr/>
              </a:pPr>
              <a:t>8/2/17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F4482-43DA-4041-8E30-55925D79F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9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ED621-5EC4-C147-8F3F-9F7D28F0257B}" type="datetimeFigureOut">
              <a:rPr lang="en-US"/>
              <a:pPr>
                <a:defRPr/>
              </a:pPr>
              <a:t>8/2/17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2066D-9C2B-8F42-BDCD-073D4E779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02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C2AD4-254B-0742-B09B-B8CAEC119C0D}" type="datetimeFigureOut">
              <a:rPr lang="en-US"/>
              <a:pPr>
                <a:defRPr/>
              </a:pPr>
              <a:t>8/2/17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B4089-5C86-FB41-93CE-34C4F76B6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27400-7A0F-4249-BD64-2E1B9EA613D1}" type="datetimeFigureOut">
              <a:rPr lang="en-US"/>
              <a:pPr>
                <a:defRPr/>
              </a:pPr>
              <a:t>8/2/17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E9F1F-EE30-6A4C-B7CA-60DB04C20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64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E0B4C6-B640-B14A-8659-DD6769B2E011}" type="datetimeFigureOut">
              <a:rPr lang="en-US"/>
              <a:pPr>
                <a:defRPr/>
              </a:pPr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E81629-B539-3242-811D-8FF40080B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https://link.mnsu.edu/strc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http://www.mnsu.edu/stc/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/>
          <a:lstStyle/>
          <a:p>
            <a:r>
              <a:rPr lang="en-US" altLang="x-none">
                <a:solidFill>
                  <a:schemeClr val="bg1"/>
                </a:solidFill>
              </a:rPr>
              <a:t>Big Idea: Student Technology Resource Center</a:t>
            </a:r>
            <a:endParaRPr lang="x-none" altLang="x-none">
              <a:solidFill>
                <a:schemeClr val="bg1"/>
              </a:solidFill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  <p:extLst>
              <p:ext uri="{D42A27DB-BD31-4B8C-83A1-F6EECF244321}">
                <p14:modId xmlns:p14="http://schemas.microsoft.com/office/powerpoint/2010/main" val="2850603554"/>
              </p:ext>
            </p:extLst>
          </p:nvPr>
        </p:nvSpPr>
        <p:spPr bwMode="auto">
          <a:xfrm>
            <a:off x="1143000" y="2701925"/>
            <a:ext cx="6858000" cy="1831975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x-none" dirty="0">
              <a:solidFill>
                <a:schemeClr val="bg1"/>
              </a:solidFill>
            </a:endParaRPr>
          </a:p>
          <a:p>
            <a:r>
              <a:rPr lang="en-US" altLang="x-none" dirty="0">
                <a:solidFill>
                  <a:schemeClr val="bg1"/>
                </a:solidFill>
              </a:rPr>
              <a:t>Presenters:</a:t>
            </a:r>
          </a:p>
          <a:p>
            <a:r>
              <a:rPr lang="en-US" altLang="x-none" dirty="0" smtClean="0">
                <a:solidFill>
                  <a:schemeClr val="bg1"/>
                </a:solidFill>
              </a:rPr>
              <a:t>Carrie Miller, Ph.D. Instructional Designer</a:t>
            </a:r>
            <a:endParaRPr lang="en-US" altLang="x-none" dirty="0">
              <a:solidFill>
                <a:schemeClr val="bg1"/>
              </a:solidFill>
            </a:endParaRPr>
          </a:p>
          <a:p>
            <a:r>
              <a:rPr lang="en-US" altLang="x-none" dirty="0">
                <a:solidFill>
                  <a:schemeClr val="bg1"/>
                </a:solidFill>
              </a:rPr>
              <a:t>John Bayerl, Instructional Technologist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015228296"/>
              </p:ext>
            </p:extLst>
          </p:nvPr>
        </p:nvGraphicFramePr>
        <p:xfrm>
          <a:off x="0" y="165100"/>
          <a:ext cx="9144000" cy="2813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84200" y="2978150"/>
            <a:ext cx="233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+mn-lt"/>
              </a:rPr>
              <a:t>30 min </a:t>
            </a:r>
            <a:r>
              <a:rPr lang="mr-IN" sz="1600">
                <a:latin typeface="+mn-lt"/>
              </a:rPr>
              <a:t>–</a:t>
            </a:r>
            <a:r>
              <a:rPr lang="en-US" sz="1600">
                <a:latin typeface="+mn-lt"/>
              </a:rPr>
              <a:t> 1 hour sessions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+mn-lt"/>
              </a:rPr>
              <a:t>Focus on Specific topic or tool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+mn-lt"/>
              </a:rPr>
              <a:t>Scheduled, or upon request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3600" y="2978150"/>
            <a:ext cx="233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+mn-lt"/>
              </a:rPr>
              <a:t>On-demand support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+mn-lt"/>
              </a:rPr>
              <a:t>Focused on specific tools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+mn-lt"/>
              </a:rPr>
              <a:t>Information added by request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3000" y="2978150"/>
            <a:ext cx="233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+mn-lt"/>
              </a:rPr>
              <a:t>MOOC-based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+mn-lt"/>
              </a:rPr>
              <a:t>Self-paced, open to all students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+mn-lt"/>
              </a:rPr>
              <a:t>Technical certification</a:t>
            </a:r>
          </a:p>
        </p:txBody>
      </p:sp>
    </p:spTree>
    <p:extLst>
      <p:ext uri="{BB962C8B-B14F-4D97-AF65-F5344CB8AC3E}">
        <p14:creationId xmlns:p14="http://schemas.microsoft.com/office/powerpoint/2010/main" val="42180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altLang="x-none"/>
              <a:t>Questions?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x-none" altLang="x-none"/>
              <a:t>Link to the paper - </a:t>
            </a:r>
            <a:r>
              <a:rPr lang="x-none" altLang="x-none">
                <a:hlinkClick r:id="rId4"/>
              </a:rPr>
              <a:t>https://link.mnsu.edu/strc</a:t>
            </a:r>
          </a:p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77746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9148104" cy="993775"/>
          </a:xfrm>
        </p:spPr>
        <p:txBody>
          <a:bodyPr/>
          <a:lstStyle/>
          <a:p>
            <a:pPr algn="ctr"/>
            <a:r>
              <a:rPr lang="en-US" altLang="x-none"/>
              <a:t>Center for Excellence and Innovation in</a:t>
            </a:r>
            <a:r>
              <a:rPr lang="mr-IN" altLang="x-none"/>
              <a:t>…</a:t>
            </a:r>
            <a:endParaRPr lang="x-none" altLang="x-none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 bwMode="auto">
          <a:xfrm>
            <a:off x="628650" y="1330185"/>
            <a:ext cx="7886700" cy="326231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/>
              <a:t>Teaching and Learning</a:t>
            </a:r>
          </a:p>
          <a:p>
            <a:r>
              <a:rPr lang="en-US" altLang="x-none"/>
              <a:t>Research and Sponsored Programs</a:t>
            </a:r>
          </a:p>
          <a:p>
            <a:r>
              <a:rPr lang="en-US" altLang="x-none"/>
              <a:t>Scholarly Research</a:t>
            </a:r>
          </a:p>
          <a:p>
            <a:r>
              <a:rPr lang="en-US" altLang="x-none"/>
              <a:t>Academic Technology</a:t>
            </a:r>
          </a:p>
          <a:p>
            <a:r>
              <a:rPr lang="en-US" altLang="x-none"/>
              <a:t>Assessment</a:t>
            </a:r>
          </a:p>
          <a:p>
            <a:r>
              <a:rPr lang="en-US" altLang="x-none"/>
              <a:t>Writing Across the Curriculum</a:t>
            </a:r>
          </a:p>
        </p:txBody>
      </p:sp>
      <p:pic>
        <p:nvPicPr>
          <p:cNvPr id="4" name="Content Placeholder 1" descr="1550FA1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01732" y="1028397"/>
            <a:ext cx="4163444" cy="277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6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Past Technology Initiatives</a:t>
            </a:r>
            <a:endParaRPr lang="en-US" altLang="x-none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/>
              <a:t>Student Technology Guides</a:t>
            </a:r>
          </a:p>
          <a:p>
            <a:r>
              <a:rPr lang="en-US" altLang="x-none"/>
              <a:t>Visiting all First Year Experience Classes</a:t>
            </a:r>
          </a:p>
          <a:p>
            <a:r>
              <a:rPr lang="en-US" altLang="x-none"/>
              <a:t>Partnered with the library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1501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24 at 9.21.5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839" y="1085850"/>
            <a:ext cx="2131444" cy="1717349"/>
          </a:xfrm>
          <a:prstGeom prst="rect">
            <a:avLst/>
          </a:prstGeom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Phase 1 – Identifying the challenge</a:t>
            </a:r>
            <a:endParaRPr lang="x-none" altLang="x-none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 bwMode="auto">
          <a:xfrm>
            <a:off x="628650" y="1370013"/>
            <a:ext cx="7856866" cy="3262312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US" altLang="x-none" dirty="0" smtClean="0"/>
              <a:t>Faculty vs Technology</a:t>
            </a:r>
            <a:endParaRPr lang="en-US" altLang="x-none" dirty="0"/>
          </a:p>
          <a:p>
            <a:pPr lvl="1"/>
            <a:r>
              <a:rPr lang="en-US" altLang="x-none" dirty="0" smtClean="0">
                <a:solidFill>
                  <a:srgbClr val="000000"/>
                </a:solidFill>
                <a:latin typeface="Calibri"/>
              </a:rPr>
              <a:t>Students vs Technology</a:t>
            </a:r>
            <a:endParaRPr lang="en-US" altLang="x-none" dirty="0">
              <a:solidFill>
                <a:srgbClr val="000000"/>
              </a:solidFill>
              <a:latin typeface="Calibri"/>
            </a:endParaRPr>
          </a:p>
          <a:p>
            <a:pPr lvl="1"/>
            <a:endParaRPr lang="en-US" altLang="x-none" dirty="0">
              <a:solidFill>
                <a:srgbClr val="000000"/>
              </a:solidFill>
              <a:latin typeface="Calibri"/>
            </a:endParaRPr>
          </a:p>
          <a:p>
            <a:r>
              <a:rPr lang="en-US" altLang="x-none" dirty="0">
                <a:solidFill>
                  <a:srgbClr val="000000"/>
                </a:solidFill>
                <a:latin typeface="Calibri"/>
              </a:rPr>
              <a:t>This all culminated in a big idea!</a:t>
            </a:r>
            <a:endParaRPr lang="en-US" altLang="x-none" dirty="0">
              <a:latin typeface="Calibri"/>
            </a:endParaRPr>
          </a:p>
          <a:p>
            <a:pPr marL="0" indent="0">
              <a:buNone/>
            </a:pPr>
            <a:endParaRPr lang="en-US" altLang="x-none" dirty="0">
              <a:solidFill>
                <a:srgbClr val="000000"/>
              </a:solidFill>
              <a:latin typeface="Calibri"/>
            </a:endParaRPr>
          </a:p>
          <a:p>
            <a:r>
              <a:rPr lang="en-US" altLang="x-none" sz="3600" dirty="0">
                <a:solidFill>
                  <a:srgbClr val="000000"/>
                </a:solidFill>
                <a:latin typeface="Calibri"/>
              </a:rPr>
              <a:t>What if the faculty could send the students somewhere to get training on technology?</a:t>
            </a:r>
            <a:endParaRPr lang="en-US" altLang="x-none" sz="3600" dirty="0">
              <a:latin typeface="Calibri"/>
            </a:endParaRPr>
          </a:p>
          <a:p>
            <a:pPr marL="0" indent="0">
              <a:buNone/>
            </a:pPr>
            <a:endParaRPr lang="en-US" altLang="x-none" dirty="0">
              <a:latin typeface="Calibri"/>
            </a:endParaRPr>
          </a:p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7688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17" r="-12017"/>
          <a:stretch/>
        </p:blipFill>
        <p:spPr>
          <a:xfrm>
            <a:off x="4721606" y="1370013"/>
            <a:ext cx="4536694" cy="2757932"/>
          </a:xfrm>
          <a:prstGeom prst="rect">
            <a:avLst/>
          </a:prstGeom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altLang="x-none"/>
              <a:t>Phase 2 – The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4413250" cy="32623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Create a place that offers technology training for our students. 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Make </a:t>
            </a:r>
            <a:r>
              <a:rPr lang="en-US" dirty="0" smtClean="0">
                <a:latin typeface="Arial"/>
                <a:cs typeface="Arial"/>
              </a:rPr>
              <a:t>it </a:t>
            </a:r>
            <a:r>
              <a:rPr lang="en-US" dirty="0">
                <a:latin typeface="Arial"/>
                <a:cs typeface="Arial"/>
              </a:rPr>
              <a:t>simple for faculty to integrate technology </a:t>
            </a:r>
            <a:endParaRPr lang="en-US" dirty="0" smtClean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C</a:t>
            </a:r>
            <a:r>
              <a:rPr lang="en-US" dirty="0" smtClean="0">
                <a:latin typeface="Arial"/>
                <a:cs typeface="Arial"/>
              </a:rPr>
              <a:t>reate </a:t>
            </a:r>
            <a:r>
              <a:rPr lang="en-US" dirty="0">
                <a:latin typeface="Arial"/>
                <a:cs typeface="Arial"/>
              </a:rPr>
              <a:t>technology literacy tracks  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Get students learning about technology and options before they get to campus. 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Use as many existing resources as possible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14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altLang="x-none"/>
              <a:t>Phase 3 – The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Get the faculty buy-in</a:t>
            </a:r>
          </a:p>
          <a:p>
            <a:r>
              <a:rPr lang="en-US"/>
              <a:t>Get the student buy-in</a:t>
            </a:r>
          </a:p>
          <a:p>
            <a:r>
              <a:rPr lang="en-US"/>
              <a:t>Get the administration buy-in</a:t>
            </a:r>
          </a:p>
          <a:p>
            <a:r>
              <a:rPr lang="en-US"/>
              <a:t>Find Partners (Library, CETL, Administration)</a:t>
            </a:r>
          </a:p>
          <a:p>
            <a:r>
              <a:rPr lang="en-US"/>
              <a:t>Align it within IT goals</a:t>
            </a:r>
          </a:p>
          <a:p>
            <a:r>
              <a:rPr lang="en-US"/>
              <a:t>Get it woven into the fabric of our Academic Master Plan</a:t>
            </a:r>
          </a:p>
          <a:p>
            <a:r>
              <a:rPr lang="en-US"/>
              <a:t>Research business and alumni experience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3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altLang="x-none"/>
              <a:t>Phase 4 – The Creation of the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Find funding to get one grad student working on this</a:t>
            </a:r>
          </a:p>
          <a:p>
            <a:r>
              <a:rPr lang="en-US"/>
              <a:t>Work to create a template and a communication path</a:t>
            </a:r>
          </a:p>
          <a:p>
            <a:r>
              <a:rPr lang="en-US"/>
              <a:t>Develop the development courses for both online and face-to-face students</a:t>
            </a:r>
          </a:p>
          <a:p>
            <a:r>
              <a:rPr lang="en-US"/>
              <a:t>Use our existing Solution Center and Academic Computer Center employees for training and support</a:t>
            </a:r>
          </a:p>
        </p:txBody>
      </p:sp>
    </p:spTree>
    <p:extLst>
      <p:ext uri="{BB962C8B-B14F-4D97-AF65-F5344CB8AC3E}">
        <p14:creationId xmlns:p14="http://schemas.microsoft.com/office/powerpoint/2010/main" val="87656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24 at 8.58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789" y="2216023"/>
            <a:ext cx="5935950" cy="2414704"/>
          </a:xfrm>
          <a:prstGeom prst="rect">
            <a:avLst/>
          </a:prstGeom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altLang="x-none"/>
              <a:t>Researching Student Technology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x-none" altLang="x-none"/>
              <a:t>Identify current technology requirements on campus</a:t>
            </a:r>
          </a:p>
          <a:p>
            <a:r>
              <a:rPr lang="x-none" altLang="x-none"/>
              <a:t>Identify current usage of supported technology</a:t>
            </a:r>
          </a:p>
          <a:p>
            <a:r>
              <a:rPr lang="x-none" altLang="x-none"/>
              <a:t>Perform usage study</a:t>
            </a:r>
          </a:p>
          <a:p>
            <a:r>
              <a:rPr lang="x-none" altLang="x-none">
                <a:solidFill>
                  <a:srgbClr val="000000"/>
                </a:solidFill>
              </a:rPr>
              <a:t>King, H., Miller, C.L.</a:t>
            </a:r>
            <a:r>
              <a:rPr lang="x-none" altLang="x-none"/>
              <a:t/>
            </a:r>
            <a:br>
              <a:rPr lang="x-none" altLang="x-none"/>
            </a:br>
            <a:r>
              <a:rPr lang="x-none" altLang="x-none">
                <a:solidFill>
                  <a:srgbClr val="000000"/>
                </a:solidFill>
              </a:rPr>
              <a:t>&amp; Bayerl, J. J Form </a:t>
            </a:r>
            <a:r>
              <a:rPr lang="x-none" altLang="x-none"/>
              <a:t/>
            </a:r>
            <a:br>
              <a:rPr lang="x-none" altLang="x-none"/>
            </a:br>
            <a:r>
              <a:rPr lang="x-none" altLang="x-none">
                <a:solidFill>
                  <a:srgbClr val="000000"/>
                </a:solidFill>
              </a:rPr>
              <a:t>Des Learn (2017). </a:t>
            </a:r>
            <a:r>
              <a:rPr lang="x-none" altLang="x-none"/>
              <a:t/>
            </a:r>
            <a:br>
              <a:rPr lang="x-none" altLang="x-none"/>
            </a:br>
            <a:r>
              <a:rPr lang="x-none" altLang="x-none">
                <a:solidFill>
                  <a:srgbClr val="000000"/>
                </a:solidFill>
              </a:rPr>
              <a:t>doi:10.1007/s41686-</a:t>
            </a:r>
            <a:r>
              <a:rPr lang="x-none" altLang="x-none"/>
              <a:t/>
            </a:r>
            <a:br>
              <a:rPr lang="x-none" altLang="x-none"/>
            </a:br>
            <a:r>
              <a:rPr lang="x-none" altLang="x-none">
                <a:solidFill>
                  <a:srgbClr val="000000"/>
                </a:solidFill>
              </a:rPr>
              <a:t>017-0001-5</a:t>
            </a:r>
          </a:p>
        </p:txBody>
      </p:sp>
    </p:spTree>
    <p:extLst>
      <p:ext uri="{BB962C8B-B14F-4D97-AF65-F5344CB8AC3E}">
        <p14:creationId xmlns:p14="http://schemas.microsoft.com/office/powerpoint/2010/main" val="8227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altLang="x-none"/>
              <a:t>Creating Resources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x-none" altLang="x-none"/>
              <a:t>Mantras: Usability, Accessibility, Comprehensive, and Concise</a:t>
            </a:r>
          </a:p>
          <a:p>
            <a:r>
              <a:rPr lang="x-none" altLang="x-none"/>
              <a:t>Began with Web Resources – </a:t>
            </a:r>
            <a:r>
              <a:rPr lang="x-none" altLang="x-none">
                <a:hlinkClick r:id="rId4"/>
              </a:rPr>
              <a:t>www.mnsu.edu/stc/</a:t>
            </a:r>
            <a:r>
              <a:rPr lang="x-none" altLang="x-none"/>
              <a:t> </a:t>
            </a:r>
          </a:p>
          <a:p>
            <a:endParaRPr lang="x-none" altLang="x-none"/>
          </a:p>
        </p:txBody>
      </p:sp>
      <p:pic>
        <p:nvPicPr>
          <p:cNvPr id="2" name="Picture 1" descr="Screen Shot 2017-04-24 at 9.13.4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18" y="2258060"/>
            <a:ext cx="2743200" cy="2278966"/>
          </a:xfrm>
          <a:prstGeom prst="rect">
            <a:avLst/>
          </a:prstGeom>
        </p:spPr>
      </p:pic>
      <p:pic>
        <p:nvPicPr>
          <p:cNvPr id="3" name="Picture 2" descr="Screen Shot 2017-04-24 at 9.16.0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407" y="2237919"/>
            <a:ext cx="2743200" cy="23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2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0" id="{9CC232D7-4B6D-044E-A30E-5840DF6C0BEF}" vid="{67F04BAF-1FA1-4441-A561-D0B55E5681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318</Words>
  <Application>Microsoft Macintosh PowerPoint</Application>
  <PresentationFormat>On-screen Show (16:9)</PresentationFormat>
  <Paragraphs>75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Mangal</vt:lpstr>
      <vt:lpstr>Arial</vt:lpstr>
      <vt:lpstr>Office Theme</vt:lpstr>
      <vt:lpstr>Big Idea: Student Technology Resource Center</vt:lpstr>
      <vt:lpstr>Center for Excellence and Innovation in…</vt:lpstr>
      <vt:lpstr>Past Technology Initiatives</vt:lpstr>
      <vt:lpstr>Phase 1 – Identifying the challenge</vt:lpstr>
      <vt:lpstr>Phase 2 – The Ideas</vt:lpstr>
      <vt:lpstr>Phase 3 – The Setup</vt:lpstr>
      <vt:lpstr>Phase 4 – The Creation of the Center</vt:lpstr>
      <vt:lpstr>Researching Student Technology</vt:lpstr>
      <vt:lpstr>Creating Resources</vt:lpstr>
      <vt:lpstr>PowerPoint Presentation</vt:lpstr>
      <vt:lpstr>Questions?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Idea: Student Technology Resource Center</dc:title>
  <cp:lastModifiedBy>Bayerl, John J</cp:lastModifiedBy>
  <cp:revision>7</cp:revision>
  <dcterms:modified xsi:type="dcterms:W3CDTF">2017-08-02T18:29:26Z</dcterms:modified>
</cp:coreProperties>
</file>