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4"/>
  </p:notes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7" r:id="rId33"/>
  </p:sldIdLst>
  <p:sldSz cx="9144000" cy="6858000" type="screen4x3"/>
  <p:notesSz cx="6858000" cy="9144000"/>
  <p:embeddedFontLst>
    <p:embeddedFont>
      <p:font typeface="Proxima Nova"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Rockwell" panose="02060603020205020403" pitchFamily="18"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Jo Katras" initials="" lastIdx="1" clrIdx="0"/>
  <p:cmAuthor id="1" name="Dung Mao"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snapToGrid="0">
      <p:cViewPr varScale="1">
        <p:scale>
          <a:sx n="76" d="100"/>
          <a:sy n="76" d="100"/>
        </p:scale>
        <p:origin x="1188" y="84"/>
      </p:cViewPr>
      <p:guideLst/>
    </p:cSldViewPr>
  </p:slideViewPr>
  <p:notesTextViewPr>
    <p:cViewPr>
      <p:scale>
        <a:sx n="1" d="1"/>
        <a:sy n="1" d="1"/>
      </p:scale>
      <p:origin x="0" y="0"/>
    </p:cViewPr>
  </p:notesTextViewPr>
  <p:sorterViewPr>
    <p:cViewPr>
      <p:scale>
        <a:sx n="84" d="100"/>
        <a:sy n="8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6-15T11:10:12.234" idx="1">
    <p:pos x="6000" y="0"/>
    <p:text>+lhend@umn.edu +maox0025@umn.edu 
I kept in slides 8-10 but if we decide we have to much we can simplify.
_Assigned to you_</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06-15T18:13:20.581" idx="1">
    <p:pos x="6000" y="0"/>
    <p:text>Dung's slides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A02B13-85C4-48D4-AF64-F855F7E04645}" type="datetimeFigureOut">
              <a:rPr lang="en-US" smtClean="0"/>
              <a:t>7/7/2017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ADE265-2EC5-4D27-ACBD-24C527BDB9E1}" type="slidenum">
              <a:rPr lang="en-US" smtClean="0"/>
              <a:t>‹#›</a:t>
            </a:fld>
            <a:endParaRPr lang="en-US"/>
          </a:p>
        </p:txBody>
      </p:sp>
    </p:spTree>
    <p:extLst>
      <p:ext uri="{BB962C8B-B14F-4D97-AF65-F5344CB8AC3E}">
        <p14:creationId xmlns:p14="http://schemas.microsoft.com/office/powerpoint/2010/main" val="150635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3" name="Shape 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7620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151" name="Shape 15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66" name="Shape 16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76" name="Shape 17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86" name="Shape 18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01" name="Shape 20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11" name="Shape 21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21" name="Shape 22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36" name="Shape 23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46" name="Shape 24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Increased Need: 1996 – shift in welfare policy environment; shift to asset development approach; 2008 and prior - Financial crisis increased awareness of need</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Federal and state initiatives: ACF integration of financial education; Ladder out of Poverty</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Staff not trained in content or delivery: Teacher confidence and knowledge: Wisconsin study results; Also staff turnover resulted in on-going training need</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Entrepreneurial efforts: U of Maryland SSW, Financial Social Work, Financial Institute, etc.</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Lack of Funding: McKnight shift in priorities; challenge in bringing people from across the state together - expensive</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Environmental scan: different types of certifications</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Quality assurance: one time training without assessment of skills and knowledge</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On-going updates: no continuing education systematically offered and documented</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Recognition of new staff expertise: Specifically FAIM coordinators</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90" name="Shape 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56" name="Shape 25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Mary Jo spoke of the Capstone Project as a method for us to assess student learning, but there is an additional component that helps us as course designers and instructors. That is to see if there are changing audience needs with the clients they are serving on the ground.</a:t>
            </a:r>
          </a:p>
        </p:txBody>
      </p:sp>
      <p:sp>
        <p:nvSpPr>
          <p:cNvPr id="263" name="Shape 26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70" name="Shape 27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77" name="Shape 27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Six families identified as immigrants</a:t>
            </a:r>
          </a:p>
        </p:txBody>
      </p:sp>
      <p:sp>
        <p:nvSpPr>
          <p:cNvPr id="284" name="Shape 28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91" name="Shape 29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99" name="Shape 29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07" name="Shape 30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15" name="Shape 31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6 families had credit card debt that ranged from $800-5,000</a:t>
            </a:r>
          </a:p>
          <a:p>
            <a:pPr lvl="0">
              <a:spcBef>
                <a:spcPts val="0"/>
              </a:spcBef>
              <a:buNone/>
            </a:pPr>
            <a:endParaRPr/>
          </a:p>
          <a:p>
            <a:pPr lvl="0">
              <a:spcBef>
                <a:spcPts val="0"/>
              </a:spcBef>
              <a:buNone/>
            </a:pPr>
            <a:r>
              <a:rPr lang="en-US"/>
              <a:t>6 families had student loan debt ranging from 5,000- 95,000</a:t>
            </a:r>
          </a:p>
        </p:txBody>
      </p:sp>
      <p:sp>
        <p:nvSpPr>
          <p:cNvPr id="323" name="Shape 32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38" name="Shape 33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31" name="Shape 33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46" name="Shape 34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3" name="Shape 1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GTCUW Funding</a:t>
            </a: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FSoS and Extension (content and Delivery)</a:t>
            </a:r>
          </a:p>
          <a:p>
            <a:pPr marL="171450" marR="0" lvl="1"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Advisory: Representatives from the MN Department of Human Services-Office of Economic Opportunity; Minnesota Community Action Partnership; Lutheran Social Services; Family Means; Greater Twin Cities United Way</a:t>
            </a:r>
          </a:p>
          <a:p>
            <a:pPr marL="171450" marR="0" lvl="1"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Community-based professionals: (Lessons from the field)</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Non-profit staff training in face to face mode was expensive for agencies. Model was for 1-2 day training in central location (TC or St. Cloud); required three days of work for those at a distance plus 2-3 nights’ hotel and food costs.  Current cost of $250 for 9-month program is probably less for some.</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Opportunity to absorb content over time; activities for application both hypothetically and with clients over course of program</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Ongoing community of learners: could learn from each other – could bring real-world situations to the group for brainstorming and garnering others’ ideas from their practice.</a:t>
            </a:r>
          </a:p>
        </p:txBody>
      </p:sp>
      <p:sp>
        <p:nvSpPr>
          <p:cNvPr id="117" name="Shape 1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1. Influences on Money</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2. Financial Planning Process</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3. Understanding Credit</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4. Managing Debt</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5. Savings and Asset Development</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6. Investing</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7. Asset Preservation and Protection</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8. Delivery Methods for Effective Financial Education (including ethics, not included in most training programs)</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9. Evaluation </a:t>
            </a:r>
          </a:p>
          <a:p>
            <a:pPr marL="0" marR="0" lvl="0" indent="0" algn="l" rtl="0">
              <a:spcBef>
                <a:spcPts val="0"/>
              </a:spcBef>
              <a:buClr>
                <a:schemeClr val="dk1"/>
              </a:buClr>
              <a:buSzPct val="25000"/>
              <a:buFont typeface="Calibri"/>
              <a:buNone/>
            </a:pPr>
            <a:r>
              <a:rPr lang="en-US" sz="1200" b="1" i="0" u="none" strike="noStrike" cap="none">
                <a:solidFill>
                  <a:schemeClr val="dk1"/>
                </a:solidFill>
                <a:latin typeface="Calibri"/>
                <a:ea typeface="Calibri"/>
                <a:cs typeface="Calibri"/>
                <a:sym typeface="Calibri"/>
              </a:rPr>
              <a:t>10. Capstone Project</a:t>
            </a:r>
          </a:p>
        </p:txBody>
      </p:sp>
      <p:sp>
        <p:nvSpPr>
          <p:cNvPr id="124" name="Shape 1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Core content: Narrated PPT</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Application: Talk a bit about videos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Assessment: create a case study of a ‘typical client’ with whom you work, analyze the situation, and make  recommendations for your client (share an example?)</a:t>
            </a: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Community Action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Goodwill/Easter Seals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Northside Achievement Zone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Way to Grow</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Project for Pride in Living</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Emerge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Credit Union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Financial Planner</a:t>
            </a:r>
          </a:p>
        </p:txBody>
      </p:sp>
      <p:sp>
        <p:nvSpPr>
          <p:cNvPr id="138" name="Shape 1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 1 line">
    <p:spTree>
      <p:nvGrpSpPr>
        <p:cNvPr id="1" name="Shape 13"/>
        <p:cNvGrpSpPr/>
        <p:nvPr/>
      </p:nvGrpSpPr>
      <p:grpSpPr>
        <a:xfrm>
          <a:off x="0" y="0"/>
          <a:ext cx="0" cy="0"/>
          <a:chOff x="0" y="0"/>
          <a:chExt cx="0" cy="0"/>
        </a:xfrm>
      </p:grpSpPr>
      <p:pic>
        <p:nvPicPr>
          <p:cNvPr id="14" name="Shape 14" descr="Page12"/>
          <p:cNvPicPr preferRelativeResize="0"/>
          <p:nvPr/>
        </p:nvPicPr>
        <p:blipFill rotWithShape="1">
          <a:blip r:embed="rId2">
            <a:alphaModFix/>
          </a:blip>
          <a:srcRect/>
          <a:stretch/>
        </p:blipFill>
        <p:spPr>
          <a:xfrm>
            <a:off x="0" y="-5855"/>
            <a:ext cx="9144000" cy="6858000"/>
          </a:xfrm>
          <a:prstGeom prst="rect">
            <a:avLst/>
          </a:prstGeom>
          <a:noFill/>
          <a:ln>
            <a:noFill/>
          </a:ln>
        </p:spPr>
      </p:pic>
      <p:sp>
        <p:nvSpPr>
          <p:cNvPr id="15" name="Shape 15"/>
          <p:cNvSpPr txBox="1">
            <a:spLocks noGrp="1"/>
          </p:cNvSpPr>
          <p:nvPr>
            <p:ph type="ctrTitle"/>
          </p:nvPr>
        </p:nvSpPr>
        <p:spPr>
          <a:xfrm>
            <a:off x="685800" y="2146300"/>
            <a:ext cx="8026500" cy="7281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400" b="0"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2pPr>
            <a:lvl3pPr marL="0" marR="0" lvl="2"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3pPr>
            <a:lvl4pPr marL="0" marR="0" lvl="3"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4pPr>
            <a:lvl5pPr marL="0" marR="0" lvl="4"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5pPr>
            <a:lvl6pPr marL="457200" marR="0" lvl="5"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6pPr>
            <a:lvl7pPr marL="914400" marR="0" lvl="6"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7pPr>
            <a:lvl8pPr marL="1371600" marR="0" lvl="7"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8pPr>
            <a:lvl9pPr marL="1828800" marR="0" lvl="8"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9pPr>
          </a:lstStyle>
          <a:p>
            <a:endParaRPr/>
          </a:p>
        </p:txBody>
      </p:sp>
      <p:sp>
        <p:nvSpPr>
          <p:cNvPr id="16" name="Shape 16"/>
          <p:cNvSpPr txBox="1">
            <a:spLocks noGrp="1"/>
          </p:cNvSpPr>
          <p:nvPr>
            <p:ph type="subTitle" idx="1"/>
          </p:nvPr>
        </p:nvSpPr>
        <p:spPr>
          <a:xfrm>
            <a:off x="694266" y="2899831"/>
            <a:ext cx="6400799" cy="617999"/>
          </a:xfrm>
          <a:prstGeom prst="rect">
            <a:avLst/>
          </a:prstGeom>
          <a:noFill/>
          <a:ln>
            <a:noFill/>
          </a:ln>
        </p:spPr>
        <p:txBody>
          <a:bodyPr lIns="91425" tIns="91425" rIns="91425" bIns="91425" anchor="t" anchorCtr="0"/>
          <a:lstStyle>
            <a:lvl1pPr marL="0" marR="0" lvl="0" indent="0" algn="l" rtl="0">
              <a:spcBef>
                <a:spcPts val="560"/>
              </a:spcBef>
              <a:spcAft>
                <a:spcPts val="0"/>
              </a:spcAft>
              <a:buClr>
                <a:schemeClr val="accent2"/>
              </a:buClr>
              <a:buFont typeface="Noto Sans Symbols"/>
              <a:buNone/>
              <a:defRPr sz="2800" b="1" i="0" u="none" strike="noStrike" cap="none">
                <a:solidFill>
                  <a:schemeClr val="hlink"/>
                </a:solidFill>
                <a:latin typeface="Calibri"/>
                <a:ea typeface="Calibri"/>
                <a:cs typeface="Calibri"/>
                <a:sym typeface="Calibri"/>
              </a:defRPr>
            </a:lvl1pPr>
            <a:lvl2pPr marL="742950" marR="0" lvl="1" indent="-133350" algn="l" rtl="0">
              <a:spcBef>
                <a:spcPts val="480"/>
              </a:spcBef>
              <a:spcAft>
                <a:spcPts val="0"/>
              </a:spcAft>
              <a:buClr>
                <a:schemeClr val="accen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7" name="Shape 17"/>
          <p:cNvSpPr txBox="1"/>
          <p:nvPr/>
        </p:nvSpPr>
        <p:spPr>
          <a:xfrm>
            <a:off x="7450664" y="6231467"/>
            <a:ext cx="973800" cy="3078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
        <p:nvSpPr>
          <p:cNvPr id="18" name="Shape 18"/>
          <p:cNvSpPr txBox="1"/>
          <p:nvPr/>
        </p:nvSpPr>
        <p:spPr>
          <a:xfrm>
            <a:off x="700643" y="6602679"/>
            <a:ext cx="7730700" cy="230700"/>
          </a:xfrm>
          <a:prstGeom prst="rect">
            <a:avLst/>
          </a:prstGeom>
          <a:noFill/>
          <a:ln>
            <a:noFill/>
          </a:ln>
        </p:spPr>
        <p:txBody>
          <a:bodyPr lIns="91425" tIns="45700" rIns="91425" bIns="45700" anchor="t" anchorCtr="0">
            <a:noAutofit/>
          </a:bodyPr>
          <a:lstStyle/>
          <a:p>
            <a:pPr marL="0" marR="0" lvl="4" indent="0" algn="l" rtl="0">
              <a:spcBef>
                <a:spcPts val="0"/>
              </a:spcBef>
              <a:spcAft>
                <a:spcPts val="0"/>
              </a:spcAft>
              <a:buSzPct val="25000"/>
              <a:buNone/>
            </a:pPr>
            <a:r>
              <a:rPr lang="en-US" sz="900" b="0" i="0" u="none" strike="noStrike" cap="none">
                <a:solidFill>
                  <a:schemeClr val="dk1"/>
                </a:solidFill>
                <a:latin typeface="Arial"/>
                <a:ea typeface="Arial"/>
                <a:cs typeface="Arial"/>
                <a:sym typeface="Arial"/>
              </a:rPr>
              <a:t>© 2017 Regents of the University of Minnesota.  All rights reserved.</a:t>
            </a:r>
          </a:p>
        </p:txBody>
      </p:sp>
      <p:sp>
        <p:nvSpPr>
          <p:cNvPr id="19" name="Shape 19"/>
          <p:cNvSpPr txBox="1"/>
          <p:nvPr/>
        </p:nvSpPr>
        <p:spPr>
          <a:xfrm>
            <a:off x="7450664" y="6231467"/>
            <a:ext cx="973800" cy="3078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
        <p:nvSpPr>
          <p:cNvPr id="20" name="Shape 20"/>
          <p:cNvSpPr txBox="1"/>
          <p:nvPr/>
        </p:nvSpPr>
        <p:spPr>
          <a:xfrm>
            <a:off x="7450664" y="6231467"/>
            <a:ext cx="973800" cy="3078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losing Slide">
    <p:spTree>
      <p:nvGrpSpPr>
        <p:cNvPr id="1" name="Shape 62"/>
        <p:cNvGrpSpPr/>
        <p:nvPr/>
      </p:nvGrpSpPr>
      <p:grpSpPr>
        <a:xfrm>
          <a:off x="0" y="0"/>
          <a:ext cx="0" cy="0"/>
          <a:chOff x="0" y="0"/>
          <a:chExt cx="0" cy="0"/>
        </a:xfrm>
      </p:grpSpPr>
      <p:pic>
        <p:nvPicPr>
          <p:cNvPr id="63" name="Shape 63" descr="UMX_PPT_slides_v4b_ClosingG.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4" name="Shape 64"/>
          <p:cNvSpPr txBox="1"/>
          <p:nvPr/>
        </p:nvSpPr>
        <p:spPr>
          <a:xfrm>
            <a:off x="398065" y="5474523"/>
            <a:ext cx="7160700" cy="507900"/>
          </a:xfrm>
          <a:prstGeom prst="rect">
            <a:avLst/>
          </a:prstGeom>
          <a:noFill/>
          <a:ln>
            <a:noFill/>
          </a:ln>
        </p:spPr>
        <p:txBody>
          <a:bodyPr lIns="91425" tIns="45700" rIns="91425" bIns="45700" anchor="t" anchorCtr="0">
            <a:noAutofit/>
          </a:bodyPr>
          <a:lstStyle/>
          <a:p>
            <a:pPr marL="0" marR="0" lvl="4" indent="0" algn="l" rtl="0">
              <a:spcBef>
                <a:spcPts val="0"/>
              </a:spcBef>
              <a:spcAft>
                <a:spcPts val="0"/>
              </a:spcAft>
              <a:buSzPct val="25000"/>
              <a:buNone/>
            </a:pPr>
            <a:r>
              <a:rPr lang="en-US" sz="900" b="1" i="0" u="none" strike="noStrike" cap="none">
                <a:solidFill>
                  <a:schemeClr val="lt1"/>
                </a:solidFill>
                <a:latin typeface="Arial"/>
                <a:ea typeface="Arial"/>
                <a:cs typeface="Arial"/>
                <a:sym typeface="Arial"/>
              </a:rPr>
              <a:t>© 2017 Regents of the University of Minnesota.  All rights reserved.</a:t>
            </a:r>
          </a:p>
          <a:p>
            <a:pPr marL="0" marR="0" lvl="0" indent="0" algn="l" rtl="0">
              <a:spcBef>
                <a:spcPts val="0"/>
              </a:spcBef>
              <a:spcAft>
                <a:spcPts val="0"/>
              </a:spcAft>
              <a:buSzPct val="25000"/>
              <a:buNone/>
            </a:pPr>
            <a:r>
              <a:rPr lang="en-US" sz="900" b="1" i="0" u="none" strike="noStrike" cap="none">
                <a:solidFill>
                  <a:schemeClr val="lt1"/>
                </a:solidFill>
                <a:latin typeface="Arial"/>
                <a:ea typeface="Arial"/>
                <a:cs typeface="Arial"/>
                <a:sym typeface="Arial"/>
              </a:rPr>
              <a:t>The University of Minnesota is an equal opportunity educator and employer. In accordance with the Americans with Disabilities  Act, this PowerPoint is available in alternative formats upon request. Direct requests to 612-624-1222.</a:t>
            </a:r>
          </a:p>
        </p:txBody>
      </p:sp>
      <p:sp>
        <p:nvSpPr>
          <p:cNvPr id="65" name="Shape 65"/>
          <p:cNvSpPr txBox="1">
            <a:spLocks noGrp="1"/>
          </p:cNvSpPr>
          <p:nvPr>
            <p:ph type="ctrTitle"/>
          </p:nvPr>
        </p:nvSpPr>
        <p:spPr>
          <a:xfrm>
            <a:off x="402164" y="2146300"/>
            <a:ext cx="8301600" cy="7695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400" b="0"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2pPr>
            <a:lvl3pPr marL="0" marR="0" lvl="2"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3pPr>
            <a:lvl4pPr marL="0" marR="0" lvl="3"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4pPr>
            <a:lvl5pPr marL="0" marR="0" lvl="4"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5pPr>
            <a:lvl6pPr marL="457200" marR="0" lvl="5"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6pPr>
            <a:lvl7pPr marL="914400" marR="0" lvl="6"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7pPr>
            <a:lvl8pPr marL="1371600" marR="0" lvl="7"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8pPr>
            <a:lvl9pPr marL="1828800" marR="0" lvl="8"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6"/>
        <p:cNvGrpSpPr/>
        <p:nvPr/>
      </p:nvGrpSpPr>
      <p:grpSpPr>
        <a:xfrm>
          <a:off x="0" y="0"/>
          <a:ext cx="0" cy="0"/>
          <a:chOff x="0" y="0"/>
          <a:chExt cx="0" cy="0"/>
        </a:xfrm>
      </p:grpSpPr>
      <p:sp>
        <p:nvSpPr>
          <p:cNvPr id="67" name="Shape 67"/>
          <p:cNvSpPr/>
          <p:nvPr/>
        </p:nvSpPr>
        <p:spPr>
          <a:xfrm>
            <a:off x="164592" y="146304"/>
            <a:ext cx="8814900" cy="2505600"/>
          </a:xfrm>
          <a:prstGeom prst="round2DiagRect">
            <a:avLst>
              <a:gd name="adj1" fmla="val 11807"/>
              <a:gd name="adj2" fmla="val 0"/>
            </a:avLst>
          </a:prstGeom>
          <a:solidFill>
            <a:srgbClr val="878878">
              <a:alpha val="64709"/>
            </a:srgbClr>
          </a:solidFill>
          <a:ln w="11000" cap="rnd" cmpd="sng">
            <a:solidFill>
              <a:srgbClr val="9B9F8D">
                <a:alpha val="8784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Rockwell"/>
              <a:ea typeface="Rockwell"/>
              <a:cs typeface="Rockwell"/>
              <a:sym typeface="Rockwell"/>
            </a:endParaRPr>
          </a:p>
        </p:txBody>
      </p:sp>
      <p:sp>
        <p:nvSpPr>
          <p:cNvPr id="68" name="Shape 68"/>
          <p:cNvSpPr txBox="1">
            <a:spLocks noGrp="1"/>
          </p:cNvSpPr>
          <p:nvPr>
            <p:ph type="ctrTitle"/>
          </p:nvPr>
        </p:nvSpPr>
        <p:spPr>
          <a:xfrm>
            <a:off x="464233" y="381001"/>
            <a:ext cx="8229600" cy="2209800"/>
          </a:xfrm>
          <a:prstGeom prst="rect">
            <a:avLst/>
          </a:prstGeom>
          <a:noFill/>
          <a:ln>
            <a:noFill/>
          </a:ln>
        </p:spPr>
        <p:txBody>
          <a:bodyPr lIns="91425" tIns="91425" rIns="91425" bIns="91425" anchor="b" anchorCtr="0"/>
          <a:lstStyle>
            <a:lvl1pPr marL="0" marR="0" lvl="0" indent="0" algn="r" rtl="0">
              <a:spcBef>
                <a:spcPts val="0"/>
              </a:spcBef>
              <a:buClr>
                <a:srgbClr val="E7E9C9"/>
              </a:buClr>
              <a:buFont typeface="Rockwell"/>
              <a:buNone/>
              <a:defRPr sz="4800" b="0" i="0" u="none" strike="noStrike" cap="none">
                <a:solidFill>
                  <a:srgbClr val="E7E9C9"/>
                </a:solidFill>
                <a:latin typeface="Rockwell"/>
                <a:ea typeface="Rockwell"/>
                <a:cs typeface="Rockwell"/>
                <a:sym typeface="Rockwel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9" name="Shape 69"/>
          <p:cNvSpPr txBox="1">
            <a:spLocks noGrp="1"/>
          </p:cNvSpPr>
          <p:nvPr>
            <p:ph type="subTitle" idx="1"/>
          </p:nvPr>
        </p:nvSpPr>
        <p:spPr>
          <a:xfrm>
            <a:off x="2133600" y="2819400"/>
            <a:ext cx="6560100" cy="1752600"/>
          </a:xfrm>
          <a:prstGeom prst="rect">
            <a:avLst/>
          </a:prstGeom>
          <a:noFill/>
          <a:ln>
            <a:noFill/>
          </a:ln>
        </p:spPr>
        <p:txBody>
          <a:bodyPr lIns="91425" tIns="91425" rIns="91425" bIns="91425" anchor="t" anchorCtr="0"/>
          <a:lstStyle>
            <a:lvl1pPr marL="0" marR="0" lvl="0" indent="0" algn="r" rtl="0">
              <a:spcBef>
                <a:spcPts val="0"/>
              </a:spcBef>
              <a:buClr>
                <a:schemeClr val="accent1"/>
              </a:buClr>
              <a:buFont typeface="Noto Sans Symbols"/>
              <a:buNone/>
              <a:defRPr sz="3200" b="0" i="0" u="none" strike="noStrike" cap="none">
                <a:solidFill>
                  <a:schemeClr val="lt1"/>
                </a:solidFill>
                <a:latin typeface="Rockwell"/>
                <a:ea typeface="Rockwell"/>
                <a:cs typeface="Rockwell"/>
                <a:sym typeface="Rockwell"/>
              </a:defRPr>
            </a:lvl1pPr>
            <a:lvl2pPr marL="457200" marR="0" lvl="1" indent="0" algn="ctr" rtl="0">
              <a:spcBef>
                <a:spcPts val="400"/>
              </a:spcBef>
              <a:buClr>
                <a:schemeClr val="accent2"/>
              </a:buClr>
              <a:buFont typeface="Rockwell"/>
              <a:buNone/>
              <a:defRPr sz="2600" b="0" i="0" u="none" strike="noStrike" cap="none">
                <a:solidFill>
                  <a:schemeClr val="lt1"/>
                </a:solidFill>
                <a:latin typeface="Rockwell"/>
                <a:ea typeface="Rockwell"/>
                <a:cs typeface="Rockwell"/>
                <a:sym typeface="Rockwell"/>
              </a:defRPr>
            </a:lvl2pPr>
            <a:lvl3pPr marL="914400" marR="0" lvl="2" indent="0" algn="ctr" rtl="0">
              <a:spcBef>
                <a:spcPts val="400"/>
              </a:spcBef>
              <a:buClr>
                <a:schemeClr val="accent3"/>
              </a:buClr>
              <a:buFont typeface="Noto Sans Symbols"/>
              <a:buNone/>
              <a:defRPr sz="2300" b="0" i="0" u="none" strike="noStrike" cap="none">
                <a:solidFill>
                  <a:schemeClr val="lt1"/>
                </a:solidFill>
                <a:latin typeface="Rockwell"/>
                <a:ea typeface="Rockwell"/>
                <a:cs typeface="Rockwell"/>
                <a:sym typeface="Rockwell"/>
              </a:defRPr>
            </a:lvl3pPr>
            <a:lvl4pPr marL="1371600" marR="0" lvl="3" indent="0" algn="ctr" rtl="0">
              <a:spcBef>
                <a:spcPts val="400"/>
              </a:spcBef>
              <a:buClr>
                <a:schemeClr val="accent3"/>
              </a:buClr>
              <a:buFont typeface="Noto Sans Symbols"/>
              <a:buNone/>
              <a:defRPr sz="2000" b="0" i="0" u="none" strike="noStrike" cap="none">
                <a:solidFill>
                  <a:schemeClr val="lt1"/>
                </a:solidFill>
                <a:latin typeface="Rockwell"/>
                <a:ea typeface="Rockwell"/>
                <a:cs typeface="Rockwell"/>
                <a:sym typeface="Rockwell"/>
              </a:defRPr>
            </a:lvl4pPr>
            <a:lvl5pPr marL="1828800" marR="0" lvl="4" indent="0" algn="ctr" rtl="0">
              <a:spcBef>
                <a:spcPts val="400"/>
              </a:spcBef>
              <a:buClr>
                <a:schemeClr val="accent3"/>
              </a:buClr>
              <a:buFont typeface="Noto Sans Symbols"/>
              <a:buNone/>
              <a:defRPr sz="1900" b="0" i="0" u="none" strike="noStrike" cap="none">
                <a:solidFill>
                  <a:schemeClr val="lt1"/>
                </a:solidFill>
                <a:latin typeface="Rockwell"/>
                <a:ea typeface="Rockwell"/>
                <a:cs typeface="Rockwell"/>
                <a:sym typeface="Rockwell"/>
              </a:defRPr>
            </a:lvl5pPr>
            <a:lvl6pPr marL="2286000" marR="0" lvl="5" indent="0" algn="ctr" rtl="0">
              <a:spcBef>
                <a:spcPts val="400"/>
              </a:spcBef>
              <a:buClr>
                <a:schemeClr val="accent4"/>
              </a:buClr>
              <a:buFont typeface="Noto Sans Symbols"/>
              <a:buNone/>
              <a:defRPr sz="1800" b="0" i="0" u="none" strike="noStrike" cap="none">
                <a:solidFill>
                  <a:schemeClr val="lt1"/>
                </a:solidFill>
                <a:latin typeface="Rockwell"/>
                <a:ea typeface="Rockwell"/>
                <a:cs typeface="Rockwell"/>
                <a:sym typeface="Rockwell"/>
              </a:defRPr>
            </a:lvl6pPr>
            <a:lvl7pPr marL="2743200" marR="0" lvl="6" indent="0" algn="ctr" rtl="0">
              <a:spcBef>
                <a:spcPts val="400"/>
              </a:spcBef>
              <a:buClr>
                <a:schemeClr val="accent4"/>
              </a:buClr>
              <a:buFont typeface="Noto Sans Symbols"/>
              <a:buNone/>
              <a:defRPr sz="1600" b="0" i="0" u="none" strike="noStrike" cap="none">
                <a:solidFill>
                  <a:schemeClr val="lt1"/>
                </a:solidFill>
                <a:latin typeface="Rockwell"/>
                <a:ea typeface="Rockwell"/>
                <a:cs typeface="Rockwell"/>
                <a:sym typeface="Rockwell"/>
              </a:defRPr>
            </a:lvl7pPr>
            <a:lvl8pPr marL="3200400" marR="0" lvl="7" indent="0" algn="ctr" rtl="0">
              <a:spcBef>
                <a:spcPts val="400"/>
              </a:spcBef>
              <a:buClr>
                <a:schemeClr val="accent4"/>
              </a:buClr>
              <a:buFont typeface="Noto Sans Symbols"/>
              <a:buNone/>
              <a:defRPr sz="1600" b="0" i="0" u="none" strike="noStrike" cap="none">
                <a:solidFill>
                  <a:schemeClr val="lt1"/>
                </a:solidFill>
                <a:latin typeface="Rockwell"/>
                <a:ea typeface="Rockwell"/>
                <a:cs typeface="Rockwell"/>
                <a:sym typeface="Rockwell"/>
              </a:defRPr>
            </a:lvl8pPr>
            <a:lvl9pPr marL="3657600" marR="0" lvl="8" indent="0" algn="ctr" rtl="0">
              <a:spcBef>
                <a:spcPts val="400"/>
              </a:spcBef>
              <a:buClr>
                <a:schemeClr val="accent4"/>
              </a:buClr>
              <a:buFont typeface="Noto Sans Symbols"/>
              <a:buNone/>
              <a:defRPr sz="1600" b="0" i="0" u="none" strike="noStrike" cap="none">
                <a:solidFill>
                  <a:schemeClr val="lt1"/>
                </a:solidFill>
                <a:latin typeface="Rockwell"/>
                <a:ea typeface="Rockwell"/>
                <a:cs typeface="Rockwell"/>
                <a:sym typeface="Rockwell"/>
              </a:defRPr>
            </a:lvl9pPr>
          </a:lstStyle>
          <a:p>
            <a:endParaRPr/>
          </a:p>
        </p:txBody>
      </p:sp>
      <p:sp>
        <p:nvSpPr>
          <p:cNvPr id="70" name="Shape 70"/>
          <p:cNvSpPr txBox="1">
            <a:spLocks noGrp="1"/>
          </p:cNvSpPr>
          <p:nvPr>
            <p:ph type="dt" idx="10"/>
          </p:nvPr>
        </p:nvSpPr>
        <p:spPr>
          <a:xfrm>
            <a:off x="5562600" y="6509003"/>
            <a:ext cx="3002400" cy="274200"/>
          </a:xfrm>
          <a:prstGeom prst="rect">
            <a:avLst/>
          </a:prstGeom>
          <a:noFill/>
          <a:ln>
            <a:noFill/>
          </a:ln>
        </p:spPr>
        <p:txBody>
          <a:bodyPr lIns="91425" tIns="91425" rIns="91425" bIns="91425" anchor="t" anchorCtr="0"/>
          <a:lstStyle>
            <a:lvl1pPr marL="0" marR="0" lvl="0" indent="0" algn="l" rtl="0">
              <a:spcBef>
                <a:spcPts val="0"/>
              </a:spcBef>
              <a:buNone/>
              <a:defRPr sz="1300" b="0" i="0" u="none" strike="noStrike" cap="none">
                <a:solidFill>
                  <a:srgbClr val="B8B9B0"/>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71" name="Shape 71"/>
          <p:cNvSpPr txBox="1">
            <a:spLocks noGrp="1"/>
          </p:cNvSpPr>
          <p:nvPr>
            <p:ph type="sldNum" idx="12"/>
          </p:nvPr>
        </p:nvSpPr>
        <p:spPr>
          <a:xfrm>
            <a:off x="8638952" y="6509003"/>
            <a:ext cx="464400" cy="274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600" b="0" i="0" u="none" strike="noStrike" cap="none">
                <a:solidFill>
                  <a:srgbClr val="DFE0D3"/>
                </a:solidFill>
                <a:latin typeface="Rockwell"/>
                <a:ea typeface="Rockwell"/>
                <a:cs typeface="Rockwell"/>
                <a:sym typeface="Rockwell"/>
              </a:rPr>
              <a:t>‹#›</a:t>
            </a:fld>
            <a:endParaRPr lang="en-US" sz="1600" b="0" i="0" u="none" strike="noStrike" cap="none">
              <a:solidFill>
                <a:srgbClr val="DFE0D3"/>
              </a:solidFill>
              <a:latin typeface="Rockwell"/>
              <a:ea typeface="Rockwell"/>
              <a:cs typeface="Rockwell"/>
              <a:sym typeface="Rockwell"/>
            </a:endParaRPr>
          </a:p>
        </p:txBody>
      </p:sp>
      <p:sp>
        <p:nvSpPr>
          <p:cNvPr id="72" name="Shape 72"/>
          <p:cNvSpPr txBox="1">
            <a:spLocks noGrp="1"/>
          </p:cNvSpPr>
          <p:nvPr>
            <p:ph type="ftr" idx="11"/>
          </p:nvPr>
        </p:nvSpPr>
        <p:spPr>
          <a:xfrm>
            <a:off x="1600200" y="6509003"/>
            <a:ext cx="3907500" cy="274200"/>
          </a:xfrm>
          <a:prstGeom prst="rect">
            <a:avLst/>
          </a:prstGeom>
          <a:noFill/>
          <a:ln>
            <a:noFill/>
          </a:ln>
        </p:spPr>
        <p:txBody>
          <a:bodyPr lIns="91425" tIns="91425" rIns="91425" bIns="91425" anchor="t" anchorCtr="0"/>
          <a:lstStyle>
            <a:lvl1pPr marL="0" marR="0" lvl="0" indent="0" algn="r" rtl="0">
              <a:spcBef>
                <a:spcPts val="0"/>
              </a:spcBef>
              <a:buNone/>
              <a:defRPr sz="1300" b="0" i="0" u="none" strike="noStrike" cap="none">
                <a:solidFill>
                  <a:srgbClr val="B8B9B0"/>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1">
    <p:spTree>
      <p:nvGrpSpPr>
        <p:cNvPr id="1" name="Shape 73"/>
        <p:cNvGrpSpPr/>
        <p:nvPr/>
      </p:nvGrpSpPr>
      <p:grpSpPr>
        <a:xfrm>
          <a:off x="0" y="0"/>
          <a:ext cx="0" cy="0"/>
          <a:chOff x="0" y="0"/>
          <a:chExt cx="0" cy="0"/>
        </a:xfrm>
      </p:grpSpPr>
      <p:sp>
        <p:nvSpPr>
          <p:cNvPr id="74" name="Shape 74"/>
          <p:cNvSpPr/>
          <p:nvPr/>
        </p:nvSpPr>
        <p:spPr>
          <a:xfrm>
            <a:off x="588391" y="1424587"/>
            <a:ext cx="8001000" cy="9000"/>
          </a:xfrm>
          <a:prstGeom prst="rect">
            <a:avLst/>
          </a:prstGeom>
          <a:solidFill>
            <a:schemeClr val="accent1"/>
          </a:solidFill>
          <a:ln>
            <a:noFill/>
          </a:ln>
          <a:effectLst>
            <a:outerShdw blurRad="12700" dist="12900" dir="5400000" algn="tl" rotWithShape="0">
              <a:srgbClr val="000000">
                <a:alpha val="749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Rockwell"/>
              <a:ea typeface="Rockwell"/>
              <a:cs typeface="Rockwell"/>
              <a:sym typeface="Rockwell"/>
            </a:endParaRPr>
          </a:p>
        </p:txBody>
      </p:sp>
      <p:sp>
        <p:nvSpPr>
          <p:cNvPr id="75" name="Shape 75"/>
          <p:cNvSpPr txBox="1">
            <a:spLocks noGrp="1"/>
          </p:cNvSpPr>
          <p:nvPr>
            <p:ph type="title"/>
          </p:nvPr>
        </p:nvSpPr>
        <p:spPr>
          <a:xfrm>
            <a:off x="457200" y="253536"/>
            <a:ext cx="8229600" cy="1143000"/>
          </a:xfrm>
          <a:prstGeom prst="rect">
            <a:avLst/>
          </a:prstGeom>
          <a:noFill/>
          <a:ln>
            <a:noFill/>
          </a:ln>
        </p:spPr>
        <p:txBody>
          <a:bodyPr lIns="91425" tIns="91425" rIns="91425" bIns="91425" anchor="b" anchorCtr="0"/>
          <a:lstStyle>
            <a:lvl1pPr marL="54864" marR="0" lvl="0" indent="-4064" algn="r" rtl="0">
              <a:spcBef>
                <a:spcPts val="0"/>
              </a:spcBef>
              <a:buClr>
                <a:srgbClr val="E7E9C9"/>
              </a:buClr>
              <a:buFont typeface="Rockwell"/>
              <a:buNone/>
              <a:defRPr sz="4600" b="0" i="0" u="none" strike="noStrike" cap="none">
                <a:solidFill>
                  <a:srgbClr val="E7E9C9"/>
                </a:solidFill>
                <a:latin typeface="Rockwell"/>
                <a:ea typeface="Rockwell"/>
                <a:cs typeface="Rockwell"/>
                <a:sym typeface="Rockwel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6" name="Shape 76"/>
          <p:cNvSpPr txBox="1">
            <a:spLocks noGrp="1"/>
          </p:cNvSpPr>
          <p:nvPr>
            <p:ph type="body" idx="1"/>
          </p:nvPr>
        </p:nvSpPr>
        <p:spPr>
          <a:xfrm>
            <a:off x="457200" y="1646236"/>
            <a:ext cx="8229600" cy="4526400"/>
          </a:xfrm>
          <a:prstGeom prst="rect">
            <a:avLst/>
          </a:prstGeom>
          <a:noFill/>
          <a:ln>
            <a:noFill/>
          </a:ln>
        </p:spPr>
        <p:txBody>
          <a:bodyPr lIns="91425" tIns="91425" rIns="91425" bIns="91425" anchor="t" anchorCtr="0"/>
          <a:lstStyle>
            <a:lvl1pPr marL="292100" marR="0" lvl="0" indent="-149860" algn="l" rtl="0">
              <a:spcBef>
                <a:spcPts val="0"/>
              </a:spcBef>
              <a:buClr>
                <a:schemeClr val="accent1"/>
              </a:buClr>
              <a:buSzPct val="70000"/>
              <a:buFont typeface="Noto Sans Symbols"/>
              <a:buChar char="⦿"/>
              <a:defRPr sz="3200" b="0" i="0" u="none" strike="noStrike" cap="none">
                <a:solidFill>
                  <a:schemeClr val="lt1"/>
                </a:solidFill>
                <a:latin typeface="Rockwell"/>
                <a:ea typeface="Rockwell"/>
                <a:cs typeface="Rockwell"/>
                <a:sym typeface="Rockwell"/>
              </a:defRPr>
            </a:lvl1pPr>
            <a:lvl2pPr marL="640080" marR="0" lvl="1" indent="-85090" algn="l" rtl="0">
              <a:spcBef>
                <a:spcPts val="400"/>
              </a:spcBef>
              <a:buClr>
                <a:schemeClr val="accent2"/>
              </a:buClr>
              <a:buSzPct val="90000"/>
              <a:buFont typeface="Rockwell"/>
              <a:buChar char="•"/>
              <a:defRPr sz="2600" b="0" i="0" u="none" strike="noStrike" cap="none">
                <a:solidFill>
                  <a:schemeClr val="lt1"/>
                </a:solidFill>
                <a:latin typeface="Rockwell"/>
                <a:ea typeface="Rockwell"/>
                <a:cs typeface="Rockwell"/>
                <a:sym typeface="Rockwell"/>
              </a:defRPr>
            </a:lvl2pPr>
            <a:lvl3pPr marL="822960" marR="0" lvl="2" indent="-54610" algn="l" rtl="0">
              <a:spcBef>
                <a:spcPts val="400"/>
              </a:spcBef>
              <a:buClr>
                <a:schemeClr val="accent3"/>
              </a:buClr>
              <a:buSzPct val="100000"/>
              <a:buFont typeface="Noto Sans Symbols"/>
              <a:buChar char="⚫"/>
              <a:defRPr sz="2300" b="0" i="0" u="none" strike="noStrike" cap="none">
                <a:solidFill>
                  <a:schemeClr val="lt1"/>
                </a:solidFill>
                <a:latin typeface="Rockwell"/>
                <a:ea typeface="Rockwell"/>
                <a:cs typeface="Rockwell"/>
                <a:sym typeface="Rockwell"/>
              </a:defRPr>
            </a:lvl3pPr>
            <a:lvl4pPr marL="1005839" marR="0" lvl="3" indent="-66039" algn="l" rtl="0">
              <a:spcBef>
                <a:spcPts val="400"/>
              </a:spcBef>
              <a:buClr>
                <a:schemeClr val="accent3"/>
              </a:buClr>
              <a:buSzPct val="100000"/>
              <a:buFont typeface="Noto Sans Symbols"/>
              <a:buChar char="⚫"/>
              <a:defRPr sz="2000" b="0" i="0" u="none" strike="noStrike" cap="none">
                <a:solidFill>
                  <a:schemeClr val="lt1"/>
                </a:solidFill>
                <a:latin typeface="Rockwell"/>
                <a:ea typeface="Rockwell"/>
                <a:cs typeface="Rockwell"/>
                <a:sym typeface="Rockwell"/>
              </a:defRPr>
            </a:lvl4pPr>
            <a:lvl5pPr marL="1188720" marR="0" lvl="4" indent="-64769" algn="l" rtl="0">
              <a:spcBef>
                <a:spcPts val="400"/>
              </a:spcBef>
              <a:buClr>
                <a:schemeClr val="accent3"/>
              </a:buClr>
              <a:buSzPct val="100000"/>
              <a:buFont typeface="Noto Sans Symbols"/>
              <a:buChar char="⚫"/>
              <a:defRPr sz="1900" b="0" i="0" u="none" strike="noStrike" cap="none">
                <a:solidFill>
                  <a:schemeClr val="lt1"/>
                </a:solidFill>
                <a:latin typeface="Rockwell"/>
                <a:ea typeface="Rockwell"/>
                <a:cs typeface="Rockwell"/>
                <a:sym typeface="Rockwell"/>
              </a:defRPr>
            </a:lvl5pPr>
            <a:lvl6pPr marL="1371600" marR="0" lvl="5" indent="-63500" algn="l" rtl="0">
              <a:spcBef>
                <a:spcPts val="400"/>
              </a:spcBef>
              <a:buClr>
                <a:schemeClr val="accent4"/>
              </a:buClr>
              <a:buSzPct val="100000"/>
              <a:buFont typeface="Noto Sans Symbols"/>
              <a:buChar char="⚫"/>
              <a:defRPr sz="1800" b="0" i="0" u="none" strike="noStrike" cap="none">
                <a:solidFill>
                  <a:schemeClr val="lt1"/>
                </a:solidFill>
                <a:latin typeface="Rockwell"/>
                <a:ea typeface="Rockwell"/>
                <a:cs typeface="Rockwell"/>
                <a:sym typeface="Rockwell"/>
              </a:defRPr>
            </a:lvl6pPr>
            <a:lvl7pPr marL="1554480" marR="0" lvl="6" indent="-81280" algn="l" rtl="0">
              <a:spcBef>
                <a:spcPts val="400"/>
              </a:spcBef>
              <a:buClr>
                <a:schemeClr val="accent4"/>
              </a:buClr>
              <a:buSzPct val="100000"/>
              <a:buFont typeface="Noto Sans Symbols"/>
              <a:buChar char="⚫"/>
              <a:defRPr sz="1600" b="0" i="0" u="none" strike="noStrike" cap="none">
                <a:solidFill>
                  <a:schemeClr val="lt1"/>
                </a:solidFill>
                <a:latin typeface="Rockwell"/>
                <a:ea typeface="Rockwell"/>
                <a:cs typeface="Rockwell"/>
                <a:sym typeface="Rockwell"/>
              </a:defRPr>
            </a:lvl7pPr>
            <a:lvl8pPr marL="1737360" marR="0" lvl="7" indent="-73660" algn="l" rtl="0">
              <a:spcBef>
                <a:spcPts val="400"/>
              </a:spcBef>
              <a:buClr>
                <a:schemeClr val="accent4"/>
              </a:buClr>
              <a:buSzPct val="100000"/>
              <a:buFont typeface="Noto Sans Symbols"/>
              <a:buChar char="⚫"/>
              <a:defRPr sz="1600" b="0" i="0" u="none" strike="noStrike" cap="none">
                <a:solidFill>
                  <a:schemeClr val="lt1"/>
                </a:solidFill>
                <a:latin typeface="Rockwell"/>
                <a:ea typeface="Rockwell"/>
                <a:cs typeface="Rockwell"/>
                <a:sym typeface="Rockwell"/>
              </a:defRPr>
            </a:lvl8pPr>
            <a:lvl9pPr marL="1920240" marR="0" lvl="8" indent="-78739" algn="l" rtl="0">
              <a:spcBef>
                <a:spcPts val="400"/>
              </a:spcBef>
              <a:buClr>
                <a:schemeClr val="accent4"/>
              </a:buClr>
              <a:buSzPct val="100000"/>
              <a:buFont typeface="Noto Sans Symbols"/>
              <a:buChar char="⚫"/>
              <a:defRPr sz="1600" b="0" i="0" u="none" strike="noStrike" cap="none">
                <a:solidFill>
                  <a:schemeClr val="lt1"/>
                </a:solidFill>
                <a:latin typeface="Rockwell"/>
                <a:ea typeface="Rockwell"/>
                <a:cs typeface="Rockwell"/>
                <a:sym typeface="Rockwell"/>
              </a:defRPr>
            </a:lvl9pPr>
          </a:lstStyle>
          <a:p>
            <a:endParaRPr/>
          </a:p>
        </p:txBody>
      </p:sp>
      <p:sp>
        <p:nvSpPr>
          <p:cNvPr id="77" name="Shape 77"/>
          <p:cNvSpPr txBox="1">
            <a:spLocks noGrp="1"/>
          </p:cNvSpPr>
          <p:nvPr>
            <p:ph type="dt" idx="10"/>
          </p:nvPr>
        </p:nvSpPr>
        <p:spPr>
          <a:xfrm>
            <a:off x="5562600" y="6400800"/>
            <a:ext cx="3002400" cy="274200"/>
          </a:xfrm>
          <a:prstGeom prst="rect">
            <a:avLst/>
          </a:prstGeom>
          <a:noFill/>
          <a:ln>
            <a:noFill/>
          </a:ln>
        </p:spPr>
        <p:txBody>
          <a:bodyPr lIns="91425" tIns="91425" rIns="91425" bIns="91425" anchor="t" anchorCtr="0"/>
          <a:lstStyle>
            <a:lvl1pPr marL="0" marR="0" lvl="0" indent="0" algn="l" rtl="0">
              <a:spcBef>
                <a:spcPts val="0"/>
              </a:spcBef>
              <a:buNone/>
              <a:defRPr sz="1300" b="0" i="0" u="none" strike="noStrike" cap="none">
                <a:solidFill>
                  <a:srgbClr val="B8B9B0"/>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78" name="Shape 78"/>
          <p:cNvSpPr txBox="1">
            <a:spLocks noGrp="1"/>
          </p:cNvSpPr>
          <p:nvPr>
            <p:ph type="ftr" idx="11"/>
          </p:nvPr>
        </p:nvSpPr>
        <p:spPr>
          <a:xfrm>
            <a:off x="1295400" y="6400800"/>
            <a:ext cx="4212300" cy="274200"/>
          </a:xfrm>
          <a:prstGeom prst="rect">
            <a:avLst/>
          </a:prstGeom>
          <a:noFill/>
          <a:ln>
            <a:noFill/>
          </a:ln>
        </p:spPr>
        <p:txBody>
          <a:bodyPr lIns="91425" tIns="91425" rIns="91425" bIns="91425" anchor="t" anchorCtr="0"/>
          <a:lstStyle>
            <a:lvl1pPr marL="0" marR="0" lvl="0" indent="0" algn="r" rtl="0">
              <a:spcBef>
                <a:spcPts val="0"/>
              </a:spcBef>
              <a:buNone/>
              <a:defRPr sz="1300" b="0" i="0" u="none" strike="noStrike" cap="none">
                <a:solidFill>
                  <a:srgbClr val="B8B9B0"/>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79" name="Shape 79"/>
          <p:cNvSpPr txBox="1">
            <a:spLocks noGrp="1"/>
          </p:cNvSpPr>
          <p:nvPr>
            <p:ph type="sldNum" idx="12"/>
          </p:nvPr>
        </p:nvSpPr>
        <p:spPr>
          <a:xfrm>
            <a:off x="8638952" y="6514567"/>
            <a:ext cx="464400" cy="274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600" b="0" i="0" u="none" strike="noStrike" cap="none">
                <a:solidFill>
                  <a:srgbClr val="DFE0D3"/>
                </a:solidFill>
                <a:latin typeface="Rockwell"/>
                <a:ea typeface="Rockwell"/>
                <a:cs typeface="Rockwell"/>
                <a:sym typeface="Rockwell"/>
              </a:rPr>
              <a:t>‹#›</a:t>
            </a:fld>
            <a:endParaRPr lang="en-US" sz="1600" b="0" i="0" u="none" strike="noStrike" cap="none">
              <a:solidFill>
                <a:srgbClr val="DFE0D3"/>
              </a:solidFill>
              <a:latin typeface="Rockwell"/>
              <a:ea typeface="Rockwell"/>
              <a:cs typeface="Rockwell"/>
              <a:sym typeface="Rockwe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2pPr>
            <a:lvl3pPr marL="0" marR="0" lvl="2"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3pPr>
            <a:lvl4pPr marL="0" marR="0" lvl="3"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4pPr>
            <a:lvl5pPr marL="0" marR="0" lvl="4"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5pPr>
            <a:lvl6pPr marL="457200" marR="0" lvl="5"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6pPr>
            <a:lvl7pPr marL="914400" marR="0" lvl="6"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7pPr>
            <a:lvl8pPr marL="1371600" marR="0" lvl="7"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8pPr>
            <a:lvl9pPr marL="1828800" marR="0" lvl="8"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9pPr>
          </a:lstStyle>
          <a:p>
            <a:endParaRPr/>
          </a:p>
        </p:txBody>
      </p:sp>
      <p:sp>
        <p:nvSpPr>
          <p:cNvPr id="23" name="Shape 23"/>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marL="342900" marR="0" lvl="0" indent="-165100" algn="l" rtl="0">
              <a:spcBef>
                <a:spcPts val="0"/>
              </a:spcBef>
              <a:spcAft>
                <a:spcPts val="0"/>
              </a:spcAft>
              <a:buClr>
                <a:schemeClr val="accent2"/>
              </a:buClr>
              <a:buSzPct val="100000"/>
              <a:buFont typeface="Noto Sans Symbols"/>
              <a:buChar char="▪"/>
              <a:defRPr sz="2800" b="0" i="0" u="none" strike="noStrike" cap="none">
                <a:solidFill>
                  <a:schemeClr val="lt1"/>
                </a:solidFill>
                <a:latin typeface="Arial"/>
                <a:ea typeface="Arial"/>
                <a:cs typeface="Arial"/>
                <a:sym typeface="Arial"/>
              </a:defRPr>
            </a:lvl1pPr>
            <a:lvl2pPr marL="742950" marR="0" lvl="1" indent="-133350" algn="l" rtl="0">
              <a:spcBef>
                <a:spcPts val="0"/>
              </a:spcBef>
              <a:spcAft>
                <a:spcPts val="0"/>
              </a:spcAft>
              <a:buClr>
                <a:schemeClr val="accen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spcBef>
                <a:spcPts val="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spcBef>
                <a:spcPts val="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27000" algn="l" rtl="0">
              <a:spcBef>
                <a:spcPts val="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127000" algn="l" rtl="0">
              <a:spcBef>
                <a:spcPts val="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127000" algn="l" rtl="0">
              <a:spcBef>
                <a:spcPts val="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127000" algn="l" rtl="0">
              <a:spcBef>
                <a:spcPts val="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127000" algn="l" rtl="0">
              <a:spcBef>
                <a:spcPts val="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472457" y="6217621"/>
            <a:ext cx="548700" cy="5247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749300"/>
            <a:ext cx="8229600" cy="6684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400"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2pPr>
            <a:lvl3pPr marL="0" marR="0" lvl="2"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3pPr>
            <a:lvl4pPr marL="0" marR="0" lvl="3"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4pPr>
            <a:lvl5pPr marL="0" marR="0" lvl="4"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5pPr>
            <a:lvl6pPr marL="457200" marR="0" lvl="5"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6pPr>
            <a:lvl7pPr marL="914400" marR="0" lvl="6"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7pPr>
            <a:lvl8pPr marL="1371600" marR="0" lvl="7"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8pPr>
            <a:lvl9pPr marL="1828800" marR="0" lvl="8"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9pPr>
          </a:lstStyle>
          <a:p>
            <a:endParaRPr/>
          </a:p>
        </p:txBody>
      </p:sp>
      <p:sp>
        <p:nvSpPr>
          <p:cNvPr id="27" name="Shape 27"/>
          <p:cNvSpPr txBox="1">
            <a:spLocks noGrp="1"/>
          </p:cNvSpPr>
          <p:nvPr>
            <p:ph type="body" idx="1"/>
          </p:nvPr>
        </p:nvSpPr>
        <p:spPr>
          <a:xfrm>
            <a:off x="457200" y="1600200"/>
            <a:ext cx="8229600" cy="2283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rgbClr val="CE1B22"/>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2"/>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2"/>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8" name="Shape 28"/>
          <p:cNvSpPr txBox="1"/>
          <p:nvPr/>
        </p:nvSpPr>
        <p:spPr>
          <a:xfrm>
            <a:off x="368136" y="6602679"/>
            <a:ext cx="8063400" cy="230700"/>
          </a:xfrm>
          <a:prstGeom prst="rect">
            <a:avLst/>
          </a:prstGeom>
          <a:noFill/>
          <a:ln>
            <a:noFill/>
          </a:ln>
        </p:spPr>
        <p:txBody>
          <a:bodyPr lIns="91425" tIns="45700" rIns="91425" bIns="45700" anchor="t" anchorCtr="0">
            <a:noAutofit/>
          </a:bodyPr>
          <a:lstStyle/>
          <a:p>
            <a:pPr marL="0" marR="0" lvl="4" indent="0" algn="l" rtl="0">
              <a:spcBef>
                <a:spcPts val="0"/>
              </a:spcBef>
              <a:spcAft>
                <a:spcPts val="0"/>
              </a:spcAft>
              <a:buSzPct val="25000"/>
              <a:buNone/>
            </a:pPr>
            <a:r>
              <a:rPr lang="en-US" sz="900" b="0" i="0" u="none" strike="noStrike" cap="none">
                <a:solidFill>
                  <a:schemeClr val="dk1"/>
                </a:solidFill>
                <a:latin typeface="Arial"/>
                <a:ea typeface="Arial"/>
                <a:cs typeface="Arial"/>
                <a:sym typeface="Arial"/>
              </a:rPr>
              <a:t>© 2017 Regents of the University of Minnesota.  All rights reserved.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 2 Line">
    <p:bg>
      <p:bgPr>
        <a:solidFill>
          <a:srgbClr val="FFFFFF"/>
        </a:solidFill>
        <a:effectLst/>
      </p:bgPr>
    </p:bg>
    <p:spTree>
      <p:nvGrpSpPr>
        <p:cNvPr id="1" name="Shape 29"/>
        <p:cNvGrpSpPr/>
        <p:nvPr/>
      </p:nvGrpSpPr>
      <p:grpSpPr>
        <a:xfrm>
          <a:off x="0" y="0"/>
          <a:ext cx="0" cy="0"/>
          <a:chOff x="0" y="0"/>
          <a:chExt cx="0" cy="0"/>
        </a:xfrm>
      </p:grpSpPr>
      <p:pic>
        <p:nvPicPr>
          <p:cNvPr id="30" name="Shape 30" descr="Page12"/>
          <p:cNvPicPr preferRelativeResize="0"/>
          <p:nvPr/>
        </p:nvPicPr>
        <p:blipFill rotWithShape="1">
          <a:blip r:embed="rId2">
            <a:alphaModFix/>
          </a:blip>
          <a:srcRect/>
          <a:stretch/>
        </p:blipFill>
        <p:spPr>
          <a:xfrm>
            <a:off x="0" y="-6019"/>
            <a:ext cx="9144000" cy="6858000"/>
          </a:xfrm>
          <a:prstGeom prst="rect">
            <a:avLst/>
          </a:prstGeom>
          <a:noFill/>
          <a:ln>
            <a:noFill/>
          </a:ln>
        </p:spPr>
      </p:pic>
      <p:sp>
        <p:nvSpPr>
          <p:cNvPr id="31" name="Shape 31"/>
          <p:cNvSpPr txBox="1">
            <a:spLocks noGrp="1"/>
          </p:cNvSpPr>
          <p:nvPr>
            <p:ph type="ctrTitle"/>
          </p:nvPr>
        </p:nvSpPr>
        <p:spPr>
          <a:xfrm>
            <a:off x="685800" y="2146301"/>
            <a:ext cx="7772400" cy="13502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4400" b="0"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2pPr>
            <a:lvl3pPr marL="0" marR="0" lvl="2"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3pPr>
            <a:lvl4pPr marL="0" marR="0" lvl="3"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4pPr>
            <a:lvl5pPr marL="0" marR="0" lvl="4"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5pPr>
            <a:lvl6pPr marL="457200" marR="0" lvl="5"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6pPr>
            <a:lvl7pPr marL="914400" marR="0" lvl="6"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7pPr>
            <a:lvl8pPr marL="1371600" marR="0" lvl="7"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8pPr>
            <a:lvl9pPr marL="1828800" marR="0" lvl="8"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9pPr>
          </a:lstStyle>
          <a:p>
            <a:endParaRPr/>
          </a:p>
        </p:txBody>
      </p:sp>
      <p:sp>
        <p:nvSpPr>
          <p:cNvPr id="32" name="Shape 32"/>
          <p:cNvSpPr txBox="1">
            <a:spLocks noGrp="1"/>
          </p:cNvSpPr>
          <p:nvPr>
            <p:ph type="subTitle" idx="1"/>
          </p:nvPr>
        </p:nvSpPr>
        <p:spPr>
          <a:xfrm>
            <a:off x="694266" y="3509428"/>
            <a:ext cx="7776600" cy="618000"/>
          </a:xfrm>
          <a:prstGeom prst="rect">
            <a:avLst/>
          </a:prstGeom>
          <a:noFill/>
          <a:ln>
            <a:noFill/>
          </a:ln>
        </p:spPr>
        <p:txBody>
          <a:bodyPr lIns="91425" tIns="91425" rIns="91425" bIns="91425" anchor="t" anchorCtr="0"/>
          <a:lstStyle>
            <a:lvl1pPr marL="0" marR="0" lvl="0" indent="0" algn="l" rtl="0">
              <a:spcBef>
                <a:spcPts val="560"/>
              </a:spcBef>
              <a:spcAft>
                <a:spcPts val="0"/>
              </a:spcAft>
              <a:buClr>
                <a:schemeClr val="accent2"/>
              </a:buClr>
              <a:buFont typeface="Noto Sans Symbols"/>
              <a:buNone/>
              <a:defRPr sz="2800" b="1" i="0" u="none" strike="noStrike" cap="none">
                <a:solidFill>
                  <a:schemeClr val="hlink"/>
                </a:solidFill>
                <a:latin typeface="Calibri"/>
                <a:ea typeface="Calibri"/>
                <a:cs typeface="Calibri"/>
                <a:sym typeface="Calibri"/>
              </a:defRPr>
            </a:lvl1pPr>
            <a:lvl2pPr marL="742950" marR="0" lvl="1" indent="-133350" algn="l" rtl="0">
              <a:spcBef>
                <a:spcPts val="480"/>
              </a:spcBef>
              <a:spcAft>
                <a:spcPts val="0"/>
              </a:spcAft>
              <a:buClr>
                <a:schemeClr val="accen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33" name="Shape 33"/>
          <p:cNvSpPr txBox="1"/>
          <p:nvPr/>
        </p:nvSpPr>
        <p:spPr>
          <a:xfrm>
            <a:off x="7450664" y="6231467"/>
            <a:ext cx="973800" cy="3078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
        <p:nvSpPr>
          <p:cNvPr id="34" name="Shape 34"/>
          <p:cNvSpPr txBox="1"/>
          <p:nvPr/>
        </p:nvSpPr>
        <p:spPr>
          <a:xfrm>
            <a:off x="700643" y="6602679"/>
            <a:ext cx="7730700" cy="230700"/>
          </a:xfrm>
          <a:prstGeom prst="rect">
            <a:avLst/>
          </a:prstGeom>
          <a:noFill/>
          <a:ln>
            <a:noFill/>
          </a:ln>
        </p:spPr>
        <p:txBody>
          <a:bodyPr lIns="91425" tIns="45700" rIns="91425" bIns="45700" anchor="t" anchorCtr="0">
            <a:noAutofit/>
          </a:bodyPr>
          <a:lstStyle/>
          <a:p>
            <a:pPr marL="0" marR="0" lvl="4" indent="0" algn="l" rtl="0">
              <a:spcBef>
                <a:spcPts val="0"/>
              </a:spcBef>
              <a:spcAft>
                <a:spcPts val="0"/>
              </a:spcAft>
              <a:buSzPct val="25000"/>
              <a:buNone/>
            </a:pPr>
            <a:r>
              <a:rPr lang="en-US" sz="900" b="0" i="0" u="none" strike="noStrike" cap="none">
                <a:solidFill>
                  <a:schemeClr val="dk1"/>
                </a:solidFill>
                <a:latin typeface="Arial"/>
                <a:ea typeface="Arial"/>
                <a:cs typeface="Arial"/>
                <a:sym typeface="Arial"/>
              </a:rPr>
              <a:t>© 2017 Regents of the University of Minnesota.  All rights reserved.</a:t>
            </a:r>
          </a:p>
        </p:txBody>
      </p:sp>
      <p:sp>
        <p:nvSpPr>
          <p:cNvPr id="35" name="Shape 35"/>
          <p:cNvSpPr txBox="1"/>
          <p:nvPr/>
        </p:nvSpPr>
        <p:spPr>
          <a:xfrm>
            <a:off x="7450664" y="6231467"/>
            <a:ext cx="973800" cy="3078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
        <p:nvSpPr>
          <p:cNvPr id="36" name="Shape 36"/>
          <p:cNvSpPr txBox="1"/>
          <p:nvPr/>
        </p:nvSpPr>
        <p:spPr>
          <a:xfrm>
            <a:off x="7450664" y="6231467"/>
            <a:ext cx="973800" cy="3078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85800" y="4761966"/>
            <a:ext cx="7755600" cy="1067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4400" b="0"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2pPr>
            <a:lvl3pPr marL="0" marR="0" lvl="2"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3pPr>
            <a:lvl4pPr marL="0" marR="0" lvl="3"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4pPr>
            <a:lvl5pPr marL="0" marR="0" lvl="4"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5pPr>
            <a:lvl6pPr marL="457200" marR="0" lvl="5"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6pPr>
            <a:lvl7pPr marL="914400" marR="0" lvl="6"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7pPr>
            <a:lvl8pPr marL="1371600" marR="0" lvl="7"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8pPr>
            <a:lvl9pPr marL="1828800" marR="0" lvl="8"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9pPr>
          </a:lstStyle>
          <a:p>
            <a:endParaRPr/>
          </a:p>
        </p:txBody>
      </p:sp>
      <p:sp>
        <p:nvSpPr>
          <p:cNvPr id="39" name="Shape 39"/>
          <p:cNvSpPr txBox="1">
            <a:spLocks noGrp="1"/>
          </p:cNvSpPr>
          <p:nvPr>
            <p:ph type="subTitle" idx="1"/>
          </p:nvPr>
        </p:nvSpPr>
        <p:spPr>
          <a:xfrm>
            <a:off x="711200" y="4296832"/>
            <a:ext cx="7730100" cy="453000"/>
          </a:xfrm>
          <a:prstGeom prst="rect">
            <a:avLst/>
          </a:prstGeom>
          <a:noFill/>
          <a:ln>
            <a:noFill/>
          </a:ln>
        </p:spPr>
        <p:txBody>
          <a:bodyPr lIns="91425" tIns="91425" rIns="91425" bIns="91425" anchor="t" anchorCtr="0"/>
          <a:lstStyle>
            <a:lvl1pPr marL="0" marR="0" lvl="0" indent="0" algn="l" rtl="0">
              <a:spcBef>
                <a:spcPts val="560"/>
              </a:spcBef>
              <a:spcAft>
                <a:spcPts val="0"/>
              </a:spcAft>
              <a:buClr>
                <a:schemeClr val="accent2"/>
              </a:buClr>
              <a:buFont typeface="Noto Sans Symbols"/>
              <a:buNone/>
              <a:defRPr sz="2800" b="1" i="0" u="none" strike="noStrike" cap="none">
                <a:solidFill>
                  <a:schemeClr val="hlink"/>
                </a:solidFill>
                <a:latin typeface="Calibri"/>
                <a:ea typeface="Calibri"/>
                <a:cs typeface="Calibri"/>
                <a:sym typeface="Calibri"/>
              </a:defRPr>
            </a:lvl1pPr>
            <a:lvl2pPr marL="742950" marR="0" lvl="1" indent="-133350" algn="l" rtl="0">
              <a:spcBef>
                <a:spcPts val="480"/>
              </a:spcBef>
              <a:spcAft>
                <a:spcPts val="0"/>
              </a:spcAft>
              <a:buClr>
                <a:schemeClr val="accen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0" name="Shape 40"/>
          <p:cNvSpPr txBox="1"/>
          <p:nvPr/>
        </p:nvSpPr>
        <p:spPr>
          <a:xfrm>
            <a:off x="368136" y="6602679"/>
            <a:ext cx="8063400" cy="230700"/>
          </a:xfrm>
          <a:prstGeom prst="rect">
            <a:avLst/>
          </a:prstGeom>
          <a:noFill/>
          <a:ln>
            <a:noFill/>
          </a:ln>
        </p:spPr>
        <p:txBody>
          <a:bodyPr lIns="91425" tIns="45700" rIns="91425" bIns="45700" anchor="t" anchorCtr="0">
            <a:noAutofit/>
          </a:bodyPr>
          <a:lstStyle/>
          <a:p>
            <a:pPr marL="0" marR="0" lvl="4" indent="0" algn="l" rtl="0">
              <a:spcBef>
                <a:spcPts val="0"/>
              </a:spcBef>
              <a:spcAft>
                <a:spcPts val="0"/>
              </a:spcAft>
              <a:buSzPct val="25000"/>
              <a:buNone/>
            </a:pPr>
            <a:r>
              <a:rPr lang="en-US" sz="900" b="0" i="0" u="none" strike="noStrike" cap="none">
                <a:solidFill>
                  <a:schemeClr val="dk1"/>
                </a:solidFill>
                <a:latin typeface="Arial"/>
                <a:ea typeface="Arial"/>
                <a:cs typeface="Arial"/>
                <a:sym typeface="Arial"/>
              </a:rPr>
              <a:t>© 2017 Regents of the University of Minnesota.  All rights reserved.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ingle Object with Caption Below">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508000" y="469900"/>
            <a:ext cx="8136600" cy="4959300"/>
          </a:xfrm>
          <a:prstGeom prst="rect">
            <a:avLst/>
          </a:prstGeom>
          <a:noFill/>
          <a:ln>
            <a:noFill/>
          </a:ln>
        </p:spPr>
        <p:txBody>
          <a:bodyPr lIns="91425" tIns="91425" rIns="91425" bIns="91425" anchor="t" anchorCtr="0"/>
          <a:lstStyle>
            <a:lvl1pPr marL="342900" marR="0" lvl="0" indent="-342900" algn="l" rtl="0">
              <a:spcBef>
                <a:spcPts val="560"/>
              </a:spcBef>
              <a:spcAft>
                <a:spcPts val="0"/>
              </a:spcAft>
              <a:buClr>
                <a:schemeClr val="accent2"/>
              </a:buClr>
              <a:buFont typeface="Noto Sans Symbols"/>
              <a:buNone/>
              <a:defRPr sz="2800" b="0" i="0" u="none" strike="noStrike" cap="none">
                <a:solidFill>
                  <a:schemeClr val="lt1"/>
                </a:solidFill>
                <a:latin typeface="Arial"/>
                <a:ea typeface="Arial"/>
                <a:cs typeface="Arial"/>
                <a:sym typeface="Arial"/>
              </a:defRPr>
            </a:lvl1pPr>
            <a:lvl2pPr marL="742950" marR="0" lvl="1" indent="-133350" algn="l" rtl="0">
              <a:spcBef>
                <a:spcPts val="480"/>
              </a:spcBef>
              <a:spcAft>
                <a:spcPts val="0"/>
              </a:spcAft>
              <a:buClr>
                <a:schemeClr val="accen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397933" y="5510212"/>
            <a:ext cx="8096700" cy="400200"/>
          </a:xfrm>
          <a:prstGeom prst="rect">
            <a:avLst/>
          </a:prstGeom>
          <a:noFill/>
          <a:ln>
            <a:noFill/>
          </a:ln>
        </p:spPr>
        <p:txBody>
          <a:bodyPr lIns="91425" tIns="91425" rIns="91425" bIns="91425" anchor="t" anchorCtr="0"/>
          <a:lstStyle>
            <a:lvl1pPr marL="0" marR="0" lvl="0" indent="0" algn="l" rtl="0">
              <a:spcBef>
                <a:spcPts val="400"/>
              </a:spcBef>
              <a:spcAft>
                <a:spcPts val="0"/>
              </a:spcAft>
              <a:buClr>
                <a:schemeClr val="accent2"/>
              </a:buClr>
              <a:buFont typeface="Noto Sans Symbols"/>
              <a:buNone/>
              <a:defRPr sz="2000" b="0" i="0" u="none" strike="noStrike" cap="none">
                <a:solidFill>
                  <a:schemeClr val="lt1"/>
                </a:solidFill>
                <a:latin typeface="Arial"/>
                <a:ea typeface="Arial"/>
                <a:cs typeface="Arial"/>
                <a:sym typeface="Arial"/>
              </a:defRPr>
            </a:lvl1pPr>
            <a:lvl2pPr marL="457200" marR="0" lvl="1" indent="0" algn="l" rtl="0">
              <a:spcBef>
                <a:spcPts val="360"/>
              </a:spcBef>
              <a:spcAft>
                <a:spcPts val="0"/>
              </a:spcAft>
              <a:buClr>
                <a:schemeClr val="accen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320"/>
              </a:spcBef>
              <a:spcAft>
                <a:spcPts val="0"/>
              </a:spcAft>
              <a:buClr>
                <a:schemeClr val="hlink"/>
              </a:buClr>
              <a:buFont typeface="Noto Sans Symbols"/>
              <a:buNone/>
              <a:defRPr sz="1600" b="0" i="0" u="none" strike="noStrike" cap="none">
                <a:solidFill>
                  <a:schemeClr val="lt1"/>
                </a:solidFill>
                <a:latin typeface="Arial"/>
                <a:ea typeface="Arial"/>
                <a:cs typeface="Arial"/>
                <a:sym typeface="Arial"/>
              </a:defRPr>
            </a:lvl3pPr>
            <a:lvl4pPr marL="1371600" marR="0" lvl="3" indent="0" algn="l" rtl="0">
              <a:spcBef>
                <a:spcPts val="280"/>
              </a:spcBef>
              <a:spcAft>
                <a:spcPts val="0"/>
              </a:spcAft>
              <a:buClr>
                <a:schemeClr val="lt2"/>
              </a:buClr>
              <a:buFont typeface="Arial"/>
              <a:buNone/>
              <a:defRPr sz="1400" b="0" i="0" u="none" strike="noStrike" cap="none">
                <a:solidFill>
                  <a:schemeClr val="lt1"/>
                </a:solidFill>
                <a:latin typeface="Arial"/>
                <a:ea typeface="Arial"/>
                <a:cs typeface="Arial"/>
                <a:sym typeface="Arial"/>
              </a:defRPr>
            </a:lvl4pPr>
            <a:lvl5pPr marL="1828800" marR="0" lvl="4" indent="0" algn="l" rtl="0">
              <a:spcBef>
                <a:spcPts val="280"/>
              </a:spcBef>
              <a:spcAft>
                <a:spcPts val="0"/>
              </a:spcAft>
              <a:buClr>
                <a:schemeClr val="lt2"/>
              </a:buClr>
              <a:buFont typeface="Arial"/>
              <a:buNone/>
              <a:defRPr sz="1400" b="0" i="0" u="none" strike="noStrike" cap="none">
                <a:solidFill>
                  <a:schemeClr val="lt1"/>
                </a:solidFill>
                <a:latin typeface="Arial"/>
                <a:ea typeface="Arial"/>
                <a:cs typeface="Arial"/>
                <a:sym typeface="Arial"/>
              </a:defRPr>
            </a:lvl5pPr>
            <a:lvl6pPr marL="2286000" marR="0" lvl="5" indent="0" algn="l" rtl="0">
              <a:spcBef>
                <a:spcPts val="280"/>
              </a:spcBef>
              <a:spcAft>
                <a:spcPts val="0"/>
              </a:spcAft>
              <a:buClr>
                <a:schemeClr val="lt2"/>
              </a:buClr>
              <a:buFont typeface="Arial"/>
              <a:buNone/>
              <a:defRPr sz="1400" b="0" i="0" u="none" strike="noStrike" cap="none">
                <a:solidFill>
                  <a:schemeClr val="lt1"/>
                </a:solidFill>
                <a:latin typeface="Arial"/>
                <a:ea typeface="Arial"/>
                <a:cs typeface="Arial"/>
                <a:sym typeface="Arial"/>
              </a:defRPr>
            </a:lvl6pPr>
            <a:lvl7pPr marL="2743200" marR="0" lvl="6" indent="0" algn="l" rtl="0">
              <a:spcBef>
                <a:spcPts val="280"/>
              </a:spcBef>
              <a:spcAft>
                <a:spcPts val="0"/>
              </a:spcAft>
              <a:buClr>
                <a:schemeClr val="lt2"/>
              </a:buClr>
              <a:buFont typeface="Arial"/>
              <a:buNone/>
              <a:defRPr sz="1400" b="0" i="0" u="none" strike="noStrike" cap="none">
                <a:solidFill>
                  <a:schemeClr val="lt1"/>
                </a:solidFill>
                <a:latin typeface="Arial"/>
                <a:ea typeface="Arial"/>
                <a:cs typeface="Arial"/>
                <a:sym typeface="Arial"/>
              </a:defRPr>
            </a:lvl7pPr>
            <a:lvl8pPr marL="3200400" marR="0" lvl="7" indent="0" algn="l" rtl="0">
              <a:spcBef>
                <a:spcPts val="280"/>
              </a:spcBef>
              <a:spcAft>
                <a:spcPts val="0"/>
              </a:spcAft>
              <a:buClr>
                <a:schemeClr val="lt2"/>
              </a:buClr>
              <a:buFont typeface="Arial"/>
              <a:buNone/>
              <a:defRPr sz="1400" b="0" i="0" u="none" strike="noStrike" cap="none">
                <a:solidFill>
                  <a:schemeClr val="lt1"/>
                </a:solidFill>
                <a:latin typeface="Arial"/>
                <a:ea typeface="Arial"/>
                <a:cs typeface="Arial"/>
                <a:sym typeface="Arial"/>
              </a:defRPr>
            </a:lvl8pPr>
            <a:lvl9pPr marL="3657600" marR="0" lvl="8" indent="0" algn="l" rtl="0">
              <a:spcBef>
                <a:spcPts val="280"/>
              </a:spcBef>
              <a:spcAft>
                <a:spcPts val="0"/>
              </a:spcAft>
              <a:buClr>
                <a:schemeClr val="lt2"/>
              </a:buClr>
              <a:buFont typeface="Arial"/>
              <a:buNone/>
              <a:defRPr sz="1400" b="0" i="0" u="none" strike="noStrike" cap="none">
                <a:solidFill>
                  <a:schemeClr val="lt1"/>
                </a:solidFill>
                <a:latin typeface="Arial"/>
                <a:ea typeface="Arial"/>
                <a:cs typeface="Arial"/>
                <a:sym typeface="Arial"/>
              </a:defRPr>
            </a:lvl9pPr>
          </a:lstStyle>
          <a:p>
            <a:endParaRPr/>
          </a:p>
        </p:txBody>
      </p:sp>
      <p:sp>
        <p:nvSpPr>
          <p:cNvPr id="44" name="Shape 44"/>
          <p:cNvSpPr txBox="1"/>
          <p:nvPr/>
        </p:nvSpPr>
        <p:spPr>
          <a:xfrm>
            <a:off x="368136" y="6602679"/>
            <a:ext cx="8063400" cy="230700"/>
          </a:xfrm>
          <a:prstGeom prst="rect">
            <a:avLst/>
          </a:prstGeom>
          <a:noFill/>
          <a:ln>
            <a:noFill/>
          </a:ln>
        </p:spPr>
        <p:txBody>
          <a:bodyPr lIns="91425" tIns="45700" rIns="91425" bIns="45700" anchor="t" anchorCtr="0">
            <a:noAutofit/>
          </a:bodyPr>
          <a:lstStyle/>
          <a:p>
            <a:pPr marL="0" marR="0" lvl="4" indent="0" algn="l" rtl="0">
              <a:spcBef>
                <a:spcPts val="0"/>
              </a:spcBef>
              <a:spcAft>
                <a:spcPts val="0"/>
              </a:spcAft>
              <a:buSzPct val="25000"/>
              <a:buNone/>
            </a:pPr>
            <a:r>
              <a:rPr lang="en-US" sz="900" b="0" i="0" u="none" strike="noStrike" cap="none">
                <a:solidFill>
                  <a:schemeClr val="dk1"/>
                </a:solidFill>
                <a:latin typeface="Arial"/>
                <a:ea typeface="Arial"/>
                <a:cs typeface="Arial"/>
                <a:sym typeface="Arial"/>
              </a:rPr>
              <a:t>© 2017 Regents of the University of Minnesota.  All rights reserved.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wo Content">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457200" y="1600200"/>
            <a:ext cx="4038600" cy="20004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accent2"/>
              </a:buClr>
              <a:buSzPct val="100000"/>
              <a:buFont typeface="Noto Sans Symbols"/>
              <a:buChar char="▪"/>
              <a:defRPr sz="2800" b="0" i="0" u="none" strike="noStrike" cap="none">
                <a:solidFill>
                  <a:schemeClr val="lt1"/>
                </a:solidFill>
                <a:latin typeface="Arial"/>
                <a:ea typeface="Arial"/>
                <a:cs typeface="Arial"/>
                <a:sym typeface="Arial"/>
              </a:defRPr>
            </a:lvl1pPr>
            <a:lvl2pPr marL="742950" marR="0" lvl="1" indent="-133350" algn="l" rtl="0">
              <a:spcBef>
                <a:spcPts val="480"/>
              </a:spcBef>
              <a:spcAft>
                <a:spcPts val="0"/>
              </a:spcAft>
              <a:buClr>
                <a:srgbClr val="CE1B22"/>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47" name="Shape 47"/>
          <p:cNvSpPr txBox="1">
            <a:spLocks noGrp="1"/>
          </p:cNvSpPr>
          <p:nvPr>
            <p:ph type="body" idx="2"/>
          </p:nvPr>
        </p:nvSpPr>
        <p:spPr>
          <a:xfrm>
            <a:off x="4648200" y="1600200"/>
            <a:ext cx="4038600" cy="20004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accent2"/>
              </a:buClr>
              <a:buSzPct val="100000"/>
              <a:buFont typeface="Noto Sans Symbols"/>
              <a:buChar char="▪"/>
              <a:defRPr sz="2800" b="0" i="0" u="none" strike="noStrike" cap="none">
                <a:solidFill>
                  <a:schemeClr val="lt1"/>
                </a:solidFill>
                <a:latin typeface="Arial"/>
                <a:ea typeface="Arial"/>
                <a:cs typeface="Arial"/>
                <a:sym typeface="Arial"/>
              </a:defRPr>
            </a:lvl1pPr>
            <a:lvl2pPr marL="742950" marR="0" lvl="1" indent="-133350" algn="l" rtl="0">
              <a:spcBef>
                <a:spcPts val="480"/>
              </a:spcBef>
              <a:spcAft>
                <a:spcPts val="0"/>
              </a:spcAft>
              <a:buClr>
                <a:srgbClr val="CE1B22"/>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title"/>
          </p:nvPr>
        </p:nvSpPr>
        <p:spPr>
          <a:xfrm>
            <a:off x="457200" y="749300"/>
            <a:ext cx="8229600" cy="7695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400"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2pPr>
            <a:lvl3pPr marL="0" marR="0" lvl="2"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3pPr>
            <a:lvl4pPr marL="0" marR="0" lvl="3"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4pPr>
            <a:lvl5pPr marL="0" marR="0" lvl="4"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5pPr>
            <a:lvl6pPr marL="457200" marR="0" lvl="5"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6pPr>
            <a:lvl7pPr marL="914400" marR="0" lvl="6"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7pPr>
            <a:lvl8pPr marL="1371600" marR="0" lvl="7"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8pPr>
            <a:lvl9pPr marL="1828800" marR="0" lvl="8"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9pPr>
          </a:lstStyle>
          <a:p>
            <a:endParaRPr/>
          </a:p>
        </p:txBody>
      </p:sp>
      <p:sp>
        <p:nvSpPr>
          <p:cNvPr id="49" name="Shape 49"/>
          <p:cNvSpPr txBox="1"/>
          <p:nvPr/>
        </p:nvSpPr>
        <p:spPr>
          <a:xfrm>
            <a:off x="368136" y="6602679"/>
            <a:ext cx="8063400" cy="230700"/>
          </a:xfrm>
          <a:prstGeom prst="rect">
            <a:avLst/>
          </a:prstGeom>
          <a:noFill/>
          <a:ln>
            <a:noFill/>
          </a:ln>
        </p:spPr>
        <p:txBody>
          <a:bodyPr lIns="91425" tIns="45700" rIns="91425" bIns="45700" anchor="t" anchorCtr="0">
            <a:noAutofit/>
          </a:bodyPr>
          <a:lstStyle/>
          <a:p>
            <a:pPr marL="0" marR="0" lvl="4" indent="0" algn="l" rtl="0">
              <a:spcBef>
                <a:spcPts val="0"/>
              </a:spcBef>
              <a:spcAft>
                <a:spcPts val="0"/>
              </a:spcAft>
              <a:buSzPct val="25000"/>
              <a:buNone/>
            </a:pPr>
            <a:r>
              <a:rPr lang="en-US" sz="900" b="0" i="0" u="none" strike="noStrike" cap="none">
                <a:solidFill>
                  <a:schemeClr val="dk1"/>
                </a:solidFill>
                <a:latin typeface="Arial"/>
                <a:ea typeface="Arial"/>
                <a:cs typeface="Arial"/>
                <a:sym typeface="Arial"/>
              </a:rPr>
              <a:t>© 2017 Regents of the University of Minnesota.  All rights reserved.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wo Content with Content Titles">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457200" y="1679051"/>
            <a:ext cx="4040100" cy="639900"/>
          </a:xfrm>
          <a:prstGeom prst="rect">
            <a:avLst/>
          </a:prstGeom>
          <a:noFill/>
          <a:ln>
            <a:noFill/>
          </a:ln>
        </p:spPr>
        <p:txBody>
          <a:bodyPr lIns="91425" tIns="91425" rIns="91425" bIns="91425" anchor="b" anchorCtr="0"/>
          <a:lstStyle>
            <a:lvl1pPr marL="0" marR="0" lvl="0" indent="0" algn="l" rtl="0">
              <a:spcBef>
                <a:spcPts val="560"/>
              </a:spcBef>
              <a:spcAft>
                <a:spcPts val="0"/>
              </a:spcAft>
              <a:buClr>
                <a:schemeClr val="accent2"/>
              </a:buClr>
              <a:buFont typeface="Noto Sans Symbols"/>
              <a:buNone/>
              <a:defRPr sz="2800" b="1" i="0" u="none" strike="noStrike" cap="none">
                <a:solidFill>
                  <a:schemeClr val="lt1"/>
                </a:solidFill>
                <a:latin typeface="Arial"/>
                <a:ea typeface="Arial"/>
                <a:cs typeface="Arial"/>
                <a:sym typeface="Arial"/>
              </a:defRPr>
            </a:lvl1pPr>
            <a:lvl2pPr marL="457200" marR="0" lvl="1" indent="0" algn="l" rtl="0">
              <a:spcBef>
                <a:spcPts val="400"/>
              </a:spcBef>
              <a:spcAft>
                <a:spcPts val="0"/>
              </a:spcAft>
              <a:buClr>
                <a:schemeClr val="accent1"/>
              </a:buClr>
              <a:buFont typeface="Arial"/>
              <a:buNone/>
              <a:defRPr sz="2000" b="1" i="0" u="none" strike="noStrike" cap="none">
                <a:solidFill>
                  <a:schemeClr val="lt1"/>
                </a:solidFill>
                <a:latin typeface="Arial"/>
                <a:ea typeface="Arial"/>
                <a:cs typeface="Arial"/>
                <a:sym typeface="Arial"/>
              </a:defRPr>
            </a:lvl2pPr>
            <a:lvl3pPr marL="914400" marR="0" lvl="2" indent="0" algn="l" rtl="0">
              <a:spcBef>
                <a:spcPts val="360"/>
              </a:spcBef>
              <a:spcAft>
                <a:spcPts val="0"/>
              </a:spcAft>
              <a:buClr>
                <a:schemeClr val="hlink"/>
              </a:buClr>
              <a:buFont typeface="Noto Sans Symbols"/>
              <a:buNone/>
              <a:defRPr sz="1800" b="1" i="0" u="none" strike="noStrike" cap="none">
                <a:solidFill>
                  <a:schemeClr val="lt1"/>
                </a:solidFill>
                <a:latin typeface="Arial"/>
                <a:ea typeface="Arial"/>
                <a:cs typeface="Arial"/>
                <a:sym typeface="Arial"/>
              </a:defRPr>
            </a:lvl3pPr>
            <a:lvl4pPr marL="1371600" marR="0" lvl="3" indent="0" algn="l" rtl="0">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4pPr>
            <a:lvl5pPr marL="1828800" marR="0" lvl="4" indent="0" algn="l" rtl="0">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5pPr>
            <a:lvl6pPr marL="2286000" marR="0" lvl="5" indent="0" algn="l" rtl="0">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6pPr>
            <a:lvl7pPr marL="2743200" marR="0" lvl="6" indent="0" algn="l" rtl="0">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7pPr>
            <a:lvl8pPr marL="3200400" marR="0" lvl="7" indent="0" algn="l" rtl="0">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8pPr>
            <a:lvl9pPr marL="3657600" marR="0" lvl="8" indent="0" algn="l" rtl="0">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body" idx="2"/>
          </p:nvPr>
        </p:nvSpPr>
        <p:spPr>
          <a:xfrm>
            <a:off x="457200" y="2318814"/>
            <a:ext cx="4040100" cy="3658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accent2"/>
              </a:buClr>
              <a:buSzPct val="100000"/>
              <a:buFont typeface="Noto Sans Symbols"/>
              <a:buChar char="▪"/>
              <a:defRPr sz="2800" b="0" i="0" u="none" strike="noStrike" cap="none">
                <a:solidFill>
                  <a:schemeClr val="lt1"/>
                </a:solidFill>
                <a:latin typeface="Arial"/>
                <a:ea typeface="Arial"/>
                <a:cs typeface="Arial"/>
                <a:sym typeface="Arial"/>
              </a:defRPr>
            </a:lvl1pPr>
            <a:lvl2pPr marL="742950" marR="0" lvl="1" indent="-133350" algn="l" rtl="0">
              <a:spcBef>
                <a:spcPts val="480"/>
              </a:spcBef>
              <a:spcAft>
                <a:spcPts val="0"/>
              </a:spcAft>
              <a:buClr>
                <a:srgbClr val="CE1B22"/>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53" name="Shape 53"/>
          <p:cNvSpPr txBox="1">
            <a:spLocks noGrp="1"/>
          </p:cNvSpPr>
          <p:nvPr>
            <p:ph type="body" idx="3"/>
          </p:nvPr>
        </p:nvSpPr>
        <p:spPr>
          <a:xfrm>
            <a:off x="4645025" y="1679051"/>
            <a:ext cx="4041900" cy="639900"/>
          </a:xfrm>
          <a:prstGeom prst="rect">
            <a:avLst/>
          </a:prstGeom>
          <a:noFill/>
          <a:ln>
            <a:noFill/>
          </a:ln>
        </p:spPr>
        <p:txBody>
          <a:bodyPr lIns="91425" tIns="91425" rIns="91425" bIns="91425" anchor="b" anchorCtr="0"/>
          <a:lstStyle>
            <a:lvl1pPr marL="0" marR="0" lvl="0" indent="0" algn="l" rtl="0">
              <a:spcBef>
                <a:spcPts val="560"/>
              </a:spcBef>
              <a:spcAft>
                <a:spcPts val="0"/>
              </a:spcAft>
              <a:buClr>
                <a:schemeClr val="accent2"/>
              </a:buClr>
              <a:buFont typeface="Noto Sans Symbols"/>
              <a:buNone/>
              <a:defRPr sz="2800" b="1" i="0" u="none" strike="noStrike" cap="none">
                <a:solidFill>
                  <a:schemeClr val="lt1"/>
                </a:solidFill>
                <a:latin typeface="Arial"/>
                <a:ea typeface="Arial"/>
                <a:cs typeface="Arial"/>
                <a:sym typeface="Arial"/>
              </a:defRPr>
            </a:lvl1pPr>
            <a:lvl2pPr marL="457200" marR="0" lvl="1" indent="0" algn="l" rtl="0">
              <a:spcBef>
                <a:spcPts val="400"/>
              </a:spcBef>
              <a:spcAft>
                <a:spcPts val="0"/>
              </a:spcAft>
              <a:buClr>
                <a:schemeClr val="accent1"/>
              </a:buClr>
              <a:buFont typeface="Arial"/>
              <a:buNone/>
              <a:defRPr sz="2000" b="1" i="0" u="none" strike="noStrike" cap="none">
                <a:solidFill>
                  <a:schemeClr val="lt1"/>
                </a:solidFill>
                <a:latin typeface="Arial"/>
                <a:ea typeface="Arial"/>
                <a:cs typeface="Arial"/>
                <a:sym typeface="Arial"/>
              </a:defRPr>
            </a:lvl2pPr>
            <a:lvl3pPr marL="914400" marR="0" lvl="2" indent="0" algn="l" rtl="0">
              <a:spcBef>
                <a:spcPts val="360"/>
              </a:spcBef>
              <a:spcAft>
                <a:spcPts val="0"/>
              </a:spcAft>
              <a:buClr>
                <a:schemeClr val="hlink"/>
              </a:buClr>
              <a:buFont typeface="Noto Sans Symbols"/>
              <a:buNone/>
              <a:defRPr sz="1800" b="1" i="0" u="none" strike="noStrike" cap="none">
                <a:solidFill>
                  <a:schemeClr val="lt1"/>
                </a:solidFill>
                <a:latin typeface="Arial"/>
                <a:ea typeface="Arial"/>
                <a:cs typeface="Arial"/>
                <a:sym typeface="Arial"/>
              </a:defRPr>
            </a:lvl3pPr>
            <a:lvl4pPr marL="1371600" marR="0" lvl="3" indent="0" algn="l" rtl="0">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4pPr>
            <a:lvl5pPr marL="1828800" marR="0" lvl="4" indent="0" algn="l" rtl="0">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5pPr>
            <a:lvl6pPr marL="2286000" marR="0" lvl="5" indent="0" algn="l" rtl="0">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6pPr>
            <a:lvl7pPr marL="2743200" marR="0" lvl="6" indent="0" algn="l" rtl="0">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7pPr>
            <a:lvl8pPr marL="3200400" marR="0" lvl="7" indent="0" algn="l" rtl="0">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8pPr>
            <a:lvl9pPr marL="3657600" marR="0" lvl="8" indent="0" algn="l" rtl="0">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54" name="Shape 54"/>
          <p:cNvSpPr txBox="1">
            <a:spLocks noGrp="1"/>
          </p:cNvSpPr>
          <p:nvPr>
            <p:ph type="body" idx="4"/>
          </p:nvPr>
        </p:nvSpPr>
        <p:spPr>
          <a:xfrm>
            <a:off x="4645025" y="2318814"/>
            <a:ext cx="4041900" cy="3658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accent2"/>
              </a:buClr>
              <a:buSzPct val="100000"/>
              <a:buFont typeface="Noto Sans Symbols"/>
              <a:buChar char="▪"/>
              <a:defRPr sz="2800" b="0" i="0" u="none" strike="noStrike" cap="none">
                <a:solidFill>
                  <a:schemeClr val="lt1"/>
                </a:solidFill>
                <a:latin typeface="Arial"/>
                <a:ea typeface="Arial"/>
                <a:cs typeface="Arial"/>
                <a:sym typeface="Arial"/>
              </a:defRPr>
            </a:lvl1pPr>
            <a:lvl2pPr marL="742950" marR="0" lvl="1" indent="-133350" algn="l" rtl="0">
              <a:spcBef>
                <a:spcPts val="480"/>
              </a:spcBef>
              <a:spcAft>
                <a:spcPts val="0"/>
              </a:spcAft>
              <a:buClr>
                <a:srgbClr val="CE1B22"/>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127000" algn="l" rtl="0">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55" name="Shape 55"/>
          <p:cNvSpPr txBox="1">
            <a:spLocks noGrp="1"/>
          </p:cNvSpPr>
          <p:nvPr>
            <p:ph type="title"/>
          </p:nvPr>
        </p:nvSpPr>
        <p:spPr>
          <a:xfrm>
            <a:off x="457200" y="749300"/>
            <a:ext cx="8229600" cy="6684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400"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2pPr>
            <a:lvl3pPr marL="0" marR="0" lvl="2"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3pPr>
            <a:lvl4pPr marL="0" marR="0" lvl="3"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4pPr>
            <a:lvl5pPr marL="0" marR="0" lvl="4"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5pPr>
            <a:lvl6pPr marL="457200" marR="0" lvl="5"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6pPr>
            <a:lvl7pPr marL="914400" marR="0" lvl="6"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7pPr>
            <a:lvl8pPr marL="1371600" marR="0" lvl="7"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8pPr>
            <a:lvl9pPr marL="1828800" marR="0" lvl="8"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9pPr>
          </a:lstStyle>
          <a:p>
            <a:endParaRPr/>
          </a:p>
        </p:txBody>
      </p:sp>
      <p:sp>
        <p:nvSpPr>
          <p:cNvPr id="56" name="Shape 56"/>
          <p:cNvSpPr txBox="1"/>
          <p:nvPr/>
        </p:nvSpPr>
        <p:spPr>
          <a:xfrm>
            <a:off x="368136" y="6602679"/>
            <a:ext cx="8063400" cy="230700"/>
          </a:xfrm>
          <a:prstGeom prst="rect">
            <a:avLst/>
          </a:prstGeom>
          <a:noFill/>
          <a:ln>
            <a:noFill/>
          </a:ln>
        </p:spPr>
        <p:txBody>
          <a:bodyPr lIns="91425" tIns="45700" rIns="91425" bIns="45700" anchor="t" anchorCtr="0">
            <a:noAutofit/>
          </a:bodyPr>
          <a:lstStyle/>
          <a:p>
            <a:pPr marL="0" marR="0" lvl="4" indent="0" algn="l" rtl="0">
              <a:spcBef>
                <a:spcPts val="0"/>
              </a:spcBef>
              <a:spcAft>
                <a:spcPts val="0"/>
              </a:spcAft>
              <a:buSzPct val="25000"/>
              <a:buNone/>
            </a:pPr>
            <a:r>
              <a:rPr lang="en-US" sz="900" b="0" i="0" u="none" strike="noStrike" cap="none">
                <a:solidFill>
                  <a:schemeClr val="dk1"/>
                </a:solidFill>
                <a:latin typeface="Arial"/>
                <a:ea typeface="Arial"/>
                <a:cs typeface="Arial"/>
                <a:sym typeface="Arial"/>
              </a:rPr>
              <a:t>© 2017 Regents of the University of Minnesota.  All rights reserved.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with Side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800"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2pPr>
            <a:lvl3pPr marL="0" marR="0" lvl="2"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3pPr>
            <a:lvl4pPr marL="0" marR="0" lvl="3"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4pPr>
            <a:lvl5pPr marL="0" marR="0" lvl="4"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5pPr>
            <a:lvl6pPr marL="457200" marR="0" lvl="5"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6pPr>
            <a:lvl7pPr marL="914400" marR="0" lvl="6"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7pPr>
            <a:lvl8pPr marL="1371600" marR="0" lvl="7"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8pPr>
            <a:lvl9pPr marL="1828800" marR="0" lvl="8" indent="0" algn="l" rtl="0">
              <a:spcBef>
                <a:spcPts val="0"/>
              </a:spcBef>
              <a:spcAft>
                <a:spcPts val="0"/>
              </a:spcAft>
              <a:buNone/>
              <a:defRPr sz="3600" b="1" i="0" u="none" strike="noStrike" cap="none">
                <a:solidFill>
                  <a:schemeClr val="lt1"/>
                </a:solidFill>
                <a:latin typeface="Proxima Nova"/>
                <a:ea typeface="Proxima Nova"/>
                <a:cs typeface="Proxima Nova"/>
                <a:sym typeface="Proxima Nova"/>
              </a:defRPr>
            </a:lvl9pPr>
          </a:lstStyle>
          <a:p>
            <a:endParaRPr/>
          </a:p>
        </p:txBody>
      </p:sp>
      <p:sp>
        <p:nvSpPr>
          <p:cNvPr id="59" name="Shape 59"/>
          <p:cNvSpPr txBox="1">
            <a:spLocks noGrp="1"/>
          </p:cNvSpPr>
          <p:nvPr>
            <p:ph type="body" idx="1"/>
          </p:nvPr>
        </p:nvSpPr>
        <p:spPr>
          <a:xfrm>
            <a:off x="3575050" y="273051"/>
            <a:ext cx="5111700" cy="5670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rgbClr val="CE1B22"/>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2"/>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2"/>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2"/>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2"/>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2"/>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2"/>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60" name="Shape 60"/>
          <p:cNvSpPr txBox="1">
            <a:spLocks noGrp="1"/>
          </p:cNvSpPr>
          <p:nvPr>
            <p:ph type="body" idx="2"/>
          </p:nvPr>
        </p:nvSpPr>
        <p:spPr>
          <a:xfrm>
            <a:off x="457200" y="1435100"/>
            <a:ext cx="3008400" cy="4508400"/>
          </a:xfrm>
          <a:prstGeom prst="rect">
            <a:avLst/>
          </a:prstGeom>
          <a:noFill/>
          <a:ln>
            <a:noFill/>
          </a:ln>
        </p:spPr>
        <p:txBody>
          <a:bodyPr lIns="91425" tIns="91425" rIns="91425" bIns="91425" anchor="t" anchorCtr="0"/>
          <a:lstStyle>
            <a:lvl1pPr marL="0" marR="0" lvl="0" indent="0" algn="l" rtl="0">
              <a:spcBef>
                <a:spcPts val="400"/>
              </a:spcBef>
              <a:spcAft>
                <a:spcPts val="0"/>
              </a:spcAft>
              <a:buClr>
                <a:schemeClr val="accent2"/>
              </a:buClr>
              <a:buFont typeface="Noto Sans Symbols"/>
              <a:buNone/>
              <a:defRPr sz="2000" b="0" i="0" u="none" strike="noStrike" cap="none">
                <a:solidFill>
                  <a:schemeClr val="lt1"/>
                </a:solidFill>
                <a:latin typeface="Arial"/>
                <a:ea typeface="Arial"/>
                <a:cs typeface="Arial"/>
                <a:sym typeface="Arial"/>
              </a:defRPr>
            </a:lvl1pPr>
            <a:lvl2pPr marL="457200" marR="0" lvl="1" indent="0" algn="l" rtl="0">
              <a:spcBef>
                <a:spcPts val="240"/>
              </a:spcBef>
              <a:spcAft>
                <a:spcPts val="0"/>
              </a:spcAft>
              <a:buClr>
                <a:schemeClr val="accent1"/>
              </a:buClr>
              <a:buFont typeface="Arial"/>
              <a:buNone/>
              <a:defRPr sz="1200" b="0" i="0" u="none" strike="noStrike" cap="none">
                <a:solidFill>
                  <a:schemeClr val="lt1"/>
                </a:solidFill>
                <a:latin typeface="Arial"/>
                <a:ea typeface="Arial"/>
                <a:cs typeface="Arial"/>
                <a:sym typeface="Arial"/>
              </a:defRPr>
            </a:lvl2pPr>
            <a:lvl3pPr marL="914400" marR="0" lvl="2" indent="0" algn="l" rtl="0">
              <a:spcBef>
                <a:spcPts val="200"/>
              </a:spcBef>
              <a:spcAft>
                <a:spcPts val="0"/>
              </a:spcAft>
              <a:buClr>
                <a:schemeClr val="hlink"/>
              </a:buClr>
              <a:buFont typeface="Noto Sans Symbols"/>
              <a:buNone/>
              <a:defRPr sz="1000" b="0" i="0" u="none" strike="noStrike" cap="none">
                <a:solidFill>
                  <a:schemeClr val="lt1"/>
                </a:solidFill>
                <a:latin typeface="Arial"/>
                <a:ea typeface="Arial"/>
                <a:cs typeface="Arial"/>
                <a:sym typeface="Arial"/>
              </a:defRPr>
            </a:lvl3pPr>
            <a:lvl4pPr marL="1371600" marR="0" lvl="3" indent="0" algn="l" rtl="0">
              <a:spcBef>
                <a:spcPts val="180"/>
              </a:spcBef>
              <a:spcAft>
                <a:spcPts val="0"/>
              </a:spcAft>
              <a:buClr>
                <a:schemeClr val="lt2"/>
              </a:buClr>
              <a:buFont typeface="Arial"/>
              <a:buNone/>
              <a:defRPr sz="900" b="0" i="0" u="none" strike="noStrike" cap="none">
                <a:solidFill>
                  <a:schemeClr val="lt1"/>
                </a:solidFill>
                <a:latin typeface="Arial"/>
                <a:ea typeface="Arial"/>
                <a:cs typeface="Arial"/>
                <a:sym typeface="Arial"/>
              </a:defRPr>
            </a:lvl4pPr>
            <a:lvl5pPr marL="1828800" marR="0" lvl="4" indent="0" algn="l" rtl="0">
              <a:spcBef>
                <a:spcPts val="180"/>
              </a:spcBef>
              <a:spcAft>
                <a:spcPts val="0"/>
              </a:spcAft>
              <a:buClr>
                <a:schemeClr val="lt2"/>
              </a:buClr>
              <a:buFont typeface="Arial"/>
              <a:buNone/>
              <a:defRPr sz="900" b="0" i="0" u="none" strike="noStrike" cap="none">
                <a:solidFill>
                  <a:schemeClr val="lt1"/>
                </a:solidFill>
                <a:latin typeface="Arial"/>
                <a:ea typeface="Arial"/>
                <a:cs typeface="Arial"/>
                <a:sym typeface="Arial"/>
              </a:defRPr>
            </a:lvl5pPr>
            <a:lvl6pPr marL="2286000" marR="0" lvl="5" indent="0" algn="l" rtl="0">
              <a:spcBef>
                <a:spcPts val="180"/>
              </a:spcBef>
              <a:spcAft>
                <a:spcPts val="0"/>
              </a:spcAft>
              <a:buClr>
                <a:schemeClr val="lt2"/>
              </a:buClr>
              <a:buFont typeface="Arial"/>
              <a:buNone/>
              <a:defRPr sz="900" b="0" i="0" u="none" strike="noStrike" cap="none">
                <a:solidFill>
                  <a:schemeClr val="lt1"/>
                </a:solidFill>
                <a:latin typeface="Arial"/>
                <a:ea typeface="Arial"/>
                <a:cs typeface="Arial"/>
                <a:sym typeface="Arial"/>
              </a:defRPr>
            </a:lvl6pPr>
            <a:lvl7pPr marL="2743200" marR="0" lvl="6" indent="0" algn="l" rtl="0">
              <a:spcBef>
                <a:spcPts val="180"/>
              </a:spcBef>
              <a:spcAft>
                <a:spcPts val="0"/>
              </a:spcAft>
              <a:buClr>
                <a:schemeClr val="lt2"/>
              </a:buClr>
              <a:buFont typeface="Arial"/>
              <a:buNone/>
              <a:defRPr sz="900" b="0" i="0" u="none" strike="noStrike" cap="none">
                <a:solidFill>
                  <a:schemeClr val="lt1"/>
                </a:solidFill>
                <a:latin typeface="Arial"/>
                <a:ea typeface="Arial"/>
                <a:cs typeface="Arial"/>
                <a:sym typeface="Arial"/>
              </a:defRPr>
            </a:lvl7pPr>
            <a:lvl8pPr marL="3200400" marR="0" lvl="7" indent="0" algn="l" rtl="0">
              <a:spcBef>
                <a:spcPts val="180"/>
              </a:spcBef>
              <a:spcAft>
                <a:spcPts val="0"/>
              </a:spcAft>
              <a:buClr>
                <a:schemeClr val="lt2"/>
              </a:buClr>
              <a:buFont typeface="Arial"/>
              <a:buNone/>
              <a:defRPr sz="900" b="0" i="0" u="none" strike="noStrike" cap="none">
                <a:solidFill>
                  <a:schemeClr val="lt1"/>
                </a:solidFill>
                <a:latin typeface="Arial"/>
                <a:ea typeface="Arial"/>
                <a:cs typeface="Arial"/>
                <a:sym typeface="Arial"/>
              </a:defRPr>
            </a:lvl8pPr>
            <a:lvl9pPr marL="3657600" marR="0" lvl="8" indent="0" algn="l" rtl="0">
              <a:spcBef>
                <a:spcPts val="180"/>
              </a:spcBef>
              <a:spcAft>
                <a:spcPts val="0"/>
              </a:spcAft>
              <a:buClr>
                <a:schemeClr val="lt2"/>
              </a:buClr>
              <a:buFont typeface="Arial"/>
              <a:buNone/>
              <a:defRPr sz="900" b="0" i="0" u="none" strike="noStrike" cap="none">
                <a:solidFill>
                  <a:schemeClr val="lt1"/>
                </a:solidFill>
                <a:latin typeface="Arial"/>
                <a:ea typeface="Arial"/>
                <a:cs typeface="Arial"/>
                <a:sym typeface="Arial"/>
              </a:defRPr>
            </a:lvl9pPr>
          </a:lstStyle>
          <a:p>
            <a:endParaRPr/>
          </a:p>
        </p:txBody>
      </p:sp>
      <p:sp>
        <p:nvSpPr>
          <p:cNvPr id="61" name="Shape 61"/>
          <p:cNvSpPr txBox="1"/>
          <p:nvPr/>
        </p:nvSpPr>
        <p:spPr>
          <a:xfrm>
            <a:off x="368136" y="6602679"/>
            <a:ext cx="8063400" cy="230700"/>
          </a:xfrm>
          <a:prstGeom prst="rect">
            <a:avLst/>
          </a:prstGeom>
          <a:noFill/>
          <a:ln>
            <a:noFill/>
          </a:ln>
        </p:spPr>
        <p:txBody>
          <a:bodyPr lIns="91425" tIns="45700" rIns="91425" bIns="45700" anchor="t" anchorCtr="0">
            <a:noAutofit/>
          </a:bodyPr>
          <a:lstStyle/>
          <a:p>
            <a:pPr marL="0" marR="0" lvl="4" indent="0" algn="l" rtl="0">
              <a:spcBef>
                <a:spcPts val="0"/>
              </a:spcBef>
              <a:spcAft>
                <a:spcPts val="0"/>
              </a:spcAft>
              <a:buSzPct val="25000"/>
              <a:buNone/>
            </a:pPr>
            <a:r>
              <a:rPr lang="en-US" sz="900" b="0" i="0" u="none" strike="noStrike" cap="none">
                <a:solidFill>
                  <a:schemeClr val="dk1"/>
                </a:solidFill>
                <a:latin typeface="Arial"/>
                <a:ea typeface="Arial"/>
                <a:cs typeface="Arial"/>
                <a:sym typeface="Arial"/>
              </a:rPr>
              <a:t>© 2017 Regents of the University of Minnesota.  All rights reserved.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pic>
        <p:nvPicPr>
          <p:cNvPr id="10" name="Shape 10" descr="UMX_PPT_slides_v4b_OpeningG.jpg"/>
          <p:cNvPicPr preferRelativeResize="0"/>
          <p:nvPr/>
        </p:nvPicPr>
        <p:blipFill rotWithShape="1">
          <a:blip r:embed="rId14">
            <a:alphaModFix/>
          </a:blip>
          <a:srcRect/>
          <a:stretch/>
        </p:blipFill>
        <p:spPr>
          <a:xfrm>
            <a:off x="0" y="0"/>
            <a:ext cx="9144000" cy="6858000"/>
          </a:xfrm>
          <a:prstGeom prst="rect">
            <a:avLst/>
          </a:prstGeom>
          <a:noFill/>
          <a:ln>
            <a:noFill/>
          </a:ln>
        </p:spPr>
      </p:pic>
      <p:sp>
        <p:nvSpPr>
          <p:cNvPr id="11" name="Shape 11"/>
          <p:cNvSpPr txBox="1"/>
          <p:nvPr/>
        </p:nvSpPr>
        <p:spPr>
          <a:xfrm>
            <a:off x="7450664" y="6231467"/>
            <a:ext cx="973800" cy="3078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
        <p:nvSpPr>
          <p:cNvPr id="12" name="Shape 12"/>
          <p:cNvSpPr txBox="1"/>
          <p:nvPr/>
        </p:nvSpPr>
        <p:spPr>
          <a:xfrm>
            <a:off x="7450664" y="6167628"/>
            <a:ext cx="973800" cy="429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2"/>
                </a:solidFill>
                <a:latin typeface="Arial"/>
                <a:ea typeface="Arial"/>
                <a:cs typeface="Arial"/>
                <a:sym typeface="Arial"/>
              </a:rPr>
              <a:t>‹#›</a:t>
            </a:fld>
            <a:endParaRPr lang="en-US" sz="1400" b="0" i="0" u="none" strike="noStrike" cap="none">
              <a:solidFill>
                <a:schemeClr val="l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comments" Target="../comments/comment2.xml"/><Relationship Id="rId5" Type="http://schemas.openxmlformats.org/officeDocument/2006/relationships/image" Target="../media/image6.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sAHRbYp5Ej4"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hyperlink" Target="FEC%20Certificate%20Screen%20Shot.P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177800" y="1786325"/>
            <a:ext cx="8808650" cy="1755600"/>
          </a:xfrm>
          <a:prstGeom prst="rect">
            <a:avLst/>
          </a:prstGeom>
        </p:spPr>
        <p:txBody>
          <a:bodyPr lIns="91425" tIns="91425" rIns="91425" bIns="91425" anchor="t" anchorCtr="0">
            <a:noAutofit/>
          </a:bodyPr>
          <a:lstStyle/>
          <a:p>
            <a:pPr marL="54864" marR="0" lvl="0" indent="-4064" algn="r" rtl="0">
              <a:lnSpc>
                <a:spcPct val="100000"/>
              </a:lnSpc>
              <a:spcBef>
                <a:spcPts val="0"/>
              </a:spcBef>
              <a:spcAft>
                <a:spcPts val="0"/>
              </a:spcAft>
              <a:buNone/>
            </a:pPr>
            <a:r>
              <a:rPr lang="en-US" sz="3600" b="1" dirty="0">
                <a:solidFill>
                  <a:srgbClr val="980000"/>
                </a:solidFill>
                <a:latin typeface="Rockwell"/>
                <a:ea typeface="Rockwell"/>
                <a:cs typeface="Rockwell"/>
                <a:sym typeface="Rockwell"/>
              </a:rPr>
              <a:t>Online Financial Educator Program: </a:t>
            </a:r>
          </a:p>
          <a:p>
            <a:pPr marL="54864" marR="0" lvl="0" indent="-4064" algn="r" rtl="0">
              <a:lnSpc>
                <a:spcPct val="100000"/>
              </a:lnSpc>
              <a:spcBef>
                <a:spcPts val="0"/>
              </a:spcBef>
              <a:spcAft>
                <a:spcPts val="0"/>
              </a:spcAft>
              <a:buClr>
                <a:srgbClr val="E7E9C9"/>
              </a:buClr>
              <a:buSzPct val="25000"/>
              <a:buFont typeface="Rockwell"/>
              <a:buNone/>
            </a:pPr>
            <a:r>
              <a:rPr lang="en-US" sz="3600" b="1" dirty="0">
                <a:solidFill>
                  <a:srgbClr val="980000"/>
                </a:solidFill>
                <a:latin typeface="Rockwell"/>
                <a:ea typeface="Rockwell"/>
                <a:cs typeface="Rockwell"/>
                <a:sym typeface="Rockwell"/>
              </a:rPr>
              <a:t>Building Capacity and Meeting the Needs of Limited Income Families</a:t>
            </a:r>
          </a:p>
        </p:txBody>
      </p:sp>
      <p:sp>
        <p:nvSpPr>
          <p:cNvPr id="86" name="Shape 86"/>
          <p:cNvSpPr txBox="1">
            <a:spLocks noGrp="1"/>
          </p:cNvSpPr>
          <p:nvPr>
            <p:ph type="subTitle" idx="1"/>
          </p:nvPr>
        </p:nvSpPr>
        <p:spPr>
          <a:xfrm>
            <a:off x="587050" y="4233325"/>
            <a:ext cx="8206500" cy="1101900"/>
          </a:xfrm>
          <a:prstGeom prst="rect">
            <a:avLst/>
          </a:prstGeom>
        </p:spPr>
        <p:txBody>
          <a:bodyPr lIns="91425" tIns="91425" rIns="91425" bIns="91425" anchor="t" anchorCtr="0">
            <a:noAutofit/>
          </a:bodyPr>
          <a:lstStyle/>
          <a:p>
            <a:pPr lvl="0" algn="ctr">
              <a:spcBef>
                <a:spcPts val="0"/>
              </a:spcBef>
              <a:buNone/>
            </a:pPr>
            <a:r>
              <a:rPr lang="en-US" b="0" dirty="0">
                <a:solidFill>
                  <a:schemeClr val="bg1"/>
                </a:solidFill>
                <a:latin typeface="Rockwell" panose="02060603020205020403" pitchFamily="18" charset="0"/>
              </a:rPr>
              <a:t>Lori Hendrickson, Dung Mao and Mary Jo </a:t>
            </a:r>
            <a:r>
              <a:rPr lang="en-US" b="0" dirty="0" err="1">
                <a:solidFill>
                  <a:schemeClr val="bg1"/>
                </a:solidFill>
                <a:latin typeface="Rockwell" panose="02060603020205020403" pitchFamily="18" charset="0"/>
              </a:rPr>
              <a:t>Katras</a:t>
            </a:r>
            <a:endParaRPr lang="en-US" b="0" dirty="0">
              <a:solidFill>
                <a:schemeClr val="bg1"/>
              </a:solidFill>
              <a:latin typeface="Rockwell" panose="02060603020205020403" pitchFamily="18" charset="0"/>
            </a:endParaRPr>
          </a:p>
          <a:p>
            <a:pPr lvl="0" algn="ctr">
              <a:spcBef>
                <a:spcPts val="0"/>
              </a:spcBef>
              <a:buNone/>
            </a:pPr>
            <a:r>
              <a:rPr lang="en-US" b="0" dirty="0">
                <a:solidFill>
                  <a:schemeClr val="bg1"/>
                </a:solidFill>
                <a:latin typeface="Rockwell" panose="02060603020205020403" pitchFamily="18" charset="0"/>
              </a:rPr>
              <a:t>University of Minnesota Extension </a:t>
            </a:r>
          </a:p>
          <a:p>
            <a:pPr lvl="0" algn="ctr">
              <a:spcBef>
                <a:spcPts val="0"/>
              </a:spcBef>
              <a:buNone/>
            </a:pPr>
            <a:r>
              <a:rPr lang="en-US" b="0" dirty="0">
                <a:solidFill>
                  <a:schemeClr val="bg1"/>
                </a:solidFill>
                <a:latin typeface="Rockwell" panose="02060603020205020403" pitchFamily="18" charset="0"/>
              </a:rPr>
              <a:t>Center for Family Development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4864" marR="0" lvl="0" indent="-4064" algn="r" rtl="0">
              <a:spcBef>
                <a:spcPts val="0"/>
              </a:spcBef>
              <a:buClr>
                <a:srgbClr val="E7E9C9"/>
              </a:buClr>
              <a:buSzPct val="25000"/>
              <a:buFont typeface="Rockwell"/>
              <a:buNone/>
            </a:pPr>
            <a:r>
              <a:rPr lang="en-US" sz="4000" b="1" i="0" u="none" strike="noStrike" cap="none" dirty="0">
                <a:solidFill>
                  <a:srgbClr val="980000"/>
                </a:solidFill>
                <a:latin typeface="Rockwell"/>
                <a:ea typeface="Rockwell"/>
                <a:cs typeface="Rockwell"/>
                <a:sym typeface="Rockwell"/>
              </a:rPr>
              <a:t>Outcomes for Organization/Client</a:t>
            </a:r>
          </a:p>
        </p:txBody>
      </p:sp>
      <p:sp>
        <p:nvSpPr>
          <p:cNvPr id="147" name="Shape 147"/>
          <p:cNvSpPr txBox="1">
            <a:spLocks noGrp="1"/>
          </p:cNvSpPr>
          <p:nvPr>
            <p:ph type="body" idx="1"/>
          </p:nvPr>
        </p:nvSpPr>
        <p:spPr>
          <a:xfrm>
            <a:off x="457200" y="1646236"/>
            <a:ext cx="8229600" cy="4526279"/>
          </a:xfrm>
          <a:prstGeom prst="rect">
            <a:avLst/>
          </a:prstGeom>
          <a:noFill/>
          <a:ln>
            <a:noFill/>
          </a:ln>
        </p:spPr>
        <p:txBody>
          <a:bodyPr lIns="91425" tIns="45700" rIns="91425" bIns="45700" anchor="t" anchorCtr="0">
            <a:noAutofit/>
          </a:bodyPr>
          <a:lstStyle/>
          <a:p>
            <a:pPr marL="563563" marR="0" lvl="0" indent="-563563"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Increased confidence in working with clients</a:t>
            </a:r>
          </a:p>
          <a:p>
            <a:pPr marL="563563" marR="0" lvl="0" indent="-563563"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Increased commitment to help families build wealth</a:t>
            </a:r>
          </a:p>
          <a:p>
            <a:pPr marL="563563" marR="0" lvl="0" indent="-563563"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Educated co-workers about need for financial education</a:t>
            </a:r>
          </a:p>
          <a:p>
            <a:pPr marL="563563" marR="0" lvl="0" indent="-563563"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Influenced organization to offer more culturally appropriate programs</a:t>
            </a:r>
          </a:p>
          <a:p>
            <a:pPr marL="292100" marR="0" lvl="0" indent="-292100" algn="l" rtl="0">
              <a:spcBef>
                <a:spcPts val="0"/>
              </a:spcBef>
              <a:spcAft>
                <a:spcPts val="0"/>
              </a:spcAft>
              <a:buClr>
                <a:schemeClr val="accent1"/>
              </a:buClr>
              <a:buSzPct val="70000"/>
              <a:buFont typeface="Noto Sans Symbols"/>
              <a:buNone/>
            </a:pPr>
            <a:endParaRPr sz="3200" b="0" i="0" u="none" strike="noStrike" cap="none" dirty="0">
              <a:solidFill>
                <a:schemeClr val="lt1"/>
              </a:solidFill>
              <a:latin typeface="Rockwell"/>
              <a:ea typeface="Rockwell"/>
              <a:cs typeface="Rockwell"/>
              <a:sym typeface="Rockwell"/>
            </a:endParaRPr>
          </a:p>
          <a:p>
            <a:pPr marL="292100" marR="0" lvl="0" indent="-292100" algn="l" rtl="0">
              <a:spcBef>
                <a:spcPts val="0"/>
              </a:spcBef>
              <a:buClr>
                <a:schemeClr val="accent1"/>
              </a:buClr>
              <a:buSzPct val="70000"/>
              <a:buFont typeface="Noto Sans Symbols"/>
              <a:buNone/>
            </a:pPr>
            <a:endParaRPr sz="3200" b="0" i="0" u="none" strike="noStrike" cap="none" dirty="0">
              <a:solidFill>
                <a:schemeClr val="lt1"/>
              </a:solidFill>
              <a:latin typeface="Rockwell"/>
              <a:ea typeface="Rockwell"/>
              <a:cs typeface="Rockwell"/>
              <a:sym typeface="Rockwe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573278"/>
            <a:ext cx="8229600" cy="823200"/>
          </a:xfrm>
          <a:prstGeom prst="rect">
            <a:avLst/>
          </a:prstGeom>
          <a:noFill/>
          <a:ln>
            <a:noFill/>
          </a:ln>
        </p:spPr>
        <p:txBody>
          <a:bodyPr lIns="91425" tIns="45700" rIns="91425" bIns="45700" anchor="b" anchorCtr="0">
            <a:noAutofit/>
          </a:bodyPr>
          <a:lstStyle/>
          <a:p>
            <a:pPr marL="54864" marR="0" lvl="0" indent="-4064" algn="r" rtl="0">
              <a:spcBef>
                <a:spcPts val="0"/>
              </a:spcBef>
              <a:buClr>
                <a:srgbClr val="E7E9C9"/>
              </a:buClr>
              <a:buSzPct val="25000"/>
              <a:buFont typeface="Rockwell"/>
              <a:buNone/>
            </a:pPr>
            <a:r>
              <a:rPr lang="en-US" sz="4000" b="1" dirty="0">
                <a:solidFill>
                  <a:srgbClr val="980000"/>
                </a:solidFill>
              </a:rPr>
              <a:t>The right tools for the job</a:t>
            </a:r>
          </a:p>
        </p:txBody>
      </p:sp>
      <p:pic>
        <p:nvPicPr>
          <p:cNvPr id="154" name="Shape 154" descr="forumicon.JPG"/>
          <p:cNvPicPr preferRelativeResize="0"/>
          <p:nvPr/>
        </p:nvPicPr>
        <p:blipFill>
          <a:blip r:embed="rId3">
            <a:alphaModFix/>
          </a:blip>
          <a:stretch>
            <a:fillRect/>
          </a:stretch>
        </p:blipFill>
        <p:spPr>
          <a:xfrm>
            <a:off x="5810175" y="1918850"/>
            <a:ext cx="2553299" cy="2553299"/>
          </a:xfrm>
          <a:prstGeom prst="rect">
            <a:avLst/>
          </a:prstGeom>
          <a:noFill/>
          <a:ln>
            <a:noFill/>
          </a:ln>
        </p:spPr>
      </p:pic>
      <p:pic>
        <p:nvPicPr>
          <p:cNvPr id="155" name="Shape 155" descr="flipgrid.jpg"/>
          <p:cNvPicPr preferRelativeResize="0"/>
          <p:nvPr/>
        </p:nvPicPr>
        <p:blipFill>
          <a:blip r:embed="rId4">
            <a:alphaModFix/>
          </a:blip>
          <a:stretch>
            <a:fillRect/>
          </a:stretch>
        </p:blipFill>
        <p:spPr>
          <a:xfrm>
            <a:off x="568024" y="1918850"/>
            <a:ext cx="4595825" cy="2534950"/>
          </a:xfrm>
          <a:prstGeom prst="rect">
            <a:avLst/>
          </a:prstGeom>
          <a:noFill/>
          <a:ln>
            <a:noFill/>
          </a:ln>
        </p:spPr>
      </p:pic>
      <p:sp>
        <p:nvSpPr>
          <p:cNvPr id="156" name="Shape 156"/>
          <p:cNvSpPr txBox="1"/>
          <p:nvPr/>
        </p:nvSpPr>
        <p:spPr>
          <a:xfrm>
            <a:off x="1302775" y="1468825"/>
            <a:ext cx="2848800" cy="377700"/>
          </a:xfrm>
          <a:prstGeom prst="rect">
            <a:avLst/>
          </a:prstGeom>
          <a:noFill/>
          <a:ln>
            <a:noFill/>
          </a:ln>
        </p:spPr>
        <p:txBody>
          <a:bodyPr lIns="91425" tIns="91425" rIns="91425" bIns="91425" anchor="t" anchorCtr="0">
            <a:noAutofit/>
          </a:bodyPr>
          <a:lstStyle/>
          <a:p>
            <a:pPr lvl="0" rtl="0">
              <a:spcBef>
                <a:spcPts val="0"/>
              </a:spcBef>
              <a:buNone/>
            </a:pPr>
            <a:r>
              <a:rPr lang="en-US" sz="1800" u="sng">
                <a:solidFill>
                  <a:srgbClr val="980000"/>
                </a:solidFill>
              </a:rPr>
              <a:t>Flipgrid - video response</a:t>
            </a:r>
          </a:p>
        </p:txBody>
      </p:sp>
      <p:sp>
        <p:nvSpPr>
          <p:cNvPr id="157" name="Shape 157"/>
          <p:cNvSpPr txBox="1"/>
          <p:nvPr/>
        </p:nvSpPr>
        <p:spPr>
          <a:xfrm>
            <a:off x="5792550" y="1464925"/>
            <a:ext cx="2553300" cy="377700"/>
          </a:xfrm>
          <a:prstGeom prst="rect">
            <a:avLst/>
          </a:prstGeom>
          <a:noFill/>
          <a:ln>
            <a:noFill/>
          </a:ln>
        </p:spPr>
        <p:txBody>
          <a:bodyPr lIns="91425" tIns="91425" rIns="91425" bIns="91425" anchor="t" anchorCtr="0">
            <a:noAutofit/>
          </a:bodyPr>
          <a:lstStyle/>
          <a:p>
            <a:pPr lvl="0" rtl="0">
              <a:spcBef>
                <a:spcPts val="0"/>
              </a:spcBef>
              <a:buNone/>
            </a:pPr>
            <a:r>
              <a:rPr lang="en-US" sz="1800" u="sng">
                <a:solidFill>
                  <a:srgbClr val="980000"/>
                </a:solidFill>
              </a:rPr>
              <a:t>General Moodle Forum</a:t>
            </a:r>
          </a:p>
        </p:txBody>
      </p:sp>
      <p:cxnSp>
        <p:nvCxnSpPr>
          <p:cNvPr id="158" name="Shape 158"/>
          <p:cNvCxnSpPr/>
          <p:nvPr/>
        </p:nvCxnSpPr>
        <p:spPr>
          <a:xfrm flipH="1">
            <a:off x="5499150" y="1501050"/>
            <a:ext cx="6300" cy="3711300"/>
          </a:xfrm>
          <a:prstGeom prst="straightConnector1">
            <a:avLst/>
          </a:prstGeom>
          <a:noFill/>
          <a:ln w="9525" cap="flat" cmpd="sng">
            <a:solidFill>
              <a:schemeClr val="dk2"/>
            </a:solidFill>
            <a:prstDash val="solid"/>
            <a:round/>
            <a:headEnd type="none" w="lg" len="lg"/>
            <a:tailEnd type="none" w="lg" len="lg"/>
          </a:ln>
        </p:spPr>
      </p:cxnSp>
      <p:sp>
        <p:nvSpPr>
          <p:cNvPr id="159" name="Shape 159"/>
          <p:cNvSpPr txBox="1"/>
          <p:nvPr/>
        </p:nvSpPr>
        <p:spPr>
          <a:xfrm>
            <a:off x="374625" y="4429975"/>
            <a:ext cx="4484400" cy="713400"/>
          </a:xfrm>
          <a:prstGeom prst="rect">
            <a:avLst/>
          </a:prstGeom>
          <a:noFill/>
          <a:ln>
            <a:noFill/>
          </a:ln>
        </p:spPr>
        <p:txBody>
          <a:bodyPr lIns="91425" tIns="91425" rIns="91425" bIns="91425" anchor="t" anchorCtr="0">
            <a:noAutofit/>
          </a:bodyPr>
          <a:lstStyle/>
          <a:p>
            <a:pPr marL="457200" lvl="0" indent="-228600" rtl="0">
              <a:spcBef>
                <a:spcPts val="0"/>
              </a:spcBef>
              <a:buClr>
                <a:srgbClr val="980000"/>
              </a:buClr>
              <a:buChar char="●"/>
            </a:pPr>
            <a:r>
              <a:rPr lang="en-US">
                <a:solidFill>
                  <a:srgbClr val="980000"/>
                </a:solidFill>
              </a:rPr>
              <a:t>Newer tool</a:t>
            </a:r>
          </a:p>
          <a:p>
            <a:pPr marL="457200" lvl="0" indent="-228600" rtl="0">
              <a:spcBef>
                <a:spcPts val="0"/>
              </a:spcBef>
              <a:buClr>
                <a:srgbClr val="980000"/>
              </a:buClr>
              <a:buChar char="●"/>
            </a:pPr>
            <a:r>
              <a:rPr lang="en-US">
                <a:solidFill>
                  <a:srgbClr val="980000"/>
                </a:solidFill>
              </a:rPr>
              <a:t>Allow video &amp; audio response to questions</a:t>
            </a:r>
          </a:p>
        </p:txBody>
      </p:sp>
      <p:sp>
        <p:nvSpPr>
          <p:cNvPr id="160" name="Shape 160"/>
          <p:cNvSpPr txBox="1"/>
          <p:nvPr/>
        </p:nvSpPr>
        <p:spPr>
          <a:xfrm>
            <a:off x="5657775" y="4472175"/>
            <a:ext cx="2629500" cy="594900"/>
          </a:xfrm>
          <a:prstGeom prst="rect">
            <a:avLst/>
          </a:prstGeom>
          <a:noFill/>
          <a:ln>
            <a:noFill/>
          </a:ln>
        </p:spPr>
        <p:txBody>
          <a:bodyPr lIns="91425" tIns="91425" rIns="91425" bIns="91425" anchor="t" anchorCtr="0">
            <a:noAutofit/>
          </a:bodyPr>
          <a:lstStyle/>
          <a:p>
            <a:pPr marL="457200" lvl="0" indent="-228600" rtl="0">
              <a:spcBef>
                <a:spcPts val="0"/>
              </a:spcBef>
              <a:buClr>
                <a:srgbClr val="980000"/>
              </a:buClr>
              <a:buChar char="●"/>
            </a:pPr>
            <a:r>
              <a:rPr lang="en-US">
                <a:solidFill>
                  <a:srgbClr val="980000"/>
                </a:solidFill>
              </a:rPr>
              <a:t>Older tool</a:t>
            </a:r>
          </a:p>
          <a:p>
            <a:pPr marL="457200" lvl="0" indent="-228600" rtl="0">
              <a:spcBef>
                <a:spcPts val="0"/>
              </a:spcBef>
              <a:buClr>
                <a:srgbClr val="980000"/>
              </a:buClr>
              <a:buChar char="●"/>
            </a:pPr>
            <a:r>
              <a:rPr lang="en-US">
                <a:solidFill>
                  <a:srgbClr val="980000"/>
                </a:solidFill>
              </a:rPr>
              <a:t>Allow for text response</a:t>
            </a:r>
          </a:p>
        </p:txBody>
      </p:sp>
      <p:sp>
        <p:nvSpPr>
          <p:cNvPr id="161" name="Shape 161"/>
          <p:cNvSpPr txBox="1"/>
          <p:nvPr/>
        </p:nvSpPr>
        <p:spPr>
          <a:xfrm>
            <a:off x="201700" y="5387325"/>
            <a:ext cx="8769000" cy="713400"/>
          </a:xfrm>
          <a:prstGeom prst="rect">
            <a:avLst/>
          </a:prstGeom>
          <a:noFill/>
          <a:ln>
            <a:noFill/>
          </a:ln>
        </p:spPr>
        <p:txBody>
          <a:bodyPr lIns="91425" tIns="91425" rIns="91425" bIns="91425" anchor="b" anchorCtr="0">
            <a:noAutofit/>
          </a:bodyPr>
          <a:lstStyle/>
          <a:p>
            <a:pPr marL="54864" marR="0" lvl="0" indent="-4064" rtl="0">
              <a:lnSpc>
                <a:spcPct val="100000"/>
              </a:lnSpc>
              <a:spcBef>
                <a:spcPts val="0"/>
              </a:spcBef>
              <a:spcAft>
                <a:spcPts val="0"/>
              </a:spcAft>
              <a:buClr>
                <a:srgbClr val="E7E9C9"/>
              </a:buClr>
              <a:buSzPct val="25000"/>
              <a:buFont typeface="Rockwell"/>
              <a:buNone/>
            </a:pPr>
            <a:r>
              <a:rPr lang="en-US" sz="4600">
                <a:solidFill>
                  <a:srgbClr val="980000"/>
                </a:solidFill>
                <a:latin typeface="Rockwell"/>
                <a:ea typeface="Rockwell"/>
                <a:cs typeface="Rockwell"/>
                <a:sym typeface="Rockwell"/>
              </a:rPr>
              <a:t>Which tool was preferred?</a:t>
            </a:r>
          </a:p>
        </p:txBody>
      </p:sp>
      <p:pic>
        <p:nvPicPr>
          <p:cNvPr id="162" name="Shape 162" descr="thumbs-up-and-down-v2.png"/>
          <p:cNvPicPr preferRelativeResize="0"/>
          <p:nvPr/>
        </p:nvPicPr>
        <p:blipFill>
          <a:blip r:embed="rId5">
            <a:alphaModFix/>
          </a:blip>
          <a:stretch>
            <a:fillRect/>
          </a:stretch>
        </p:blipFill>
        <p:spPr>
          <a:xfrm>
            <a:off x="7597899" y="5254824"/>
            <a:ext cx="1232377" cy="769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366350" y="2803050"/>
            <a:ext cx="2277000" cy="1709100"/>
          </a:xfrm>
          <a:prstGeom prst="rect">
            <a:avLst/>
          </a:prstGeom>
        </p:spPr>
        <p:txBody>
          <a:bodyPr lIns="91425" tIns="91425" rIns="91425" bIns="91425" anchor="t" anchorCtr="0">
            <a:noAutofit/>
          </a:bodyPr>
          <a:lstStyle/>
          <a:p>
            <a:pPr marL="457200" lvl="0" indent="-342900" rtl="0">
              <a:spcBef>
                <a:spcPts val="0"/>
              </a:spcBef>
              <a:buSzPct val="100000"/>
            </a:pPr>
            <a:r>
              <a:rPr lang="en-US" sz="1800"/>
              <a:t>Most learners were hesitant about using flipgrid</a:t>
            </a:r>
          </a:p>
          <a:p>
            <a:pPr marL="457200" lvl="0" indent="-342900" rtl="0">
              <a:spcBef>
                <a:spcPts val="0"/>
              </a:spcBef>
              <a:buSzPct val="100000"/>
            </a:pPr>
            <a:r>
              <a:rPr lang="en-US" sz="1800"/>
              <a:t>The technology is too new</a:t>
            </a:r>
          </a:p>
        </p:txBody>
      </p:sp>
      <p:pic>
        <p:nvPicPr>
          <p:cNvPr id="169" name="Shape 169" descr="flipgrid.jpg"/>
          <p:cNvPicPr preferRelativeResize="0"/>
          <p:nvPr/>
        </p:nvPicPr>
        <p:blipFill>
          <a:blip r:embed="rId3">
            <a:alphaModFix/>
          </a:blip>
          <a:stretch>
            <a:fillRect/>
          </a:stretch>
        </p:blipFill>
        <p:spPr>
          <a:xfrm>
            <a:off x="2791350" y="2166500"/>
            <a:ext cx="5616600" cy="3789124"/>
          </a:xfrm>
          <a:prstGeom prst="rect">
            <a:avLst/>
          </a:prstGeom>
          <a:noFill/>
          <a:ln>
            <a:noFill/>
          </a:ln>
        </p:spPr>
      </p:pic>
      <p:sp>
        <p:nvSpPr>
          <p:cNvPr id="170" name="Shape 170"/>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4864" marR="0" lvl="0" indent="-4064" rtl="0">
              <a:spcBef>
                <a:spcPts val="0"/>
              </a:spcBef>
              <a:buClr>
                <a:srgbClr val="E7E9C9"/>
              </a:buClr>
              <a:buSzPct val="25000"/>
              <a:buFont typeface="Rockwell"/>
              <a:buNone/>
            </a:pPr>
            <a:r>
              <a:rPr lang="en-US" sz="4000" b="1" dirty="0">
                <a:solidFill>
                  <a:srgbClr val="980000"/>
                </a:solidFill>
              </a:rPr>
              <a:t>The right tools for the job</a:t>
            </a:r>
          </a:p>
        </p:txBody>
      </p:sp>
      <p:pic>
        <p:nvPicPr>
          <p:cNvPr id="171" name="Shape 171" descr="thumbs-down.png"/>
          <p:cNvPicPr preferRelativeResize="0"/>
          <p:nvPr/>
        </p:nvPicPr>
        <p:blipFill>
          <a:blip r:embed="rId4">
            <a:alphaModFix/>
          </a:blip>
          <a:stretch>
            <a:fillRect/>
          </a:stretch>
        </p:blipFill>
        <p:spPr>
          <a:xfrm>
            <a:off x="771718" y="392936"/>
            <a:ext cx="864174" cy="864199"/>
          </a:xfrm>
          <a:prstGeom prst="rect">
            <a:avLst/>
          </a:prstGeom>
          <a:noFill/>
          <a:ln>
            <a:noFill/>
          </a:ln>
        </p:spPr>
      </p:pic>
      <p:sp>
        <p:nvSpPr>
          <p:cNvPr id="172" name="Shape 172"/>
          <p:cNvSpPr txBox="1"/>
          <p:nvPr/>
        </p:nvSpPr>
        <p:spPr>
          <a:xfrm>
            <a:off x="4396025" y="1592662"/>
            <a:ext cx="2848800" cy="377700"/>
          </a:xfrm>
          <a:prstGeom prst="rect">
            <a:avLst/>
          </a:prstGeom>
          <a:noFill/>
          <a:ln>
            <a:noFill/>
          </a:ln>
        </p:spPr>
        <p:txBody>
          <a:bodyPr lIns="91425" tIns="91425" rIns="91425" bIns="91425" anchor="t" anchorCtr="0">
            <a:noAutofit/>
          </a:bodyPr>
          <a:lstStyle/>
          <a:p>
            <a:pPr lvl="0" rtl="0">
              <a:spcBef>
                <a:spcPts val="0"/>
              </a:spcBef>
              <a:buNone/>
            </a:pPr>
            <a:r>
              <a:rPr lang="en-US" sz="1800" u="sng">
                <a:solidFill>
                  <a:srgbClr val="980000"/>
                </a:solidFill>
              </a:rPr>
              <a:t>Flipgrid - video response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27050" y="2764205"/>
            <a:ext cx="3035400" cy="1329600"/>
          </a:xfrm>
          <a:prstGeom prst="rect">
            <a:avLst/>
          </a:prstGeom>
        </p:spPr>
        <p:txBody>
          <a:bodyPr lIns="91425" tIns="91425" rIns="91425" bIns="91425" anchor="t" anchorCtr="0">
            <a:noAutofit/>
          </a:bodyPr>
          <a:lstStyle/>
          <a:p>
            <a:pPr marL="457200" lvl="0" indent="-342900" rtl="0">
              <a:spcBef>
                <a:spcPts val="0"/>
              </a:spcBef>
              <a:buSzPct val="100000"/>
            </a:pPr>
            <a:r>
              <a:rPr lang="en-US" sz="1800"/>
              <a:t>Learners preferred to write posts</a:t>
            </a:r>
          </a:p>
          <a:p>
            <a:pPr marL="457200" lvl="0" indent="-342900" rtl="0">
              <a:spcBef>
                <a:spcPts val="0"/>
              </a:spcBef>
              <a:buSzPct val="100000"/>
            </a:pPr>
            <a:r>
              <a:rPr lang="en-US" sz="1800"/>
              <a:t>Learners preferred to reply to posts via text </a:t>
            </a:r>
          </a:p>
        </p:txBody>
      </p:sp>
      <p:sp>
        <p:nvSpPr>
          <p:cNvPr id="179" name="Shape 179"/>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4864" marR="0" lvl="0" indent="-4064" rtl="0">
              <a:spcBef>
                <a:spcPts val="0"/>
              </a:spcBef>
              <a:buClr>
                <a:srgbClr val="E7E9C9"/>
              </a:buClr>
              <a:buSzPct val="25000"/>
              <a:buFont typeface="Rockwell"/>
              <a:buNone/>
            </a:pPr>
            <a:r>
              <a:rPr lang="en-US" sz="4000" b="1" dirty="0">
                <a:solidFill>
                  <a:srgbClr val="980000"/>
                </a:solidFill>
              </a:rPr>
              <a:t>The right tools for the job</a:t>
            </a:r>
          </a:p>
        </p:txBody>
      </p:sp>
      <p:pic>
        <p:nvPicPr>
          <p:cNvPr id="180" name="Shape 180" descr="forumicon.JPG"/>
          <p:cNvPicPr preferRelativeResize="0"/>
          <p:nvPr/>
        </p:nvPicPr>
        <p:blipFill>
          <a:blip r:embed="rId3">
            <a:alphaModFix/>
          </a:blip>
          <a:stretch>
            <a:fillRect/>
          </a:stretch>
        </p:blipFill>
        <p:spPr>
          <a:xfrm>
            <a:off x="4193349" y="2168125"/>
            <a:ext cx="4177225" cy="3764350"/>
          </a:xfrm>
          <a:prstGeom prst="rect">
            <a:avLst/>
          </a:prstGeom>
          <a:noFill/>
          <a:ln>
            <a:noFill/>
          </a:ln>
        </p:spPr>
      </p:pic>
      <p:pic>
        <p:nvPicPr>
          <p:cNvPr id="181" name="Shape 181" descr="thumbs-up.png"/>
          <p:cNvPicPr preferRelativeResize="0"/>
          <p:nvPr/>
        </p:nvPicPr>
        <p:blipFill>
          <a:blip r:embed="rId4">
            <a:alphaModFix/>
          </a:blip>
          <a:stretch>
            <a:fillRect/>
          </a:stretch>
        </p:blipFill>
        <p:spPr>
          <a:xfrm>
            <a:off x="157175" y="456762"/>
            <a:ext cx="939749" cy="939774"/>
          </a:xfrm>
          <a:prstGeom prst="rect">
            <a:avLst/>
          </a:prstGeom>
          <a:noFill/>
          <a:ln>
            <a:noFill/>
          </a:ln>
        </p:spPr>
      </p:pic>
      <p:sp>
        <p:nvSpPr>
          <p:cNvPr id="182" name="Shape 182"/>
          <p:cNvSpPr txBox="1"/>
          <p:nvPr/>
        </p:nvSpPr>
        <p:spPr>
          <a:xfrm>
            <a:off x="5153450" y="1601050"/>
            <a:ext cx="2553300" cy="377700"/>
          </a:xfrm>
          <a:prstGeom prst="rect">
            <a:avLst/>
          </a:prstGeom>
          <a:noFill/>
          <a:ln>
            <a:noFill/>
          </a:ln>
        </p:spPr>
        <p:txBody>
          <a:bodyPr lIns="91425" tIns="91425" rIns="91425" bIns="91425" anchor="t" anchorCtr="0">
            <a:noAutofit/>
          </a:bodyPr>
          <a:lstStyle/>
          <a:p>
            <a:pPr lvl="0" rtl="0">
              <a:spcBef>
                <a:spcPts val="0"/>
              </a:spcBef>
              <a:buNone/>
            </a:pPr>
            <a:r>
              <a:rPr lang="en-US" sz="1800" u="sng">
                <a:solidFill>
                  <a:srgbClr val="980000"/>
                </a:solidFill>
              </a:rPr>
              <a:t>General Moodle Forum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4864" marR="0" lvl="0" indent="-4064" rtl="0">
              <a:spcBef>
                <a:spcPts val="0"/>
              </a:spcBef>
              <a:buClr>
                <a:srgbClr val="E7E9C9"/>
              </a:buClr>
              <a:buSzPct val="25000"/>
              <a:buFont typeface="Rockwell"/>
              <a:buNone/>
            </a:pPr>
            <a:r>
              <a:rPr lang="en-US" sz="4000" b="1" dirty="0">
                <a:solidFill>
                  <a:srgbClr val="980000"/>
                </a:solidFill>
              </a:rPr>
              <a:t>The right tools for the job</a:t>
            </a:r>
          </a:p>
        </p:txBody>
      </p:sp>
      <p:pic>
        <p:nvPicPr>
          <p:cNvPr id="189" name="Shape 189" descr="Interactive_PDF.JPG"/>
          <p:cNvPicPr preferRelativeResize="0"/>
          <p:nvPr/>
        </p:nvPicPr>
        <p:blipFill>
          <a:blip r:embed="rId3">
            <a:alphaModFix/>
          </a:blip>
          <a:stretch>
            <a:fillRect/>
          </a:stretch>
        </p:blipFill>
        <p:spPr>
          <a:xfrm>
            <a:off x="5300475" y="1945969"/>
            <a:ext cx="2702399" cy="2854930"/>
          </a:xfrm>
          <a:prstGeom prst="rect">
            <a:avLst/>
          </a:prstGeom>
          <a:noFill/>
          <a:ln>
            <a:noFill/>
          </a:ln>
        </p:spPr>
      </p:pic>
      <p:cxnSp>
        <p:nvCxnSpPr>
          <p:cNvPr id="190" name="Shape 190"/>
          <p:cNvCxnSpPr/>
          <p:nvPr/>
        </p:nvCxnSpPr>
        <p:spPr>
          <a:xfrm flipH="1">
            <a:off x="4568850" y="1573350"/>
            <a:ext cx="6300" cy="3711300"/>
          </a:xfrm>
          <a:prstGeom prst="straightConnector1">
            <a:avLst/>
          </a:prstGeom>
          <a:noFill/>
          <a:ln w="9525" cap="flat" cmpd="sng">
            <a:solidFill>
              <a:schemeClr val="dk2"/>
            </a:solidFill>
            <a:prstDash val="solid"/>
            <a:round/>
            <a:headEnd type="none" w="lg" len="lg"/>
            <a:tailEnd type="none" w="lg" len="lg"/>
          </a:ln>
        </p:spPr>
      </p:cxnSp>
      <p:sp>
        <p:nvSpPr>
          <p:cNvPr id="191" name="Shape 191"/>
          <p:cNvSpPr txBox="1"/>
          <p:nvPr/>
        </p:nvSpPr>
        <p:spPr>
          <a:xfrm>
            <a:off x="201700" y="5463525"/>
            <a:ext cx="8769000" cy="713400"/>
          </a:xfrm>
          <a:prstGeom prst="rect">
            <a:avLst/>
          </a:prstGeom>
          <a:noFill/>
          <a:ln>
            <a:noFill/>
          </a:ln>
        </p:spPr>
        <p:txBody>
          <a:bodyPr lIns="91425" tIns="91425" rIns="91425" bIns="91425" anchor="b" anchorCtr="0">
            <a:noAutofit/>
          </a:bodyPr>
          <a:lstStyle/>
          <a:p>
            <a:pPr marL="54864" marR="0" lvl="0" indent="-4064" rtl="0">
              <a:lnSpc>
                <a:spcPct val="100000"/>
              </a:lnSpc>
              <a:spcBef>
                <a:spcPts val="0"/>
              </a:spcBef>
              <a:spcAft>
                <a:spcPts val="0"/>
              </a:spcAft>
              <a:buNone/>
            </a:pPr>
            <a:r>
              <a:rPr lang="en-US" sz="4600">
                <a:solidFill>
                  <a:srgbClr val="980000"/>
                </a:solidFill>
                <a:latin typeface="Rockwell"/>
                <a:ea typeface="Rockwell"/>
                <a:cs typeface="Rockwell"/>
                <a:sym typeface="Rockwell"/>
              </a:rPr>
              <a:t>Which tool was preferred?</a:t>
            </a:r>
          </a:p>
        </p:txBody>
      </p:sp>
      <p:pic>
        <p:nvPicPr>
          <p:cNvPr id="192" name="Shape 192" descr="thumbs-up-and-down-v2.png"/>
          <p:cNvPicPr preferRelativeResize="0"/>
          <p:nvPr/>
        </p:nvPicPr>
        <p:blipFill>
          <a:blip r:embed="rId4">
            <a:alphaModFix/>
          </a:blip>
          <a:stretch>
            <a:fillRect/>
          </a:stretch>
        </p:blipFill>
        <p:spPr>
          <a:xfrm>
            <a:off x="7597899" y="5331024"/>
            <a:ext cx="1232377" cy="769875"/>
          </a:xfrm>
          <a:prstGeom prst="rect">
            <a:avLst/>
          </a:prstGeom>
          <a:noFill/>
          <a:ln>
            <a:noFill/>
          </a:ln>
        </p:spPr>
      </p:pic>
      <p:sp>
        <p:nvSpPr>
          <p:cNvPr id="193" name="Shape 193"/>
          <p:cNvSpPr txBox="1"/>
          <p:nvPr/>
        </p:nvSpPr>
        <p:spPr>
          <a:xfrm>
            <a:off x="5487750" y="1464925"/>
            <a:ext cx="2553300" cy="377700"/>
          </a:xfrm>
          <a:prstGeom prst="rect">
            <a:avLst/>
          </a:prstGeom>
          <a:noFill/>
          <a:ln>
            <a:noFill/>
          </a:ln>
        </p:spPr>
        <p:txBody>
          <a:bodyPr lIns="91425" tIns="91425" rIns="91425" bIns="91425" anchor="t" anchorCtr="0">
            <a:noAutofit/>
          </a:bodyPr>
          <a:lstStyle/>
          <a:p>
            <a:pPr lvl="0" rtl="0">
              <a:spcBef>
                <a:spcPts val="0"/>
              </a:spcBef>
              <a:buNone/>
            </a:pPr>
            <a:r>
              <a:rPr lang="en-US" sz="1800" u="sng">
                <a:solidFill>
                  <a:srgbClr val="980000"/>
                </a:solidFill>
              </a:rPr>
              <a:t>Interactive Worksheet</a:t>
            </a:r>
          </a:p>
        </p:txBody>
      </p:sp>
      <p:pic>
        <p:nvPicPr>
          <p:cNvPr id="194" name="Shape 194" descr="Noninteractive_PDF.JPG"/>
          <p:cNvPicPr preferRelativeResize="0"/>
          <p:nvPr/>
        </p:nvPicPr>
        <p:blipFill>
          <a:blip r:embed="rId5">
            <a:alphaModFix/>
          </a:blip>
          <a:stretch>
            <a:fillRect/>
          </a:stretch>
        </p:blipFill>
        <p:spPr>
          <a:xfrm>
            <a:off x="669950" y="1979225"/>
            <a:ext cx="2702395" cy="2871562"/>
          </a:xfrm>
          <a:prstGeom prst="rect">
            <a:avLst/>
          </a:prstGeom>
          <a:noFill/>
          <a:ln>
            <a:noFill/>
          </a:ln>
        </p:spPr>
      </p:pic>
      <p:sp>
        <p:nvSpPr>
          <p:cNvPr id="195" name="Shape 195"/>
          <p:cNvSpPr txBox="1"/>
          <p:nvPr/>
        </p:nvSpPr>
        <p:spPr>
          <a:xfrm>
            <a:off x="713450" y="1422825"/>
            <a:ext cx="3097500" cy="377700"/>
          </a:xfrm>
          <a:prstGeom prst="rect">
            <a:avLst/>
          </a:prstGeom>
          <a:noFill/>
          <a:ln>
            <a:noFill/>
          </a:ln>
        </p:spPr>
        <p:txBody>
          <a:bodyPr lIns="91425" tIns="91425" rIns="91425" bIns="91425" anchor="t" anchorCtr="0">
            <a:noAutofit/>
          </a:bodyPr>
          <a:lstStyle/>
          <a:p>
            <a:pPr lvl="0" rtl="0">
              <a:spcBef>
                <a:spcPts val="0"/>
              </a:spcBef>
              <a:buNone/>
            </a:pPr>
            <a:r>
              <a:rPr lang="en-US" sz="1800" u="sng">
                <a:solidFill>
                  <a:srgbClr val="980000"/>
                </a:solidFill>
              </a:rPr>
              <a:t>Non-interactive Worksheet</a:t>
            </a:r>
          </a:p>
        </p:txBody>
      </p:sp>
      <p:sp>
        <p:nvSpPr>
          <p:cNvPr id="196" name="Shape 196"/>
          <p:cNvSpPr txBox="1"/>
          <p:nvPr/>
        </p:nvSpPr>
        <p:spPr>
          <a:xfrm>
            <a:off x="476900" y="4800900"/>
            <a:ext cx="2952000" cy="510300"/>
          </a:xfrm>
          <a:prstGeom prst="rect">
            <a:avLst/>
          </a:prstGeom>
          <a:noFill/>
          <a:ln>
            <a:noFill/>
          </a:ln>
        </p:spPr>
        <p:txBody>
          <a:bodyPr lIns="91425" tIns="91425" rIns="91425" bIns="91425" anchor="t" anchorCtr="0">
            <a:noAutofit/>
          </a:bodyPr>
          <a:lstStyle/>
          <a:p>
            <a:pPr marL="457200" lvl="0" indent="-228600" rtl="0">
              <a:spcBef>
                <a:spcPts val="0"/>
              </a:spcBef>
              <a:buClr>
                <a:srgbClr val="980000"/>
              </a:buClr>
              <a:buChar char="●"/>
            </a:pPr>
            <a:r>
              <a:rPr lang="en-US">
                <a:solidFill>
                  <a:srgbClr val="980000"/>
                </a:solidFill>
              </a:rPr>
              <a:t>Require learners to print out and fill it in by hand</a:t>
            </a:r>
          </a:p>
        </p:txBody>
      </p:sp>
      <p:sp>
        <p:nvSpPr>
          <p:cNvPr id="197" name="Shape 197"/>
          <p:cNvSpPr txBox="1"/>
          <p:nvPr/>
        </p:nvSpPr>
        <p:spPr>
          <a:xfrm>
            <a:off x="5125100" y="4724700"/>
            <a:ext cx="3263400" cy="510300"/>
          </a:xfrm>
          <a:prstGeom prst="rect">
            <a:avLst/>
          </a:prstGeom>
          <a:noFill/>
          <a:ln>
            <a:noFill/>
          </a:ln>
        </p:spPr>
        <p:txBody>
          <a:bodyPr lIns="91425" tIns="91425" rIns="91425" bIns="91425" anchor="t" anchorCtr="0">
            <a:noAutofit/>
          </a:bodyPr>
          <a:lstStyle/>
          <a:p>
            <a:pPr marL="457200" lvl="0" indent="-228600" rtl="0">
              <a:spcBef>
                <a:spcPts val="0"/>
              </a:spcBef>
              <a:buClr>
                <a:srgbClr val="980000"/>
              </a:buClr>
              <a:buChar char="●"/>
            </a:pPr>
            <a:r>
              <a:rPr lang="en-US">
                <a:solidFill>
                  <a:srgbClr val="980000"/>
                </a:solidFill>
              </a:rPr>
              <a:t>Automatic calculations</a:t>
            </a:r>
          </a:p>
          <a:p>
            <a:pPr marL="457200" lvl="0" indent="-228600" rtl="0">
              <a:spcBef>
                <a:spcPts val="0"/>
              </a:spcBef>
              <a:buClr>
                <a:srgbClr val="980000"/>
              </a:buClr>
              <a:buChar char="●"/>
            </a:pPr>
            <a:r>
              <a:rPr lang="en-US">
                <a:solidFill>
                  <a:srgbClr val="980000"/>
                </a:solidFill>
              </a:rPr>
              <a:t>Can be fill in using the computer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457200" y="2696500"/>
            <a:ext cx="2281800" cy="1656000"/>
          </a:xfrm>
          <a:prstGeom prst="rect">
            <a:avLst/>
          </a:prstGeom>
        </p:spPr>
        <p:txBody>
          <a:bodyPr lIns="91425" tIns="91425" rIns="91425" bIns="91425" anchor="t" anchorCtr="0">
            <a:noAutofit/>
          </a:bodyPr>
          <a:lstStyle/>
          <a:p>
            <a:pPr marL="457200" lvl="0" indent="-342900" rtl="0">
              <a:spcBef>
                <a:spcPts val="0"/>
              </a:spcBef>
              <a:buSzPct val="100000"/>
            </a:pPr>
            <a:r>
              <a:rPr lang="en-US" sz="1800"/>
              <a:t>Most learners have trouble with the interactive worksheet</a:t>
            </a:r>
          </a:p>
        </p:txBody>
      </p:sp>
      <p:sp>
        <p:nvSpPr>
          <p:cNvPr id="204" name="Shape 204"/>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4864" marR="0" lvl="0" indent="-4064" rtl="0">
              <a:spcBef>
                <a:spcPts val="0"/>
              </a:spcBef>
              <a:buClr>
                <a:srgbClr val="E7E9C9"/>
              </a:buClr>
              <a:buSzPct val="25000"/>
              <a:buFont typeface="Rockwell"/>
              <a:buNone/>
            </a:pPr>
            <a:r>
              <a:rPr lang="en-US" sz="4000" b="1" dirty="0">
                <a:solidFill>
                  <a:srgbClr val="980000"/>
                </a:solidFill>
              </a:rPr>
              <a:t>The right tools for the job</a:t>
            </a:r>
          </a:p>
        </p:txBody>
      </p:sp>
      <p:pic>
        <p:nvPicPr>
          <p:cNvPr id="205" name="Shape 205" descr="thumbs-down.png"/>
          <p:cNvPicPr preferRelativeResize="0"/>
          <p:nvPr/>
        </p:nvPicPr>
        <p:blipFill>
          <a:blip r:embed="rId3">
            <a:alphaModFix/>
          </a:blip>
          <a:stretch>
            <a:fillRect/>
          </a:stretch>
        </p:blipFill>
        <p:spPr>
          <a:xfrm>
            <a:off x="457200" y="532337"/>
            <a:ext cx="864174" cy="864199"/>
          </a:xfrm>
          <a:prstGeom prst="rect">
            <a:avLst/>
          </a:prstGeom>
          <a:noFill/>
          <a:ln>
            <a:noFill/>
          </a:ln>
        </p:spPr>
      </p:pic>
      <p:pic>
        <p:nvPicPr>
          <p:cNvPr id="206" name="Shape 206" descr="Interactive_PDF.JPG"/>
          <p:cNvPicPr preferRelativeResize="0"/>
          <p:nvPr/>
        </p:nvPicPr>
        <p:blipFill>
          <a:blip r:embed="rId4">
            <a:alphaModFix/>
          </a:blip>
          <a:stretch>
            <a:fillRect/>
          </a:stretch>
        </p:blipFill>
        <p:spPr>
          <a:xfrm>
            <a:off x="2977825" y="1943699"/>
            <a:ext cx="3848325" cy="4057725"/>
          </a:xfrm>
          <a:prstGeom prst="rect">
            <a:avLst/>
          </a:prstGeom>
          <a:noFill/>
          <a:ln>
            <a:noFill/>
          </a:ln>
        </p:spPr>
      </p:pic>
      <p:sp>
        <p:nvSpPr>
          <p:cNvPr id="207" name="Shape 207"/>
          <p:cNvSpPr txBox="1"/>
          <p:nvPr/>
        </p:nvSpPr>
        <p:spPr>
          <a:xfrm>
            <a:off x="3679125" y="1481262"/>
            <a:ext cx="2553300" cy="377700"/>
          </a:xfrm>
          <a:prstGeom prst="rect">
            <a:avLst/>
          </a:prstGeom>
          <a:noFill/>
          <a:ln>
            <a:noFill/>
          </a:ln>
        </p:spPr>
        <p:txBody>
          <a:bodyPr lIns="91425" tIns="91425" rIns="91425" bIns="91425" anchor="t" anchorCtr="0">
            <a:noAutofit/>
          </a:bodyPr>
          <a:lstStyle/>
          <a:p>
            <a:pPr lvl="0" rtl="0">
              <a:spcBef>
                <a:spcPts val="0"/>
              </a:spcBef>
              <a:buNone/>
            </a:pPr>
            <a:r>
              <a:rPr lang="en-US" sz="1800" u="sng">
                <a:solidFill>
                  <a:srgbClr val="980000"/>
                </a:solidFill>
              </a:rPr>
              <a:t>Interactive Worksheet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594475" y="2772750"/>
            <a:ext cx="2325000" cy="1563600"/>
          </a:xfrm>
          <a:prstGeom prst="rect">
            <a:avLst/>
          </a:prstGeom>
        </p:spPr>
        <p:txBody>
          <a:bodyPr lIns="91425" tIns="91425" rIns="91425" bIns="91425" anchor="t" anchorCtr="0">
            <a:noAutofit/>
          </a:bodyPr>
          <a:lstStyle/>
          <a:p>
            <a:pPr marL="457200" lvl="0" indent="-342900" rtl="0">
              <a:spcBef>
                <a:spcPts val="0"/>
              </a:spcBef>
              <a:buSzPct val="100000"/>
            </a:pPr>
            <a:r>
              <a:rPr lang="en-US" sz="1800"/>
              <a:t>Learners preferred the low tech, non-interactive worksheet</a:t>
            </a:r>
          </a:p>
        </p:txBody>
      </p:sp>
      <p:sp>
        <p:nvSpPr>
          <p:cNvPr id="214" name="Shape 214"/>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4864" marR="0" lvl="0" indent="-4064" rtl="0">
              <a:spcBef>
                <a:spcPts val="0"/>
              </a:spcBef>
              <a:buClr>
                <a:srgbClr val="E7E9C9"/>
              </a:buClr>
              <a:buSzPct val="25000"/>
              <a:buFont typeface="Rockwell"/>
              <a:buNone/>
            </a:pPr>
            <a:r>
              <a:rPr lang="en-US" sz="4000" b="1" dirty="0">
                <a:solidFill>
                  <a:srgbClr val="980000"/>
                </a:solidFill>
              </a:rPr>
              <a:t>The right tools for the job</a:t>
            </a:r>
          </a:p>
        </p:txBody>
      </p:sp>
      <p:pic>
        <p:nvPicPr>
          <p:cNvPr id="215" name="Shape 215" descr="thumbs-up.png"/>
          <p:cNvPicPr preferRelativeResize="0"/>
          <p:nvPr/>
        </p:nvPicPr>
        <p:blipFill>
          <a:blip r:embed="rId3">
            <a:alphaModFix/>
          </a:blip>
          <a:stretch>
            <a:fillRect/>
          </a:stretch>
        </p:blipFill>
        <p:spPr>
          <a:xfrm>
            <a:off x="124600" y="508001"/>
            <a:ext cx="939749" cy="939774"/>
          </a:xfrm>
          <a:prstGeom prst="rect">
            <a:avLst/>
          </a:prstGeom>
          <a:noFill/>
          <a:ln>
            <a:noFill/>
          </a:ln>
        </p:spPr>
      </p:pic>
      <p:pic>
        <p:nvPicPr>
          <p:cNvPr id="216" name="Shape 216" descr="Noninteractive_PDF.JPG"/>
          <p:cNvPicPr preferRelativeResize="0"/>
          <p:nvPr/>
        </p:nvPicPr>
        <p:blipFill>
          <a:blip r:embed="rId4">
            <a:alphaModFix/>
          </a:blip>
          <a:stretch>
            <a:fillRect/>
          </a:stretch>
        </p:blipFill>
        <p:spPr>
          <a:xfrm>
            <a:off x="3079825" y="1985199"/>
            <a:ext cx="3792874" cy="4030300"/>
          </a:xfrm>
          <a:prstGeom prst="rect">
            <a:avLst/>
          </a:prstGeom>
          <a:noFill/>
          <a:ln>
            <a:noFill/>
          </a:ln>
        </p:spPr>
      </p:pic>
      <p:sp>
        <p:nvSpPr>
          <p:cNvPr id="217" name="Shape 217"/>
          <p:cNvSpPr txBox="1"/>
          <p:nvPr/>
        </p:nvSpPr>
        <p:spPr>
          <a:xfrm>
            <a:off x="3535900" y="1447775"/>
            <a:ext cx="3097500" cy="377700"/>
          </a:xfrm>
          <a:prstGeom prst="rect">
            <a:avLst/>
          </a:prstGeom>
          <a:noFill/>
          <a:ln>
            <a:noFill/>
          </a:ln>
        </p:spPr>
        <p:txBody>
          <a:bodyPr lIns="91425" tIns="91425" rIns="91425" bIns="91425" anchor="t" anchorCtr="0">
            <a:noAutofit/>
          </a:bodyPr>
          <a:lstStyle/>
          <a:p>
            <a:pPr lvl="0" rtl="0">
              <a:spcBef>
                <a:spcPts val="0"/>
              </a:spcBef>
              <a:buNone/>
            </a:pPr>
            <a:r>
              <a:rPr lang="en-US" sz="1800" u="sng">
                <a:solidFill>
                  <a:srgbClr val="980000"/>
                </a:solidFill>
              </a:rPr>
              <a:t>Non-interactive Worksheet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4864" marR="0" lvl="0" indent="-4064" rtl="0">
              <a:lnSpc>
                <a:spcPct val="100000"/>
              </a:lnSpc>
              <a:spcBef>
                <a:spcPts val="0"/>
              </a:spcBef>
              <a:spcAft>
                <a:spcPts val="0"/>
              </a:spcAft>
              <a:buClr>
                <a:srgbClr val="E7E9C9"/>
              </a:buClr>
              <a:buSzPct val="25000"/>
              <a:buFont typeface="Rockwell"/>
              <a:buNone/>
            </a:pPr>
            <a:r>
              <a:rPr lang="en-US" sz="4000" b="1" dirty="0">
                <a:solidFill>
                  <a:srgbClr val="980000"/>
                </a:solidFill>
              </a:rPr>
              <a:t>The right tools for the job</a:t>
            </a:r>
          </a:p>
        </p:txBody>
      </p:sp>
      <p:pic>
        <p:nvPicPr>
          <p:cNvPr id="224" name="Shape 224" descr="webex-5175724218_77d8be23f1_406.jpg"/>
          <p:cNvPicPr preferRelativeResize="0"/>
          <p:nvPr/>
        </p:nvPicPr>
        <p:blipFill>
          <a:blip r:embed="rId3">
            <a:alphaModFix/>
          </a:blip>
          <a:stretch>
            <a:fillRect/>
          </a:stretch>
        </p:blipFill>
        <p:spPr>
          <a:xfrm>
            <a:off x="577050" y="1927124"/>
            <a:ext cx="3688299" cy="2613334"/>
          </a:xfrm>
          <a:prstGeom prst="rect">
            <a:avLst/>
          </a:prstGeom>
          <a:noFill/>
          <a:ln>
            <a:noFill/>
          </a:ln>
        </p:spPr>
      </p:pic>
      <p:sp>
        <p:nvSpPr>
          <p:cNvPr id="225" name="Shape 225"/>
          <p:cNvSpPr txBox="1"/>
          <p:nvPr/>
        </p:nvSpPr>
        <p:spPr>
          <a:xfrm>
            <a:off x="201700" y="5387325"/>
            <a:ext cx="8769000" cy="713400"/>
          </a:xfrm>
          <a:prstGeom prst="rect">
            <a:avLst/>
          </a:prstGeom>
          <a:noFill/>
          <a:ln>
            <a:noFill/>
          </a:ln>
        </p:spPr>
        <p:txBody>
          <a:bodyPr lIns="91425" tIns="91425" rIns="91425" bIns="91425" anchor="b" anchorCtr="0">
            <a:noAutofit/>
          </a:bodyPr>
          <a:lstStyle/>
          <a:p>
            <a:pPr marL="54864" marR="0" lvl="0" indent="-4064" rtl="0">
              <a:lnSpc>
                <a:spcPct val="100000"/>
              </a:lnSpc>
              <a:spcBef>
                <a:spcPts val="0"/>
              </a:spcBef>
              <a:spcAft>
                <a:spcPts val="0"/>
              </a:spcAft>
              <a:buNone/>
            </a:pPr>
            <a:r>
              <a:rPr lang="en-US" sz="4600">
                <a:solidFill>
                  <a:srgbClr val="980000"/>
                </a:solidFill>
                <a:latin typeface="Rockwell"/>
                <a:ea typeface="Rockwell"/>
                <a:cs typeface="Rockwell"/>
                <a:sym typeface="Rockwell"/>
              </a:rPr>
              <a:t>Which tool was preferred?</a:t>
            </a:r>
          </a:p>
        </p:txBody>
      </p:sp>
      <p:pic>
        <p:nvPicPr>
          <p:cNvPr id="226" name="Shape 226" descr="thumbs-up-and-down-v2.png"/>
          <p:cNvPicPr preferRelativeResize="0"/>
          <p:nvPr/>
        </p:nvPicPr>
        <p:blipFill>
          <a:blip r:embed="rId4">
            <a:alphaModFix/>
          </a:blip>
          <a:stretch>
            <a:fillRect/>
          </a:stretch>
        </p:blipFill>
        <p:spPr>
          <a:xfrm>
            <a:off x="7597899" y="5254824"/>
            <a:ext cx="1232377" cy="769875"/>
          </a:xfrm>
          <a:prstGeom prst="rect">
            <a:avLst/>
          </a:prstGeom>
          <a:noFill/>
          <a:ln>
            <a:noFill/>
          </a:ln>
        </p:spPr>
      </p:pic>
      <p:pic>
        <p:nvPicPr>
          <p:cNvPr id="227" name="Shape 227" descr="conference call.png"/>
          <p:cNvPicPr preferRelativeResize="0"/>
          <p:nvPr/>
        </p:nvPicPr>
        <p:blipFill>
          <a:blip r:embed="rId5">
            <a:alphaModFix/>
          </a:blip>
          <a:stretch>
            <a:fillRect/>
          </a:stretch>
        </p:blipFill>
        <p:spPr>
          <a:xfrm>
            <a:off x="4990550" y="1972624"/>
            <a:ext cx="3839725" cy="2567825"/>
          </a:xfrm>
          <a:prstGeom prst="rect">
            <a:avLst/>
          </a:prstGeom>
          <a:noFill/>
          <a:ln>
            <a:noFill/>
          </a:ln>
        </p:spPr>
      </p:pic>
      <p:cxnSp>
        <p:nvCxnSpPr>
          <p:cNvPr id="228" name="Shape 228"/>
          <p:cNvCxnSpPr/>
          <p:nvPr/>
        </p:nvCxnSpPr>
        <p:spPr>
          <a:xfrm flipH="1">
            <a:off x="4702950" y="1573350"/>
            <a:ext cx="6300" cy="3711300"/>
          </a:xfrm>
          <a:prstGeom prst="straightConnector1">
            <a:avLst/>
          </a:prstGeom>
          <a:noFill/>
          <a:ln w="9525" cap="flat" cmpd="sng">
            <a:solidFill>
              <a:schemeClr val="dk2"/>
            </a:solidFill>
            <a:prstDash val="solid"/>
            <a:round/>
            <a:headEnd type="none" w="lg" len="lg"/>
            <a:tailEnd type="none" w="lg" len="lg"/>
          </a:ln>
        </p:spPr>
      </p:cxnSp>
      <p:sp>
        <p:nvSpPr>
          <p:cNvPr id="229" name="Shape 229"/>
          <p:cNvSpPr txBox="1"/>
          <p:nvPr/>
        </p:nvSpPr>
        <p:spPr>
          <a:xfrm>
            <a:off x="1061600" y="1468825"/>
            <a:ext cx="3090000" cy="377700"/>
          </a:xfrm>
          <a:prstGeom prst="rect">
            <a:avLst/>
          </a:prstGeom>
          <a:noFill/>
          <a:ln>
            <a:noFill/>
          </a:ln>
        </p:spPr>
        <p:txBody>
          <a:bodyPr lIns="91425" tIns="91425" rIns="91425" bIns="91425" anchor="t" anchorCtr="0">
            <a:noAutofit/>
          </a:bodyPr>
          <a:lstStyle/>
          <a:p>
            <a:pPr lvl="0" rtl="0">
              <a:spcBef>
                <a:spcPts val="0"/>
              </a:spcBef>
              <a:buNone/>
            </a:pPr>
            <a:r>
              <a:rPr lang="en-US" sz="1800" u="sng"/>
              <a:t>WebEx - Video Conference</a:t>
            </a:r>
          </a:p>
        </p:txBody>
      </p:sp>
      <p:sp>
        <p:nvSpPr>
          <p:cNvPr id="230" name="Shape 230"/>
          <p:cNvSpPr txBox="1"/>
          <p:nvPr/>
        </p:nvSpPr>
        <p:spPr>
          <a:xfrm>
            <a:off x="5365412" y="1468825"/>
            <a:ext cx="3090000" cy="377700"/>
          </a:xfrm>
          <a:prstGeom prst="rect">
            <a:avLst/>
          </a:prstGeom>
          <a:noFill/>
          <a:ln>
            <a:noFill/>
          </a:ln>
        </p:spPr>
        <p:txBody>
          <a:bodyPr lIns="91425" tIns="91425" rIns="91425" bIns="91425" anchor="t" anchorCtr="0">
            <a:noAutofit/>
          </a:bodyPr>
          <a:lstStyle/>
          <a:p>
            <a:pPr lvl="0" algn="ctr" rtl="0">
              <a:spcBef>
                <a:spcPts val="0"/>
              </a:spcBef>
              <a:buNone/>
            </a:pPr>
            <a:r>
              <a:rPr lang="en-US" sz="1800" u="sng"/>
              <a:t>Phone conference</a:t>
            </a:r>
          </a:p>
        </p:txBody>
      </p:sp>
      <p:sp>
        <p:nvSpPr>
          <p:cNvPr id="231" name="Shape 231"/>
          <p:cNvSpPr txBox="1"/>
          <p:nvPr/>
        </p:nvSpPr>
        <p:spPr>
          <a:xfrm>
            <a:off x="374625" y="4429975"/>
            <a:ext cx="4484400" cy="7134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US"/>
              <a:t>Newer tool</a:t>
            </a:r>
          </a:p>
          <a:p>
            <a:pPr marL="457200" lvl="0" indent="-228600" rtl="0">
              <a:spcBef>
                <a:spcPts val="0"/>
              </a:spcBef>
              <a:buChar char="●"/>
            </a:pPr>
            <a:r>
              <a:rPr lang="en-US"/>
              <a:t>Allow video &amp; audio conference </a:t>
            </a:r>
          </a:p>
          <a:p>
            <a:pPr marL="457200" lvl="0" indent="-228600" rtl="0">
              <a:spcBef>
                <a:spcPts val="0"/>
              </a:spcBef>
              <a:buChar char="●"/>
            </a:pPr>
            <a:r>
              <a:rPr lang="en-US"/>
              <a:t>And more.</a:t>
            </a:r>
          </a:p>
        </p:txBody>
      </p:sp>
      <p:sp>
        <p:nvSpPr>
          <p:cNvPr id="232" name="Shape 232"/>
          <p:cNvSpPr txBox="1"/>
          <p:nvPr/>
        </p:nvSpPr>
        <p:spPr>
          <a:xfrm>
            <a:off x="4983300" y="4540450"/>
            <a:ext cx="2629500" cy="5949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US"/>
              <a:t>Older tool</a:t>
            </a:r>
          </a:p>
          <a:p>
            <a:pPr marL="457200" lvl="0" indent="-228600" rtl="0">
              <a:spcBef>
                <a:spcPts val="0"/>
              </a:spcBef>
              <a:buChar char="●"/>
            </a:pPr>
            <a:r>
              <a:rPr lang="en-US"/>
              <a:t>Allow audio conference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457200" y="2696500"/>
            <a:ext cx="2281800" cy="1656000"/>
          </a:xfrm>
          <a:prstGeom prst="rect">
            <a:avLst/>
          </a:prstGeom>
        </p:spPr>
        <p:txBody>
          <a:bodyPr lIns="91425" tIns="91425" rIns="91425" bIns="91425" anchor="t" anchorCtr="0">
            <a:noAutofit/>
          </a:bodyPr>
          <a:lstStyle/>
          <a:p>
            <a:pPr marL="457200" lvl="0" indent="-342900" rtl="0">
              <a:spcBef>
                <a:spcPts val="0"/>
              </a:spcBef>
              <a:buSzPct val="100000"/>
            </a:pPr>
            <a:r>
              <a:rPr lang="en-US" sz="1800"/>
              <a:t>Most learners have trouble getting WebEx to work on their computer</a:t>
            </a:r>
          </a:p>
        </p:txBody>
      </p:sp>
      <p:sp>
        <p:nvSpPr>
          <p:cNvPr id="239" name="Shape 239"/>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4864" marR="0" lvl="0" indent="-4064" rtl="0">
              <a:lnSpc>
                <a:spcPct val="100000"/>
              </a:lnSpc>
              <a:spcBef>
                <a:spcPts val="0"/>
              </a:spcBef>
              <a:spcAft>
                <a:spcPts val="0"/>
              </a:spcAft>
              <a:buClr>
                <a:srgbClr val="E7E9C9"/>
              </a:buClr>
              <a:buSzPct val="25000"/>
              <a:buFont typeface="Rockwell"/>
              <a:buNone/>
            </a:pPr>
            <a:r>
              <a:rPr lang="en-US" sz="4000" b="1" dirty="0">
                <a:solidFill>
                  <a:srgbClr val="980000"/>
                </a:solidFill>
              </a:rPr>
              <a:t>The right tools for the job</a:t>
            </a:r>
          </a:p>
        </p:txBody>
      </p:sp>
      <p:pic>
        <p:nvPicPr>
          <p:cNvPr id="240" name="Shape 240" descr="thumbs-down.png"/>
          <p:cNvPicPr preferRelativeResize="0"/>
          <p:nvPr/>
        </p:nvPicPr>
        <p:blipFill>
          <a:blip r:embed="rId3">
            <a:alphaModFix/>
          </a:blip>
          <a:stretch>
            <a:fillRect/>
          </a:stretch>
        </p:blipFill>
        <p:spPr>
          <a:xfrm>
            <a:off x="174818" y="455673"/>
            <a:ext cx="864174" cy="864199"/>
          </a:xfrm>
          <a:prstGeom prst="rect">
            <a:avLst/>
          </a:prstGeom>
          <a:noFill/>
          <a:ln>
            <a:noFill/>
          </a:ln>
        </p:spPr>
      </p:pic>
      <p:sp>
        <p:nvSpPr>
          <p:cNvPr id="241" name="Shape 241"/>
          <p:cNvSpPr txBox="1"/>
          <p:nvPr/>
        </p:nvSpPr>
        <p:spPr>
          <a:xfrm>
            <a:off x="3679125" y="1481275"/>
            <a:ext cx="4123800" cy="377700"/>
          </a:xfrm>
          <a:prstGeom prst="rect">
            <a:avLst/>
          </a:prstGeom>
          <a:noFill/>
          <a:ln>
            <a:noFill/>
          </a:ln>
        </p:spPr>
        <p:txBody>
          <a:bodyPr lIns="91425" tIns="91425" rIns="91425" bIns="91425" anchor="t" anchorCtr="0">
            <a:noAutofit/>
          </a:bodyPr>
          <a:lstStyle/>
          <a:p>
            <a:pPr lvl="0" algn="ctr" rtl="0">
              <a:spcBef>
                <a:spcPts val="0"/>
              </a:spcBef>
              <a:buNone/>
            </a:pPr>
            <a:r>
              <a:rPr lang="en-US" sz="1800" u="sng">
                <a:solidFill>
                  <a:srgbClr val="980000"/>
                </a:solidFill>
              </a:rPr>
              <a:t>WebEx - Video Conference</a:t>
            </a:r>
          </a:p>
        </p:txBody>
      </p:sp>
      <p:pic>
        <p:nvPicPr>
          <p:cNvPr id="242" name="Shape 242" descr="webex-5175724218_77d8be23f1_406.jpg"/>
          <p:cNvPicPr preferRelativeResize="0"/>
          <p:nvPr/>
        </p:nvPicPr>
        <p:blipFill>
          <a:blip r:embed="rId4">
            <a:alphaModFix/>
          </a:blip>
          <a:stretch>
            <a:fillRect/>
          </a:stretch>
        </p:blipFill>
        <p:spPr>
          <a:xfrm>
            <a:off x="2810979" y="1943724"/>
            <a:ext cx="5606320" cy="3972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594475" y="2772750"/>
            <a:ext cx="2516100" cy="2154900"/>
          </a:xfrm>
          <a:prstGeom prst="rect">
            <a:avLst/>
          </a:prstGeom>
        </p:spPr>
        <p:txBody>
          <a:bodyPr lIns="91425" tIns="91425" rIns="91425" bIns="91425" anchor="t" anchorCtr="0">
            <a:noAutofit/>
          </a:bodyPr>
          <a:lstStyle/>
          <a:p>
            <a:pPr marL="457200" lvl="0" indent="-342900" rtl="0">
              <a:spcBef>
                <a:spcPts val="0"/>
              </a:spcBef>
              <a:buSzPct val="100000"/>
            </a:pPr>
            <a:r>
              <a:rPr lang="en-US" sz="1800"/>
              <a:t>Learners preferred the good ‘ol telephone conference to conduct synchronous chat</a:t>
            </a:r>
          </a:p>
        </p:txBody>
      </p:sp>
      <p:sp>
        <p:nvSpPr>
          <p:cNvPr id="249" name="Shape 249"/>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4864" marR="0" lvl="0" indent="-4064" rtl="0">
              <a:lnSpc>
                <a:spcPct val="100000"/>
              </a:lnSpc>
              <a:spcBef>
                <a:spcPts val="0"/>
              </a:spcBef>
              <a:spcAft>
                <a:spcPts val="0"/>
              </a:spcAft>
              <a:buClr>
                <a:srgbClr val="E7E9C9"/>
              </a:buClr>
              <a:buSzPct val="25000"/>
              <a:buFont typeface="Rockwell"/>
              <a:buNone/>
            </a:pPr>
            <a:r>
              <a:rPr lang="en-US" sz="4000" b="1" dirty="0">
                <a:solidFill>
                  <a:srgbClr val="980000"/>
                </a:solidFill>
              </a:rPr>
              <a:t>The right tools for the job</a:t>
            </a:r>
          </a:p>
        </p:txBody>
      </p:sp>
      <p:pic>
        <p:nvPicPr>
          <p:cNvPr id="250" name="Shape 250" descr="thumbs-up.png"/>
          <p:cNvPicPr preferRelativeResize="0"/>
          <p:nvPr/>
        </p:nvPicPr>
        <p:blipFill>
          <a:blip r:embed="rId3">
            <a:alphaModFix/>
          </a:blip>
          <a:stretch>
            <a:fillRect/>
          </a:stretch>
        </p:blipFill>
        <p:spPr>
          <a:xfrm>
            <a:off x="312249" y="520482"/>
            <a:ext cx="939749" cy="939774"/>
          </a:xfrm>
          <a:prstGeom prst="rect">
            <a:avLst/>
          </a:prstGeom>
          <a:noFill/>
          <a:ln>
            <a:noFill/>
          </a:ln>
        </p:spPr>
      </p:pic>
      <p:sp>
        <p:nvSpPr>
          <p:cNvPr id="251" name="Shape 251"/>
          <p:cNvSpPr txBox="1"/>
          <p:nvPr/>
        </p:nvSpPr>
        <p:spPr>
          <a:xfrm>
            <a:off x="3823675" y="1523975"/>
            <a:ext cx="4490700" cy="377700"/>
          </a:xfrm>
          <a:prstGeom prst="rect">
            <a:avLst/>
          </a:prstGeom>
          <a:noFill/>
          <a:ln>
            <a:noFill/>
          </a:ln>
        </p:spPr>
        <p:txBody>
          <a:bodyPr lIns="91425" tIns="91425" rIns="91425" bIns="91425" anchor="t" anchorCtr="0">
            <a:noAutofit/>
          </a:bodyPr>
          <a:lstStyle/>
          <a:p>
            <a:pPr lvl="0" algn="ctr" rtl="0">
              <a:spcBef>
                <a:spcPts val="0"/>
              </a:spcBef>
              <a:buNone/>
            </a:pPr>
            <a:r>
              <a:rPr lang="en-US" sz="1800" u="sng">
                <a:solidFill>
                  <a:srgbClr val="980000"/>
                </a:solidFill>
              </a:rPr>
              <a:t>Phone Conference</a:t>
            </a:r>
          </a:p>
        </p:txBody>
      </p:sp>
      <p:pic>
        <p:nvPicPr>
          <p:cNvPr id="252" name="Shape 252" descr="conference call.png"/>
          <p:cNvPicPr preferRelativeResize="0"/>
          <p:nvPr/>
        </p:nvPicPr>
        <p:blipFill>
          <a:blip r:embed="rId4">
            <a:alphaModFix/>
          </a:blip>
          <a:stretch>
            <a:fillRect/>
          </a:stretch>
        </p:blipFill>
        <p:spPr>
          <a:xfrm>
            <a:off x="3397150" y="2061400"/>
            <a:ext cx="4951675" cy="381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4864" marR="0" lvl="0" indent="-4064" algn="r" rtl="0">
              <a:spcBef>
                <a:spcPts val="0"/>
              </a:spcBef>
              <a:buClr>
                <a:srgbClr val="E7E9C9"/>
              </a:buClr>
              <a:buSzPct val="25000"/>
              <a:buFont typeface="Rockwell"/>
              <a:buNone/>
            </a:pPr>
            <a:r>
              <a:rPr lang="en-US" sz="4000" b="1" i="0" u="none" strike="noStrike" cap="none" dirty="0">
                <a:solidFill>
                  <a:srgbClr val="980000"/>
                </a:solidFill>
                <a:latin typeface="Rockwell"/>
                <a:ea typeface="Rockwell"/>
                <a:cs typeface="Rockwell"/>
                <a:sym typeface="Rockwell"/>
              </a:rPr>
              <a:t>Impetus for FEC</a:t>
            </a:r>
          </a:p>
        </p:txBody>
      </p:sp>
      <p:sp>
        <p:nvSpPr>
          <p:cNvPr id="93" name="Shape 93"/>
          <p:cNvSpPr txBox="1">
            <a:spLocks noGrp="1"/>
          </p:cNvSpPr>
          <p:nvPr>
            <p:ph type="body" idx="1"/>
          </p:nvPr>
        </p:nvSpPr>
        <p:spPr>
          <a:xfrm>
            <a:off x="457200" y="1646236"/>
            <a:ext cx="8229600" cy="4526279"/>
          </a:xfrm>
          <a:prstGeom prst="rect">
            <a:avLst/>
          </a:prstGeom>
          <a:noFill/>
          <a:ln>
            <a:noFill/>
          </a:ln>
        </p:spPr>
        <p:txBody>
          <a:bodyPr lIns="91425" tIns="45700" rIns="91425" bIns="45700" anchor="t" anchorCtr="0">
            <a:noAutofit/>
          </a:bodyPr>
          <a:lstStyle/>
          <a:p>
            <a:pPr marL="466725" marR="0" lvl="0" indent="-466725"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Increased need for financial education</a:t>
            </a:r>
          </a:p>
          <a:p>
            <a:pPr marL="466725" marR="0" lvl="0" indent="-466725"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Federal and state initiatives</a:t>
            </a:r>
          </a:p>
          <a:p>
            <a:pPr marL="466725" marR="0" lvl="0" indent="-466725"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Staff not trained in content or delivery</a:t>
            </a:r>
          </a:p>
          <a:p>
            <a:pPr marL="466725" marR="0" lvl="0" indent="-466725"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Entrepreneurial efforts</a:t>
            </a:r>
          </a:p>
          <a:p>
            <a:pPr marL="466725" marR="0" lvl="0" indent="-466725"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Lack of funding for F2F training</a:t>
            </a:r>
          </a:p>
          <a:p>
            <a:pPr marL="466725" marR="0" lvl="0" indent="-466725"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Quality assurance</a:t>
            </a:r>
          </a:p>
          <a:p>
            <a:pPr marL="466725" marR="0" lvl="0" indent="-466725"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Ability to update knowledge </a:t>
            </a:r>
          </a:p>
          <a:p>
            <a:pPr marL="466725" marR="0" lvl="0" indent="-466725"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Recognition of expertise in local agency</a:t>
            </a:r>
          </a:p>
          <a:p>
            <a:pPr marL="292100" marR="0" lvl="0" indent="-292100" algn="l" rtl="0">
              <a:spcBef>
                <a:spcPts val="0"/>
              </a:spcBef>
              <a:buClr>
                <a:schemeClr val="accent1"/>
              </a:buClr>
              <a:buSzPct val="70000"/>
              <a:buFont typeface="Noto Sans Symbols"/>
              <a:buNone/>
            </a:pPr>
            <a:endParaRPr sz="3200" b="0" i="0" u="none" strike="noStrike" cap="none" dirty="0">
              <a:solidFill>
                <a:schemeClr val="lt1"/>
              </a:solidFill>
              <a:latin typeface="Rockwell"/>
              <a:ea typeface="Rockwell"/>
              <a:cs typeface="Rockwell"/>
              <a:sym typeface="Rockwe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53536"/>
            <a:ext cx="8229600" cy="1143000"/>
          </a:xfrm>
          <a:prstGeom prst="rect">
            <a:avLst/>
          </a:prstGeom>
        </p:spPr>
        <p:txBody>
          <a:bodyPr lIns="91425" tIns="91425" rIns="91425" bIns="91425" anchor="b" anchorCtr="0">
            <a:noAutofit/>
          </a:bodyPr>
          <a:lstStyle/>
          <a:p>
            <a:pPr lvl="0">
              <a:spcBef>
                <a:spcPts val="0"/>
              </a:spcBef>
              <a:buNone/>
            </a:pPr>
            <a:r>
              <a:rPr lang="en-US" sz="4000" b="1" dirty="0">
                <a:solidFill>
                  <a:srgbClr val="980000"/>
                </a:solidFill>
              </a:rPr>
              <a:t>Capstone Project</a:t>
            </a:r>
          </a:p>
        </p:txBody>
      </p:sp>
      <p:sp>
        <p:nvSpPr>
          <p:cNvPr id="259" name="Shape 259"/>
          <p:cNvSpPr txBox="1">
            <a:spLocks noGrp="1"/>
          </p:cNvSpPr>
          <p:nvPr>
            <p:ph type="body" idx="1"/>
          </p:nvPr>
        </p:nvSpPr>
        <p:spPr>
          <a:xfrm>
            <a:off x="457200" y="1646236"/>
            <a:ext cx="8229600" cy="4526400"/>
          </a:xfrm>
          <a:prstGeom prst="rect">
            <a:avLst/>
          </a:prstGeom>
        </p:spPr>
        <p:txBody>
          <a:bodyPr lIns="91425" tIns="91425" rIns="91425" bIns="91425" anchor="t" anchorCtr="0">
            <a:noAutofit/>
          </a:bodyPr>
          <a:lstStyle/>
          <a:p>
            <a:pPr marL="681038" lvl="0" indent="-452438" rtl="0">
              <a:lnSpc>
                <a:spcPct val="115000"/>
              </a:lnSpc>
              <a:spcBef>
                <a:spcPts val="600"/>
              </a:spcBef>
              <a:buClr>
                <a:srgbClr val="000000"/>
              </a:buClr>
            </a:pPr>
            <a:r>
              <a:rPr lang="en-US" dirty="0">
                <a:solidFill>
                  <a:srgbClr val="000000"/>
                </a:solidFill>
                <a:latin typeface="Calibri"/>
                <a:ea typeface="Calibri"/>
                <a:cs typeface="Calibri"/>
                <a:sym typeface="Calibri"/>
              </a:rPr>
              <a:t>Described client family; education, work and career, transportation, housing, savings and assets, expenses, and goals.</a:t>
            </a:r>
          </a:p>
          <a:p>
            <a:pPr marL="681038" lvl="0" indent="-452438" rtl="0">
              <a:lnSpc>
                <a:spcPct val="115000"/>
              </a:lnSpc>
              <a:spcBef>
                <a:spcPts val="1200"/>
              </a:spcBef>
              <a:buClr>
                <a:srgbClr val="000000"/>
              </a:buClr>
            </a:pPr>
            <a:r>
              <a:rPr lang="en-US" dirty="0">
                <a:solidFill>
                  <a:srgbClr val="000000"/>
                </a:solidFill>
                <a:latin typeface="Calibri"/>
                <a:ea typeface="Calibri"/>
                <a:cs typeface="Calibri"/>
                <a:sym typeface="Calibri"/>
              </a:rPr>
              <a:t>Analyzed family’s financial situation </a:t>
            </a:r>
          </a:p>
          <a:p>
            <a:pPr marL="914400" lvl="1" indent="-228600" rtl="0">
              <a:lnSpc>
                <a:spcPct val="115000"/>
              </a:lnSpc>
              <a:spcBef>
                <a:spcPts val="1200"/>
              </a:spcBef>
              <a:buClr>
                <a:srgbClr val="000000"/>
              </a:buClr>
            </a:pPr>
            <a:r>
              <a:rPr lang="en-US" dirty="0">
                <a:solidFill>
                  <a:srgbClr val="000000"/>
                </a:solidFill>
                <a:latin typeface="Calibri"/>
                <a:ea typeface="Calibri"/>
                <a:cs typeface="Calibri"/>
                <a:sym typeface="Calibri"/>
              </a:rPr>
              <a:t>1) personal balance sheet, 2) cash flow statements, 3) liquidity, debt, and savings ratios, 4) SMART goals, and 5) spending plan.</a:t>
            </a:r>
          </a:p>
          <a:p>
            <a:pPr lvl="0">
              <a:spcBef>
                <a:spcPts val="0"/>
              </a:spcBef>
              <a:buNone/>
            </a:pPr>
            <a:endParaRPr dirty="0"/>
          </a:p>
        </p:txBody>
      </p:sp>
      <p:pic>
        <p:nvPicPr>
          <p:cNvPr id="4" name="Picture 3" descr="online-teaching-&lt;strong&gt;capstone&lt;/strong&gt;-project - home"/>
          <p:cNvPicPr>
            <a:picLocks noChangeAspect="1"/>
          </p:cNvPicPr>
          <p:nvPr/>
        </p:nvPicPr>
        <p:blipFill>
          <a:blip r:embed="rId3"/>
          <a:stretch>
            <a:fillRect/>
          </a:stretch>
        </p:blipFill>
        <p:spPr>
          <a:xfrm>
            <a:off x="311150" y="196005"/>
            <a:ext cx="1314450" cy="120053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53536"/>
            <a:ext cx="8229600" cy="1143000"/>
          </a:xfrm>
          <a:prstGeom prst="rect">
            <a:avLst/>
          </a:prstGeom>
        </p:spPr>
        <p:txBody>
          <a:bodyPr lIns="91425" tIns="91425" rIns="91425" bIns="91425" anchor="b" anchorCtr="0">
            <a:noAutofit/>
          </a:bodyPr>
          <a:lstStyle/>
          <a:p>
            <a:pPr lvl="0">
              <a:spcBef>
                <a:spcPts val="0"/>
              </a:spcBef>
              <a:buNone/>
            </a:pPr>
            <a:r>
              <a:rPr lang="en-US" sz="4000" b="1" dirty="0">
                <a:solidFill>
                  <a:srgbClr val="980000"/>
                </a:solidFill>
              </a:rPr>
              <a:t>Capstone</a:t>
            </a:r>
            <a:r>
              <a:rPr lang="en-US" sz="4000" dirty="0">
                <a:solidFill>
                  <a:srgbClr val="980000"/>
                </a:solidFill>
              </a:rPr>
              <a:t> </a:t>
            </a:r>
            <a:r>
              <a:rPr lang="en-US" sz="4000" b="1" dirty="0">
                <a:solidFill>
                  <a:srgbClr val="980000"/>
                </a:solidFill>
              </a:rPr>
              <a:t>Project</a:t>
            </a:r>
          </a:p>
        </p:txBody>
      </p:sp>
      <p:sp>
        <p:nvSpPr>
          <p:cNvPr id="266" name="Shape 266"/>
          <p:cNvSpPr txBox="1">
            <a:spLocks noGrp="1"/>
          </p:cNvSpPr>
          <p:nvPr>
            <p:ph type="body" idx="1"/>
          </p:nvPr>
        </p:nvSpPr>
        <p:spPr>
          <a:xfrm>
            <a:off x="457200" y="1646236"/>
            <a:ext cx="8229600" cy="4526400"/>
          </a:xfrm>
          <a:prstGeom prst="rect">
            <a:avLst/>
          </a:prstGeom>
        </p:spPr>
        <p:txBody>
          <a:bodyPr lIns="91425" tIns="91425" rIns="91425" bIns="91425" anchor="t" anchorCtr="0">
            <a:noAutofit/>
          </a:bodyPr>
          <a:lstStyle/>
          <a:p>
            <a:pPr marL="796925" lvl="0" indent="-568325" rtl="0">
              <a:lnSpc>
                <a:spcPct val="115000"/>
              </a:lnSpc>
              <a:spcBef>
                <a:spcPts val="1200"/>
              </a:spcBef>
              <a:buClr>
                <a:srgbClr val="000000"/>
              </a:buClr>
              <a:buFont typeface="Calibri"/>
            </a:pPr>
            <a:r>
              <a:rPr lang="en-US" dirty="0">
                <a:solidFill>
                  <a:srgbClr val="000000"/>
                </a:solidFill>
                <a:latin typeface="Calibri"/>
                <a:ea typeface="Calibri"/>
                <a:cs typeface="Calibri"/>
                <a:sym typeface="Calibri"/>
              </a:rPr>
              <a:t>Reflected on their financial education/coaching work with families.</a:t>
            </a:r>
          </a:p>
          <a:p>
            <a:pPr marL="796925" lvl="0" indent="-568325" rtl="0">
              <a:lnSpc>
                <a:spcPct val="115000"/>
              </a:lnSpc>
              <a:spcBef>
                <a:spcPts val="1200"/>
              </a:spcBef>
              <a:buClr>
                <a:srgbClr val="000000"/>
              </a:buClr>
              <a:buFont typeface="Calibri"/>
            </a:pPr>
            <a:r>
              <a:rPr lang="en-US" dirty="0">
                <a:solidFill>
                  <a:srgbClr val="000000"/>
                </a:solidFill>
                <a:latin typeface="Calibri"/>
                <a:ea typeface="Calibri"/>
                <a:cs typeface="Calibri"/>
                <a:sym typeface="Calibri"/>
              </a:rPr>
              <a:t>Demonstrated their learning by applying financial concepts and tools to a family situation.</a:t>
            </a:r>
          </a:p>
          <a:p>
            <a:pPr marL="0" lvl="0" indent="0" rtl="0">
              <a:lnSpc>
                <a:spcPct val="115000"/>
              </a:lnSpc>
              <a:spcBef>
                <a:spcPts val="0"/>
              </a:spcBef>
              <a:buNone/>
            </a:pPr>
            <a:endParaRPr dirty="0">
              <a:solidFill>
                <a:srgbClr val="000000"/>
              </a:solidFill>
              <a:latin typeface="Arial"/>
              <a:ea typeface="Arial"/>
              <a:cs typeface="Arial"/>
              <a:sym typeface="Arial"/>
            </a:endParaRPr>
          </a:p>
          <a:p>
            <a:pPr lvl="0">
              <a:spcBef>
                <a:spcPts val="0"/>
              </a:spcBef>
              <a:buNone/>
            </a:pPr>
            <a:endParaRPr dirty="0"/>
          </a:p>
        </p:txBody>
      </p:sp>
      <p:pic>
        <p:nvPicPr>
          <p:cNvPr id="2" name="Picture 1" descr="online-teaching-&lt;strong&gt;capstone&lt;/strong&gt;-project - home"/>
          <p:cNvPicPr>
            <a:picLocks noChangeAspect="1"/>
          </p:cNvPicPr>
          <p:nvPr/>
        </p:nvPicPr>
        <p:blipFill>
          <a:blip r:embed="rId3"/>
          <a:stretch>
            <a:fillRect/>
          </a:stretch>
        </p:blipFill>
        <p:spPr>
          <a:xfrm>
            <a:off x="311150" y="196005"/>
            <a:ext cx="1314450" cy="120053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279400" y="253536"/>
            <a:ext cx="8763000" cy="1143000"/>
          </a:xfrm>
          <a:prstGeom prst="rect">
            <a:avLst/>
          </a:prstGeom>
        </p:spPr>
        <p:txBody>
          <a:bodyPr lIns="91425" tIns="91425" rIns="91425" bIns="91425" anchor="b" anchorCtr="0">
            <a:noAutofit/>
          </a:bodyPr>
          <a:lstStyle/>
          <a:p>
            <a:pPr marL="2743200" lvl="0" indent="457200" algn="ctr" rtl="0">
              <a:lnSpc>
                <a:spcPct val="115000"/>
              </a:lnSpc>
              <a:spcBef>
                <a:spcPts val="1200"/>
              </a:spcBef>
              <a:buNone/>
            </a:pPr>
            <a:r>
              <a:rPr lang="en-US" sz="4000" b="1" dirty="0">
                <a:solidFill>
                  <a:srgbClr val="980000"/>
                </a:solidFill>
              </a:rPr>
              <a:t>FEC Study Purpose</a:t>
            </a:r>
          </a:p>
        </p:txBody>
      </p:sp>
      <p:sp>
        <p:nvSpPr>
          <p:cNvPr id="273" name="Shape 273"/>
          <p:cNvSpPr txBox="1">
            <a:spLocks noGrp="1"/>
          </p:cNvSpPr>
          <p:nvPr>
            <p:ph type="body" idx="1"/>
          </p:nvPr>
        </p:nvSpPr>
        <p:spPr>
          <a:xfrm>
            <a:off x="457200" y="1396536"/>
            <a:ext cx="8229600" cy="4526400"/>
          </a:xfrm>
          <a:prstGeom prst="rect">
            <a:avLst/>
          </a:prstGeom>
        </p:spPr>
        <p:txBody>
          <a:bodyPr lIns="91425" tIns="91425" rIns="91425" bIns="91425" anchor="t" anchorCtr="0">
            <a:noAutofit/>
          </a:bodyPr>
          <a:lstStyle/>
          <a:p>
            <a:pPr marL="681038" lvl="0" indent="-681038" rtl="0">
              <a:lnSpc>
                <a:spcPct val="115000"/>
              </a:lnSpc>
              <a:spcBef>
                <a:spcPts val="1200"/>
              </a:spcBef>
              <a:buClr>
                <a:srgbClr val="000000"/>
              </a:buClr>
            </a:pPr>
            <a:r>
              <a:rPr lang="en-US" dirty="0">
                <a:solidFill>
                  <a:srgbClr val="000000"/>
                </a:solidFill>
                <a:latin typeface="Calibri"/>
                <a:ea typeface="Calibri"/>
                <a:cs typeface="Calibri"/>
                <a:sym typeface="Calibri"/>
              </a:rPr>
              <a:t>To analyze case studies created by learners, FEC students to understand the realities of low-income families who seek support </a:t>
            </a:r>
          </a:p>
          <a:p>
            <a:pPr marL="681038" lvl="0" indent="-681038" rtl="0">
              <a:lnSpc>
                <a:spcPct val="115000"/>
              </a:lnSpc>
              <a:spcBef>
                <a:spcPts val="1200"/>
              </a:spcBef>
              <a:buClr>
                <a:srgbClr val="000000"/>
              </a:buClr>
              <a:buFont typeface="Calibri"/>
            </a:pPr>
            <a:endParaRPr dirty="0">
              <a:solidFill>
                <a:srgbClr val="000000"/>
              </a:solidFill>
              <a:latin typeface="Calibri"/>
              <a:ea typeface="Calibri"/>
              <a:cs typeface="Calibri"/>
              <a:sym typeface="Calibri"/>
            </a:endParaRPr>
          </a:p>
          <a:p>
            <a:pPr marL="681038" lvl="0" indent="-681038" rtl="0">
              <a:lnSpc>
                <a:spcPct val="115000"/>
              </a:lnSpc>
              <a:spcBef>
                <a:spcPts val="1200"/>
              </a:spcBef>
              <a:buClr>
                <a:srgbClr val="000000"/>
              </a:buClr>
            </a:pPr>
            <a:r>
              <a:rPr lang="en-US" dirty="0">
                <a:solidFill>
                  <a:srgbClr val="000000"/>
                </a:solidFill>
                <a:latin typeface="Calibri"/>
                <a:ea typeface="Calibri"/>
                <a:cs typeface="Calibri"/>
                <a:sym typeface="Calibri"/>
              </a:rPr>
              <a:t>To use findings to improve FEC’s relevancy and effectiveness to train financial educators. </a:t>
            </a:r>
          </a:p>
          <a:p>
            <a:pPr lvl="0">
              <a:spcBef>
                <a:spcPts val="0"/>
              </a:spcBef>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53536"/>
            <a:ext cx="8229600" cy="1143000"/>
          </a:xfrm>
          <a:prstGeom prst="rect">
            <a:avLst/>
          </a:prstGeom>
        </p:spPr>
        <p:txBody>
          <a:bodyPr lIns="91425" tIns="91425" rIns="91425" bIns="91425" anchor="b" anchorCtr="0">
            <a:noAutofit/>
          </a:bodyPr>
          <a:lstStyle/>
          <a:p>
            <a:pPr lvl="0">
              <a:spcBef>
                <a:spcPts val="0"/>
              </a:spcBef>
              <a:buNone/>
            </a:pPr>
            <a:r>
              <a:rPr lang="en-US" sz="4000" b="1" dirty="0">
                <a:solidFill>
                  <a:srgbClr val="980000"/>
                </a:solidFill>
              </a:rPr>
              <a:t>Case study demographics</a:t>
            </a:r>
          </a:p>
        </p:txBody>
      </p:sp>
      <p:pic>
        <p:nvPicPr>
          <p:cNvPr id="280" name="Shape 280"/>
          <p:cNvPicPr preferRelativeResize="0"/>
          <p:nvPr/>
        </p:nvPicPr>
        <p:blipFill rotWithShape="1">
          <a:blip r:embed="rId3">
            <a:alphaModFix/>
          </a:blip>
          <a:srcRect t="3100"/>
          <a:stretch/>
        </p:blipFill>
        <p:spPr>
          <a:xfrm>
            <a:off x="781050" y="1623975"/>
            <a:ext cx="6044050" cy="36100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253536"/>
            <a:ext cx="8229600" cy="1143000"/>
          </a:xfrm>
          <a:prstGeom prst="rect">
            <a:avLst/>
          </a:prstGeom>
        </p:spPr>
        <p:txBody>
          <a:bodyPr lIns="91425" tIns="91425" rIns="91425" bIns="91425" anchor="b" anchorCtr="0">
            <a:noAutofit/>
          </a:bodyPr>
          <a:lstStyle/>
          <a:p>
            <a:pPr lvl="0">
              <a:spcBef>
                <a:spcPts val="0"/>
              </a:spcBef>
              <a:buNone/>
            </a:pPr>
            <a:r>
              <a:rPr lang="en-US" sz="3600" b="1" dirty="0">
                <a:solidFill>
                  <a:srgbClr val="980000"/>
                </a:solidFill>
              </a:rPr>
              <a:t>Case study demographics</a:t>
            </a:r>
          </a:p>
        </p:txBody>
      </p:sp>
      <p:pic>
        <p:nvPicPr>
          <p:cNvPr id="287" name="Shape 287"/>
          <p:cNvPicPr preferRelativeResize="0"/>
          <p:nvPr/>
        </p:nvPicPr>
        <p:blipFill>
          <a:blip r:embed="rId3">
            <a:alphaModFix/>
          </a:blip>
          <a:stretch>
            <a:fillRect/>
          </a:stretch>
        </p:blipFill>
        <p:spPr>
          <a:xfrm>
            <a:off x="774627" y="1531075"/>
            <a:ext cx="7202470" cy="4526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53536"/>
            <a:ext cx="8229600" cy="1143000"/>
          </a:xfrm>
          <a:prstGeom prst="rect">
            <a:avLst/>
          </a:prstGeom>
        </p:spPr>
        <p:txBody>
          <a:bodyPr lIns="91425" tIns="91425" rIns="91425" bIns="91425" anchor="b" anchorCtr="0">
            <a:noAutofit/>
          </a:bodyPr>
          <a:lstStyle/>
          <a:p>
            <a:pPr lvl="0">
              <a:spcBef>
                <a:spcPts val="0"/>
              </a:spcBef>
              <a:buNone/>
            </a:pPr>
            <a:r>
              <a:rPr lang="en-US" sz="4000" b="1" dirty="0">
                <a:solidFill>
                  <a:srgbClr val="980000"/>
                </a:solidFill>
              </a:rPr>
              <a:t>Findings-Education</a:t>
            </a:r>
          </a:p>
        </p:txBody>
      </p:sp>
      <p:sp>
        <p:nvSpPr>
          <p:cNvPr id="294" name="Shape 294"/>
          <p:cNvSpPr txBox="1">
            <a:spLocks noGrp="1"/>
          </p:cNvSpPr>
          <p:nvPr>
            <p:ph type="body" idx="1"/>
          </p:nvPr>
        </p:nvSpPr>
        <p:spPr>
          <a:xfrm>
            <a:off x="457200" y="1496525"/>
            <a:ext cx="8229600" cy="4526400"/>
          </a:xfrm>
          <a:prstGeom prst="rect">
            <a:avLst/>
          </a:prstGeom>
        </p:spPr>
        <p:txBody>
          <a:bodyPr lIns="91425" tIns="91425" rIns="91425" bIns="91425" anchor="t" anchorCtr="0">
            <a:noAutofit/>
          </a:bodyPr>
          <a:lstStyle/>
          <a:p>
            <a:pPr marL="681038" lvl="0" indent="-622300">
              <a:spcBef>
                <a:spcPts val="0"/>
              </a:spcBef>
            </a:pPr>
            <a:r>
              <a:rPr lang="en-US" dirty="0"/>
              <a:t>Education used to increase income &amp;</a:t>
            </a:r>
          </a:p>
          <a:p>
            <a:pPr marL="796925" lvl="0" indent="-738188">
              <a:spcBef>
                <a:spcPts val="0"/>
              </a:spcBef>
              <a:buNone/>
            </a:pPr>
            <a:r>
              <a:rPr lang="en-US" dirty="0"/>
              <a:t>       future possibilities</a:t>
            </a:r>
          </a:p>
          <a:p>
            <a:pPr marL="796925" lvl="0" indent="-738188">
              <a:spcBef>
                <a:spcPts val="0"/>
              </a:spcBef>
              <a:buNone/>
            </a:pPr>
            <a:endParaRPr dirty="0"/>
          </a:p>
          <a:p>
            <a:pPr marL="681038" indent="-623888"/>
            <a:r>
              <a:rPr lang="en-US" dirty="0"/>
              <a:t>Immigrant families utilized English                               classes to secure higher paying jobs</a:t>
            </a:r>
          </a:p>
          <a:p>
            <a:pPr marL="796925" lvl="0" indent="-738188">
              <a:spcBef>
                <a:spcPts val="0"/>
              </a:spcBef>
              <a:buNone/>
            </a:pPr>
            <a:endParaRPr dirty="0"/>
          </a:p>
          <a:p>
            <a:pPr marL="681038" lvl="0" indent="-622300">
              <a:spcBef>
                <a:spcPts val="0"/>
              </a:spcBef>
            </a:pPr>
            <a:r>
              <a:rPr lang="en-US" dirty="0"/>
              <a:t>Family goals included savings for education-self and children</a:t>
            </a:r>
          </a:p>
          <a:p>
            <a:pPr lvl="0">
              <a:spcBef>
                <a:spcPts val="0"/>
              </a:spcBef>
              <a:buNone/>
            </a:pPr>
            <a:endParaRPr dirty="0"/>
          </a:p>
          <a:p>
            <a:pPr lvl="0">
              <a:spcBef>
                <a:spcPts val="0"/>
              </a:spcBef>
              <a:buNone/>
            </a:pPr>
            <a:endParaRPr dirty="0"/>
          </a:p>
          <a:p>
            <a:pPr lvl="0">
              <a:spcBef>
                <a:spcPts val="0"/>
              </a:spcBef>
              <a:buNone/>
            </a:pPr>
            <a:endParaRPr dirty="0"/>
          </a:p>
        </p:txBody>
      </p:sp>
      <p:pic>
        <p:nvPicPr>
          <p:cNvPr id="295" name="Shape 295"/>
          <p:cNvPicPr preferRelativeResize="0"/>
          <p:nvPr/>
        </p:nvPicPr>
        <p:blipFill>
          <a:blip r:embed="rId3">
            <a:alphaModFix/>
          </a:blip>
          <a:stretch>
            <a:fillRect/>
          </a:stretch>
        </p:blipFill>
        <p:spPr>
          <a:xfrm>
            <a:off x="313150" y="353525"/>
            <a:ext cx="952500" cy="942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214475" y="253525"/>
            <a:ext cx="8814300" cy="1143000"/>
          </a:xfrm>
          <a:prstGeom prst="rect">
            <a:avLst/>
          </a:prstGeom>
        </p:spPr>
        <p:txBody>
          <a:bodyPr lIns="91425" tIns="91425" rIns="91425" bIns="91425" anchor="b" anchorCtr="0">
            <a:noAutofit/>
          </a:bodyPr>
          <a:lstStyle/>
          <a:p>
            <a:pPr lvl="0">
              <a:spcBef>
                <a:spcPts val="0"/>
              </a:spcBef>
              <a:buNone/>
            </a:pPr>
            <a:r>
              <a:rPr lang="en-US" sz="4000" b="1" dirty="0">
                <a:solidFill>
                  <a:srgbClr val="980000"/>
                </a:solidFill>
              </a:rPr>
              <a:t>Findings- Balance</a:t>
            </a:r>
            <a:r>
              <a:rPr lang="en-US" sz="4000" b="1" dirty="0"/>
              <a:t> </a:t>
            </a:r>
          </a:p>
        </p:txBody>
      </p:sp>
      <p:sp>
        <p:nvSpPr>
          <p:cNvPr id="302" name="Shape 302"/>
          <p:cNvSpPr txBox="1">
            <a:spLocks noGrp="1"/>
          </p:cNvSpPr>
          <p:nvPr>
            <p:ph type="body" idx="1"/>
          </p:nvPr>
        </p:nvSpPr>
        <p:spPr>
          <a:xfrm>
            <a:off x="457200" y="1646236"/>
            <a:ext cx="8229600" cy="4526400"/>
          </a:xfrm>
          <a:prstGeom prst="rect">
            <a:avLst/>
          </a:prstGeom>
        </p:spPr>
        <p:txBody>
          <a:bodyPr lIns="91425" tIns="91425" rIns="91425" bIns="91425" anchor="t" anchorCtr="0">
            <a:noAutofit/>
          </a:bodyPr>
          <a:lstStyle/>
          <a:p>
            <a:pPr lvl="0">
              <a:spcBef>
                <a:spcPts val="0"/>
              </a:spcBef>
              <a:buNone/>
            </a:pPr>
            <a:r>
              <a:rPr lang="en-US"/>
              <a:t>Couples juggled employment to meet child care needs</a:t>
            </a:r>
          </a:p>
          <a:p>
            <a:pPr lvl="0">
              <a:spcBef>
                <a:spcPts val="0"/>
              </a:spcBef>
              <a:buNone/>
            </a:pPr>
            <a:endParaRPr/>
          </a:p>
          <a:p>
            <a:pPr lvl="0">
              <a:spcBef>
                <a:spcPts val="0"/>
              </a:spcBef>
              <a:buNone/>
            </a:pPr>
            <a:r>
              <a:rPr lang="en-US"/>
              <a:t>Families worked several jobs, alternated shifts, became self-employed, took odd jobs to make ends meet</a:t>
            </a:r>
          </a:p>
        </p:txBody>
      </p:sp>
      <p:pic>
        <p:nvPicPr>
          <p:cNvPr id="303" name="Shape 303"/>
          <p:cNvPicPr preferRelativeResize="0"/>
          <p:nvPr/>
        </p:nvPicPr>
        <p:blipFill>
          <a:blip r:embed="rId3">
            <a:alphaModFix/>
          </a:blip>
          <a:stretch>
            <a:fillRect/>
          </a:stretch>
        </p:blipFill>
        <p:spPr>
          <a:xfrm>
            <a:off x="99350" y="253525"/>
            <a:ext cx="952500" cy="942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253536"/>
            <a:ext cx="8229600" cy="1143000"/>
          </a:xfrm>
          <a:prstGeom prst="rect">
            <a:avLst/>
          </a:prstGeom>
        </p:spPr>
        <p:txBody>
          <a:bodyPr lIns="91425" tIns="91425" rIns="91425" bIns="91425" anchor="b" anchorCtr="0">
            <a:noAutofit/>
          </a:bodyPr>
          <a:lstStyle/>
          <a:p>
            <a:pPr lvl="0">
              <a:spcBef>
                <a:spcPts val="0"/>
              </a:spcBef>
              <a:buNone/>
            </a:pPr>
            <a:r>
              <a:rPr lang="en-US" sz="4000" b="1" dirty="0">
                <a:solidFill>
                  <a:srgbClr val="980000"/>
                </a:solidFill>
              </a:rPr>
              <a:t>Findings-Transportation</a:t>
            </a:r>
          </a:p>
        </p:txBody>
      </p:sp>
      <p:sp>
        <p:nvSpPr>
          <p:cNvPr id="310" name="Shape 310"/>
          <p:cNvSpPr txBox="1">
            <a:spLocks noGrp="1"/>
          </p:cNvSpPr>
          <p:nvPr>
            <p:ph type="body" idx="1"/>
          </p:nvPr>
        </p:nvSpPr>
        <p:spPr>
          <a:xfrm>
            <a:off x="457200" y="1646236"/>
            <a:ext cx="8229600" cy="4526400"/>
          </a:xfrm>
          <a:prstGeom prst="rect">
            <a:avLst/>
          </a:prstGeom>
        </p:spPr>
        <p:txBody>
          <a:bodyPr lIns="91425" tIns="91425" rIns="91425" bIns="91425" anchor="t" anchorCtr="0">
            <a:noAutofit/>
          </a:bodyPr>
          <a:lstStyle/>
          <a:p>
            <a:pPr marL="681038" indent="-538163"/>
            <a:r>
              <a:rPr lang="en-US" dirty="0"/>
              <a:t>Saving for transportation was a goal for many</a:t>
            </a:r>
          </a:p>
          <a:p>
            <a:pPr marL="681038" indent="-538163"/>
            <a:endParaRPr dirty="0"/>
          </a:p>
          <a:p>
            <a:pPr marL="681038" indent="-538163"/>
            <a:r>
              <a:rPr lang="en-US" dirty="0"/>
              <a:t>7 families used public transportation, 4 owned cars</a:t>
            </a:r>
          </a:p>
        </p:txBody>
      </p:sp>
      <p:pic>
        <p:nvPicPr>
          <p:cNvPr id="311" name="Shape 311"/>
          <p:cNvPicPr preferRelativeResize="0"/>
          <p:nvPr/>
        </p:nvPicPr>
        <p:blipFill>
          <a:blip r:embed="rId3">
            <a:alphaModFix/>
          </a:blip>
          <a:stretch>
            <a:fillRect/>
          </a:stretch>
        </p:blipFill>
        <p:spPr>
          <a:xfrm>
            <a:off x="457200" y="348775"/>
            <a:ext cx="952500" cy="952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253536"/>
            <a:ext cx="8229600" cy="1143000"/>
          </a:xfrm>
          <a:prstGeom prst="rect">
            <a:avLst/>
          </a:prstGeom>
        </p:spPr>
        <p:txBody>
          <a:bodyPr lIns="91425" tIns="91425" rIns="91425" bIns="91425" anchor="b" anchorCtr="0">
            <a:noAutofit/>
          </a:bodyPr>
          <a:lstStyle/>
          <a:p>
            <a:pPr lvl="0">
              <a:spcBef>
                <a:spcPts val="0"/>
              </a:spcBef>
              <a:buNone/>
            </a:pPr>
            <a:r>
              <a:rPr lang="en-US" sz="4000" b="1" dirty="0">
                <a:solidFill>
                  <a:srgbClr val="980000"/>
                </a:solidFill>
              </a:rPr>
              <a:t>Findings-Housing</a:t>
            </a:r>
          </a:p>
        </p:txBody>
      </p:sp>
      <p:sp>
        <p:nvSpPr>
          <p:cNvPr id="318" name="Shape 318"/>
          <p:cNvSpPr txBox="1">
            <a:spLocks noGrp="1"/>
          </p:cNvSpPr>
          <p:nvPr>
            <p:ph type="body" idx="1"/>
          </p:nvPr>
        </p:nvSpPr>
        <p:spPr>
          <a:xfrm>
            <a:off x="457200" y="1646236"/>
            <a:ext cx="8229600" cy="4526400"/>
          </a:xfrm>
          <a:prstGeom prst="rect">
            <a:avLst/>
          </a:prstGeom>
        </p:spPr>
        <p:txBody>
          <a:bodyPr lIns="91425" tIns="91425" rIns="91425" bIns="91425" anchor="t" anchorCtr="0">
            <a:noAutofit/>
          </a:bodyPr>
          <a:lstStyle/>
          <a:p>
            <a:pPr marL="681038" indent="-622300"/>
            <a:r>
              <a:rPr lang="en-US" dirty="0"/>
              <a:t>Housing was identified as one of the    largest expenditures by families</a:t>
            </a:r>
          </a:p>
          <a:p>
            <a:pPr marL="681038" indent="-622300"/>
            <a:endParaRPr dirty="0"/>
          </a:p>
          <a:p>
            <a:pPr marL="681038" indent="-622300"/>
            <a:r>
              <a:rPr lang="en-US" dirty="0"/>
              <a:t>10 rented; 1 owned</a:t>
            </a:r>
          </a:p>
          <a:p>
            <a:pPr marL="681038" indent="-622300"/>
            <a:endParaRPr dirty="0"/>
          </a:p>
          <a:p>
            <a:pPr marL="681038" indent="-622300"/>
            <a:r>
              <a:rPr lang="en-US" dirty="0"/>
              <a:t>4 lived with others temporarily</a:t>
            </a:r>
          </a:p>
          <a:p>
            <a:pPr marL="681038" indent="-622300"/>
            <a:endParaRPr dirty="0"/>
          </a:p>
          <a:p>
            <a:pPr marL="681038" indent="-622300"/>
            <a:r>
              <a:rPr lang="en-US" dirty="0"/>
              <a:t>Affordability was a concern</a:t>
            </a:r>
          </a:p>
        </p:txBody>
      </p:sp>
      <p:pic>
        <p:nvPicPr>
          <p:cNvPr id="319" name="Shape 319"/>
          <p:cNvPicPr preferRelativeResize="0"/>
          <p:nvPr/>
        </p:nvPicPr>
        <p:blipFill>
          <a:blip r:embed="rId3">
            <a:alphaModFix/>
          </a:blip>
          <a:stretch>
            <a:fillRect/>
          </a:stretch>
        </p:blipFill>
        <p:spPr>
          <a:xfrm>
            <a:off x="378950" y="353525"/>
            <a:ext cx="952500" cy="9429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53536"/>
            <a:ext cx="8229600" cy="1143000"/>
          </a:xfrm>
          <a:prstGeom prst="rect">
            <a:avLst/>
          </a:prstGeom>
        </p:spPr>
        <p:txBody>
          <a:bodyPr lIns="91425" tIns="91425" rIns="91425" bIns="91425" anchor="b" anchorCtr="0">
            <a:noAutofit/>
          </a:bodyPr>
          <a:lstStyle/>
          <a:p>
            <a:pPr lvl="0">
              <a:spcBef>
                <a:spcPts val="0"/>
              </a:spcBef>
              <a:buNone/>
            </a:pPr>
            <a:r>
              <a:rPr lang="en-US" sz="4000" b="1" dirty="0">
                <a:solidFill>
                  <a:srgbClr val="980000"/>
                </a:solidFill>
              </a:rPr>
              <a:t>Findings-Debt Constraints</a:t>
            </a:r>
          </a:p>
        </p:txBody>
      </p:sp>
      <p:sp>
        <p:nvSpPr>
          <p:cNvPr id="326" name="Shape 326"/>
          <p:cNvSpPr txBox="1">
            <a:spLocks noGrp="1"/>
          </p:cNvSpPr>
          <p:nvPr>
            <p:ph type="body" idx="1"/>
          </p:nvPr>
        </p:nvSpPr>
        <p:spPr>
          <a:xfrm>
            <a:off x="457200" y="1646236"/>
            <a:ext cx="8229600" cy="4526400"/>
          </a:xfrm>
          <a:prstGeom prst="rect">
            <a:avLst/>
          </a:prstGeom>
        </p:spPr>
        <p:txBody>
          <a:bodyPr lIns="91425" tIns="91425" rIns="91425" bIns="91425" anchor="t" anchorCtr="0">
            <a:noAutofit/>
          </a:bodyPr>
          <a:lstStyle/>
          <a:p>
            <a:pPr marL="681038" indent="-538163"/>
            <a:r>
              <a:rPr lang="en-US" dirty="0"/>
              <a:t>Debt constraints were a concern for most</a:t>
            </a:r>
          </a:p>
          <a:p>
            <a:pPr marL="681038" indent="-538163"/>
            <a:endParaRPr dirty="0"/>
          </a:p>
          <a:p>
            <a:pPr marL="681038" indent="-538163"/>
            <a:r>
              <a:rPr lang="en-US" dirty="0"/>
              <a:t>Those with higher income had higher debt levels</a:t>
            </a:r>
          </a:p>
          <a:p>
            <a:pPr lvl="0">
              <a:spcBef>
                <a:spcPts val="0"/>
              </a:spcBef>
              <a:buNone/>
            </a:pPr>
            <a:endParaRPr dirty="0"/>
          </a:p>
        </p:txBody>
      </p:sp>
      <p:pic>
        <p:nvPicPr>
          <p:cNvPr id="327" name="Shape 327"/>
          <p:cNvPicPr preferRelativeResize="0"/>
          <p:nvPr/>
        </p:nvPicPr>
        <p:blipFill>
          <a:blip r:embed="rId3">
            <a:alphaModFix/>
          </a:blip>
          <a:stretch>
            <a:fillRect/>
          </a:stretch>
        </p:blipFill>
        <p:spPr>
          <a:xfrm>
            <a:off x="457200" y="348775"/>
            <a:ext cx="952500" cy="952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4864" marR="0" lvl="0" indent="-4064" algn="r" rtl="0">
              <a:spcBef>
                <a:spcPts val="0"/>
              </a:spcBef>
              <a:buClr>
                <a:srgbClr val="E7E9C9"/>
              </a:buClr>
              <a:buSzPct val="25000"/>
              <a:buFont typeface="Rockwell"/>
              <a:buNone/>
            </a:pPr>
            <a:r>
              <a:rPr lang="en-US" sz="4000" b="1" i="0" u="none" strike="noStrike" cap="none" dirty="0">
                <a:solidFill>
                  <a:srgbClr val="980000"/>
                </a:solidFill>
                <a:latin typeface="Rockwell"/>
                <a:ea typeface="Rockwell"/>
                <a:cs typeface="Rockwell"/>
                <a:sym typeface="Rockwell"/>
              </a:rPr>
              <a:t>Overall Goal of FEC</a:t>
            </a:r>
          </a:p>
        </p:txBody>
      </p:sp>
      <p:sp>
        <p:nvSpPr>
          <p:cNvPr id="99" name="Shape 99"/>
          <p:cNvSpPr txBox="1">
            <a:spLocks noGrp="1"/>
          </p:cNvSpPr>
          <p:nvPr>
            <p:ph type="body" idx="1"/>
          </p:nvPr>
        </p:nvSpPr>
        <p:spPr>
          <a:xfrm>
            <a:off x="609600" y="1600200"/>
            <a:ext cx="8229600" cy="4526279"/>
          </a:xfrm>
          <a:prstGeom prst="rect">
            <a:avLst/>
          </a:prstGeom>
          <a:noFill/>
          <a:ln>
            <a:noFill/>
          </a:ln>
        </p:spPr>
        <p:txBody>
          <a:bodyPr lIns="91425" tIns="45700" rIns="91425" bIns="45700" anchor="t" anchorCtr="0">
            <a:noAutofit/>
          </a:bodyPr>
          <a:lstStyle/>
          <a:p>
            <a:pPr marL="292100" marR="0" lvl="0" indent="-292100" algn="l" rtl="0">
              <a:spcBef>
                <a:spcPts val="0"/>
              </a:spcBef>
              <a:spcAft>
                <a:spcPts val="0"/>
              </a:spcAft>
              <a:buClr>
                <a:schemeClr val="accent1"/>
              </a:buClr>
              <a:buSzPct val="25000"/>
              <a:buFont typeface="Noto Sans Symbols"/>
              <a:buNone/>
            </a:pPr>
            <a:endParaRPr sz="3200" b="0" i="0" u="none" strike="noStrike" cap="none">
              <a:solidFill>
                <a:schemeClr val="lt1"/>
              </a:solidFill>
              <a:latin typeface="Rockwell"/>
              <a:ea typeface="Rockwell"/>
              <a:cs typeface="Rockwell"/>
              <a:sym typeface="Rockwell"/>
            </a:endParaRPr>
          </a:p>
          <a:p>
            <a:pPr marL="292100" marR="0" lvl="0" indent="-292100" algn="l" rtl="0">
              <a:spcBef>
                <a:spcPts val="0"/>
              </a:spcBef>
              <a:spcAft>
                <a:spcPts val="0"/>
              </a:spcAft>
              <a:buClr>
                <a:schemeClr val="accent1"/>
              </a:buClr>
              <a:buSzPct val="25000"/>
              <a:buFont typeface="Noto Sans Symbols"/>
              <a:buNone/>
            </a:pPr>
            <a:endParaRPr sz="3200" b="0" i="0" u="none" strike="noStrike" cap="none">
              <a:solidFill>
                <a:schemeClr val="lt1"/>
              </a:solidFill>
              <a:latin typeface="Rockwell"/>
              <a:ea typeface="Rockwell"/>
              <a:cs typeface="Rockwell"/>
              <a:sym typeface="Rockwell"/>
            </a:endParaRPr>
          </a:p>
          <a:p>
            <a:pPr marL="292100" marR="0" lvl="0" indent="-292100" algn="ctr" rtl="0">
              <a:spcBef>
                <a:spcPts val="0"/>
              </a:spcBef>
              <a:spcAft>
                <a:spcPts val="0"/>
              </a:spcAft>
              <a:buClr>
                <a:schemeClr val="accent1"/>
              </a:buClr>
              <a:buSzPct val="25000"/>
              <a:buFont typeface="Noto Sans Symbols"/>
              <a:buNone/>
            </a:pPr>
            <a:r>
              <a:rPr lang="en-US" sz="3200" b="0" i="0" u="none" strike="noStrike" cap="none">
                <a:solidFill>
                  <a:schemeClr val="lt1"/>
                </a:solidFill>
                <a:latin typeface="Rockwell"/>
                <a:ea typeface="Rockwell"/>
                <a:cs typeface="Rockwell"/>
                <a:sym typeface="Rockwell"/>
              </a:rPr>
              <a:t>To develop a quality, affordable, scalable, </a:t>
            </a:r>
          </a:p>
          <a:p>
            <a:pPr marL="292100" marR="0" lvl="0" indent="-292100" algn="ctr" rtl="0">
              <a:spcBef>
                <a:spcPts val="0"/>
              </a:spcBef>
              <a:spcAft>
                <a:spcPts val="0"/>
              </a:spcAft>
              <a:buClr>
                <a:schemeClr val="accent1"/>
              </a:buClr>
              <a:buSzPct val="25000"/>
              <a:buFont typeface="Noto Sans Symbols"/>
              <a:buNone/>
            </a:pPr>
            <a:r>
              <a:rPr lang="en-US" sz="3200" b="0" i="0" u="none" strike="noStrike" cap="none">
                <a:solidFill>
                  <a:schemeClr val="lt1"/>
                </a:solidFill>
                <a:latin typeface="Rockwell"/>
                <a:ea typeface="Rockwell"/>
                <a:cs typeface="Rockwell"/>
                <a:sym typeface="Rockwell"/>
              </a:rPr>
              <a:t>and self-sustaining financial educator </a:t>
            </a:r>
          </a:p>
          <a:p>
            <a:pPr marL="292100" marR="0" lvl="0" indent="-292100" algn="ctr" rtl="0">
              <a:spcBef>
                <a:spcPts val="0"/>
              </a:spcBef>
              <a:spcAft>
                <a:spcPts val="0"/>
              </a:spcAft>
              <a:buClr>
                <a:schemeClr val="accent1"/>
              </a:buClr>
              <a:buSzPct val="25000"/>
              <a:buFont typeface="Noto Sans Symbols"/>
              <a:buNone/>
            </a:pPr>
            <a:r>
              <a:rPr lang="en-US" sz="3200" b="0" i="0" u="none" strike="noStrike" cap="none">
                <a:solidFill>
                  <a:schemeClr val="lt1"/>
                </a:solidFill>
                <a:latin typeface="Rockwell"/>
                <a:ea typeface="Rockwell"/>
                <a:cs typeface="Rockwell"/>
                <a:sym typeface="Rockwell"/>
              </a:rPr>
              <a:t>certification program in Minnesota</a:t>
            </a:r>
          </a:p>
          <a:p>
            <a:pPr marL="292100" marR="0" lvl="0" indent="-292100" algn="l" rtl="0">
              <a:spcBef>
                <a:spcPts val="0"/>
              </a:spcBef>
              <a:buClr>
                <a:schemeClr val="accent1"/>
              </a:buClr>
              <a:buSzPct val="70000"/>
              <a:buFont typeface="Noto Sans Symbols"/>
              <a:buNone/>
            </a:pPr>
            <a:endParaRPr sz="3200" b="0" i="0" u="none" strike="noStrike" cap="none">
              <a:solidFill>
                <a:schemeClr val="lt1"/>
              </a:solidFill>
              <a:latin typeface="Rockwell"/>
              <a:ea typeface="Rockwell"/>
              <a:cs typeface="Rockwell"/>
              <a:sym typeface="Rockwe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253536"/>
            <a:ext cx="8229600" cy="1143000"/>
          </a:xfrm>
          <a:prstGeom prst="rect">
            <a:avLst/>
          </a:prstGeom>
        </p:spPr>
        <p:txBody>
          <a:bodyPr lIns="91425" tIns="91425" rIns="91425" bIns="91425" anchor="b" anchorCtr="0">
            <a:noAutofit/>
          </a:bodyPr>
          <a:lstStyle/>
          <a:p>
            <a:pPr lvl="0">
              <a:spcBef>
                <a:spcPts val="0"/>
              </a:spcBef>
              <a:buNone/>
            </a:pPr>
            <a:r>
              <a:rPr lang="en-US" sz="4000" b="1" dirty="0">
                <a:solidFill>
                  <a:schemeClr val="bg1"/>
                </a:solidFill>
              </a:rPr>
              <a:t>Findings-</a:t>
            </a:r>
            <a:br>
              <a:rPr lang="en-US" sz="4000" b="1" dirty="0">
                <a:solidFill>
                  <a:schemeClr val="bg1"/>
                </a:solidFill>
              </a:rPr>
            </a:br>
            <a:r>
              <a:rPr lang="en-US" sz="4000" b="1" dirty="0">
                <a:solidFill>
                  <a:schemeClr val="bg1"/>
                </a:solidFill>
              </a:rPr>
              <a:t> Inadequate Safety Net</a:t>
            </a:r>
            <a:endParaRPr sz="4000" b="1" dirty="0">
              <a:solidFill>
                <a:schemeClr val="bg1"/>
              </a:solidFill>
            </a:endParaRPr>
          </a:p>
        </p:txBody>
      </p:sp>
      <p:sp>
        <p:nvSpPr>
          <p:cNvPr id="341" name="Shape 341"/>
          <p:cNvSpPr txBox="1">
            <a:spLocks noGrp="1"/>
          </p:cNvSpPr>
          <p:nvPr>
            <p:ph type="body" idx="1"/>
          </p:nvPr>
        </p:nvSpPr>
        <p:spPr>
          <a:xfrm>
            <a:off x="368300" y="1557336"/>
            <a:ext cx="8229600" cy="4526400"/>
          </a:xfrm>
          <a:prstGeom prst="rect">
            <a:avLst/>
          </a:prstGeom>
        </p:spPr>
        <p:txBody>
          <a:bodyPr lIns="91425" tIns="91425" rIns="91425" bIns="91425" anchor="t" anchorCtr="0">
            <a:noAutofit/>
          </a:bodyPr>
          <a:lstStyle/>
          <a:p>
            <a:pPr marL="681038" indent="-538163"/>
            <a:r>
              <a:rPr lang="en-US" dirty="0"/>
              <a:t>Few families had liquid assets to cover a month or more of expenses</a:t>
            </a:r>
          </a:p>
          <a:p>
            <a:endParaRPr dirty="0"/>
          </a:p>
          <a:p>
            <a:pPr marL="681038" indent="-538163"/>
            <a:r>
              <a:rPr lang="en-US" dirty="0"/>
              <a:t>Families understood the importance of saving to deal with unexpected expenses</a:t>
            </a:r>
          </a:p>
          <a:p>
            <a:endParaRPr dirty="0"/>
          </a:p>
          <a:p>
            <a:pPr marL="681038" indent="-538163"/>
            <a:r>
              <a:rPr lang="en-US" dirty="0"/>
              <a:t>Savings  to build cash reserve was #1 goal</a:t>
            </a:r>
          </a:p>
        </p:txBody>
      </p:sp>
      <p:pic>
        <p:nvPicPr>
          <p:cNvPr id="342" name="Shape 342"/>
          <p:cNvPicPr preferRelativeResize="0"/>
          <p:nvPr/>
        </p:nvPicPr>
        <p:blipFill>
          <a:blip r:embed="rId3">
            <a:alphaModFix/>
          </a:blip>
          <a:stretch>
            <a:fillRect/>
          </a:stretch>
        </p:blipFill>
        <p:spPr>
          <a:xfrm>
            <a:off x="152400" y="253536"/>
            <a:ext cx="952500" cy="9429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253536"/>
            <a:ext cx="8229600" cy="1143000"/>
          </a:xfrm>
          <a:prstGeom prst="rect">
            <a:avLst/>
          </a:prstGeom>
        </p:spPr>
        <p:txBody>
          <a:bodyPr lIns="91425" tIns="91425" rIns="91425" bIns="91425" anchor="b" anchorCtr="0">
            <a:noAutofit/>
          </a:bodyPr>
          <a:lstStyle/>
          <a:p>
            <a:pPr lvl="0">
              <a:spcBef>
                <a:spcPts val="0"/>
              </a:spcBef>
              <a:buNone/>
            </a:pPr>
            <a:r>
              <a:rPr lang="en-US" sz="4000" b="1" dirty="0">
                <a:solidFill>
                  <a:srgbClr val="980000"/>
                </a:solidFill>
              </a:rPr>
              <a:t>Implications for FEC course</a:t>
            </a:r>
          </a:p>
        </p:txBody>
      </p:sp>
      <p:sp>
        <p:nvSpPr>
          <p:cNvPr id="334" name="Shape 334"/>
          <p:cNvSpPr txBox="1">
            <a:spLocks noGrp="1"/>
          </p:cNvSpPr>
          <p:nvPr>
            <p:ph type="body" idx="1"/>
          </p:nvPr>
        </p:nvSpPr>
        <p:spPr>
          <a:xfrm>
            <a:off x="457200" y="1646236"/>
            <a:ext cx="8229600" cy="4526400"/>
          </a:xfrm>
          <a:prstGeom prst="rect">
            <a:avLst/>
          </a:prstGeom>
        </p:spPr>
        <p:txBody>
          <a:bodyPr lIns="91425" tIns="91425" rIns="91425" bIns="91425" anchor="t" anchorCtr="0">
            <a:noAutofit/>
          </a:bodyPr>
          <a:lstStyle/>
          <a:p>
            <a:pPr lvl="0">
              <a:spcBef>
                <a:spcPts val="0"/>
              </a:spcBef>
              <a:buNone/>
            </a:pPr>
            <a:r>
              <a:rPr lang="en-US"/>
              <a:t>Use identified findings related to family financial concerns to provide enhancements to course</a:t>
            </a:r>
          </a:p>
          <a:p>
            <a:pPr lvl="0">
              <a:spcBef>
                <a:spcPts val="0"/>
              </a:spcBef>
              <a:buNone/>
            </a:pPr>
            <a:endParaRPr/>
          </a:p>
          <a:p>
            <a:pPr lvl="0">
              <a:spcBef>
                <a:spcPts val="0"/>
              </a:spcBef>
              <a:buNone/>
            </a:pPr>
            <a:r>
              <a:rPr lang="en-US"/>
              <a:t>Identify methods/strategies for financial education professionals to assist families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253536"/>
            <a:ext cx="8229600" cy="1143000"/>
          </a:xfrm>
          <a:prstGeom prst="rect">
            <a:avLst/>
          </a:prstGeom>
        </p:spPr>
        <p:txBody>
          <a:bodyPr lIns="91425" tIns="91425" rIns="91425" bIns="91425" anchor="b" anchorCtr="0">
            <a:noAutofit/>
          </a:bodyPr>
          <a:lstStyle/>
          <a:p>
            <a:pPr lvl="0">
              <a:spcBef>
                <a:spcPts val="0"/>
              </a:spcBef>
              <a:buNone/>
            </a:pPr>
            <a:r>
              <a:rPr lang="en-US" sz="4000" b="1" dirty="0">
                <a:solidFill>
                  <a:srgbClr val="980000"/>
                </a:solidFill>
              </a:rPr>
              <a:t>Summary</a:t>
            </a:r>
          </a:p>
        </p:txBody>
      </p:sp>
      <p:sp>
        <p:nvSpPr>
          <p:cNvPr id="349" name="Shape 349"/>
          <p:cNvSpPr txBox="1">
            <a:spLocks noGrp="1"/>
          </p:cNvSpPr>
          <p:nvPr>
            <p:ph type="body" idx="1"/>
          </p:nvPr>
        </p:nvSpPr>
        <p:spPr>
          <a:xfrm>
            <a:off x="457200" y="1646236"/>
            <a:ext cx="8229600" cy="4526400"/>
          </a:xfrm>
          <a:prstGeom prst="rect">
            <a:avLst/>
          </a:prstGeom>
        </p:spPr>
        <p:txBody>
          <a:bodyPr lIns="91425" tIns="91425" rIns="91425" bIns="91425" anchor="t" anchorCtr="0">
            <a:noAutofit/>
          </a:bodyPr>
          <a:lstStyle/>
          <a:p>
            <a:pPr lvl="0">
              <a:spcBef>
                <a:spcPts val="0"/>
              </a:spcBef>
              <a:buNone/>
            </a:pPr>
            <a:r>
              <a:rPr lang="en-US" dirty="0"/>
              <a:t>Today we have shared:</a:t>
            </a:r>
          </a:p>
          <a:p>
            <a:pPr lvl="0">
              <a:spcBef>
                <a:spcPts val="0"/>
              </a:spcBef>
              <a:buNone/>
            </a:pPr>
            <a:endParaRPr lang="en-US" dirty="0"/>
          </a:p>
          <a:p>
            <a:pPr marL="739775" indent="-596900"/>
            <a:r>
              <a:rPr lang="en-US" dirty="0"/>
              <a:t>Overview of the FEC course</a:t>
            </a:r>
          </a:p>
          <a:p>
            <a:pPr marL="739775" indent="-596900"/>
            <a:r>
              <a:rPr lang="en-US" dirty="0"/>
              <a:t>Learning activities</a:t>
            </a:r>
          </a:p>
          <a:p>
            <a:pPr marL="739775" indent="-596900"/>
            <a:r>
              <a:rPr lang="en-US" dirty="0"/>
              <a:t>Course design and adaptations for</a:t>
            </a:r>
          </a:p>
          <a:p>
            <a:pPr marL="739775" indent="-622300"/>
            <a:r>
              <a:rPr lang="en-US" dirty="0"/>
              <a:t>Study regarding student capstone project</a:t>
            </a:r>
          </a:p>
          <a:p>
            <a:pPr marL="681038" indent="-538163"/>
            <a:r>
              <a:rPr lang="en-US" dirty="0"/>
              <a:t>Implications for future course design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4864" marR="0" lvl="0" indent="-4064" algn="r" rtl="0">
              <a:spcBef>
                <a:spcPts val="0"/>
              </a:spcBef>
              <a:buClr>
                <a:srgbClr val="E7E9C9"/>
              </a:buClr>
              <a:buSzPct val="25000"/>
              <a:buFont typeface="Rockwell"/>
              <a:buNone/>
            </a:pPr>
            <a:r>
              <a:rPr lang="en-US" sz="4000" b="1" i="0" u="none" strike="noStrike" cap="none" dirty="0">
                <a:solidFill>
                  <a:srgbClr val="980000"/>
                </a:solidFill>
                <a:latin typeface="Rockwell"/>
                <a:ea typeface="Rockwell"/>
                <a:cs typeface="Rockwell"/>
                <a:sym typeface="Rockwell"/>
              </a:rPr>
              <a:t>Two-level Capacity Building</a:t>
            </a:r>
          </a:p>
        </p:txBody>
      </p:sp>
      <p:sp>
        <p:nvSpPr>
          <p:cNvPr id="106" name="Shape 106"/>
          <p:cNvSpPr txBox="1">
            <a:spLocks noGrp="1"/>
          </p:cNvSpPr>
          <p:nvPr>
            <p:ph type="body" idx="1"/>
          </p:nvPr>
        </p:nvSpPr>
        <p:spPr>
          <a:xfrm>
            <a:off x="457200" y="1646236"/>
            <a:ext cx="8229600" cy="4526279"/>
          </a:xfrm>
          <a:prstGeom prst="rect">
            <a:avLst/>
          </a:prstGeom>
          <a:noFill/>
          <a:ln>
            <a:noFill/>
          </a:ln>
        </p:spPr>
        <p:txBody>
          <a:bodyPr lIns="91425" tIns="45700" rIns="91425" bIns="45700" anchor="t" anchorCtr="0">
            <a:noAutofit/>
          </a:bodyPr>
          <a:lstStyle/>
          <a:p>
            <a:pPr marL="622300" marR="0" lvl="0" indent="-622300" algn="l" rtl="0">
              <a:spcBef>
                <a:spcPts val="0"/>
              </a:spcBef>
              <a:spcAft>
                <a:spcPts val="0"/>
              </a:spcAft>
              <a:buClr>
                <a:schemeClr val="accent1"/>
              </a:buClr>
              <a:buSzPct val="70000"/>
              <a:buFont typeface="Noto Sans Symbols"/>
              <a:buChar char="⦿"/>
            </a:pPr>
            <a:r>
              <a:rPr lang="en-US" sz="3200" b="0" i="1" u="none" strike="noStrike" cap="none" dirty="0">
                <a:solidFill>
                  <a:schemeClr val="lt1"/>
                </a:solidFill>
                <a:latin typeface="Rockwell"/>
                <a:ea typeface="Rockwell"/>
                <a:cs typeface="Rockwell"/>
                <a:sym typeface="Rockwell"/>
              </a:rPr>
              <a:t>Organization: </a:t>
            </a:r>
            <a:r>
              <a:rPr lang="en-US" sz="3200" b="0" i="0" u="none" strike="noStrike" cap="none" dirty="0">
                <a:solidFill>
                  <a:schemeClr val="lt1"/>
                </a:solidFill>
                <a:latin typeface="Rockwell"/>
                <a:ea typeface="Rockwell"/>
                <a:cs typeface="Rockwell"/>
                <a:sym typeface="Rockwell"/>
              </a:rPr>
              <a:t>Enhances ability to teach financial education and improve program and delivery quality</a:t>
            </a:r>
          </a:p>
          <a:p>
            <a:pPr marL="622300" marR="0" lvl="0" indent="-622300" algn="l" rtl="0">
              <a:spcBef>
                <a:spcPts val="0"/>
              </a:spcBef>
              <a:spcAft>
                <a:spcPts val="0"/>
              </a:spcAft>
              <a:buClr>
                <a:schemeClr val="accent1"/>
              </a:buClr>
              <a:buSzPct val="25000"/>
              <a:buFont typeface="Noto Sans Symbols"/>
              <a:buNone/>
            </a:pPr>
            <a:endParaRPr sz="3200" b="0" i="0" u="none" strike="noStrike" cap="none" dirty="0">
              <a:solidFill>
                <a:schemeClr val="lt1"/>
              </a:solidFill>
              <a:latin typeface="Rockwell"/>
              <a:ea typeface="Rockwell"/>
              <a:cs typeface="Rockwell"/>
              <a:sym typeface="Rockwell"/>
            </a:endParaRPr>
          </a:p>
          <a:p>
            <a:pPr marL="622300" marR="0" lvl="0" indent="-622300" algn="l" rtl="0">
              <a:spcBef>
                <a:spcPts val="0"/>
              </a:spcBef>
              <a:buClr>
                <a:schemeClr val="accent1"/>
              </a:buClr>
              <a:buSzPct val="70000"/>
              <a:buFont typeface="Noto Sans Symbols"/>
              <a:buChar char="⦿"/>
            </a:pPr>
            <a:r>
              <a:rPr lang="en-US" sz="3200" b="0" i="1" u="none" strike="noStrike" cap="none" dirty="0">
                <a:solidFill>
                  <a:schemeClr val="lt1"/>
                </a:solidFill>
                <a:latin typeface="Rockwell"/>
                <a:ea typeface="Rockwell"/>
                <a:cs typeface="Rockwell"/>
                <a:sym typeface="Rockwell"/>
              </a:rPr>
              <a:t>Individual: </a:t>
            </a:r>
            <a:r>
              <a:rPr lang="en-US" sz="3200" b="0" i="0" u="none" strike="noStrike" cap="none" dirty="0">
                <a:solidFill>
                  <a:schemeClr val="lt1"/>
                </a:solidFill>
                <a:latin typeface="Rockwell"/>
                <a:ea typeface="Rockwell"/>
                <a:cs typeface="Rockwell"/>
                <a:sym typeface="Rockwell"/>
              </a:rPr>
              <a:t>Increases knowledge and builds confidence to manage own finances and work with others to become financial secure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0" y="182194"/>
            <a:ext cx="8960100" cy="1143000"/>
          </a:xfrm>
          <a:prstGeom prst="rect">
            <a:avLst/>
          </a:prstGeom>
          <a:noFill/>
          <a:ln>
            <a:noFill/>
          </a:ln>
        </p:spPr>
        <p:txBody>
          <a:bodyPr lIns="91425" tIns="45700" rIns="91425" bIns="45700" anchor="b" anchorCtr="0">
            <a:noAutofit/>
          </a:bodyPr>
          <a:lstStyle/>
          <a:p>
            <a:pPr marL="54864" marR="0" lvl="0" indent="-4064" rtl="0">
              <a:spcBef>
                <a:spcPts val="0"/>
              </a:spcBef>
              <a:buClr>
                <a:srgbClr val="E7E9C9"/>
              </a:buClr>
              <a:buSzPct val="25000"/>
              <a:buFont typeface="Rockwell"/>
              <a:buNone/>
            </a:pPr>
            <a:r>
              <a:rPr lang="en-US" sz="4000" b="1" i="0" u="none" strike="noStrike" cap="none" dirty="0">
                <a:solidFill>
                  <a:srgbClr val="980000"/>
                </a:solidFill>
                <a:sym typeface="Rockwell"/>
              </a:rPr>
              <a:t>Community-University</a:t>
            </a:r>
            <a:r>
              <a:rPr lang="en-US" sz="4000" b="1" dirty="0">
                <a:solidFill>
                  <a:srgbClr val="980000"/>
                </a:solidFill>
              </a:rPr>
              <a:t> </a:t>
            </a:r>
            <a:r>
              <a:rPr lang="en-US" sz="4000" b="1" i="0" u="none" strike="noStrike" cap="none" dirty="0">
                <a:solidFill>
                  <a:srgbClr val="980000"/>
                </a:solidFill>
                <a:sym typeface="Rockwell"/>
              </a:rPr>
              <a:t>Partnership</a:t>
            </a:r>
          </a:p>
        </p:txBody>
      </p:sp>
      <p:sp>
        <p:nvSpPr>
          <p:cNvPr id="113" name="Shape 113"/>
          <p:cNvSpPr txBox="1">
            <a:spLocks noGrp="1"/>
          </p:cNvSpPr>
          <p:nvPr>
            <p:ph type="body" idx="1"/>
          </p:nvPr>
        </p:nvSpPr>
        <p:spPr>
          <a:xfrm>
            <a:off x="457200" y="1646236"/>
            <a:ext cx="8229600" cy="4526279"/>
          </a:xfrm>
          <a:prstGeom prst="rect">
            <a:avLst/>
          </a:prstGeom>
          <a:noFill/>
          <a:ln>
            <a:noFill/>
          </a:ln>
        </p:spPr>
        <p:txBody>
          <a:bodyPr lIns="91425" tIns="45700" rIns="91425" bIns="45700" anchor="t" anchorCtr="0">
            <a:noAutofit/>
          </a:bodyPr>
          <a:lstStyle/>
          <a:p>
            <a:pPr marL="466725" lvl="0" indent="-466725"/>
            <a:endParaRPr lang="en-US" sz="3600" b="0" i="0" u="none" strike="noStrike" cap="none" dirty="0">
              <a:solidFill>
                <a:schemeClr val="lt1"/>
              </a:solidFill>
              <a:latin typeface="Rockwell"/>
              <a:ea typeface="Rockwell"/>
              <a:cs typeface="Rockwell"/>
              <a:sym typeface="Rockwell"/>
            </a:endParaRPr>
          </a:p>
          <a:p>
            <a:pPr marL="466725" lvl="0" indent="-466725"/>
            <a:r>
              <a:rPr lang="en-US" sz="3600" b="0" i="0" u="none" strike="noStrike" cap="none" dirty="0">
                <a:solidFill>
                  <a:schemeClr val="lt1"/>
                </a:solidFill>
                <a:latin typeface="Rockwell"/>
                <a:ea typeface="Rockwell"/>
                <a:cs typeface="Rockwell"/>
                <a:sym typeface="Rockwell"/>
              </a:rPr>
              <a:t>Greater Twin Cities United Way</a:t>
            </a:r>
          </a:p>
          <a:p>
            <a:pPr marL="466725" lvl="0" indent="-466725"/>
            <a:r>
              <a:rPr lang="en-US" sz="3600" b="0" i="0" u="none" strike="noStrike" cap="none" dirty="0">
                <a:solidFill>
                  <a:schemeClr val="lt1"/>
                </a:solidFill>
                <a:latin typeface="Rockwell"/>
                <a:ea typeface="Rockwell"/>
                <a:cs typeface="Rockwell"/>
                <a:sym typeface="Rockwell"/>
              </a:rPr>
              <a:t>University of Minnesota (Family Social Science and Extension)</a:t>
            </a:r>
          </a:p>
          <a:p>
            <a:pPr marL="466725" lvl="0" indent="-466725"/>
            <a:r>
              <a:rPr lang="en-US" sz="3600" b="0" i="0" u="none" strike="noStrike" cap="none" dirty="0">
                <a:solidFill>
                  <a:schemeClr val="lt1"/>
                </a:solidFill>
                <a:latin typeface="Rockwell"/>
                <a:ea typeface="Rockwell"/>
                <a:cs typeface="Rockwell"/>
                <a:sym typeface="Rockwell"/>
              </a:rPr>
              <a:t>Community-based advisory group</a:t>
            </a:r>
          </a:p>
          <a:p>
            <a:pPr marL="466725" lvl="0" indent="-466725"/>
            <a:r>
              <a:rPr lang="en-US" sz="3600" b="0" i="0" u="none" strike="noStrike" cap="none" dirty="0">
                <a:solidFill>
                  <a:schemeClr val="lt1"/>
                </a:solidFill>
                <a:latin typeface="Rockwell"/>
                <a:ea typeface="Rockwell"/>
                <a:cs typeface="Rockwell"/>
                <a:sym typeface="Rockwell"/>
              </a:rPr>
              <a:t>Community-based professionals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4864" marR="0" lvl="0" indent="-4064" algn="r" rtl="0">
              <a:spcBef>
                <a:spcPts val="0"/>
              </a:spcBef>
              <a:buClr>
                <a:srgbClr val="E7E9C9"/>
              </a:buClr>
              <a:buSzPct val="25000"/>
              <a:buFont typeface="Rockwell"/>
              <a:buNone/>
            </a:pPr>
            <a:r>
              <a:rPr lang="en-US" sz="4000" b="1" dirty="0">
                <a:solidFill>
                  <a:srgbClr val="980000"/>
                </a:solidFill>
              </a:rPr>
              <a:t>Why </a:t>
            </a:r>
            <a:r>
              <a:rPr lang="en-US" sz="4000" b="1" i="0" u="none" strike="noStrike" cap="none" dirty="0">
                <a:solidFill>
                  <a:srgbClr val="980000"/>
                </a:solidFill>
                <a:sym typeface="Rockwell"/>
              </a:rPr>
              <a:t>Online Learning</a:t>
            </a:r>
          </a:p>
        </p:txBody>
      </p:sp>
      <p:sp>
        <p:nvSpPr>
          <p:cNvPr id="120" name="Shape 120"/>
          <p:cNvSpPr txBox="1">
            <a:spLocks noGrp="1"/>
          </p:cNvSpPr>
          <p:nvPr>
            <p:ph type="body" idx="1"/>
          </p:nvPr>
        </p:nvSpPr>
        <p:spPr>
          <a:xfrm>
            <a:off x="457200" y="1646236"/>
            <a:ext cx="8229600" cy="4526279"/>
          </a:xfrm>
          <a:prstGeom prst="rect">
            <a:avLst/>
          </a:prstGeom>
          <a:noFill/>
          <a:ln>
            <a:noFill/>
          </a:ln>
        </p:spPr>
        <p:txBody>
          <a:bodyPr lIns="91425" tIns="45700" rIns="91425" bIns="45700" anchor="t" anchorCtr="0">
            <a:noAutofit/>
          </a:bodyPr>
          <a:lstStyle/>
          <a:p>
            <a:pPr marL="466725" marR="0" lvl="0" indent="-466725"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Reduces time and expense </a:t>
            </a:r>
          </a:p>
          <a:p>
            <a:pPr marL="466725" marR="0" lvl="0" indent="-466725"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Extended time (9-month study vs. one-off training) enhances learning</a:t>
            </a:r>
          </a:p>
          <a:p>
            <a:pPr marL="466725" marR="0" lvl="0" indent="-466725"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Asynchronous schedule allows flexibility for working professionals</a:t>
            </a:r>
          </a:p>
          <a:p>
            <a:pPr marL="466725" marR="0" lvl="0" indent="-466725"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Learners trust the U as information source to provide unbiased and non-proprietary financial education</a:t>
            </a:r>
          </a:p>
          <a:p>
            <a:pPr marL="466725" marR="0" lvl="0" indent="-466725"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On-going community of learners</a:t>
            </a:r>
          </a:p>
          <a:p>
            <a:pPr marL="292100" marR="0" lvl="0" indent="-292100" algn="l" rtl="0">
              <a:spcBef>
                <a:spcPts val="0"/>
              </a:spcBef>
              <a:buClr>
                <a:schemeClr val="accent1"/>
              </a:buClr>
              <a:buSzPct val="70000"/>
              <a:buFont typeface="Noto Sans Symbols"/>
              <a:buNone/>
            </a:pPr>
            <a:endParaRPr sz="3200" b="0" i="0" u="none" strike="noStrike" cap="none" dirty="0">
              <a:solidFill>
                <a:schemeClr val="lt1"/>
              </a:solidFill>
              <a:latin typeface="Rockwell"/>
              <a:ea typeface="Rockwell"/>
              <a:cs typeface="Rockwell"/>
              <a:sym typeface="Rockwe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4864" marR="0" lvl="0" indent="-4064" algn="r" rtl="0">
              <a:spcBef>
                <a:spcPts val="0"/>
              </a:spcBef>
              <a:buClr>
                <a:srgbClr val="E7E9C9"/>
              </a:buClr>
              <a:buSzPct val="25000"/>
              <a:buFont typeface="Rockwell"/>
              <a:buNone/>
            </a:pPr>
            <a:r>
              <a:rPr lang="en-US" sz="4000" b="1" i="0" u="none" strike="noStrike" cap="none" dirty="0">
                <a:solidFill>
                  <a:srgbClr val="980000"/>
                </a:solidFill>
                <a:sym typeface="Rockwell"/>
              </a:rPr>
              <a:t>Course </a:t>
            </a:r>
            <a:r>
              <a:rPr lang="en-US" sz="4000" b="1" dirty="0">
                <a:solidFill>
                  <a:srgbClr val="980000"/>
                </a:solidFill>
              </a:rPr>
              <a:t>S</a:t>
            </a:r>
            <a:r>
              <a:rPr lang="en-US" sz="4000" b="1" i="0" u="none" strike="noStrike" cap="none" dirty="0">
                <a:solidFill>
                  <a:srgbClr val="980000"/>
                </a:solidFill>
                <a:sym typeface="Rockwell"/>
              </a:rPr>
              <a:t>tructure and </a:t>
            </a:r>
            <a:r>
              <a:rPr lang="en-US" sz="4000" b="1" dirty="0">
                <a:solidFill>
                  <a:srgbClr val="980000"/>
                </a:solidFill>
              </a:rPr>
              <a:t>C</a:t>
            </a:r>
            <a:r>
              <a:rPr lang="en-US" sz="4000" b="1" i="0" u="none" strike="noStrike" cap="none" dirty="0">
                <a:solidFill>
                  <a:srgbClr val="980000"/>
                </a:solidFill>
                <a:sym typeface="Rockwell"/>
              </a:rPr>
              <a:t>ontent</a:t>
            </a:r>
          </a:p>
        </p:txBody>
      </p:sp>
      <p:sp>
        <p:nvSpPr>
          <p:cNvPr id="127" name="Shape 127"/>
          <p:cNvSpPr txBox="1">
            <a:spLocks noGrp="1"/>
          </p:cNvSpPr>
          <p:nvPr>
            <p:ph type="body" idx="1"/>
          </p:nvPr>
        </p:nvSpPr>
        <p:spPr>
          <a:xfrm>
            <a:off x="457200" y="1646236"/>
            <a:ext cx="8229600" cy="4526279"/>
          </a:xfrm>
          <a:prstGeom prst="rect">
            <a:avLst/>
          </a:prstGeom>
          <a:noFill/>
          <a:ln>
            <a:noFill/>
          </a:ln>
        </p:spPr>
        <p:txBody>
          <a:bodyPr lIns="91425" tIns="45700" rIns="91425" bIns="45700" anchor="t" anchorCtr="0">
            <a:noAutofit/>
          </a:bodyPr>
          <a:lstStyle/>
          <a:p>
            <a:pPr marL="506413" marR="0" lvl="0" indent="-506413" algn="l" rtl="0">
              <a:lnSpc>
                <a:spcPct val="90000"/>
              </a:lnSpc>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Cohort model September - May</a:t>
            </a:r>
          </a:p>
          <a:p>
            <a:pPr marL="506413" marR="0" lvl="0" indent="-506413" algn="l" rtl="0">
              <a:lnSpc>
                <a:spcPct val="90000"/>
              </a:lnSpc>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$250</a:t>
            </a:r>
          </a:p>
          <a:p>
            <a:pPr marL="506413" marR="0" lvl="0" indent="-506413" algn="l" rtl="0">
              <a:lnSpc>
                <a:spcPct val="90000"/>
              </a:lnSpc>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Ten 2-3 week Moodle-based modules covering:</a:t>
            </a:r>
          </a:p>
          <a:p>
            <a:pPr marL="640080" marR="0" lvl="1" indent="-233680" algn="l" rtl="0">
              <a:lnSpc>
                <a:spcPct val="90000"/>
              </a:lnSpc>
              <a:spcBef>
                <a:spcPts val="400"/>
              </a:spcBef>
              <a:spcAft>
                <a:spcPts val="0"/>
              </a:spcAft>
              <a:buClr>
                <a:schemeClr val="accent2"/>
              </a:buClr>
              <a:buSzPct val="90000"/>
              <a:buFont typeface="Rockwell"/>
              <a:buChar char="•"/>
            </a:pPr>
            <a:r>
              <a:rPr lang="en-US" sz="2600" b="0" i="0" u="none" strike="noStrike" cap="none" dirty="0">
                <a:solidFill>
                  <a:schemeClr val="lt1"/>
                </a:solidFill>
                <a:latin typeface="Rockwell"/>
                <a:ea typeface="Rockwell"/>
                <a:cs typeface="Rockwell"/>
                <a:sym typeface="Rockwell"/>
              </a:rPr>
              <a:t> A. U.S. Department of Treasury’s core competencies (earning, spending, saving, borrowing, consumer protection); </a:t>
            </a:r>
          </a:p>
          <a:p>
            <a:pPr marL="640080" marR="0" lvl="1" indent="-233680" algn="l" rtl="0">
              <a:lnSpc>
                <a:spcPct val="90000"/>
              </a:lnSpc>
              <a:spcBef>
                <a:spcPts val="400"/>
              </a:spcBef>
              <a:spcAft>
                <a:spcPts val="0"/>
              </a:spcAft>
              <a:buClr>
                <a:schemeClr val="accent2"/>
              </a:buClr>
              <a:buSzPct val="90000"/>
              <a:buFont typeface="Rockwell"/>
              <a:buChar char="•"/>
            </a:pPr>
            <a:r>
              <a:rPr lang="en-US" sz="2600" b="0" i="0" u="none" strike="noStrike" cap="none" dirty="0">
                <a:solidFill>
                  <a:schemeClr val="lt1"/>
                </a:solidFill>
                <a:latin typeface="Rockwell"/>
                <a:ea typeface="Rockwell"/>
                <a:cs typeface="Rockwell"/>
                <a:sym typeface="Rockwell"/>
              </a:rPr>
              <a:t>B.  financial behavior theory; </a:t>
            </a:r>
          </a:p>
          <a:p>
            <a:pPr marL="640080" marR="0" lvl="1" indent="-233680" algn="l" rtl="0">
              <a:lnSpc>
                <a:spcPct val="90000"/>
              </a:lnSpc>
              <a:spcBef>
                <a:spcPts val="400"/>
              </a:spcBef>
              <a:spcAft>
                <a:spcPts val="0"/>
              </a:spcAft>
              <a:buClr>
                <a:schemeClr val="accent2"/>
              </a:buClr>
              <a:buSzPct val="90000"/>
              <a:buFont typeface="Rockwell"/>
              <a:buChar char="•"/>
            </a:pPr>
            <a:r>
              <a:rPr lang="en-US" sz="2600" b="0" i="0" u="none" strike="noStrike" cap="none" dirty="0">
                <a:solidFill>
                  <a:schemeClr val="lt1"/>
                </a:solidFill>
                <a:latin typeface="Rockwell"/>
                <a:ea typeface="Rockwell"/>
                <a:cs typeface="Rockwell"/>
                <a:sym typeface="Rockwell"/>
              </a:rPr>
              <a:t>C. financial education delivery models; </a:t>
            </a:r>
          </a:p>
          <a:p>
            <a:pPr marL="640080" marR="0" lvl="1" indent="-233680" algn="l" rtl="0">
              <a:lnSpc>
                <a:spcPct val="90000"/>
              </a:lnSpc>
              <a:spcBef>
                <a:spcPts val="400"/>
              </a:spcBef>
              <a:buClr>
                <a:schemeClr val="accent2"/>
              </a:buClr>
              <a:buSzPct val="90000"/>
              <a:buFont typeface="Rockwell"/>
              <a:buChar char="•"/>
            </a:pPr>
            <a:r>
              <a:rPr lang="en-US" sz="2600" b="0" i="0" u="none" strike="noStrike" cap="none" dirty="0">
                <a:solidFill>
                  <a:schemeClr val="lt1"/>
                </a:solidFill>
                <a:latin typeface="Rockwell"/>
                <a:ea typeface="Rockwell"/>
                <a:cs typeface="Rockwell"/>
                <a:sym typeface="Rockwell"/>
              </a:rPr>
              <a:t>D. evaluation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4864" marR="0" lvl="0" indent="-4064" algn="r" rtl="0">
              <a:spcBef>
                <a:spcPts val="0"/>
              </a:spcBef>
              <a:buClr>
                <a:srgbClr val="E7E9C9"/>
              </a:buClr>
              <a:buSzPct val="25000"/>
              <a:buFont typeface="Rockwell"/>
              <a:buNone/>
            </a:pPr>
            <a:r>
              <a:rPr lang="en-US" sz="4000" b="1" i="0" u="none" strike="noStrike" cap="none" dirty="0">
                <a:solidFill>
                  <a:srgbClr val="980000"/>
                </a:solidFill>
                <a:latin typeface="Rockwell"/>
                <a:ea typeface="Rockwell"/>
                <a:cs typeface="Rockwell"/>
                <a:sym typeface="Rockwell"/>
              </a:rPr>
              <a:t>Learning activities</a:t>
            </a:r>
          </a:p>
        </p:txBody>
      </p:sp>
      <p:sp>
        <p:nvSpPr>
          <p:cNvPr id="134" name="Shape 134"/>
          <p:cNvSpPr txBox="1">
            <a:spLocks noGrp="1"/>
          </p:cNvSpPr>
          <p:nvPr>
            <p:ph type="body" idx="1"/>
          </p:nvPr>
        </p:nvSpPr>
        <p:spPr>
          <a:xfrm>
            <a:off x="457200" y="1396536"/>
            <a:ext cx="8229600" cy="4775981"/>
          </a:xfrm>
          <a:prstGeom prst="rect">
            <a:avLst/>
          </a:prstGeom>
          <a:noFill/>
          <a:ln>
            <a:noFill/>
          </a:ln>
        </p:spPr>
        <p:txBody>
          <a:bodyPr lIns="91425" tIns="45700" rIns="91425" bIns="45700" anchor="t" anchorCtr="0">
            <a:noAutofit/>
          </a:bodyPr>
          <a:lstStyle/>
          <a:p>
            <a:pPr marL="855663" marR="0" lvl="0" indent="-449263" algn="l" rtl="0">
              <a:lnSpc>
                <a:spcPct val="90000"/>
              </a:lnSpc>
              <a:spcBef>
                <a:spcPts val="0"/>
              </a:spcBef>
              <a:spcAft>
                <a:spcPts val="0"/>
              </a:spcAft>
              <a:buClr>
                <a:schemeClr val="accent1"/>
              </a:buClr>
              <a:buSzPct val="70636"/>
              <a:buFont typeface="Noto Sans Symbols"/>
              <a:buChar char="⦿"/>
            </a:pPr>
            <a:r>
              <a:rPr lang="en-US" sz="3330" b="0" i="0" u="none" strike="noStrike" cap="none" dirty="0">
                <a:solidFill>
                  <a:schemeClr val="lt1"/>
                </a:solidFill>
                <a:latin typeface="Rockwell"/>
                <a:ea typeface="Rockwell"/>
                <a:cs typeface="Rockwell"/>
                <a:sym typeface="Rockwell"/>
              </a:rPr>
              <a:t>Learn </a:t>
            </a:r>
          </a:p>
          <a:p>
            <a:pPr marL="855663" marR="0" lvl="1" indent="-233363" algn="l" rtl="0">
              <a:lnSpc>
                <a:spcPct val="90000"/>
              </a:lnSpc>
              <a:spcBef>
                <a:spcPts val="400"/>
              </a:spcBef>
              <a:spcAft>
                <a:spcPts val="0"/>
              </a:spcAft>
              <a:buClr>
                <a:schemeClr val="accent2"/>
              </a:buClr>
              <a:buSzPct val="89196"/>
              <a:buFont typeface="Rockwell"/>
              <a:buChar char="•"/>
            </a:pPr>
            <a:r>
              <a:rPr lang="en-US" sz="2775" b="0" i="0" u="none" strike="noStrike" cap="none" dirty="0">
                <a:solidFill>
                  <a:schemeClr val="lt1"/>
                </a:solidFill>
                <a:latin typeface="Rockwell"/>
                <a:ea typeface="Rockwell"/>
                <a:cs typeface="Rockwell"/>
                <a:sym typeface="Rockwell"/>
              </a:rPr>
              <a:t> Narrated PowerPoint presentations readings, websites </a:t>
            </a:r>
          </a:p>
          <a:p>
            <a:pPr marL="855663" marR="0" lvl="1" indent="-174625" algn="l" rtl="0">
              <a:lnSpc>
                <a:spcPct val="90000"/>
              </a:lnSpc>
              <a:spcBef>
                <a:spcPts val="400"/>
              </a:spcBef>
              <a:spcAft>
                <a:spcPts val="0"/>
              </a:spcAft>
              <a:buClr>
                <a:schemeClr val="accent2"/>
              </a:buClr>
              <a:buSzPct val="89196"/>
              <a:buFont typeface="Rockwell"/>
              <a:buChar char="•"/>
            </a:pPr>
            <a:r>
              <a:rPr lang="en-US" sz="2775" b="0" i="0" u="sng" strike="noStrike" cap="none" dirty="0">
                <a:solidFill>
                  <a:schemeClr val="hlink"/>
                </a:solidFill>
                <a:latin typeface="Rockwell"/>
                <a:ea typeface="Rockwell"/>
                <a:cs typeface="Rockwell"/>
                <a:sym typeface="Rockwell"/>
                <a:hlinkClick r:id="rId3"/>
              </a:rPr>
              <a:t> Financial Planning Process Example</a:t>
            </a:r>
          </a:p>
          <a:p>
            <a:pPr marL="855663" marR="0" lvl="0" indent="-449263" algn="l" rtl="0">
              <a:lnSpc>
                <a:spcPct val="90000"/>
              </a:lnSpc>
              <a:spcBef>
                <a:spcPts val="0"/>
              </a:spcBef>
              <a:spcAft>
                <a:spcPts val="0"/>
              </a:spcAft>
              <a:buClr>
                <a:schemeClr val="accent1"/>
              </a:buClr>
              <a:buSzPct val="70636"/>
              <a:buFont typeface="Noto Sans Symbols"/>
              <a:buChar char="⦿"/>
            </a:pPr>
            <a:r>
              <a:rPr lang="en-US" sz="3330" b="0" i="0" u="none" strike="noStrike" cap="none" dirty="0">
                <a:solidFill>
                  <a:schemeClr val="lt1"/>
                </a:solidFill>
                <a:latin typeface="Rockwell"/>
                <a:ea typeface="Rockwell"/>
                <a:cs typeface="Rockwell"/>
                <a:sym typeface="Rockwell"/>
              </a:rPr>
              <a:t>Apply</a:t>
            </a:r>
          </a:p>
          <a:p>
            <a:pPr marL="855663" marR="0" lvl="1" indent="-174625" algn="l" rtl="0">
              <a:lnSpc>
                <a:spcPct val="90000"/>
              </a:lnSpc>
              <a:spcBef>
                <a:spcPts val="400"/>
              </a:spcBef>
              <a:spcAft>
                <a:spcPts val="0"/>
              </a:spcAft>
              <a:buClr>
                <a:schemeClr val="accent2"/>
              </a:buClr>
              <a:buSzPct val="89196"/>
              <a:buFont typeface="Rockwell"/>
              <a:buChar char="•"/>
            </a:pPr>
            <a:r>
              <a:rPr lang="en-US" sz="2775" b="0" i="0" u="none" strike="noStrike" cap="none" dirty="0">
                <a:solidFill>
                  <a:schemeClr val="lt1"/>
                </a:solidFill>
                <a:latin typeface="Rockwell"/>
                <a:ea typeface="Rockwell"/>
                <a:cs typeface="Rockwell"/>
                <a:sym typeface="Rockwell"/>
              </a:rPr>
              <a:t>‘Lessons from the Field’ videos, case studies, worksheets, discussion forums, and chats</a:t>
            </a:r>
          </a:p>
          <a:p>
            <a:pPr marL="855663" marR="0" lvl="1" indent="-174625" algn="l" rtl="0">
              <a:lnSpc>
                <a:spcPct val="90000"/>
              </a:lnSpc>
              <a:spcBef>
                <a:spcPts val="400"/>
              </a:spcBef>
              <a:spcAft>
                <a:spcPts val="0"/>
              </a:spcAft>
              <a:buClr>
                <a:schemeClr val="accent2"/>
              </a:buClr>
              <a:buSzPct val="89196"/>
              <a:buFont typeface="Rockwell"/>
              <a:buChar char="•"/>
            </a:pPr>
            <a:r>
              <a:rPr lang="en-US" sz="2775" b="0" i="0" u="sng" strike="noStrike" cap="none" dirty="0">
                <a:solidFill>
                  <a:schemeClr val="hlink"/>
                </a:solidFill>
                <a:latin typeface="Rockwell"/>
                <a:ea typeface="Rockwell"/>
                <a:cs typeface="Rockwell"/>
                <a:sym typeface="Rockwell"/>
                <a:hlinkClick r:id="rId4"/>
              </a:rPr>
              <a:t> Denise on Asset Building</a:t>
            </a:r>
          </a:p>
          <a:p>
            <a:pPr marL="855663" marR="0" lvl="0" indent="-449263" algn="l" rtl="0">
              <a:lnSpc>
                <a:spcPct val="90000"/>
              </a:lnSpc>
              <a:spcBef>
                <a:spcPts val="0"/>
              </a:spcBef>
              <a:spcAft>
                <a:spcPts val="0"/>
              </a:spcAft>
              <a:buClr>
                <a:schemeClr val="accent1"/>
              </a:buClr>
              <a:buSzPct val="70636"/>
              <a:buFont typeface="Noto Sans Symbols"/>
              <a:buChar char="⦿"/>
            </a:pPr>
            <a:r>
              <a:rPr lang="en-US" sz="3330" b="0" i="0" u="none" strike="noStrike" cap="none" dirty="0">
                <a:solidFill>
                  <a:schemeClr val="lt1"/>
                </a:solidFill>
                <a:latin typeface="Rockwell"/>
                <a:ea typeface="Rockwell"/>
                <a:cs typeface="Rockwell"/>
                <a:sym typeface="Rockwell"/>
              </a:rPr>
              <a:t>Assess</a:t>
            </a:r>
          </a:p>
          <a:p>
            <a:pPr marL="855663" marR="0" lvl="1" indent="-233363" algn="l" rtl="0">
              <a:lnSpc>
                <a:spcPct val="90000"/>
              </a:lnSpc>
              <a:spcBef>
                <a:spcPts val="400"/>
              </a:spcBef>
              <a:spcAft>
                <a:spcPts val="0"/>
              </a:spcAft>
              <a:buClr>
                <a:schemeClr val="accent2"/>
              </a:buClr>
              <a:buSzPct val="89196"/>
              <a:buFont typeface="Rockwell"/>
              <a:buChar char="•"/>
            </a:pPr>
            <a:r>
              <a:rPr lang="en-US" sz="2775" b="0" i="0" u="none" strike="noStrike" cap="none" dirty="0">
                <a:solidFill>
                  <a:schemeClr val="lt1"/>
                </a:solidFill>
                <a:latin typeface="Rockwell"/>
                <a:ea typeface="Rockwell"/>
                <a:cs typeface="Rockwell"/>
                <a:sym typeface="Rockwell"/>
              </a:rPr>
              <a:t>Capstone project</a:t>
            </a:r>
          </a:p>
          <a:p>
            <a:pPr marL="640080" marR="0" lvl="1" indent="-233680" algn="l" rtl="0">
              <a:lnSpc>
                <a:spcPct val="90000"/>
              </a:lnSpc>
              <a:spcBef>
                <a:spcPts val="400"/>
              </a:spcBef>
              <a:spcAft>
                <a:spcPts val="0"/>
              </a:spcAft>
              <a:buClr>
                <a:schemeClr val="accent2"/>
              </a:buClr>
              <a:buSzPct val="89196"/>
              <a:buFont typeface="Rockwell"/>
              <a:buNone/>
            </a:pPr>
            <a:endParaRPr sz="2775" b="0" i="0" u="none" strike="noStrike" cap="none" dirty="0">
              <a:solidFill>
                <a:schemeClr val="lt1"/>
              </a:solidFill>
              <a:latin typeface="Rockwell"/>
              <a:ea typeface="Rockwell"/>
              <a:cs typeface="Rockwell"/>
              <a:sym typeface="Rockwell"/>
            </a:endParaRPr>
          </a:p>
          <a:p>
            <a:pPr marL="640080" marR="0" lvl="1" indent="-233680" algn="l" rtl="0">
              <a:lnSpc>
                <a:spcPct val="90000"/>
              </a:lnSpc>
              <a:spcBef>
                <a:spcPts val="400"/>
              </a:spcBef>
              <a:spcAft>
                <a:spcPts val="0"/>
              </a:spcAft>
              <a:buClr>
                <a:schemeClr val="accent2"/>
              </a:buClr>
              <a:buSzPct val="90187"/>
              <a:buFont typeface="Rockwell"/>
              <a:buNone/>
            </a:pPr>
            <a:endParaRPr sz="2405" b="0" i="0" u="none" strike="noStrike" cap="none" dirty="0">
              <a:solidFill>
                <a:schemeClr val="lt1"/>
              </a:solidFill>
              <a:latin typeface="Rockwell"/>
              <a:ea typeface="Rockwell"/>
              <a:cs typeface="Rockwell"/>
              <a:sym typeface="Rockwell"/>
            </a:endParaRPr>
          </a:p>
          <a:p>
            <a:pPr marL="292100" marR="0" lvl="0" indent="-292100" algn="l" rtl="0">
              <a:lnSpc>
                <a:spcPct val="90000"/>
              </a:lnSpc>
              <a:spcBef>
                <a:spcPts val="0"/>
              </a:spcBef>
              <a:spcAft>
                <a:spcPts val="0"/>
              </a:spcAft>
              <a:buClr>
                <a:schemeClr val="accent1"/>
              </a:buClr>
              <a:buSzPct val="69066"/>
              <a:buFont typeface="Noto Sans Symbols"/>
              <a:buNone/>
            </a:pPr>
            <a:endParaRPr sz="2960" b="0" i="0" u="none" strike="noStrike" cap="none" dirty="0">
              <a:solidFill>
                <a:schemeClr val="lt1"/>
              </a:solidFill>
              <a:latin typeface="Rockwell"/>
              <a:ea typeface="Rockwell"/>
              <a:cs typeface="Rockwell"/>
              <a:sym typeface="Rockwell"/>
            </a:endParaRPr>
          </a:p>
          <a:p>
            <a:pPr marL="292100" marR="0" lvl="0" indent="-292100" algn="l" rtl="0">
              <a:lnSpc>
                <a:spcPct val="90000"/>
              </a:lnSpc>
              <a:spcBef>
                <a:spcPts val="0"/>
              </a:spcBef>
              <a:buClr>
                <a:schemeClr val="accent1"/>
              </a:buClr>
              <a:buSzPct val="69066"/>
              <a:buFont typeface="Noto Sans Symbols"/>
              <a:buNone/>
            </a:pPr>
            <a:endParaRPr sz="2960" b="0" i="0" u="none" strike="noStrike" cap="none" dirty="0">
              <a:solidFill>
                <a:schemeClr val="lt1"/>
              </a:solidFill>
              <a:latin typeface="Rockwell"/>
              <a:ea typeface="Rockwell"/>
              <a:cs typeface="Rockwell"/>
              <a:sym typeface="Rockwe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4864" marR="0" lvl="0" indent="-4064" algn="r" rtl="0">
              <a:spcBef>
                <a:spcPts val="0"/>
              </a:spcBef>
              <a:buClr>
                <a:srgbClr val="E7E9C9"/>
              </a:buClr>
              <a:buSzPct val="25000"/>
              <a:buFont typeface="Rockwell"/>
              <a:buNone/>
            </a:pPr>
            <a:r>
              <a:rPr lang="en-US" sz="4000" b="1" i="0" u="none" strike="noStrike" cap="none" dirty="0">
                <a:solidFill>
                  <a:srgbClr val="980000"/>
                </a:solidFill>
                <a:latin typeface="Rockwell"/>
                <a:ea typeface="Rockwell"/>
                <a:cs typeface="Rockwell"/>
                <a:sym typeface="Rockwell"/>
              </a:rPr>
              <a:t>Learner Profile</a:t>
            </a:r>
          </a:p>
        </p:txBody>
      </p:sp>
      <p:sp>
        <p:nvSpPr>
          <p:cNvPr id="141" name="Shape 141"/>
          <p:cNvSpPr txBox="1">
            <a:spLocks noGrp="1"/>
          </p:cNvSpPr>
          <p:nvPr>
            <p:ph type="body" idx="1"/>
          </p:nvPr>
        </p:nvSpPr>
        <p:spPr>
          <a:xfrm>
            <a:off x="457200" y="1646236"/>
            <a:ext cx="8229600" cy="4526279"/>
          </a:xfrm>
          <a:prstGeom prst="rect">
            <a:avLst/>
          </a:prstGeom>
          <a:noFill/>
          <a:ln>
            <a:noFill/>
          </a:ln>
        </p:spPr>
        <p:txBody>
          <a:bodyPr lIns="91425" tIns="45700" rIns="91425" bIns="45700" anchor="t" anchorCtr="0">
            <a:noAutofit/>
          </a:bodyPr>
          <a:lstStyle/>
          <a:p>
            <a:pPr marL="506413" marR="0" lvl="0" indent="-506413"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Age range: 21 – mid-50s</a:t>
            </a:r>
          </a:p>
          <a:p>
            <a:pPr marL="506413" marR="0" lvl="0" indent="-506413"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Most college educated; ½ had 4 year degree</a:t>
            </a:r>
          </a:p>
          <a:p>
            <a:pPr marL="506413" marR="0" lvl="0" indent="-506413"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Full-time employees</a:t>
            </a:r>
          </a:p>
          <a:p>
            <a:pPr marL="506413" marR="0" lvl="0" indent="-506413" algn="l" rtl="0">
              <a:spcBef>
                <a:spcPts val="0"/>
              </a:spcBef>
              <a:spcAft>
                <a:spcPts val="0"/>
              </a:spcAft>
              <a:buClr>
                <a:schemeClr val="accent1"/>
              </a:buClr>
              <a:buSzPct val="70000"/>
              <a:buFont typeface="Noto Sans Symbols"/>
              <a:buChar char="⦿"/>
            </a:pPr>
            <a:r>
              <a:rPr lang="en-US" sz="3200" b="0" i="0" u="none" strike="noStrike" cap="none" dirty="0">
                <a:solidFill>
                  <a:schemeClr val="lt1"/>
                </a:solidFill>
                <a:latin typeface="Rockwell"/>
                <a:ea typeface="Rockwell"/>
                <a:cs typeface="Rockwell"/>
                <a:sym typeface="Rockwell"/>
              </a:rPr>
              <a:t>Most worked in agencies that served limited-resource individuals and families; some worked in financial sector </a:t>
            </a:r>
          </a:p>
          <a:p>
            <a:pPr marL="292100" marR="0" lvl="0" indent="-292100" algn="l" rtl="0">
              <a:spcBef>
                <a:spcPts val="0"/>
              </a:spcBef>
              <a:buClr>
                <a:schemeClr val="accent1"/>
              </a:buClr>
              <a:buSzPct val="70000"/>
              <a:buFont typeface="Noto Sans Symbols"/>
              <a:buNone/>
            </a:pPr>
            <a:endParaRPr sz="3200" b="0" i="0" u="none" strike="noStrike" cap="none" dirty="0">
              <a:solidFill>
                <a:schemeClr val="lt1"/>
              </a:solidFill>
              <a:latin typeface="Rockwell"/>
              <a:ea typeface="Rockwell"/>
              <a:cs typeface="Rockwell"/>
              <a:sym typeface="Rockwell"/>
            </a:endParaRPr>
          </a:p>
        </p:txBody>
      </p:sp>
    </p:spTree>
  </p:cSld>
  <p:clrMapOvr>
    <a:masterClrMapping/>
  </p:clrMapOvr>
</p:sld>
</file>

<file path=ppt/theme/theme1.xml><?xml version="1.0" encoding="utf-8"?>
<a:theme xmlns:a="http://schemas.openxmlformats.org/drawingml/2006/main" name="Extension_Template_Maroon">
  <a:themeElements>
    <a:clrScheme name="Extension Colors">
      <a:dk1>
        <a:srgbClr val="5C5A5A"/>
      </a:dk1>
      <a:lt1>
        <a:srgbClr val="7A0019"/>
      </a:lt1>
      <a:dk2>
        <a:srgbClr val="580005"/>
      </a:dk2>
      <a:lt2>
        <a:srgbClr val="FFCC33"/>
      </a:lt2>
      <a:accent1>
        <a:srgbClr val="7A0019"/>
      </a:accent1>
      <a:accent2>
        <a:srgbClr val="CE1B22"/>
      </a:accent2>
      <a:accent3>
        <a:srgbClr val="FFCC33"/>
      </a:accent3>
      <a:accent4>
        <a:srgbClr val="5C5A5A"/>
      </a:accent4>
      <a:accent5>
        <a:srgbClr val="B0BC22"/>
      </a:accent5>
      <a:accent6>
        <a:srgbClr val="6AABBC"/>
      </a:accent6>
      <a:hlink>
        <a:srgbClr val="D91D24"/>
      </a:hlink>
      <a:folHlink>
        <a:srgbClr val="F47B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1399</Words>
  <Application>Microsoft Office PowerPoint</Application>
  <PresentationFormat>On-screen Show (4:3)</PresentationFormat>
  <Paragraphs>233</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Proxima Nova</vt:lpstr>
      <vt:lpstr>Calibri</vt:lpstr>
      <vt:lpstr>Arial</vt:lpstr>
      <vt:lpstr>Rockwell</vt:lpstr>
      <vt:lpstr>Noto Sans Symbols</vt:lpstr>
      <vt:lpstr>Extension_Template_Maroon</vt:lpstr>
      <vt:lpstr>Online Financial Educator Program:  Building Capacity and Meeting the Needs of Limited Income Families</vt:lpstr>
      <vt:lpstr>Impetus for FEC</vt:lpstr>
      <vt:lpstr>Overall Goal of FEC</vt:lpstr>
      <vt:lpstr>Two-level Capacity Building</vt:lpstr>
      <vt:lpstr>Community-University Partnership</vt:lpstr>
      <vt:lpstr>Why Online Learning</vt:lpstr>
      <vt:lpstr>Course Structure and Content</vt:lpstr>
      <vt:lpstr>Learning activities</vt:lpstr>
      <vt:lpstr>Learner Profile</vt:lpstr>
      <vt:lpstr>Outcomes for Organization/Client</vt:lpstr>
      <vt:lpstr>The right tools for the job</vt:lpstr>
      <vt:lpstr>The right tools for the job</vt:lpstr>
      <vt:lpstr>The right tools for the job</vt:lpstr>
      <vt:lpstr>The right tools for the job</vt:lpstr>
      <vt:lpstr>The right tools for the job</vt:lpstr>
      <vt:lpstr>The right tools for the job</vt:lpstr>
      <vt:lpstr>The right tools for the job</vt:lpstr>
      <vt:lpstr>The right tools for the job</vt:lpstr>
      <vt:lpstr>The right tools for the job</vt:lpstr>
      <vt:lpstr>Capstone Project</vt:lpstr>
      <vt:lpstr>Capstone Project</vt:lpstr>
      <vt:lpstr>FEC Study Purpose</vt:lpstr>
      <vt:lpstr>Case study demographics</vt:lpstr>
      <vt:lpstr>Case study demographics</vt:lpstr>
      <vt:lpstr>Findings-Education</vt:lpstr>
      <vt:lpstr>Findings- Balance </vt:lpstr>
      <vt:lpstr>Findings-Transportation</vt:lpstr>
      <vt:lpstr>Findings-Housing</vt:lpstr>
      <vt:lpstr>Findings-Debt Constraints</vt:lpstr>
      <vt:lpstr>Findings-  Inadequate Safety Net</vt:lpstr>
      <vt:lpstr>Implications for FEC course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Financial Educator Program:  Building Capacity and Meeting the Needs of Limited Income Families</dc:title>
  <cp:lastModifiedBy>Lori A Hendrickson</cp:lastModifiedBy>
  <cp:revision>8</cp:revision>
  <cp:lastPrinted>2017-07-07T18:55:07Z</cp:lastPrinted>
  <dcterms:modified xsi:type="dcterms:W3CDTF">2017-07-07T20:29:19Z</dcterms:modified>
</cp:coreProperties>
</file>