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70" r:id="rId3"/>
    <p:sldId id="376" r:id="rId4"/>
    <p:sldId id="375" r:id="rId5"/>
    <p:sldId id="374" r:id="rId6"/>
    <p:sldId id="30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4660"/>
  </p:normalViewPr>
  <p:slideViewPr>
    <p:cSldViewPr>
      <p:cViewPr varScale="1">
        <p:scale>
          <a:sx n="74" d="100"/>
          <a:sy n="74" d="100"/>
        </p:scale>
        <p:origin x="-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2376-A07E-40BE-935B-073B807228AE}" type="datetimeFigureOut">
              <a:rPr lang="en-US" smtClean="0"/>
              <a:pPr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C638-1374-4FA8-B665-2EE86BFC5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2376-A07E-40BE-935B-073B807228AE}" type="datetimeFigureOut">
              <a:rPr lang="en-US" smtClean="0"/>
              <a:pPr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C638-1374-4FA8-B665-2EE86BFC5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2376-A07E-40BE-935B-073B807228AE}" type="datetimeFigureOut">
              <a:rPr lang="en-US" smtClean="0"/>
              <a:pPr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C638-1374-4FA8-B665-2EE86BFC5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2376-A07E-40BE-935B-073B807228AE}" type="datetimeFigureOut">
              <a:rPr lang="en-US" smtClean="0"/>
              <a:pPr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C638-1374-4FA8-B665-2EE86BFC5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2376-A07E-40BE-935B-073B807228AE}" type="datetimeFigureOut">
              <a:rPr lang="en-US" smtClean="0"/>
              <a:pPr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C638-1374-4FA8-B665-2EE86BFC5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2376-A07E-40BE-935B-073B807228AE}" type="datetimeFigureOut">
              <a:rPr lang="en-US" smtClean="0"/>
              <a:pPr/>
              <a:t>7/27/16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C638-1374-4FA8-B665-2EE86BFC5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2376-A07E-40BE-935B-073B807228AE}" type="datetimeFigureOut">
              <a:rPr lang="en-US" smtClean="0"/>
              <a:pPr/>
              <a:t>7/27/16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C638-1374-4FA8-B665-2EE86BFC5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2376-A07E-40BE-935B-073B807228AE}" type="datetimeFigureOut">
              <a:rPr lang="en-US" smtClean="0"/>
              <a:pPr/>
              <a:t>7/27/16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C638-1374-4FA8-B665-2EE86BFC5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2376-A07E-40BE-935B-073B807228AE}" type="datetimeFigureOut">
              <a:rPr lang="en-US" smtClean="0"/>
              <a:pPr/>
              <a:t>7/27/16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C638-1374-4FA8-B665-2EE86BFC5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2376-A07E-40BE-935B-073B807228AE}" type="datetimeFigureOut">
              <a:rPr lang="en-US" smtClean="0"/>
              <a:pPr/>
              <a:t>7/27/16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C638-1374-4FA8-B665-2EE86BFC5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2376-A07E-40BE-935B-073B807228AE}" type="datetimeFigureOut">
              <a:rPr lang="en-US" smtClean="0"/>
              <a:pPr/>
              <a:t>7/27/16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C638-1374-4FA8-B665-2EE86BFC5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92376-A07E-40BE-935B-073B807228AE}" type="datetimeFigureOut">
              <a:rPr lang="en-US" smtClean="0"/>
              <a:pPr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7C638-1374-4FA8-B665-2EE86BFC5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89916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rbel" pitchFamily="34" charset="0"/>
              </a:rPr>
              <a:t>Learning from Mistakes:</a:t>
            </a:r>
            <a:br>
              <a:rPr lang="en-US" sz="4000" dirty="0" smtClean="0">
                <a:latin typeface="Corbel" pitchFamily="34" charset="0"/>
              </a:rPr>
            </a:br>
            <a:r>
              <a:rPr lang="en-US" sz="4000" dirty="0" smtClean="0">
                <a:latin typeface="Corbel" pitchFamily="34" charset="0"/>
              </a:rPr>
              <a:t>Share Your Experience!</a:t>
            </a:r>
            <a:endParaRPr lang="en-US" sz="3400" dirty="0">
              <a:latin typeface="Corbel" pitchFamily="34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-1676400" y="-762000"/>
            <a:ext cx="12496800" cy="259080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17722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rbel" pitchFamily="34" charset="0"/>
              </a:rPr>
              <a:t>Minnesota eLearning Summit 2016 </a:t>
            </a:r>
            <a:endParaRPr lang="en-US" sz="3200" dirty="0">
              <a:latin typeface="Corbe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705600"/>
            <a:ext cx="9144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95600" y="6400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rbel" pitchFamily="34" charset="0"/>
              </a:rPr>
              <a:t>Image Credit: </a:t>
            </a:r>
            <a:r>
              <a:rPr lang="en-US" sz="1200" dirty="0" err="1" smtClean="0">
                <a:latin typeface="Corbel" pitchFamily="34" charset="0"/>
              </a:rPr>
              <a:t>soyouthinkyoucanteachesl.com</a:t>
            </a:r>
            <a:endParaRPr lang="en-US" sz="1200" dirty="0">
              <a:latin typeface="Corbe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40" y="2410178"/>
            <a:ext cx="6156960" cy="3990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68375"/>
            <a:ext cx="8077200" cy="1470025"/>
          </a:xfrm>
        </p:spPr>
        <p:txBody>
          <a:bodyPr/>
          <a:lstStyle/>
          <a:p>
            <a:r>
              <a:rPr lang="en-US" dirty="0" smtClean="0">
                <a:latin typeface="Corbel" pitchFamily="34" charset="0"/>
              </a:rPr>
              <a:t>Personal Examples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62200"/>
            <a:ext cx="4419600" cy="4953000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•"/>
            </a:pPr>
            <a:r>
              <a:rPr lang="en-US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parral Pro" pitchFamily="18" charset="0"/>
                <a:cs typeface="Utsaah" pitchFamily="34" charset="0"/>
              </a:rPr>
              <a:t>Pedagogy Mistake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parral Pro" pitchFamily="18" charset="0"/>
                <a:cs typeface="Utsaah" pitchFamily="34" charset="0"/>
              </a:rPr>
              <a:t>: 45-minute lecture videos (instead of 4-6)</a:t>
            </a:r>
          </a:p>
          <a:p>
            <a:pPr marL="457200" indent="-457200">
              <a:buFontTx/>
              <a:buChar char="•"/>
            </a:pPr>
            <a:r>
              <a:rPr lang="en-US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parral Pro" pitchFamily="18" charset="0"/>
                <a:cs typeface="Utsaah" pitchFamily="34" charset="0"/>
              </a:rPr>
              <a:t>Structure Mistake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parral Pro" pitchFamily="18" charset="0"/>
                <a:cs typeface="Utsaah" pitchFamily="34" charset="0"/>
              </a:rPr>
              <a:t>: non-clickable assignment checklist</a:t>
            </a:r>
          </a:p>
          <a:p>
            <a:pPr marL="457200" indent="-457200">
              <a:buFontTx/>
              <a:buChar char="•"/>
            </a:pPr>
            <a:r>
              <a:rPr lang="en-US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parral Pro" pitchFamily="18" charset="0"/>
                <a:cs typeface="Utsaah" pitchFamily="34" charset="0"/>
              </a:rPr>
              <a:t>Interaction Mistake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parral Pro" pitchFamily="18" charset="0"/>
                <a:cs typeface="Utsaah" pitchFamily="34" charset="0"/>
              </a:rPr>
              <a:t>: students needed more feedback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haparral Pro" pitchFamily="18" charset="0"/>
              <a:cs typeface="Utsaah" pitchFamily="34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-1676400" y="-762000"/>
            <a:ext cx="12496800" cy="259080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17722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rbel" pitchFamily="34" charset="0"/>
              </a:rPr>
              <a:t>Minnesota eLearning Summit 2016 </a:t>
            </a:r>
            <a:endParaRPr lang="en-US" sz="3200" dirty="0">
              <a:latin typeface="Corbe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705600"/>
            <a:ext cx="9144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57912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rbel" pitchFamily="34" charset="0"/>
              </a:rPr>
              <a:t>Image Credit: </a:t>
            </a:r>
            <a:r>
              <a:rPr lang="en-US" sz="1200" dirty="0" err="1" smtClean="0">
                <a:latin typeface="Corbel" pitchFamily="34" charset="0"/>
              </a:rPr>
              <a:t>edweek.org</a:t>
            </a:r>
            <a:endParaRPr lang="en-US" sz="1200" dirty="0">
              <a:latin typeface="Corbe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514600"/>
            <a:ext cx="4405700" cy="3352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05400" y="64439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facultyecommons.com</a:t>
            </a:r>
            <a:r>
              <a:rPr lang="en-US" sz="1100" dirty="0"/>
              <a:t>/why-video-length-matters/</a:t>
            </a:r>
          </a:p>
        </p:txBody>
      </p:sp>
    </p:spTree>
    <p:extLst>
      <p:ext uri="{BB962C8B-B14F-4D97-AF65-F5344CB8AC3E}">
        <p14:creationId xmlns:p14="http://schemas.microsoft.com/office/powerpoint/2010/main" val="381007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447800"/>
            <a:ext cx="8077200" cy="1470025"/>
          </a:xfrm>
        </p:spPr>
        <p:txBody>
          <a:bodyPr/>
          <a:lstStyle/>
          <a:p>
            <a:r>
              <a:rPr lang="en-US" dirty="0" smtClean="0">
                <a:latin typeface="Corbel" pitchFamily="34" charset="0"/>
              </a:rPr>
              <a:t>Share Your </a:t>
            </a:r>
            <a:br>
              <a:rPr lang="en-US" dirty="0" smtClean="0">
                <a:latin typeface="Corbel" pitchFamily="34" charset="0"/>
              </a:rPr>
            </a:br>
            <a:r>
              <a:rPr lang="en-US" dirty="0" smtClean="0">
                <a:latin typeface="Corbel" pitchFamily="34" charset="0"/>
              </a:rPr>
              <a:t>Experience!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-1676400" y="-762000"/>
            <a:ext cx="12496800" cy="259080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17722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rbel" pitchFamily="34" charset="0"/>
              </a:rPr>
              <a:t>Minnesota eLearning Summit 2016 </a:t>
            </a:r>
            <a:endParaRPr lang="en-US" sz="3200" dirty="0">
              <a:latin typeface="Corbe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705600"/>
            <a:ext cx="9144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47800" y="64008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rbel" pitchFamily="34" charset="0"/>
              </a:rPr>
              <a:t>Image Credit: </a:t>
            </a:r>
            <a:r>
              <a:rPr lang="en-US" sz="1200" dirty="0" err="1" smtClean="0">
                <a:latin typeface="Corbel" pitchFamily="34" charset="0"/>
              </a:rPr>
              <a:t>quotepixel.com</a:t>
            </a:r>
            <a:endParaRPr lang="en-US" sz="1200" dirty="0">
              <a:latin typeface="Corbe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4050167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7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8077200" cy="1470025"/>
          </a:xfrm>
        </p:spPr>
        <p:txBody>
          <a:bodyPr/>
          <a:lstStyle/>
          <a:p>
            <a:r>
              <a:rPr lang="en-US" dirty="0" smtClean="0">
                <a:latin typeface="Corbel" pitchFamily="34" charset="0"/>
              </a:rPr>
              <a:t>Examples from Other Educators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828800"/>
            <a:ext cx="4419600" cy="4953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Tx/>
              <a:buChar char="•"/>
            </a:pPr>
            <a:r>
              <a:rPr lang="en-US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parral Pro" pitchFamily="18" charset="0"/>
                <a:cs typeface="Utsaah" pitchFamily="34" charset="0"/>
              </a:rPr>
              <a:t>Pedagogy Mistakes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parral Pro" pitchFamily="18" charset="0"/>
                <a:cs typeface="Utsaah" pitchFamily="34" charset="0"/>
              </a:rPr>
              <a:t>: try too many things/not enough things, reusing F2F course</a:t>
            </a:r>
          </a:p>
          <a:p>
            <a:pPr marL="457200" indent="-457200">
              <a:buFontTx/>
              <a:buChar char="•"/>
            </a:pPr>
            <a:r>
              <a:rPr lang="en-US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parral Pro" pitchFamily="18" charset="0"/>
                <a:cs typeface="Utsaah" pitchFamily="34" charset="0"/>
              </a:rPr>
              <a:t>Course Design Mistakes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parral Pro" pitchFamily="18" charset="0"/>
                <a:cs typeface="Utsaah" pitchFamily="34" charset="0"/>
              </a:rPr>
              <a:t>: not enough planning time, limited by fear, inconsistency</a:t>
            </a:r>
          </a:p>
          <a:p>
            <a:pPr marL="457200" indent="-457200">
              <a:buFontTx/>
              <a:buChar char="•"/>
            </a:pPr>
            <a:r>
              <a:rPr lang="en-US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parral Pro" pitchFamily="18" charset="0"/>
                <a:cs typeface="Utsaah" pitchFamily="34" charset="0"/>
              </a:rPr>
              <a:t>Interaction Mistakes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parral Pro" pitchFamily="18" charset="0"/>
                <a:cs typeface="Utsaah" pitchFamily="34" charset="0"/>
              </a:rPr>
              <a:t>: lack of rubrics</a:t>
            </a:r>
          </a:p>
          <a:p>
            <a:pPr marL="457200" indent="-457200">
              <a:buFontTx/>
              <a:buChar char="•"/>
            </a:pPr>
            <a:r>
              <a:rPr lang="en-US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parral Pro" pitchFamily="18" charset="0"/>
                <a:cs typeface="Utsaah" pitchFamily="34" charset="0"/>
              </a:rPr>
              <a:t>Personal Mistakes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parral Pro" pitchFamily="18" charset="0"/>
                <a:cs typeface="Utsaah" pitchFamily="34" charset="0"/>
              </a:rPr>
              <a:t>: forgetting the joy of teaching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haparral Pro" pitchFamily="18" charset="0"/>
              <a:cs typeface="Utsaah" pitchFamily="34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-1676400" y="-762000"/>
            <a:ext cx="12496800" cy="259080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17722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rbel" pitchFamily="34" charset="0"/>
              </a:rPr>
              <a:t>Minnesota eLearning Summit 2016 </a:t>
            </a:r>
            <a:endParaRPr lang="en-US" sz="3200" dirty="0">
              <a:latin typeface="Corbe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705600"/>
            <a:ext cx="9144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53340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rbel" pitchFamily="34" charset="0"/>
              </a:rPr>
              <a:t>Image Credit: </a:t>
            </a:r>
            <a:r>
              <a:rPr lang="en-US" sz="1200" dirty="0" smtClean="0">
                <a:latin typeface="Corbel" pitchFamily="34" charset="0"/>
              </a:rPr>
              <a:t>unknown</a:t>
            </a:r>
            <a:endParaRPr lang="en-US" sz="1200" dirty="0">
              <a:latin typeface="Corbe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514600"/>
            <a:ext cx="4387272" cy="2895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578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facultyecommons.com</a:t>
            </a:r>
            <a:r>
              <a:rPr lang="en-US" sz="1100" dirty="0"/>
              <a:t>/online-course-design/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4800" y="6629400"/>
            <a:ext cx="5410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www.edweek.org</a:t>
            </a:r>
            <a:r>
              <a:rPr lang="en-US" sz="1100" dirty="0"/>
              <a:t>/tm/articles/2015/08/04/9-mistakes-new-teachers-make.html</a:t>
            </a:r>
          </a:p>
        </p:txBody>
      </p:sp>
    </p:spTree>
    <p:extLst>
      <p:ext uri="{BB962C8B-B14F-4D97-AF65-F5344CB8AC3E}">
        <p14:creationId xmlns:p14="http://schemas.microsoft.com/office/powerpoint/2010/main" val="138426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077200" cy="1470025"/>
          </a:xfrm>
        </p:spPr>
        <p:txBody>
          <a:bodyPr/>
          <a:lstStyle/>
          <a:p>
            <a:r>
              <a:rPr lang="en-US" dirty="0" smtClean="0">
                <a:latin typeface="Corbel" pitchFamily="34" charset="0"/>
              </a:rPr>
              <a:t>Summary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057400"/>
            <a:ext cx="4419600" cy="49530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parral Pro" pitchFamily="18" charset="0"/>
                <a:cs typeface="Utsaah" pitchFamily="34" charset="0"/>
              </a:rPr>
              <a:t>Recognizing and improving mistakes is a great place for positive change.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parral Pro" pitchFamily="18" charset="0"/>
                <a:cs typeface="Utsaah" pitchFamily="34" charset="0"/>
              </a:rPr>
              <a:t>Thanks for sharing your experience!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haparral Pro" pitchFamily="18" charset="0"/>
              <a:cs typeface="Utsaah" pitchFamily="34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-1676400" y="-762000"/>
            <a:ext cx="12496800" cy="259080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17722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rbel" pitchFamily="34" charset="0"/>
              </a:rPr>
              <a:t>Minnesota eLearning Summit 2016 </a:t>
            </a:r>
            <a:endParaRPr lang="en-US" sz="3200" dirty="0">
              <a:latin typeface="Corbe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705600"/>
            <a:ext cx="9144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9800" y="58674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rbel" pitchFamily="34" charset="0"/>
              </a:rPr>
              <a:t>Image Credit: Unknown</a:t>
            </a:r>
            <a:endParaRPr lang="en-US" sz="1200" dirty="0">
              <a:latin typeface="Corbe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609850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6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38400" y="1066800"/>
            <a:ext cx="8077200" cy="1470025"/>
          </a:xfrm>
        </p:spPr>
        <p:txBody>
          <a:bodyPr/>
          <a:lstStyle/>
          <a:p>
            <a:r>
              <a:rPr lang="en-US" dirty="0" smtClean="0">
                <a:latin typeface="Corbel" pitchFamily="34" charset="0"/>
              </a:rPr>
              <a:t>References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133600"/>
            <a:ext cx="8991600" cy="4419600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en-US" sz="2000" dirty="0"/>
              <a:t>Academic Partnerships. (2013, July 22). 5 Common Mistakes to Avoid During Online </a:t>
            </a:r>
            <a:r>
              <a:rPr lang="en-US" sz="2000" dirty="0" smtClean="0"/>
              <a:t>   	Course </a:t>
            </a:r>
            <a:r>
              <a:rPr lang="en-US" sz="2000" dirty="0"/>
              <a:t>Design. Retrieved July 27, 2016, from http://facultyecommons.com</a:t>
            </a:r>
            <a:r>
              <a:rPr lang="en-US" sz="2000" dirty="0" smtClean="0"/>
              <a:t>/	online</a:t>
            </a:r>
            <a:r>
              <a:rPr lang="en-US" sz="2000" dirty="0"/>
              <a:t>-course-design</a:t>
            </a:r>
            <a:r>
              <a:rPr lang="en-US" sz="2000" dirty="0" smtClean="0"/>
              <a:t>/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Academic Partnerships. (2012, November 1). Why Video Length Matters - Faculty </a:t>
            </a:r>
            <a:r>
              <a:rPr lang="en-US" sz="2000" dirty="0" smtClean="0"/>
              <a:t>	</a:t>
            </a:r>
            <a:r>
              <a:rPr lang="en-US" sz="2000" dirty="0" err="1" smtClean="0"/>
              <a:t>eCommons</a:t>
            </a:r>
            <a:r>
              <a:rPr lang="en-US" sz="2000" dirty="0"/>
              <a:t>. Retrieved July 27, 2016, from http://facultyecommons.com</a:t>
            </a:r>
            <a:r>
              <a:rPr lang="en-US" sz="2000" dirty="0" smtClean="0"/>
              <a:t>/	why</a:t>
            </a:r>
            <a:r>
              <a:rPr lang="en-US" sz="2000" dirty="0"/>
              <a:t>-video-length-matters</a:t>
            </a:r>
            <a:r>
              <a:rPr lang="en-US" sz="2000" dirty="0" smtClean="0"/>
              <a:t>/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Watson, C. (2015, August 4). 9 Mistakes New Teachers Make. Retrieved July 27, </a:t>
            </a:r>
            <a:r>
              <a:rPr lang="en-US" sz="2000" dirty="0" smtClean="0"/>
              <a:t>	2016</a:t>
            </a:r>
            <a:r>
              <a:rPr lang="en-US" sz="2000" dirty="0"/>
              <a:t>, from http://www.edweek.org/tm/articles/2015/08/04/9-mistakes</a:t>
            </a:r>
            <a:r>
              <a:rPr lang="en-US" sz="2000" dirty="0" smtClean="0"/>
              <a:t>-	new</a:t>
            </a:r>
            <a:r>
              <a:rPr lang="en-US" sz="2000" dirty="0"/>
              <a:t>-teachers-make.html</a:t>
            </a:r>
          </a:p>
          <a:p>
            <a:pPr algn="l"/>
            <a:endParaRPr lang="en-US" sz="2000" dirty="0"/>
          </a:p>
          <a:p>
            <a:pPr algn="l"/>
            <a:endParaRPr lang="en-US" sz="2000" dirty="0" smtClean="0"/>
          </a:p>
          <a:p>
            <a:pPr algn="l"/>
            <a:endParaRPr lang="en-US" sz="2000" dirty="0"/>
          </a:p>
          <a:p>
            <a:pPr algn="l"/>
            <a:endParaRPr lang="en-U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Chaparral Pro" pitchFamily="18" charset="0"/>
              <a:cs typeface="Utsaah" pitchFamily="34" charset="0"/>
            </a:endParaRPr>
          </a:p>
          <a:p>
            <a:pPr algn="l"/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  <a:latin typeface="Chaparral Pro" pitchFamily="18" charset="0"/>
              <a:cs typeface="Utsaah" pitchFamily="34" charset="0"/>
            </a:endParaRPr>
          </a:p>
          <a:p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  <a:latin typeface="Chaparral Pro" pitchFamily="18" charset="0"/>
              <a:cs typeface="Utsaah" pitchFamily="34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-1676400" y="-762000"/>
            <a:ext cx="12496800" cy="259080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17722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rbel" pitchFamily="34" charset="0"/>
              </a:rPr>
              <a:t>Minnesota eLearning Summit 2016 </a:t>
            </a:r>
            <a:endParaRPr lang="en-US" sz="3200" dirty="0">
              <a:latin typeface="Corbe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705600"/>
            <a:ext cx="9144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13375</TotalTime>
  <Words>200</Words>
  <Application>Microsoft Macintosh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Learning from Mistakes: Share Your Experience!</vt:lpstr>
      <vt:lpstr>Personal Examples</vt:lpstr>
      <vt:lpstr>Share Your  Experience!</vt:lpstr>
      <vt:lpstr>Examples from Other Educators</vt:lpstr>
      <vt:lpstr>Summary</vt:lpstr>
      <vt:lpstr>References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Communication?</dc:title>
  <dc:creator>Owner</dc:creator>
  <cp:lastModifiedBy>Mackenzie Wernet</cp:lastModifiedBy>
  <cp:revision>132</cp:revision>
  <dcterms:created xsi:type="dcterms:W3CDTF">2014-01-09T18:53:53Z</dcterms:created>
  <dcterms:modified xsi:type="dcterms:W3CDTF">2016-07-28T03:09:55Z</dcterms:modified>
</cp:coreProperties>
</file>