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4"/>
    <p:sldMasterId id="2147483711" r:id="rId5"/>
    <p:sldMasterId id="2147483714" r:id="rId6"/>
    <p:sldMasterId id="2147483717" r:id="rId7"/>
    <p:sldMasterId id="2147483786" r:id="rId8"/>
    <p:sldMasterId id="2147483879" r:id="rId9"/>
    <p:sldMasterId id="2147483894" r:id="rId10"/>
    <p:sldMasterId id="2147483899" r:id="rId11"/>
    <p:sldMasterId id="2147483802" r:id="rId12"/>
    <p:sldMasterId id="2147483848" r:id="rId13"/>
    <p:sldMasterId id="2147483813" r:id="rId14"/>
    <p:sldMasterId id="2147483816" r:id="rId15"/>
    <p:sldMasterId id="2147483819" r:id="rId16"/>
    <p:sldMasterId id="2147483822" r:id="rId17"/>
  </p:sldMasterIdLst>
  <p:notesMasterIdLst>
    <p:notesMasterId r:id="rId60"/>
  </p:notesMasterIdLst>
  <p:handoutMasterIdLst>
    <p:handoutMasterId r:id="rId61"/>
  </p:handoutMasterIdLst>
  <p:sldIdLst>
    <p:sldId id="266" r:id="rId18"/>
    <p:sldId id="325" r:id="rId19"/>
    <p:sldId id="324" r:id="rId20"/>
    <p:sldId id="286" r:id="rId21"/>
    <p:sldId id="290" r:id="rId22"/>
    <p:sldId id="292" r:id="rId23"/>
    <p:sldId id="291" r:id="rId24"/>
    <p:sldId id="313" r:id="rId25"/>
    <p:sldId id="330" r:id="rId26"/>
    <p:sldId id="333" r:id="rId27"/>
    <p:sldId id="334" r:id="rId28"/>
    <p:sldId id="338" r:id="rId29"/>
    <p:sldId id="312" r:id="rId30"/>
    <p:sldId id="300" r:id="rId31"/>
    <p:sldId id="332" r:id="rId32"/>
    <p:sldId id="329" r:id="rId33"/>
    <p:sldId id="331" r:id="rId34"/>
    <p:sldId id="342" r:id="rId35"/>
    <p:sldId id="341" r:id="rId36"/>
    <p:sldId id="346" r:id="rId37"/>
    <p:sldId id="345" r:id="rId38"/>
    <p:sldId id="343" r:id="rId39"/>
    <p:sldId id="287" r:id="rId40"/>
    <p:sldId id="288" r:id="rId41"/>
    <p:sldId id="339" r:id="rId42"/>
    <p:sldId id="307" r:id="rId43"/>
    <p:sldId id="326" r:id="rId44"/>
    <p:sldId id="337" r:id="rId45"/>
    <p:sldId id="328" r:id="rId46"/>
    <p:sldId id="335" r:id="rId47"/>
    <p:sldId id="327" r:id="rId48"/>
    <p:sldId id="340" r:id="rId49"/>
    <p:sldId id="344" r:id="rId50"/>
    <p:sldId id="319" r:id="rId51"/>
    <p:sldId id="289" r:id="rId52"/>
    <p:sldId id="322" r:id="rId53"/>
    <p:sldId id="320" r:id="rId54"/>
    <p:sldId id="321" r:id="rId55"/>
    <p:sldId id="323" r:id="rId56"/>
    <p:sldId id="293" r:id="rId57"/>
    <p:sldId id="309" r:id="rId58"/>
    <p:sldId id="301" r:id="rId59"/>
  </p:sldIdLst>
  <p:sldSz cx="18288000" cy="13716000"/>
  <p:notesSz cx="7102475" cy="9388475"/>
  <p:defaultTextStyle>
    <a:defPPr>
      <a:defRPr lang="en-US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1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EEB"/>
    <a:srgbClr val="FF2166"/>
    <a:srgbClr val="E87511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676" autoAdjust="0"/>
  </p:normalViewPr>
  <p:slideViewPr>
    <p:cSldViewPr>
      <p:cViewPr varScale="1">
        <p:scale>
          <a:sx n="59" d="100"/>
          <a:sy n="59" d="100"/>
        </p:scale>
        <p:origin x="1692" y="90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46"/>
    </p:cViewPr>
  </p:sorterViewPr>
  <p:notesViewPr>
    <p:cSldViewPr>
      <p:cViewPr varScale="1">
        <p:scale>
          <a:sx n="99" d="100"/>
          <a:sy n="99" d="100"/>
        </p:scale>
        <p:origin x="-3492" y="-108"/>
      </p:cViewPr>
      <p:guideLst>
        <p:guide orient="horz" pos="2961"/>
        <p:guide pos="2241"/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69424"/>
          </a:xfrm>
          <a:prstGeom prst="rect">
            <a:avLst/>
          </a:prstGeom>
        </p:spPr>
        <p:txBody>
          <a:bodyPr vert="horz" lIns="94197" tIns="47097" rIns="94197" bIns="470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0"/>
            <a:ext cx="3077740" cy="469424"/>
          </a:xfrm>
          <a:prstGeom prst="rect">
            <a:avLst/>
          </a:prstGeom>
        </p:spPr>
        <p:txBody>
          <a:bodyPr vert="horz" lIns="94197" tIns="47097" rIns="94197" bIns="47097" rtlCol="0"/>
          <a:lstStyle>
            <a:lvl1pPr algn="r">
              <a:defRPr sz="1200"/>
            </a:lvl1pPr>
          </a:lstStyle>
          <a:p>
            <a:fld id="{E06D00A9-E41D-4101-9A54-6C5775C658E6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3"/>
            <a:ext cx="3077740" cy="469424"/>
          </a:xfrm>
          <a:prstGeom prst="rect">
            <a:avLst/>
          </a:prstGeom>
        </p:spPr>
        <p:txBody>
          <a:bodyPr vert="horz" lIns="94197" tIns="47097" rIns="94197" bIns="470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40" cy="469424"/>
          </a:xfrm>
          <a:prstGeom prst="rect">
            <a:avLst/>
          </a:prstGeom>
        </p:spPr>
        <p:txBody>
          <a:bodyPr vert="horz" lIns="94197" tIns="47097" rIns="94197" bIns="47097" rtlCol="0" anchor="b"/>
          <a:lstStyle>
            <a:lvl1pPr algn="r">
              <a:defRPr sz="1200"/>
            </a:lvl1pPr>
          </a:lstStyle>
          <a:p>
            <a:fld id="{9F1F94E7-1BC0-4E08-AE45-C0F193F4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7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69424"/>
          </a:xfrm>
          <a:prstGeom prst="rect">
            <a:avLst/>
          </a:prstGeom>
        </p:spPr>
        <p:txBody>
          <a:bodyPr vert="horz" lIns="94197" tIns="47097" rIns="94197" bIns="470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0"/>
            <a:ext cx="3077740" cy="469424"/>
          </a:xfrm>
          <a:prstGeom prst="rect">
            <a:avLst/>
          </a:prstGeom>
        </p:spPr>
        <p:txBody>
          <a:bodyPr vert="horz" lIns="94197" tIns="47097" rIns="94197" bIns="47097" rtlCol="0"/>
          <a:lstStyle>
            <a:lvl1pPr algn="r">
              <a:defRPr sz="1200"/>
            </a:lvl1pPr>
          </a:lstStyle>
          <a:p>
            <a:fld id="{B11BBA9E-6585-4E8E-A92A-3FFE0F4FC46F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7" tIns="47097" rIns="94197" bIns="470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197" tIns="47097" rIns="94197" bIns="4709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40" cy="469424"/>
          </a:xfrm>
          <a:prstGeom prst="rect">
            <a:avLst/>
          </a:prstGeom>
        </p:spPr>
        <p:txBody>
          <a:bodyPr vert="horz" lIns="94197" tIns="47097" rIns="94197" bIns="470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40" cy="469424"/>
          </a:xfrm>
          <a:prstGeom prst="rect">
            <a:avLst/>
          </a:prstGeom>
        </p:spPr>
        <p:txBody>
          <a:bodyPr vert="horz" lIns="94197" tIns="47097" rIns="94197" bIns="47097" rtlCol="0" anchor="b"/>
          <a:lstStyle>
            <a:lvl1pPr algn="r">
              <a:defRPr sz="1200"/>
            </a:lvl1pPr>
          </a:lstStyle>
          <a:p>
            <a:fld id="{C7105F5B-F359-4E93-AD81-B641B4C3A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outcomes I am referring to are not just the ones for the classroom, but the student ones that we can’t measure easily with a graph to</a:t>
            </a:r>
            <a:r>
              <a:rPr lang="en-US" baseline="0" dirty="0" smtClean="0"/>
              <a:t> show improvement.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BC803-2CA0-41FD-96CD-1C2487959A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4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Atomic</a:t>
            </a:r>
            <a:r>
              <a:rPr lang="en-US" baseline="0" dirty="0" smtClean="0"/>
              <a:t> Learning for things like Accessibility, Technical training, writing skills, career skills and much more. Use Easy Links or use HTML and embed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05F5B-F359-4E93-AD81-B641B4C3A5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3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Atomic</a:t>
            </a:r>
            <a:r>
              <a:rPr lang="en-US" baseline="0" dirty="0" smtClean="0"/>
              <a:t> Learning for things like Accessibility, Technical training, writing skills, career skills and much more. Use Easy Links or use HTML and embed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05F5B-F359-4E93-AD81-B641B4C3A5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9813" lvl="4" indent="-235534">
              <a:spcBef>
                <a:spcPct val="0"/>
              </a:spcBef>
              <a:buFont typeface="Wingdings" charset="0"/>
              <a:buChar char="ü"/>
            </a:pPr>
            <a:endParaRPr lang="en-US" sz="2000">
              <a:latin typeface="Calibri" charset="0"/>
              <a:ea typeface="MS PGothic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65488" indent="-294419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77673" indent="-235534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48743" indent="-235534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9813" indent="-235534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90881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61951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33021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4090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EECECA6-AE4C-BA41-85C3-BAD4AD9E0DED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LMS Brightspace HTML and PowerPoint Examples TextAid Web or LMS Reading Getting Started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65488" indent="-294419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77673" indent="-235534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48743" indent="-235534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9813" indent="-235534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90881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61951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33021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4090" indent="-235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7981A3-050C-EC4F-BEAE-D40EFC27AB4E}" type="slidenum">
              <a:rPr lang="fr-FR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7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ab/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0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ab/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ab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1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Orange Tab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 smtClean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 smtClean="0"/>
              <a:t>Third Level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0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Orange Tab/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 smtClean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 smtClean="0"/>
              <a:t>Third Level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2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white Tab/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 smtClean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 smtClean="0"/>
              <a:t>Third Level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4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white Tab/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 smtClean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 smtClean="0"/>
              <a:t>Third Level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3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img_Orange tab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-28755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0" y="2819400"/>
            <a:ext cx="7467600" cy="23240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>
                <a:solidFill>
                  <a:srgbClr val="E8751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9906000" y="5334000"/>
            <a:ext cx="7467600" cy="5867400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 smtClean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366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8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 baseline="0"/>
            </a:lvl1pPr>
          </a:lstStyle>
          <a:p>
            <a:r>
              <a:rPr lang="en-US" dirty="0" smtClean="0"/>
              <a:t>Use the pre-formatted table is possible.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2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4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40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3691468"/>
            <a:ext cx="15087600" cy="8046720"/>
          </a:xfrm>
          <a:prstGeom prst="rect">
            <a:avLst/>
          </a:prstGeom>
        </p:spPr>
        <p:txBody>
          <a:bodyPr lIns="153619" tIns="76810" rIns="153619" bIns="768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1" y="12919571"/>
            <a:ext cx="3708407" cy="730250"/>
          </a:xfrm>
          <a:prstGeom prst="rect">
            <a:avLst/>
          </a:prstGeom>
        </p:spPr>
        <p:txBody>
          <a:bodyPr lIns="153619" tIns="76810" rIns="153619" bIns="76810"/>
          <a:lstStyle/>
          <a:p>
            <a:fld id="{12DE42F4-6EEF-4EF7-8ED4-2208F0F89A08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9278" y="12919571"/>
            <a:ext cx="7234206" cy="730250"/>
          </a:xfrm>
          <a:prstGeom prst="rect">
            <a:avLst/>
          </a:prstGeom>
        </p:spPr>
        <p:txBody>
          <a:bodyPr lIns="153619" tIns="76810" rIns="153619" bIns="7681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50688" y="12919571"/>
            <a:ext cx="1968038" cy="730250"/>
          </a:xfrm>
          <a:prstGeom prst="rect">
            <a:avLst/>
          </a:prstGeom>
        </p:spPr>
        <p:txBody>
          <a:bodyPr lIns="153619" tIns="76810" rIns="153619" bIns="7681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94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6626" y="0"/>
            <a:ext cx="16459200" cy="2681536"/>
          </a:xfrm>
        </p:spPr>
        <p:txBody>
          <a:bodyPr/>
          <a:lstStyle>
            <a:lvl1pPr>
              <a:defRPr sz="7200">
                <a:solidFill>
                  <a:srgbClr val="333333"/>
                </a:solidFill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3070226"/>
            <a:ext cx="8080376" cy="1279524"/>
          </a:xfrm>
          <a:prstGeom prst="rect">
            <a:avLst/>
          </a:prstGeom>
        </p:spPr>
        <p:txBody>
          <a:bodyPr lIns="182880" tIns="91440" rIns="182880" bIns="91440" anchor="b"/>
          <a:lstStyle>
            <a:lvl1pPr marL="0" indent="0">
              <a:buNone/>
              <a:defRPr sz="4800" b="1">
                <a:solidFill>
                  <a:srgbClr val="333333"/>
                </a:solidFill>
                <a:latin typeface="Lucida Sans" pitchFamily="34" charset="0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14400" y="4349750"/>
            <a:ext cx="8080376" cy="7902576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 sz="4800">
                <a:solidFill>
                  <a:srgbClr val="333333"/>
                </a:solidFill>
                <a:latin typeface="Lucida Sans" pitchFamily="34" charset="0"/>
              </a:defRPr>
            </a:lvl1pPr>
            <a:lvl2pPr>
              <a:defRPr sz="4000">
                <a:solidFill>
                  <a:srgbClr val="333333"/>
                </a:solidFill>
                <a:latin typeface="Lucida Sans" pitchFamily="34" charset="0"/>
              </a:defRPr>
            </a:lvl2pPr>
            <a:lvl3pPr>
              <a:defRPr sz="3600">
                <a:solidFill>
                  <a:srgbClr val="333333"/>
                </a:solidFill>
                <a:latin typeface="Lucida Sans" pitchFamily="34" charset="0"/>
              </a:defRPr>
            </a:lvl3pPr>
            <a:lvl4pPr>
              <a:defRPr sz="3200">
                <a:solidFill>
                  <a:srgbClr val="333333"/>
                </a:solidFill>
                <a:latin typeface="Lucida Sans" pitchFamily="34" charset="0"/>
              </a:defRPr>
            </a:lvl4pPr>
            <a:lvl5pPr>
              <a:defRPr sz="3200">
                <a:solidFill>
                  <a:srgbClr val="333333"/>
                </a:solidFill>
                <a:latin typeface="Lucida Sans" pitchFamily="34" charset="0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9290051" y="3070226"/>
            <a:ext cx="8083550" cy="1279524"/>
          </a:xfrm>
          <a:prstGeom prst="rect">
            <a:avLst/>
          </a:prstGeom>
        </p:spPr>
        <p:txBody>
          <a:bodyPr lIns="182880" tIns="91440" rIns="182880" bIns="91440" anchor="b"/>
          <a:lstStyle>
            <a:lvl1pPr marL="0" indent="0">
              <a:buNone/>
              <a:defRPr sz="4800" b="1">
                <a:solidFill>
                  <a:srgbClr val="333333"/>
                </a:solidFill>
                <a:latin typeface="Lucida Sans" pitchFamily="34" charset="0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9290051" y="4349750"/>
            <a:ext cx="8083550" cy="7902576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 sz="4800">
                <a:solidFill>
                  <a:srgbClr val="333333"/>
                </a:solidFill>
                <a:latin typeface="Lucida Sans" pitchFamily="34" charset="0"/>
              </a:defRPr>
            </a:lvl1pPr>
            <a:lvl2pPr>
              <a:defRPr sz="4000">
                <a:solidFill>
                  <a:srgbClr val="333333"/>
                </a:solidFill>
                <a:latin typeface="Lucida Sans" pitchFamily="34" charset="0"/>
              </a:defRPr>
            </a:lvl2pPr>
            <a:lvl3pPr>
              <a:defRPr sz="3600">
                <a:solidFill>
                  <a:srgbClr val="333333"/>
                </a:solidFill>
                <a:latin typeface="Lucida Sans" pitchFamily="34" charset="0"/>
              </a:defRPr>
            </a:lvl3pPr>
            <a:lvl4pPr>
              <a:defRPr sz="3200">
                <a:solidFill>
                  <a:srgbClr val="333333"/>
                </a:solidFill>
                <a:latin typeface="Lucida Sans" pitchFamily="34" charset="0"/>
              </a:defRPr>
            </a:lvl4pPr>
            <a:lvl5pPr>
              <a:defRPr sz="3200">
                <a:solidFill>
                  <a:srgbClr val="333333"/>
                </a:solidFill>
                <a:latin typeface="Lucida Sans" pitchFamily="34" charset="0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0952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Content">
    <p:bg>
      <p:bgPr>
        <a:gradFill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827" y="0"/>
            <a:ext cx="3051174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1" y="629629"/>
            <a:ext cx="11177574" cy="2650294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9335" y="4035437"/>
            <a:ext cx="13425142" cy="852805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0142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ab/webs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0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ab/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9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ab/orang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ab/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Orange Tab/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 smtClean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 smtClean="0"/>
              <a:t>Third Level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6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Orange Tab/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 smtClean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 smtClean="0"/>
              <a:t>Third Level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5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white Tab/orang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 smtClean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 smtClean="0"/>
              <a:t>Third Level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4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Img_white Tab/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9144000" cy="137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95301"/>
            <a:ext cx="7162799" cy="2324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600" b="0">
                <a:solidFill>
                  <a:srgbClr val="E8751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3505200"/>
            <a:ext cx="7162799" cy="93810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 smtClean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 smtClean="0"/>
              <a:t>Third Level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4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img_Orange tab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-28755" y="0"/>
            <a:ext cx="9144000" cy="137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0" y="2819400"/>
            <a:ext cx="7467600" cy="23240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>
                <a:solidFill>
                  <a:srgbClr val="E8751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9906000" y="5334000"/>
            <a:ext cx="7467600" cy="5867400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buFont typeface="Arial" panose="020B0604020202020204" pitchFamily="34" charset="0"/>
              <a:buChar char="•"/>
              <a:defRPr sz="3200"/>
            </a:lvl2pPr>
            <a:lvl3pPr marL="1022350" indent="-342900">
              <a:buFont typeface="Arial" panose="020B0604020202020204" pitchFamily="34" charset="0"/>
              <a:buChar char="•"/>
              <a:defRPr sz="3200" baseline="0"/>
            </a:lvl3pPr>
            <a:lvl4pPr marL="1381125" indent="-358775">
              <a:buFont typeface="Arial" panose="020B0604020202020204" pitchFamily="34" charset="0"/>
              <a:buChar char="•"/>
              <a:defRPr sz="3200" baseline="0"/>
            </a:lvl4pPr>
            <a:lvl5pPr marL="1828800" indent="-393700">
              <a:buFont typeface="Arial" panose="020B0604020202020204" pitchFamily="34" charset="0"/>
              <a:buChar char="•"/>
              <a:defRPr sz="32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>
              <a:spcBef>
                <a:spcPts val="1800"/>
              </a:spcBef>
            </a:pPr>
            <a:r>
              <a:rPr lang="en-US" sz="3200" dirty="0" smtClean="0"/>
              <a:t>Click to edit Master Text Slides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z="320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548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609667"/>
            <a:ext cx="18288000" cy="1134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60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2590800"/>
            <a:ext cx="18288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500">
                <a:noFill/>
              </a:defRPr>
            </a:lvl1pPr>
            <a:lvl2pPr marL="1219261" indent="0">
              <a:buNone/>
              <a:defRPr sz="7500"/>
            </a:lvl2pPr>
            <a:lvl3pPr marL="2438522" indent="0">
              <a:buNone/>
              <a:defRPr sz="6400"/>
            </a:lvl3pPr>
            <a:lvl4pPr marL="3657783" indent="0">
              <a:buNone/>
              <a:defRPr sz="5300"/>
            </a:lvl4pPr>
            <a:lvl5pPr marL="4877044" indent="0">
              <a:buNone/>
              <a:defRPr sz="5300"/>
            </a:lvl5pPr>
            <a:lvl6pPr marL="6096305" indent="0">
              <a:buNone/>
              <a:defRPr sz="5300"/>
            </a:lvl6pPr>
            <a:lvl7pPr marL="7315566" indent="0">
              <a:buNone/>
              <a:defRPr sz="5300"/>
            </a:lvl7pPr>
            <a:lvl8pPr marL="8534827" indent="0">
              <a:buNone/>
              <a:defRPr sz="5300"/>
            </a:lvl8pPr>
            <a:lvl9pPr marL="9754088" indent="0">
              <a:buNone/>
              <a:defRPr sz="5300"/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0820400"/>
            <a:ext cx="10972800" cy="1608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700"/>
            </a:lvl1pPr>
            <a:lvl2pPr marL="1219261" indent="0">
              <a:buNone/>
              <a:defRPr sz="3200"/>
            </a:lvl2pPr>
            <a:lvl3pPr marL="2438522" indent="0">
              <a:buNone/>
              <a:defRPr sz="2700"/>
            </a:lvl3pPr>
            <a:lvl4pPr marL="3657783" indent="0">
              <a:buNone/>
              <a:defRPr sz="2400"/>
            </a:lvl4pPr>
            <a:lvl5pPr marL="4877044" indent="0">
              <a:buNone/>
              <a:defRPr sz="24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40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 baseline="0"/>
            </a:lvl1pPr>
          </a:lstStyle>
          <a:p>
            <a:r>
              <a:rPr lang="en-US" dirty="0" smtClean="0"/>
              <a:t>Use the pre-formatted table is possible.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9540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6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9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5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6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9540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4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8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9540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2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4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16459200" cy="691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9540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4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914400" y="3124200"/>
            <a:ext cx="16535400" cy="8382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6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0"/>
            <a:ext cx="7772400" cy="12826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00401"/>
            <a:ext cx="7772400" cy="12801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4000" b="0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77724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607550" y="4474631"/>
            <a:ext cx="7772400" cy="7336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64592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4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4483099"/>
            <a:ext cx="16459200" cy="728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1313" indent="-341313">
              <a:spcBef>
                <a:spcPts val="2400"/>
              </a:spcBef>
              <a:buFont typeface="Arial" panose="020B0604020202020204" pitchFamily="34" charset="0"/>
              <a:buChar char="•"/>
              <a:defRPr sz="3200" baseline="0"/>
            </a:lvl1pPr>
            <a:lvl2pPr marL="681038" indent="-339725">
              <a:spcBef>
                <a:spcPts val="2400"/>
              </a:spcBef>
              <a:buFont typeface="Arial" panose="020B0604020202020204" pitchFamily="34" charset="0"/>
              <a:buChar char="•"/>
              <a:defRPr sz="3600"/>
            </a:lvl2pPr>
            <a:lvl3pPr marL="1147763" indent="-466725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3pPr>
            <a:lvl4pPr marL="1604963" indent="-45720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4pPr>
            <a:lvl5pPr marL="2062163" indent="-412750">
              <a:spcBef>
                <a:spcPts val="2400"/>
              </a:spcBef>
              <a:buFont typeface="Arial" panose="020B0604020202020204" pitchFamily="34" charset="0"/>
              <a:buChar char="•"/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7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 smtClean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 smtClean="0"/>
              <a:t>- Source of Quote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517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 smtClean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 smtClean="0"/>
              <a:t>- Source of Quote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852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 smtClean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 smtClean="0"/>
              <a:t>- Source of Quote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429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 smtClean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 smtClean="0"/>
              <a:t>- Source of Quote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24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 smtClean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 smtClean="0"/>
              <a:t>- Source of Quote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851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 smtClean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 smtClean="0"/>
              <a:t>- Source of Quote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38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 smtClean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 smtClean="0"/>
              <a:t>- Source of Quote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628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16885024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z="5400" dirty="0" smtClean="0"/>
              <a:t>“Click here to add a quote that adds value to the story you are telling. Quotes can be impactful when expressing ideas about transforming teaching and learning.”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4400" y="7924800"/>
            <a:ext cx="12801600" cy="15240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800" dirty="0" smtClean="0"/>
              <a:t>- Source of Quote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782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0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1" y="7315200"/>
            <a:ext cx="13853160" cy="1295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800" b="0" i="0" u="none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8610600"/>
            <a:ext cx="13868400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5400" b="0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1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ab/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 baseline="0">
                <a:ln>
                  <a:noFill/>
                </a:ln>
                <a:noFill/>
              </a:defRPr>
            </a:lvl1pPr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258800"/>
            <a:ext cx="18288001" cy="45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7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0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4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17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timing>
    <p:tnLst>
      <p:par>
        <p:cTn id="1" dur="indefinite" restart="never" nodeType="tmRoot"/>
      </p:par>
    </p:tnLst>
  </p:timing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3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</p:sldLayoutIdLst>
  <p:timing>
    <p:tnLst>
      <p:par>
        <p:cTn id="1" dur="indefinite" restart="never" nodeType="tmRoot"/>
      </p:par>
    </p:tnLst>
  </p:timing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28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iming>
    <p:tnLst>
      <p:par>
        <p:cTn id="1" dur="indefinite" restart="never" nodeType="tmRoot"/>
      </p:par>
    </p:tnLst>
  </p:timing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7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iming>
    <p:tnLst>
      <p:par>
        <p:cTn id="1" dur="indefinite" restart="never" nodeType="tmRoot"/>
      </p:par>
    </p:tnLst>
  </p:timing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5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timing>
    <p:tnLst>
      <p:par>
        <p:cTn id="1" dur="indefinite" restart="never" nodeType="tmRoot"/>
      </p:par>
    </p:tnLst>
  </p:timing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8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iming>
    <p:tnLst>
      <p:par>
        <p:cTn id="1" dur="indefinite" restart="never" nodeType="tmRoot"/>
      </p:par>
    </p:tnLst>
  </p:timing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4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iming>
    <p:tnLst>
      <p:par>
        <p:cTn id="1" dur="indefinite" restart="never" nodeType="tmRoot"/>
      </p:par>
    </p:tnLst>
  </p:timing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66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iming>
    <p:tnLst>
      <p:par>
        <p:cTn id="1" dur="indefinite" restart="never" nodeType="tmRoot"/>
      </p:par>
    </p:tnLst>
  </p:timing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6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69" r:id="rId10"/>
    <p:sldLayoutId id="2147483770" r:id="rId11"/>
    <p:sldLayoutId id="2147483774" r:id="rId12"/>
    <p:sldLayoutId id="2147483775" r:id="rId13"/>
    <p:sldLayoutId id="2147483904" r:id="rId14"/>
    <p:sldLayoutId id="2147483905" r:id="rId15"/>
    <p:sldLayoutId id="2147483906" r:id="rId16"/>
  </p:sldLayoutIdLst>
  <p:timing>
    <p:tnLst>
      <p:par>
        <p:cTn id="1" dur="indefinite" restart="never" nodeType="tmRoot"/>
      </p:par>
    </p:tnLst>
  </p:timing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9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timing>
    <p:tnLst>
      <p:par>
        <p:cTn id="1" dur="indefinite" restart="never" nodeType="tmRoot"/>
      </p:par>
    </p:tnLst>
  </p:timing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</p:sldLayoutIdLst>
  <p:timing>
    <p:tnLst>
      <p:par>
        <p:cTn id="1" dur="indefinite" restart="never" nodeType="tmRoot"/>
      </p:par>
    </p:tnLst>
  </p:timing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8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</p:sldLayoutIdLst>
  <p:timing>
    <p:tnLst>
      <p:par>
        <p:cTn id="1" dur="indefinite" restart="never" nodeType="tmRoot"/>
      </p:par>
    </p:tnLst>
  </p:timing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/>
          <p:cNvSpPr>
            <a:spLocks noGrp="1"/>
          </p:cNvSpPr>
          <p:nvPr>
            <p:ph type="title"/>
          </p:nvPr>
        </p:nvSpPr>
        <p:spPr>
          <a:xfrm>
            <a:off x="914400" y="914400"/>
            <a:ext cx="1211580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5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timing>
    <p:tnLst>
      <p:par>
        <p:cTn id="1" dur="indefinite" restart="never" nodeType="tmRoot"/>
      </p:par>
    </p:tnLst>
  </p:timing>
  <p:txStyles>
    <p:titleStyle>
      <a:lvl1pPr algn="l" defTabSz="243852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indent="0" algn="l" defTabSz="2438522" rtl="0" eaLnBrk="1" latinLnBrk="0" hangingPunct="1">
        <a:spcBef>
          <a:spcPct val="20000"/>
        </a:spcBef>
        <a:buFont typeface="Arial" panose="020B0604020202020204" pitchFamily="34" charset="0"/>
        <a:buNone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heri.hutchinson@nhcc.edu" TargetMode="External"/><Relationship Id="rId2" Type="http://schemas.openxmlformats.org/officeDocument/2006/relationships/hyperlink" Target="mailto:karen.laplant@hennepintech.ed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" TargetMode="External"/><Relationship Id="rId2" Type="http://schemas.openxmlformats.org/officeDocument/2006/relationships/hyperlink" Target="https://d2l.custhelp.com/app/answers/detail/a_id/1674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6019800"/>
            <a:ext cx="16748759" cy="2819400"/>
          </a:xfrm>
        </p:spPr>
        <p:txBody>
          <a:bodyPr/>
          <a:lstStyle/>
          <a:p>
            <a:r>
              <a:rPr lang="en-US" b="1" dirty="0"/>
              <a:t>Six Pack to the Rescue: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  <a:r>
              <a:rPr lang="en-US" b="1" dirty="0"/>
              <a:t>Party Integrations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4799" y="8458200"/>
            <a:ext cx="21107401" cy="39624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19261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8522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7783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7044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96305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15566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34827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54088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Karen </a:t>
            </a:r>
            <a:r>
              <a:rPr lang="en-US" sz="5400" dirty="0" err="1" smtClean="0"/>
              <a:t>LaPlant</a:t>
            </a:r>
            <a:r>
              <a:rPr lang="en-US" sz="5400" dirty="0" smtClean="0"/>
              <a:t>, Hennepin Technical College</a:t>
            </a:r>
          </a:p>
          <a:p>
            <a:r>
              <a:rPr lang="en-US" sz="5400" dirty="0" smtClean="0"/>
              <a:t>Dr. Sheri Hutchinson, North Hennepin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j-lt"/>
              </a:rPr>
              <a:t>ZOOM</a:t>
            </a:r>
            <a:endParaRPr lang="en-US" sz="8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16916400" cy="101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j-lt"/>
              </a:rPr>
              <a:t>ZOOM Inside D2L</a:t>
            </a:r>
            <a:endParaRPr lang="en-US" sz="8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2590800"/>
            <a:ext cx="16519465" cy="99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j-lt"/>
              </a:rPr>
              <a:t>ZOOM</a:t>
            </a:r>
            <a:endParaRPr lang="en-US" sz="8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6" y="2590800"/>
            <a:ext cx="16040774" cy="99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Improving Outcomes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84176"/>
            <a:ext cx="8915399" cy="9684024"/>
          </a:xfrm>
        </p:spPr>
        <p:txBody>
          <a:bodyPr>
            <a:noAutofit/>
          </a:bodyPr>
          <a:lstStyle/>
          <a:p>
            <a:r>
              <a:rPr lang="en-US" sz="4800" b="1" dirty="0"/>
              <a:t>What might this mean?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/>
              <a:t>For the Classroom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/>
              <a:t>Increased Success (C or above)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/>
              <a:t>Increased Retention (stay in school)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/>
              <a:t>Better Grades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/>
              <a:t>For the Student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/>
              <a:t>Self-efficacy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400" dirty="0"/>
              <a:t>Motivation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400" dirty="0"/>
              <a:t>Confidence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400" dirty="0"/>
              <a:t>Resourceful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2057400"/>
            <a:ext cx="7156530" cy="5035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7543800"/>
            <a:ext cx="3671429" cy="53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970547"/>
            <a:ext cx="5440293" cy="1843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b="1" dirty="0" smtClean="0">
                <a:solidFill>
                  <a:schemeClr val="bg2"/>
                </a:solidFill>
              </a:rPr>
              <a:t>Atomic Learning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133600"/>
            <a:ext cx="16459200" cy="1036320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lvl="2"/>
            <a:r>
              <a:rPr lang="en-US" sz="6300" dirty="0" smtClean="0"/>
              <a:t>Develop Self-Efficacy Skills</a:t>
            </a:r>
            <a:endParaRPr lang="en-US" sz="4000" dirty="0"/>
          </a:p>
          <a:p>
            <a:pPr lvl="2"/>
            <a:r>
              <a:rPr lang="en-US" sz="6300" dirty="0" smtClean="0"/>
              <a:t>Via </a:t>
            </a:r>
            <a:r>
              <a:rPr lang="en-US" sz="6300" dirty="0"/>
              <a:t>deep links that seamlessly open </a:t>
            </a:r>
            <a:r>
              <a:rPr lang="en-US" sz="6300" dirty="0" smtClean="0"/>
              <a:t>content </a:t>
            </a:r>
            <a:r>
              <a:rPr lang="en-US" sz="6300" dirty="0"/>
              <a:t>directly into </a:t>
            </a:r>
            <a:r>
              <a:rPr lang="en-US" sz="6300" dirty="0" smtClean="0"/>
              <a:t>D2L-whether tutorials or assessments</a:t>
            </a:r>
          </a:p>
          <a:p>
            <a:pPr lvl="2"/>
            <a:r>
              <a:rPr lang="en-US" sz="6300" dirty="0" smtClean="0"/>
              <a:t>With </a:t>
            </a:r>
            <a:r>
              <a:rPr lang="en-US" sz="6300" dirty="0"/>
              <a:t>a subscription to Atomic Learning </a:t>
            </a:r>
            <a:r>
              <a:rPr lang="en-US" sz="6300" dirty="0" smtClean="0"/>
              <a:t>students automatically open </a:t>
            </a:r>
            <a:r>
              <a:rPr lang="en-US" sz="6300" dirty="0"/>
              <a:t>specific Technology Training video content that the instructor has </a:t>
            </a:r>
            <a:r>
              <a:rPr lang="en-US" sz="6300" dirty="0" smtClean="0"/>
              <a:t>chosen and progress can be tracked unlike external resources</a:t>
            </a:r>
          </a:p>
          <a:p>
            <a:pPr lvl="2"/>
            <a:r>
              <a:rPr lang="en-US" sz="6300" dirty="0" smtClean="0"/>
              <a:t>Self-Help Training and Self-Assessments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63400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0" y="629629"/>
            <a:ext cx="12479599" cy="2650294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+mj-lt"/>
              </a:rPr>
              <a:t>Atomic Learning Outside D2L</a:t>
            </a:r>
            <a:endParaRPr lang="en-US" sz="8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2590800"/>
            <a:ext cx="17020555" cy="99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0" y="629629"/>
            <a:ext cx="12479599" cy="2650294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+mj-lt"/>
              </a:rPr>
              <a:t>Atomic Learning Inside D2L</a:t>
            </a:r>
            <a:endParaRPr lang="en-US" sz="8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14625293" cy="109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0" y="629629"/>
            <a:ext cx="12479599" cy="2650294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+mj-lt"/>
              </a:rPr>
              <a:t>Embed Inside D2L</a:t>
            </a:r>
            <a:endParaRPr lang="en-US" sz="8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4" y="2057401"/>
            <a:ext cx="12043379" cy="107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3182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EMBED: Easy Links and Easy HTML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819400"/>
            <a:ext cx="9247619" cy="472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2514600"/>
            <a:ext cx="11200000" cy="342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8002" y="3885876"/>
            <a:ext cx="6619048" cy="167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653" y="5943066"/>
            <a:ext cx="6838095" cy="4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57734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Inside D2L </a:t>
            </a:r>
            <a:r>
              <a:rPr lang="en-US" b="1" dirty="0" err="1" smtClean="0">
                <a:solidFill>
                  <a:schemeClr val="bg2"/>
                </a:solidFill>
              </a:rPr>
              <a:t>Brightspace</a:t>
            </a:r>
            <a:r>
              <a:rPr lang="en-US" b="1" dirty="0" smtClean="0">
                <a:solidFill>
                  <a:schemeClr val="bg2"/>
                </a:solidFill>
              </a:rPr>
              <a:t>: Atomic Learning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81400"/>
            <a:ext cx="14644973" cy="7848600"/>
          </a:xfrm>
        </p:spPr>
      </p:pic>
    </p:spTree>
    <p:extLst>
      <p:ext uri="{BB962C8B-B14F-4D97-AF65-F5344CB8AC3E}">
        <p14:creationId xmlns:p14="http://schemas.microsoft.com/office/powerpoint/2010/main" val="22633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9629"/>
            <a:ext cx="11277599" cy="2650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+mj-lt"/>
              </a:rPr>
              <a:t>Session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2819400"/>
            <a:ext cx="13563599" cy="8756650"/>
          </a:xfrm>
        </p:spPr>
        <p:txBody>
          <a:bodyPr/>
          <a:lstStyle/>
          <a:p>
            <a:r>
              <a:rPr lang="en-US" sz="4800" b="1" dirty="0">
                <a:latin typeface="+mj-lt"/>
              </a:rPr>
              <a:t>Want to get your classes ready to show off a marvelous six-pack? Exercise your healthy choice by joining us to hear how two faculty members have been successful with the implementation of this six-pack of 3</a:t>
            </a:r>
            <a:r>
              <a:rPr lang="en-US" sz="4800" b="1" baseline="30000" dirty="0">
                <a:latin typeface="+mj-lt"/>
              </a:rPr>
              <a:t>rd</a:t>
            </a:r>
            <a:r>
              <a:rPr lang="en-US" sz="4800" b="1" dirty="0">
                <a:latin typeface="+mj-lt"/>
              </a:rPr>
              <a:t> party LMS Integrations. Improve your student engagement and success rates by one or more of the </a:t>
            </a:r>
            <a:r>
              <a:rPr lang="en-US" sz="4800" b="1" dirty="0" smtClean="0">
                <a:latin typeface="+mj-lt"/>
              </a:rPr>
              <a:t>six following </a:t>
            </a:r>
            <a:r>
              <a:rPr lang="en-US" sz="4800" b="1" dirty="0">
                <a:latin typeface="+mj-lt"/>
              </a:rPr>
              <a:t>3</a:t>
            </a:r>
            <a:r>
              <a:rPr lang="en-US" sz="4800" b="1" baseline="30000" dirty="0">
                <a:latin typeface="+mj-lt"/>
              </a:rPr>
              <a:t>rd</a:t>
            </a:r>
            <a:r>
              <a:rPr lang="en-US" sz="4800" b="1" dirty="0">
                <a:latin typeface="+mj-lt"/>
              </a:rPr>
              <a:t> party tools to be presented:  </a:t>
            </a:r>
            <a:r>
              <a:rPr lang="en-US" sz="4800" b="1" u="sng" dirty="0">
                <a:latin typeface="+mj-lt"/>
              </a:rPr>
              <a:t>Zoom, Atomic Learning, </a:t>
            </a:r>
            <a:r>
              <a:rPr lang="en-US" sz="4800" b="1" u="sng" dirty="0" err="1" smtClean="0">
                <a:latin typeface="+mj-lt"/>
              </a:rPr>
              <a:t>Labryinth</a:t>
            </a:r>
            <a:r>
              <a:rPr lang="en-US" sz="4800" b="1" u="sng" dirty="0" smtClean="0">
                <a:latin typeface="+mj-lt"/>
              </a:rPr>
              <a:t>, </a:t>
            </a:r>
            <a:r>
              <a:rPr lang="en-US" sz="4800" b="1" u="sng" dirty="0">
                <a:latin typeface="+mn-lt"/>
              </a:rPr>
              <a:t>Pearson,</a:t>
            </a:r>
            <a:r>
              <a:rPr lang="en-US" sz="4800" b="1" u="sng" dirty="0"/>
              <a:t> </a:t>
            </a:r>
            <a:r>
              <a:rPr lang="en-US" sz="4800" b="1" u="sng" dirty="0" smtClean="0">
                <a:latin typeface="+mn-lt"/>
              </a:rPr>
              <a:t>Cengage </a:t>
            </a:r>
            <a:r>
              <a:rPr lang="en-US" sz="4800" b="1" u="sng" dirty="0">
                <a:latin typeface="+mn-lt"/>
              </a:rPr>
              <a:t>(</a:t>
            </a:r>
            <a:r>
              <a:rPr lang="en-US" sz="4800" b="1" u="sng" dirty="0" err="1">
                <a:latin typeface="+mn-lt"/>
              </a:rPr>
              <a:t>Mindtap</a:t>
            </a:r>
            <a:r>
              <a:rPr lang="en-US" sz="4800" b="1" u="sng" dirty="0" smtClean="0">
                <a:latin typeface="+mn-lt"/>
              </a:rPr>
              <a:t>)</a:t>
            </a:r>
            <a:r>
              <a:rPr lang="en-US" sz="4800" b="1" dirty="0" smtClean="0">
                <a:latin typeface="+mn-lt"/>
              </a:rPr>
              <a:t>, and </a:t>
            </a:r>
            <a:r>
              <a:rPr lang="en-US" sz="4800" b="1" u="sng" dirty="0" err="1" smtClean="0">
                <a:latin typeface="+mn-lt"/>
              </a:rPr>
              <a:t>ReadSpeaker</a:t>
            </a:r>
            <a:r>
              <a:rPr lang="en-US" sz="4800" b="1" dirty="0" smtClean="0">
                <a:latin typeface="+mj-lt"/>
              </a:rPr>
              <a:t>. </a:t>
            </a:r>
            <a:r>
              <a:rPr lang="en-US" sz="4800" b="1" dirty="0">
                <a:latin typeface="+mj-lt"/>
              </a:rPr>
              <a:t>We will demonstrate how we use these products in a variety of blended and online courses at both of our institutions with the result of engaging students with access to rich learning applications.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57734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Atomic Learning LTI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971800"/>
            <a:ext cx="15069482" cy="9372600"/>
          </a:xfrm>
        </p:spPr>
      </p:pic>
    </p:spTree>
    <p:extLst>
      <p:ext uri="{BB962C8B-B14F-4D97-AF65-F5344CB8AC3E}">
        <p14:creationId xmlns:p14="http://schemas.microsoft.com/office/powerpoint/2010/main" val="4079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0" y="629629"/>
            <a:ext cx="13423877" cy="2650294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+mj-lt"/>
              </a:rPr>
              <a:t>Atomic Learning LTI Inside D2L</a:t>
            </a:r>
            <a:endParaRPr lang="en-US" sz="8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5" y="1917658"/>
            <a:ext cx="13944600" cy="2724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5043079"/>
            <a:ext cx="13425142" cy="4100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6" y="9239985"/>
            <a:ext cx="13425141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3792200" cy="1219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Atomic Learning Assessments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590800"/>
            <a:ext cx="7104667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38" y="2095500"/>
            <a:ext cx="9809524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Advantages of Publishers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133600"/>
            <a:ext cx="16459200" cy="103632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6800" dirty="0" smtClean="0"/>
              <a:t>Without LTI:</a:t>
            </a:r>
          </a:p>
          <a:p>
            <a:pPr lvl="1"/>
            <a:r>
              <a:rPr lang="en-US" sz="6800" dirty="0" smtClean="0"/>
              <a:t> Student </a:t>
            </a:r>
            <a:r>
              <a:rPr lang="en-US" sz="6800" dirty="0"/>
              <a:t>must log into eLab or any learning tool separate from their LMS to access resources and </a:t>
            </a:r>
            <a:r>
              <a:rPr lang="en-US" sz="6800" dirty="0" smtClean="0"/>
              <a:t>assessments</a:t>
            </a:r>
          </a:p>
          <a:p>
            <a:pPr lvl="1"/>
            <a:r>
              <a:rPr lang="en-US" sz="6800" dirty="0" smtClean="0"/>
              <a:t>Instructors </a:t>
            </a:r>
            <a:r>
              <a:rPr lang="en-US" sz="6800" dirty="0"/>
              <a:t>must manually transfer scores via Excel or other methods to their </a:t>
            </a:r>
            <a:r>
              <a:rPr lang="en-US" sz="6800" dirty="0" smtClean="0"/>
              <a:t>LMS</a:t>
            </a:r>
          </a:p>
          <a:p>
            <a:pPr marL="0" indent="0">
              <a:buNone/>
            </a:pPr>
            <a:r>
              <a:rPr lang="en-US" sz="6800" dirty="0" smtClean="0"/>
              <a:t>Utilizing </a:t>
            </a:r>
            <a:r>
              <a:rPr lang="en-US" sz="6800" dirty="0"/>
              <a:t>the LTI App, students can now access all </a:t>
            </a:r>
            <a:r>
              <a:rPr lang="en-US" sz="6800" dirty="0" smtClean="0"/>
              <a:t>course content:</a:t>
            </a:r>
          </a:p>
          <a:p>
            <a:pPr lvl="1"/>
            <a:r>
              <a:rPr lang="en-US" sz="6800" dirty="0" smtClean="0"/>
              <a:t>Including </a:t>
            </a:r>
            <a:r>
              <a:rPr lang="en-US" sz="6800" dirty="0"/>
              <a:t>videos, assignments, and tests from links within their course in </a:t>
            </a:r>
            <a:r>
              <a:rPr lang="en-US" sz="6800" dirty="0" smtClean="0"/>
              <a:t>D2L </a:t>
            </a:r>
            <a:r>
              <a:rPr lang="en-US" sz="6800" dirty="0"/>
              <a:t/>
            </a:r>
            <a:br>
              <a:rPr lang="en-US" sz="68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39600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What does eLab Provide?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667000"/>
            <a:ext cx="16459200" cy="1028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/>
              <a:t>eLab</a:t>
            </a:r>
            <a:r>
              <a:rPr lang="en-US" sz="4400" b="1" dirty="0" smtClean="0"/>
              <a:t> </a:t>
            </a:r>
            <a:r>
              <a:rPr lang="en-US" sz="4400" b="1" dirty="0"/>
              <a:t>is </a:t>
            </a:r>
            <a:r>
              <a:rPr lang="en-US" sz="4400" b="1" dirty="0" smtClean="0"/>
              <a:t>Labyrinth Learning’s </a:t>
            </a:r>
            <a:r>
              <a:rPr lang="en-US" sz="4400" b="1" dirty="0"/>
              <a:t>platform for delivering </a:t>
            </a:r>
            <a:r>
              <a:rPr lang="en-US" sz="4400" b="1" dirty="0" smtClean="0"/>
              <a:t>learning </a:t>
            </a:r>
            <a:r>
              <a:rPr lang="en-US" sz="4400" b="1" dirty="0"/>
              <a:t>resources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4000" dirty="0" smtClean="0"/>
              <a:t>Student data files</a:t>
            </a:r>
          </a:p>
          <a:p>
            <a:pPr lvl="1"/>
            <a:r>
              <a:rPr lang="en-US" sz="4000" dirty="0" smtClean="0"/>
              <a:t>PowerPoint presentations for each lesson</a:t>
            </a:r>
          </a:p>
          <a:p>
            <a:pPr lvl="1"/>
            <a:r>
              <a:rPr lang="en-US" sz="4000" dirty="0" smtClean="0"/>
              <a:t>Video tutorials that align with the learning materials</a:t>
            </a:r>
          </a:p>
          <a:p>
            <a:pPr lvl="1"/>
            <a:r>
              <a:rPr lang="en-US" sz="4000" dirty="0" smtClean="0"/>
              <a:t>Interactive training tutorials</a:t>
            </a:r>
          </a:p>
          <a:p>
            <a:pPr lvl="1"/>
            <a:r>
              <a:rPr lang="en-US" sz="4000" dirty="0" smtClean="0"/>
              <a:t>Expansive test bank of questions for automatic assessments</a:t>
            </a:r>
          </a:p>
          <a:p>
            <a:pPr lvl="1"/>
            <a:r>
              <a:rPr lang="en-US" sz="4000" dirty="0" smtClean="0"/>
              <a:t>Task-based flash simulations for assessments </a:t>
            </a:r>
          </a:p>
          <a:p>
            <a:pPr lvl="1"/>
            <a:r>
              <a:rPr lang="en-US" sz="4000" dirty="0" smtClean="0"/>
              <a:t>Automatically </a:t>
            </a:r>
            <a:r>
              <a:rPr lang="en-US" sz="4000" dirty="0"/>
              <a:t>g</a:t>
            </a:r>
            <a:r>
              <a:rPr lang="en-US" sz="4000" dirty="0" smtClean="0"/>
              <a:t>raded project-based assessments</a:t>
            </a:r>
            <a:endParaRPr lang="en-US" sz="4000" dirty="0"/>
          </a:p>
          <a:p>
            <a:pPr marL="0" indent="0">
              <a:buNone/>
            </a:pPr>
            <a:r>
              <a:rPr lang="en-US" sz="4800" b="1" dirty="0" smtClean="0"/>
              <a:t>Most of these resources cannot be uploaded into D2L directly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68" y="10972800"/>
            <a:ext cx="14478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2" b="88726"/>
          <a:stretch/>
        </p:blipFill>
        <p:spPr>
          <a:xfrm>
            <a:off x="914400" y="10972800"/>
            <a:ext cx="4114368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0" y="3733800"/>
            <a:ext cx="5491162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Labyrinth LTI 1.1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3429000"/>
            <a:ext cx="16459200" cy="8343899"/>
          </a:xfrm>
        </p:spPr>
        <p:txBody>
          <a:bodyPr/>
          <a:lstStyle/>
          <a:p>
            <a:r>
              <a:rPr lang="en-US" sz="4800" dirty="0"/>
              <a:t>The Labyrinth integration with D2L i</a:t>
            </a:r>
            <a:r>
              <a:rPr lang="en-US" sz="4800" dirty="0" smtClean="0"/>
              <a:t>s </a:t>
            </a:r>
            <a:r>
              <a:rPr lang="en-US" sz="4800" dirty="0"/>
              <a:t>a Course Builder Remote Plugin.  ‘Remote Plugin’ is D2L’s name for an integration point that may use LTI and/or Valence API and can display in different areas (Course Builder, Homepage Widget, or Insert Stuff).</a:t>
            </a:r>
          </a:p>
          <a:p>
            <a:pPr marL="0" indent="0">
              <a:buNone/>
            </a:pPr>
            <a:r>
              <a:rPr lang="en-US" sz="4800" dirty="0"/>
              <a:t> </a:t>
            </a:r>
          </a:p>
          <a:p>
            <a:r>
              <a:rPr lang="en-US" sz="4800" dirty="0"/>
              <a:t>Upon first use of an integration, </a:t>
            </a:r>
            <a:r>
              <a:rPr lang="en-US" sz="4800" dirty="0" smtClean="0"/>
              <a:t>Jon Werth </a:t>
            </a:r>
            <a:r>
              <a:rPr lang="en-US" sz="4800" dirty="0"/>
              <a:t>generally give access only to the requesting instructor’s courses rather than school-wide, unless it is specifically for the entire school.  Essentially, treating it as a pilot before granting larger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3124200"/>
            <a:ext cx="16459200" cy="864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/>
            </a:r>
            <a:br>
              <a:rPr lang="en-US" sz="9600" dirty="0"/>
            </a:br>
            <a:endParaRPr lang="en-US" sz="9600" dirty="0" smtClean="0"/>
          </a:p>
          <a:p>
            <a:pPr marL="0" indent="0">
              <a:buNone/>
            </a:pPr>
            <a:r>
              <a:rPr lang="en-US" sz="6600" dirty="0"/>
              <a:t/>
            </a:r>
            <a:br>
              <a:rPr lang="en-US" sz="66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2"/>
                </a:solidFill>
              </a:rPr>
              <a:t>Labryinth</a:t>
            </a:r>
            <a:r>
              <a:rPr lang="en-US" b="1" dirty="0" smtClean="0">
                <a:solidFill>
                  <a:schemeClr val="bg2"/>
                </a:solidFill>
              </a:rPr>
              <a:t> LTI inside D2L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" r="35731" b="15107"/>
          <a:stretch/>
        </p:blipFill>
        <p:spPr>
          <a:xfrm>
            <a:off x="838200" y="2514600"/>
            <a:ext cx="15925800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>
                <a:latin typeface="+mn-lt"/>
              </a:rPr>
              <a:t>Labryrinth</a:t>
            </a:r>
            <a:r>
              <a:rPr lang="en-US" sz="8000" dirty="0" smtClean="0">
                <a:latin typeface="+mn-lt"/>
              </a:rPr>
              <a:t> </a:t>
            </a:r>
            <a:r>
              <a:rPr lang="en-US" sz="8000" dirty="0" err="1" smtClean="0">
                <a:latin typeface="+mn-lt"/>
              </a:rPr>
              <a:t>eLab</a:t>
            </a:r>
            <a:r>
              <a:rPr lang="en-US" sz="8000" dirty="0" smtClean="0">
                <a:latin typeface="+mn-lt"/>
              </a:rPr>
              <a:t> in NEWS</a:t>
            </a:r>
            <a:br>
              <a:rPr lang="en-US" sz="8000" dirty="0" smtClean="0">
                <a:latin typeface="+mn-lt"/>
              </a:rPr>
            </a:br>
            <a:endParaRPr lang="en-US" sz="8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6" y="2895601"/>
            <a:ext cx="16320298" cy="96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>
                <a:latin typeface="+mn-lt"/>
              </a:rPr>
              <a:t>e</a:t>
            </a:r>
            <a:r>
              <a:rPr lang="en-US" sz="8000" dirty="0" err="1" smtClean="0">
                <a:latin typeface="+mn-lt"/>
              </a:rPr>
              <a:t>Lab</a:t>
            </a:r>
            <a:r>
              <a:rPr lang="en-US" sz="8000" dirty="0" smtClean="0">
                <a:latin typeface="+mn-lt"/>
              </a:rPr>
              <a:t> Access through D2L</a:t>
            </a:r>
            <a:endParaRPr lang="en-US" sz="8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6" y="2971801"/>
            <a:ext cx="1668025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j-lt"/>
              </a:rPr>
              <a:t>Pearson </a:t>
            </a:r>
            <a:r>
              <a:rPr lang="en-US" sz="8000" dirty="0" err="1" smtClean="0">
                <a:latin typeface="+mj-lt"/>
              </a:rPr>
              <a:t>MyIT</a:t>
            </a:r>
            <a:r>
              <a:rPr lang="en-US" sz="8000" dirty="0" smtClean="0">
                <a:latin typeface="+mj-lt"/>
              </a:rPr>
              <a:t> Lab</a:t>
            </a:r>
            <a:endParaRPr lang="en-US" sz="8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2667000"/>
            <a:ext cx="16214665" cy="989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Agenda for the Healthy Six-Pack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3124200"/>
            <a:ext cx="16459200" cy="7289800"/>
          </a:xfrm>
        </p:spPr>
        <p:txBody>
          <a:bodyPr>
            <a:normAutofit/>
          </a:bodyPr>
          <a:lstStyle/>
          <a:p>
            <a:r>
              <a:rPr lang="en-US" sz="5800" dirty="0" smtClean="0"/>
              <a:t>LTI Integrations and Definitions</a:t>
            </a:r>
          </a:p>
          <a:p>
            <a:r>
              <a:rPr lang="en-US" sz="5800" dirty="0" smtClean="0"/>
              <a:t>Web Conferencing with </a:t>
            </a:r>
            <a:r>
              <a:rPr lang="en-US" sz="5800" u="sng" dirty="0" smtClean="0"/>
              <a:t>Zoom</a:t>
            </a:r>
          </a:p>
          <a:p>
            <a:r>
              <a:rPr lang="en-US" sz="5800" dirty="0" smtClean="0"/>
              <a:t>Student Self-Help Videos with </a:t>
            </a:r>
            <a:r>
              <a:rPr lang="en-US" sz="5800" u="sng" dirty="0" smtClean="0"/>
              <a:t>Atomic Learning</a:t>
            </a:r>
          </a:p>
          <a:p>
            <a:r>
              <a:rPr lang="en-US" sz="5800" dirty="0" smtClean="0"/>
              <a:t>Publishers LTI: </a:t>
            </a:r>
            <a:r>
              <a:rPr lang="en-US" sz="5800" u="sng" dirty="0" err="1" smtClean="0"/>
              <a:t>Labryinth</a:t>
            </a:r>
            <a:r>
              <a:rPr lang="en-US" sz="5800" u="sng" dirty="0" smtClean="0"/>
              <a:t>, Pearson </a:t>
            </a:r>
            <a:r>
              <a:rPr lang="en-US" sz="5800" dirty="0" smtClean="0"/>
              <a:t>and </a:t>
            </a:r>
            <a:r>
              <a:rPr lang="en-US" sz="5800" u="sng" dirty="0" err="1" smtClean="0"/>
              <a:t>Cengage</a:t>
            </a:r>
            <a:r>
              <a:rPr lang="en-US" sz="5800" u="sng" dirty="0" smtClean="0"/>
              <a:t> </a:t>
            </a:r>
            <a:r>
              <a:rPr lang="en-US" sz="5800" u="sng" dirty="0" err="1" smtClean="0"/>
              <a:t>Mindtap</a:t>
            </a:r>
            <a:endParaRPr lang="en-US" sz="5800" u="sng" dirty="0" smtClean="0"/>
          </a:p>
          <a:p>
            <a:r>
              <a:rPr lang="en-US" sz="5800" dirty="0" smtClean="0"/>
              <a:t>Text to Speech with </a:t>
            </a:r>
            <a:r>
              <a:rPr lang="en-US" sz="5800" u="sng" dirty="0" err="1" smtClean="0"/>
              <a:t>ReadSpeaker</a:t>
            </a:r>
            <a:endParaRPr lang="en-US" sz="5800" u="sng" dirty="0"/>
          </a:p>
        </p:txBody>
      </p:sp>
    </p:spTree>
    <p:extLst>
      <p:ext uri="{BB962C8B-B14F-4D97-AF65-F5344CB8AC3E}">
        <p14:creationId xmlns:p14="http://schemas.microsoft.com/office/powerpoint/2010/main" val="39843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j-lt"/>
              </a:rPr>
              <a:t>Pearson </a:t>
            </a:r>
            <a:r>
              <a:rPr lang="en-US" sz="8000" dirty="0" err="1" smtClean="0">
                <a:latin typeface="+mj-lt"/>
              </a:rPr>
              <a:t>MyIT</a:t>
            </a:r>
            <a:r>
              <a:rPr lang="en-US" sz="8000" dirty="0" smtClean="0">
                <a:latin typeface="+mj-lt"/>
              </a:rPr>
              <a:t> Lab</a:t>
            </a:r>
            <a:endParaRPr lang="en-US" sz="8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8" y="2514600"/>
            <a:ext cx="16352952" cy="100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n-lt"/>
              </a:rPr>
              <a:t>Cengage </a:t>
            </a:r>
            <a:r>
              <a:rPr lang="en-US" sz="8000" dirty="0" err="1" smtClean="0">
                <a:latin typeface="+mn-lt"/>
              </a:rPr>
              <a:t>MindTap</a:t>
            </a:r>
            <a:endParaRPr lang="en-US" sz="8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6" y="2362200"/>
            <a:ext cx="16519464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n-lt"/>
              </a:rPr>
              <a:t>Cengage </a:t>
            </a:r>
            <a:r>
              <a:rPr lang="en-US" sz="8000" dirty="0" err="1" smtClean="0">
                <a:latin typeface="+mn-lt"/>
              </a:rPr>
              <a:t>MindTap</a:t>
            </a:r>
            <a:endParaRPr lang="en-US" sz="8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5" y="2438401"/>
            <a:ext cx="16367065" cy="102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n-lt"/>
              </a:rPr>
              <a:t>Cengage </a:t>
            </a:r>
            <a:r>
              <a:rPr lang="en-US" sz="8000" dirty="0" err="1" smtClean="0">
                <a:latin typeface="+mn-lt"/>
              </a:rPr>
              <a:t>MindTap</a:t>
            </a:r>
            <a:endParaRPr lang="en-US" sz="8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6" y="2895601"/>
            <a:ext cx="16671864" cy="98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eBook Capabilities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691468"/>
            <a:ext cx="16002000" cy="804672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5800" dirty="0" smtClean="0"/>
              <a:t>Interactive Capabilities</a:t>
            </a:r>
          </a:p>
          <a:p>
            <a:pPr marL="571500" indent="-571500">
              <a:buFont typeface="Arial"/>
              <a:buChar char="•"/>
            </a:pPr>
            <a:r>
              <a:rPr lang="en-US" sz="5800" dirty="0" smtClean="0"/>
              <a:t>Bookmark</a:t>
            </a:r>
          </a:p>
          <a:p>
            <a:pPr marL="571500" indent="-571500">
              <a:buFont typeface="Arial"/>
              <a:buChar char="•"/>
            </a:pPr>
            <a:r>
              <a:rPr lang="en-US" sz="5800" dirty="0" smtClean="0"/>
              <a:t>Highlight</a:t>
            </a:r>
          </a:p>
          <a:p>
            <a:pPr marL="571500" indent="-571500">
              <a:buFont typeface="Arial"/>
              <a:buChar char="•"/>
            </a:pPr>
            <a:r>
              <a:rPr lang="en-US" sz="5800" dirty="0" smtClean="0"/>
              <a:t>Read Aloud</a:t>
            </a:r>
          </a:p>
          <a:p>
            <a:pPr marL="571500" indent="-571500">
              <a:buFont typeface="Arial"/>
              <a:buChar char="•"/>
            </a:pPr>
            <a:r>
              <a:rPr lang="en-US" sz="5800" dirty="0" smtClean="0"/>
              <a:t>Notes</a:t>
            </a:r>
          </a:p>
          <a:p>
            <a:pPr marL="571500" indent="-571500">
              <a:buFont typeface="Arial"/>
              <a:buChar char="•"/>
            </a:pPr>
            <a:r>
              <a:rPr lang="en-US" sz="5800" dirty="0" smtClean="0"/>
              <a:t>Video</a:t>
            </a:r>
          </a:p>
          <a:p>
            <a:pPr marL="571500" indent="-571500">
              <a:buFont typeface="Arial"/>
              <a:buChar char="•"/>
            </a:pPr>
            <a:r>
              <a:rPr lang="en-US" sz="5800" dirty="0" smtClean="0"/>
              <a:t>Practice Quizzes</a:t>
            </a:r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/>
          </a:p>
        </p:txBody>
      </p:sp>
      <p:pic>
        <p:nvPicPr>
          <p:cNvPr id="4" name="Picture 2" descr="https://media.licdn.com/mpr/mpr/p/5/005/083/081/30871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962400"/>
            <a:ext cx="7239000" cy="678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Benefits of Publishers LTI 1.1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362200"/>
            <a:ext cx="16764000" cy="1059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/>
              <a:t>LTI 1.1 app makes it easy for instructors to integrate into D2L</a:t>
            </a:r>
          </a:p>
          <a:p>
            <a:pPr lvl="1"/>
            <a:r>
              <a:rPr lang="en-US" sz="4400" dirty="0" smtClean="0"/>
              <a:t>Allows you to use publisher content that can’t be uploaded into D2L by seamlessly integrating eLab into D2L and tracking user progress in D2L</a:t>
            </a:r>
          </a:p>
          <a:p>
            <a:pPr lvl="1"/>
            <a:r>
              <a:rPr lang="en-US" sz="4400" dirty="0" smtClean="0"/>
              <a:t>Student can work within D2L familiar platform</a:t>
            </a:r>
          </a:p>
          <a:p>
            <a:pPr lvl="1"/>
            <a:r>
              <a:rPr lang="en-US" sz="4400" dirty="0" smtClean="0"/>
              <a:t>Student can access publisher content without logging in to another platform</a:t>
            </a:r>
          </a:p>
          <a:p>
            <a:pPr lvl="1"/>
            <a:r>
              <a:rPr lang="en-US" sz="4400" dirty="0" smtClean="0"/>
              <a:t>Allows instructor to manage their grades from within D2L without having to import from external platform</a:t>
            </a:r>
          </a:p>
          <a:p>
            <a:pPr lvl="1"/>
            <a:r>
              <a:rPr lang="en-US" sz="4400" dirty="0" smtClean="0"/>
              <a:t>Flexibility around where instructors can add the content for their course.</a:t>
            </a:r>
          </a:p>
          <a:p>
            <a:pPr lvl="2"/>
            <a:r>
              <a:rPr lang="en-US" sz="4000" dirty="0" smtClean="0"/>
              <a:t>For </a:t>
            </a:r>
            <a:r>
              <a:rPr lang="en-US" sz="4000" dirty="0"/>
              <a:t>example, course is split into </a:t>
            </a:r>
            <a:r>
              <a:rPr lang="en-US" sz="4000" dirty="0" smtClean="0"/>
              <a:t>16 </a:t>
            </a:r>
            <a:r>
              <a:rPr lang="en-US" sz="4000" dirty="0"/>
              <a:t>weeks – you can put in access to the videos for that week – </a:t>
            </a:r>
            <a:r>
              <a:rPr lang="en-US" sz="4000" dirty="0" smtClean="0"/>
              <a:t>the </a:t>
            </a:r>
            <a:r>
              <a:rPr lang="en-US" sz="4000" dirty="0"/>
              <a:t>information for what makes sense for your course organization and students.</a:t>
            </a:r>
          </a:p>
          <a:p>
            <a:pPr lvl="2"/>
            <a:r>
              <a:rPr lang="en-US" sz="4000" dirty="0"/>
              <a:t>Add tests / assignments where you want it or need </a:t>
            </a:r>
            <a:r>
              <a:rPr lang="en-US" sz="4000" dirty="0" smtClean="0"/>
              <a:t>it by week or by lesson</a:t>
            </a:r>
          </a:p>
          <a:p>
            <a:pPr lvl="2"/>
            <a:endParaRPr lang="en-US" dirty="0"/>
          </a:p>
          <a:p>
            <a:pPr marL="3413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762001"/>
            <a:ext cx="13947773" cy="198755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+mj-lt"/>
                <a:ea typeface="MS PGothic" charset="0"/>
                <a:cs typeface="Arial" charset="0"/>
              </a:rPr>
              <a:t>Human Voices with </a:t>
            </a:r>
            <a:r>
              <a:rPr lang="en-US" sz="8000" dirty="0" err="1" smtClean="0">
                <a:latin typeface="+mj-lt"/>
                <a:ea typeface="MS PGothic" charset="0"/>
                <a:cs typeface="Arial" charset="0"/>
              </a:rPr>
              <a:t>ReadSpeaker</a:t>
            </a:r>
            <a:r>
              <a:rPr lang="en-US" sz="8000" dirty="0" smtClean="0">
                <a:latin typeface="+mj-lt"/>
                <a:ea typeface="MS PGothic" charset="0"/>
                <a:cs typeface="Arial" charset="0"/>
              </a:rPr>
              <a:t/>
            </a:r>
            <a:br>
              <a:rPr lang="en-US" sz="8000" dirty="0" smtClean="0">
                <a:latin typeface="+mj-lt"/>
                <a:ea typeface="MS PGothic" charset="0"/>
                <a:cs typeface="Arial" charset="0"/>
              </a:rPr>
            </a:br>
            <a:r>
              <a:rPr lang="en-US" sz="8000" dirty="0" smtClean="0">
                <a:latin typeface="+mj-lt"/>
                <a:ea typeface="MS PGothic" charset="0"/>
                <a:cs typeface="Arial" charset="0"/>
              </a:rPr>
              <a:t>Improve Student Outcomes</a:t>
            </a:r>
            <a:endParaRPr lang="en-US" sz="8000" dirty="0">
              <a:latin typeface="+mj-lt"/>
              <a:ea typeface="MS PGothic" charset="0"/>
              <a:cs typeface="Arial" charset="0"/>
            </a:endParaRP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75127"/>
            <a:ext cx="7150100" cy="696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9276" y="4035427"/>
            <a:ext cx="13423900" cy="8528050"/>
          </a:xfrm>
        </p:spPr>
        <p:txBody>
          <a:bodyPr/>
          <a:lstStyle/>
          <a:p>
            <a:r>
              <a:rPr lang="en-US" sz="4400" b="1" dirty="0">
                <a:latin typeface="+mn-lt"/>
                <a:ea typeface="MS PGothic" charset="0"/>
                <a:cs typeface="Arial" charset="0"/>
              </a:rPr>
              <a:t>Mobile Friendly</a:t>
            </a:r>
          </a:p>
          <a:p>
            <a:r>
              <a:rPr lang="en-US" sz="4400" b="1" dirty="0">
                <a:latin typeface="+mn-lt"/>
                <a:ea typeface="MS PGothic" charset="0"/>
                <a:cs typeface="Arial" charset="0"/>
              </a:rPr>
              <a:t>Easy to Use</a:t>
            </a:r>
          </a:p>
          <a:p>
            <a:r>
              <a:rPr lang="en-US" sz="4400" b="1" dirty="0">
                <a:latin typeface="+mn-lt"/>
                <a:ea typeface="MS PGothic" charset="0"/>
                <a:cs typeface="Arial" charset="0"/>
              </a:rPr>
              <a:t>Cost Effective</a:t>
            </a:r>
          </a:p>
          <a:p>
            <a:r>
              <a:rPr lang="en-US" sz="4400" b="1" dirty="0">
                <a:latin typeface="+mn-lt"/>
                <a:ea typeface="MS PGothic" charset="0"/>
                <a:cs typeface="Arial" charset="0"/>
              </a:rPr>
              <a:t>High Quality Voices</a:t>
            </a:r>
          </a:p>
          <a:p>
            <a:r>
              <a:rPr lang="en-US" sz="4400" b="1" dirty="0">
                <a:latin typeface="+mn-lt"/>
                <a:ea typeface="MS PGothic" charset="0"/>
                <a:cs typeface="Arial" charset="0"/>
              </a:rPr>
              <a:t>Customizable</a:t>
            </a:r>
          </a:p>
          <a:p>
            <a:endParaRPr lang="en-US" dirty="0">
              <a:latin typeface="Arial" charset="0"/>
              <a:ea typeface="MS PGothic" charset="0"/>
              <a:cs typeface="Arial" charset="0"/>
            </a:endParaRPr>
          </a:p>
          <a:p>
            <a:endParaRPr lang="en-US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77" y="4838701"/>
            <a:ext cx="3559174" cy="467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6459200" cy="2682876"/>
          </a:xfrm>
        </p:spPr>
        <p:txBody>
          <a:bodyPr/>
          <a:lstStyle/>
          <a:p>
            <a:r>
              <a:rPr lang="en-US" sz="8000" b="1" dirty="0" smtClean="0">
                <a:solidFill>
                  <a:schemeClr val="bg2"/>
                </a:solidFill>
                <a:latin typeface="Lucida Sans" charset="0"/>
                <a:ea typeface="MS PGothic" charset="0"/>
              </a:rPr>
              <a:t>D2L </a:t>
            </a:r>
            <a:r>
              <a:rPr lang="en-US" sz="8000" b="1" dirty="0" err="1" smtClean="0">
                <a:solidFill>
                  <a:schemeClr val="bg2"/>
                </a:solidFill>
                <a:latin typeface="Lucida Sans" charset="0"/>
                <a:ea typeface="MS PGothic" charset="0"/>
              </a:rPr>
              <a:t>Brightspace</a:t>
            </a:r>
            <a:r>
              <a:rPr lang="en-US" sz="8000" b="1" dirty="0" smtClean="0">
                <a:solidFill>
                  <a:schemeClr val="bg2"/>
                </a:solidFill>
                <a:latin typeface="Lucida Sans" charset="0"/>
                <a:ea typeface="MS PGothic" charset="0"/>
              </a:rPr>
              <a:t> Reading</a:t>
            </a:r>
            <a:endParaRPr lang="en-US" sz="8000" b="1" dirty="0">
              <a:solidFill>
                <a:schemeClr val="bg2"/>
              </a:solidFill>
              <a:latin typeface="Lucida Sans" charset="0"/>
              <a:ea typeface="MS PGothic" charset="0"/>
            </a:endParaRPr>
          </a:p>
        </p:txBody>
      </p:sp>
      <p:pic>
        <p:nvPicPr>
          <p:cNvPr id="29702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2"/>
          <a:stretch>
            <a:fillRect/>
          </a:stretch>
        </p:blipFill>
        <p:spPr>
          <a:xfrm>
            <a:off x="2438400" y="3124200"/>
            <a:ext cx="13258800" cy="2559867"/>
          </a:xfrm>
        </p:spPr>
      </p:pic>
      <p:pic>
        <p:nvPicPr>
          <p:cNvPr id="2970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15217773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0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38684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Text to Speech: </a:t>
            </a:r>
            <a:r>
              <a:rPr lang="en-US" b="1" dirty="0" err="1" smtClean="0">
                <a:solidFill>
                  <a:schemeClr val="bg2"/>
                </a:solidFill>
              </a:rPr>
              <a:t>ReadSpeaker</a:t>
            </a:r>
            <a:r>
              <a:rPr lang="en-US" b="1" dirty="0" smtClean="0">
                <a:solidFill>
                  <a:schemeClr val="bg2"/>
                </a:solidFill>
              </a:rPr>
              <a:t> LTI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TextBox 5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9372600" y="2209800"/>
            <a:ext cx="76962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/>
              <a:t>Change Highlighting and text font colors</a:t>
            </a:r>
          </a:p>
          <a:p>
            <a:pPr>
              <a:buFont typeface="Arial" charset="0"/>
              <a:buChar char="•"/>
            </a:pPr>
            <a:r>
              <a:rPr lang="en-US" dirty="0"/>
              <a:t>Speed up or Slow Down Reading</a:t>
            </a:r>
          </a:p>
          <a:p>
            <a:pPr>
              <a:buFont typeface="Arial" charset="0"/>
              <a:buChar char="•"/>
            </a:pPr>
            <a:r>
              <a:rPr lang="en-US" dirty="0"/>
              <a:t>Increase text visibility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7"/>
          <a:stretch>
            <a:fillRect/>
          </a:stretch>
        </p:blipFill>
        <p:spPr bwMode="auto">
          <a:xfrm>
            <a:off x="533400" y="5334000"/>
            <a:ext cx="17068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05800"/>
            <a:ext cx="5638800" cy="174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0"/>
            <a:ext cx="1646664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14782800" cy="1219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Who Benefits from Text to Speech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3000" y="3581400"/>
            <a:ext cx="16459200" cy="7670800"/>
          </a:xfrm>
        </p:spPr>
        <p:txBody>
          <a:bodyPr>
            <a:normAutofit/>
          </a:bodyPr>
          <a:lstStyle/>
          <a:p>
            <a:pPr defTabSz="228600">
              <a:lnSpc>
                <a:spcPct val="80000"/>
              </a:lnSpc>
            </a:pPr>
            <a:r>
              <a:rPr lang="en-US" sz="4800" dirty="0" smtClean="0">
                <a:solidFill>
                  <a:srgbClr val="55595B"/>
                </a:solidFill>
              </a:rPr>
              <a:t>Low Illiteracy</a:t>
            </a:r>
            <a:endParaRPr lang="en-US" sz="4800" dirty="0">
              <a:solidFill>
                <a:srgbClr val="55595B"/>
              </a:solidFill>
            </a:endParaRPr>
          </a:p>
          <a:p>
            <a:pPr defTabSz="228600">
              <a:lnSpc>
                <a:spcPct val="80000"/>
              </a:lnSpc>
            </a:pPr>
            <a:r>
              <a:rPr lang="en-US" sz="4800" dirty="0">
                <a:solidFill>
                  <a:srgbClr val="55595B"/>
                </a:solidFill>
              </a:rPr>
              <a:t>Dyslexia</a:t>
            </a:r>
          </a:p>
          <a:p>
            <a:pPr defTabSz="228600">
              <a:lnSpc>
                <a:spcPct val="80000"/>
              </a:lnSpc>
            </a:pPr>
            <a:r>
              <a:rPr lang="en-US" sz="4800" dirty="0" smtClean="0">
                <a:solidFill>
                  <a:srgbClr val="55595B"/>
                </a:solidFill>
              </a:rPr>
              <a:t>Low </a:t>
            </a:r>
            <a:r>
              <a:rPr lang="en-US" sz="4800" dirty="0">
                <a:solidFill>
                  <a:srgbClr val="55595B"/>
                </a:solidFill>
              </a:rPr>
              <a:t>Vision or No Vision</a:t>
            </a:r>
          </a:p>
          <a:p>
            <a:r>
              <a:rPr lang="en-US" sz="4800" dirty="0"/>
              <a:t>Multi-taskers</a:t>
            </a:r>
          </a:p>
          <a:p>
            <a:r>
              <a:rPr lang="en-US" sz="4800" dirty="0"/>
              <a:t>Returning Adults</a:t>
            </a:r>
          </a:p>
          <a:p>
            <a:r>
              <a:rPr lang="en-US" sz="4800" dirty="0"/>
              <a:t>Mobile Users</a:t>
            </a:r>
          </a:p>
          <a:p>
            <a:pPr defTabSz="228600">
              <a:lnSpc>
                <a:spcPct val="80000"/>
              </a:lnSpc>
            </a:pPr>
            <a:r>
              <a:rPr lang="en-US" sz="4800" dirty="0" smtClean="0">
                <a:solidFill>
                  <a:srgbClr val="55595B"/>
                </a:solidFill>
              </a:rPr>
              <a:t>Cognitive </a:t>
            </a:r>
            <a:r>
              <a:rPr lang="en-US" sz="4800" dirty="0">
                <a:solidFill>
                  <a:srgbClr val="55595B"/>
                </a:solidFill>
              </a:rPr>
              <a:t>or other Disabilities</a:t>
            </a:r>
            <a:endParaRPr lang="en-US" sz="4800" dirty="0"/>
          </a:p>
          <a:p>
            <a:r>
              <a:rPr lang="en-US" sz="4800" dirty="0">
                <a:solidFill>
                  <a:srgbClr val="55595B"/>
                </a:solidFill>
              </a:rPr>
              <a:t>ELL-English Language Learners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Novelty Shop Discount Postcard (13).pdf"/>
          <p:cNvPicPr>
            <a:picLocks noChangeAspect="1"/>
          </p:cNvPicPr>
          <p:nvPr/>
        </p:nvPicPr>
        <p:blipFill>
          <a:blip r:embed="rId2"/>
          <a:srcRect l="-35649" r="-35649"/>
          <a:stretch>
            <a:fillRect/>
          </a:stretch>
        </p:blipFill>
        <p:spPr>
          <a:xfrm>
            <a:off x="4343400" y="3733800"/>
            <a:ext cx="15458813" cy="52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LTI Overview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133600"/>
            <a:ext cx="16459200" cy="9639299"/>
          </a:xfrm>
        </p:spPr>
        <p:txBody>
          <a:bodyPr>
            <a:normAutofit/>
          </a:bodyPr>
          <a:lstStyle/>
          <a:p>
            <a:endParaRPr lang="en-US" sz="5400" dirty="0" smtClean="0"/>
          </a:p>
          <a:p>
            <a:r>
              <a:rPr lang="en-US" sz="5800" dirty="0" smtClean="0"/>
              <a:t>Get Healthy and integrate 3</a:t>
            </a:r>
            <a:r>
              <a:rPr lang="en-US" sz="5800" baseline="30000" dirty="0" smtClean="0"/>
              <a:t>rd</a:t>
            </a:r>
            <a:r>
              <a:rPr lang="en-US" sz="5800" dirty="0" smtClean="0"/>
              <a:t> party and </a:t>
            </a:r>
            <a:r>
              <a:rPr lang="en-US" sz="5800" dirty="0"/>
              <a:t>publisher content into a </a:t>
            </a:r>
            <a:r>
              <a:rPr lang="en-US" sz="5800" dirty="0" smtClean="0"/>
              <a:t>D2L </a:t>
            </a:r>
            <a:r>
              <a:rPr lang="en-US" sz="5800" dirty="0" err="1" smtClean="0"/>
              <a:t>Brightspace</a:t>
            </a:r>
            <a:r>
              <a:rPr lang="en-US" sz="5800" dirty="0" smtClean="0"/>
              <a:t> course or LMS</a:t>
            </a:r>
          </a:p>
          <a:p>
            <a:r>
              <a:rPr lang="en-US" sz="5800" dirty="0" smtClean="0"/>
              <a:t>Engage </a:t>
            </a:r>
            <a:r>
              <a:rPr lang="en-US" sz="5800" dirty="0"/>
              <a:t>students with access to rich learning applications </a:t>
            </a:r>
            <a:r>
              <a:rPr lang="en-US" sz="5800" dirty="0" smtClean="0"/>
              <a:t>through </a:t>
            </a:r>
            <a:r>
              <a:rPr lang="en-US" sz="5800" dirty="0"/>
              <a:t>their familiar </a:t>
            </a:r>
            <a:r>
              <a:rPr lang="en-US" sz="5800" dirty="0" smtClean="0"/>
              <a:t>D2L </a:t>
            </a:r>
            <a:r>
              <a:rPr lang="en-US" sz="5800" dirty="0" err="1" smtClean="0"/>
              <a:t>Brightspace</a:t>
            </a:r>
            <a:r>
              <a:rPr lang="en-US" sz="5800" dirty="0" smtClean="0"/>
              <a:t> interface or other LMS</a:t>
            </a:r>
          </a:p>
          <a:p>
            <a:r>
              <a:rPr lang="en-US" sz="5800" dirty="0" smtClean="0"/>
              <a:t>Improve student success and retention rates by reaching diverse student populations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39600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b="1" dirty="0" smtClean="0">
                <a:solidFill>
                  <a:schemeClr val="bg2"/>
                </a:solidFill>
              </a:rPr>
              <a:t>LTI Benefit Summary</a:t>
            </a:r>
            <a:endParaRPr lang="en-US" sz="89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819400"/>
            <a:ext cx="16459200" cy="8953499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pPr marL="1371600" indent="-1371600">
              <a:spcBef>
                <a:spcPts val="3000"/>
              </a:spcBef>
              <a:buFont typeface="+mj-lt"/>
              <a:buAutoNum type="arabicPeriod"/>
            </a:pPr>
            <a:r>
              <a:rPr lang="en-US" sz="14500" dirty="0" smtClean="0"/>
              <a:t>Single </a:t>
            </a:r>
            <a:r>
              <a:rPr lang="en-US" sz="14500" dirty="0" err="1" smtClean="0"/>
              <a:t>signon</a:t>
            </a:r>
            <a:r>
              <a:rPr lang="en-US" sz="14500" dirty="0" smtClean="0"/>
              <a:t> (students stay within course)</a:t>
            </a:r>
          </a:p>
          <a:p>
            <a:pPr marL="1371600" indent="-1371600">
              <a:spcBef>
                <a:spcPts val="3000"/>
              </a:spcBef>
              <a:buFont typeface="+mj-lt"/>
              <a:buAutoNum type="arabicPeriod"/>
            </a:pPr>
            <a:r>
              <a:rPr lang="en-US" sz="14500" dirty="0" err="1" smtClean="0"/>
              <a:t>Gradebook</a:t>
            </a:r>
            <a:r>
              <a:rPr lang="en-US" sz="14500" dirty="0" smtClean="0"/>
              <a:t> Synch with Publishers</a:t>
            </a:r>
          </a:p>
          <a:p>
            <a:pPr marL="1371600" indent="-1371600">
              <a:spcBef>
                <a:spcPts val="3000"/>
              </a:spcBef>
              <a:buFont typeface="+mj-lt"/>
              <a:buAutoNum type="arabicPeriod"/>
            </a:pPr>
            <a:r>
              <a:rPr lang="en-US" sz="14500" dirty="0"/>
              <a:t>Straightforward integrations with third party tools, or tools you build in-house</a:t>
            </a:r>
          </a:p>
          <a:p>
            <a:pPr marL="1371600" indent="-1371600">
              <a:spcBef>
                <a:spcPts val="3000"/>
              </a:spcBef>
              <a:buFont typeface="+mj-lt"/>
              <a:buAutoNum type="arabicPeriod"/>
            </a:pPr>
            <a:r>
              <a:rPr lang="en-US" sz="14500" dirty="0" smtClean="0"/>
              <a:t>Employs </a:t>
            </a:r>
            <a:r>
              <a:rPr lang="en-US" sz="14500" dirty="0"/>
              <a:t>a standards based approach to allow for a more user friendly </a:t>
            </a:r>
            <a:r>
              <a:rPr lang="en-US" sz="14500" dirty="0" smtClean="0"/>
              <a:t>process</a:t>
            </a:r>
          </a:p>
          <a:p>
            <a:pPr marL="1371600" indent="-1371600">
              <a:spcBef>
                <a:spcPts val="3000"/>
              </a:spcBef>
              <a:buFont typeface="+mj-lt"/>
              <a:buAutoNum type="arabicPeriod"/>
            </a:pPr>
            <a:r>
              <a:rPr lang="en-US" sz="14500" dirty="0" smtClean="0"/>
              <a:t>Compatible </a:t>
            </a:r>
            <a:r>
              <a:rPr lang="en-US" sz="14500" dirty="0"/>
              <a:t>with a continually growing, large list of teaching and learning tools in the </a:t>
            </a:r>
            <a:r>
              <a:rPr lang="en-US" sz="14500" dirty="0" smtClean="0"/>
              <a:t>market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39600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914400"/>
            <a:ext cx="16459200" cy="777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b="1" dirty="0" smtClean="0"/>
              <a:t>   </a:t>
            </a:r>
            <a:r>
              <a:rPr lang="en-US" sz="9600" b="1" dirty="0" smtClean="0"/>
              <a:t>Questions &amp; Answers ???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65069"/>
            <a:ext cx="7757163" cy="5540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9525000"/>
            <a:ext cx="1783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List of </a:t>
            </a:r>
            <a:r>
              <a:rPr lang="en-US" b="1" dirty="0" err="1" smtClean="0"/>
              <a:t>MnSCU</a:t>
            </a:r>
            <a:r>
              <a:rPr lang="en-US" b="1" dirty="0" smtClean="0"/>
              <a:t> 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party integrations within D2L </a:t>
            </a:r>
            <a:r>
              <a:rPr lang="en-US" b="1" dirty="0" err="1" smtClean="0"/>
              <a:t>Brightspace</a:t>
            </a:r>
            <a:r>
              <a:rPr lang="en-US" b="1" dirty="0" smtClean="0"/>
              <a:t>:</a:t>
            </a:r>
          </a:p>
          <a:p>
            <a:r>
              <a:rPr lang="en-US" dirty="0"/>
              <a:t>https://</a:t>
            </a:r>
            <a:r>
              <a:rPr lang="en-US" dirty="0" smtClean="0"/>
              <a:t>d2l.custhelp.com/app/answers/detail/a_id/1519/kw/lti%20list</a:t>
            </a:r>
          </a:p>
          <a:p>
            <a:r>
              <a:rPr lang="en-US" dirty="0"/>
              <a:t>https://connect.mnscu.edu/sites/d2lintegrations/SitePages/Home.aspx </a:t>
            </a:r>
          </a:p>
        </p:txBody>
      </p:sp>
    </p:spTree>
    <p:extLst>
      <p:ext uri="{BB962C8B-B14F-4D97-AF65-F5344CB8AC3E}">
        <p14:creationId xmlns:p14="http://schemas.microsoft.com/office/powerpoint/2010/main" val="4177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16596359" cy="6858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attending!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 smtClean="0"/>
              <a:t>Karen LaPlant, Faculty</a:t>
            </a:r>
            <a:br>
              <a:rPr lang="en-US" sz="6600" dirty="0" smtClean="0"/>
            </a:br>
            <a:r>
              <a:rPr lang="en-US" sz="6600" dirty="0" smtClean="0"/>
              <a:t>Hennepin Technical College</a:t>
            </a:r>
            <a:br>
              <a:rPr lang="en-US" sz="6600" dirty="0" smtClean="0"/>
            </a:br>
            <a:r>
              <a:rPr lang="en-US" sz="6600" dirty="0" smtClean="0">
                <a:hlinkClick r:id="rId2"/>
              </a:rPr>
              <a:t>karen.laplant@hennepintech.edu</a:t>
            </a:r>
            <a:r>
              <a:rPr lang="en-US" sz="6600" dirty="0" smtClean="0"/>
              <a:t> 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Dr. Sheri Hutchinson, North Hennepin Community College</a:t>
            </a:r>
            <a:br>
              <a:rPr lang="en-US" sz="6600" dirty="0" smtClean="0"/>
            </a:br>
            <a:r>
              <a:rPr lang="en-US" sz="6600" dirty="0" smtClean="0">
                <a:hlinkClick r:id="rId3"/>
              </a:rPr>
              <a:t>sheri.hutchinson@nhcc.edu</a:t>
            </a:r>
            <a:r>
              <a:rPr lang="en-US" sz="6600" dirty="0" smtClean="0"/>
              <a:t> 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4799" y="9220200"/>
            <a:ext cx="14097001" cy="1295400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19261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8522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7783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7044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96305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15566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34827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54088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What </a:t>
            </a:r>
            <a:r>
              <a:rPr lang="en-US" b="1" dirty="0">
                <a:solidFill>
                  <a:schemeClr val="bg2"/>
                </a:solidFill>
              </a:rPr>
              <a:t>is LTI?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133600"/>
            <a:ext cx="16459200" cy="9639299"/>
          </a:xfrm>
        </p:spPr>
        <p:txBody>
          <a:bodyPr>
            <a:normAutofit fontScale="92500" lnSpcReduction="20000"/>
          </a:bodyPr>
          <a:lstStyle/>
          <a:p>
            <a:endParaRPr lang="en-US" sz="5400" dirty="0" smtClean="0"/>
          </a:p>
          <a:p>
            <a:r>
              <a:rPr lang="en-US" sz="6300" dirty="0" smtClean="0"/>
              <a:t>Principal </a:t>
            </a:r>
            <a:r>
              <a:rPr lang="en-US" sz="6300" dirty="0"/>
              <a:t>concept of Learning Tools Interoperability (LTI) is to establish a standard way of integrating rich learning applications with platforms like learning management </a:t>
            </a:r>
            <a:r>
              <a:rPr lang="en-US" sz="6300" dirty="0" smtClean="0"/>
              <a:t>systems (LMS)</a:t>
            </a:r>
          </a:p>
          <a:p>
            <a:r>
              <a:rPr lang="en-US" sz="6300" dirty="0" smtClean="0"/>
              <a:t>LTI </a:t>
            </a:r>
            <a:r>
              <a:rPr lang="en-US" sz="6300" dirty="0"/>
              <a:t>enables tool consumers to connect and transfer information to tool </a:t>
            </a:r>
            <a:r>
              <a:rPr lang="en-US" sz="6300" dirty="0" smtClean="0"/>
              <a:t>providers</a:t>
            </a:r>
          </a:p>
          <a:p>
            <a:r>
              <a:rPr lang="en-US" sz="6300" dirty="0" smtClean="0"/>
              <a:t>Tool </a:t>
            </a:r>
            <a:r>
              <a:rPr lang="en-US" sz="6300" dirty="0"/>
              <a:t>providers consist of commercial tools vendors that write and host tools for </a:t>
            </a:r>
            <a:r>
              <a:rPr lang="en-US" sz="6300" dirty="0" smtClean="0"/>
              <a:t>eLearning</a:t>
            </a:r>
          </a:p>
          <a:p>
            <a:pPr lvl="1"/>
            <a:r>
              <a:rPr lang="en-US" sz="5000" dirty="0" smtClean="0"/>
              <a:t>Examples </a:t>
            </a:r>
            <a:r>
              <a:rPr lang="en-US" sz="5000" dirty="0"/>
              <a:t>include wikis, simulations or </a:t>
            </a:r>
            <a:r>
              <a:rPr lang="en-US" sz="5000" dirty="0" smtClean="0"/>
              <a:t>publisher content</a:t>
            </a:r>
            <a:r>
              <a:rPr lang="en-US" sz="5000" dirty="0"/>
              <a:t/>
            </a:r>
            <a:br>
              <a:rPr lang="en-US" sz="5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63400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b="1" dirty="0">
                <a:solidFill>
                  <a:schemeClr val="bg2"/>
                </a:solidFill>
              </a:rPr>
              <a:t>Who is Using LTI? 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1905000"/>
            <a:ext cx="16459200" cy="1059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5800" dirty="0" smtClean="0"/>
              <a:t>Many </a:t>
            </a:r>
            <a:r>
              <a:rPr lang="en-US" sz="5800" dirty="0"/>
              <a:t>learning management systems, including the most widely used in education across the world, already support </a:t>
            </a:r>
            <a:r>
              <a:rPr lang="en-US" sz="5800" dirty="0" smtClean="0"/>
              <a:t>LTI</a:t>
            </a:r>
          </a:p>
          <a:p>
            <a:r>
              <a:rPr lang="en-US" sz="5800" dirty="0" smtClean="0"/>
              <a:t>Growing </a:t>
            </a:r>
            <a:r>
              <a:rPr lang="en-US" sz="5800" dirty="0"/>
              <a:t>list of application and content </a:t>
            </a:r>
            <a:r>
              <a:rPr lang="en-US" sz="5800" dirty="0" smtClean="0"/>
              <a:t>vendors </a:t>
            </a:r>
          </a:p>
          <a:p>
            <a:r>
              <a:rPr lang="en-US" sz="5800" dirty="0" smtClean="0"/>
              <a:t>Systems </a:t>
            </a:r>
            <a:r>
              <a:rPr lang="en-US" sz="5800" dirty="0"/>
              <a:t>and applications that have achieved official conformance are listed on the IMS </a:t>
            </a:r>
            <a:r>
              <a:rPr lang="en-US" sz="5800" dirty="0" smtClean="0"/>
              <a:t>website </a:t>
            </a:r>
            <a:r>
              <a:rPr lang="en-US" sz="5800" dirty="0"/>
              <a:t/>
            </a:r>
            <a:br>
              <a:rPr lang="en-US" sz="5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89273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b="1" dirty="0">
                <a:solidFill>
                  <a:schemeClr val="bg2"/>
                </a:solidFill>
              </a:rPr>
              <a:t>What is LTI Certification?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16459200" cy="97916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5800" dirty="0" smtClean="0"/>
              <a:t>A </a:t>
            </a:r>
            <a:r>
              <a:rPr lang="en-US" sz="5800" dirty="0"/>
              <a:t>commitment by a supplier to the IMS community for ongoing support for achieving "plug and play" </a:t>
            </a:r>
            <a:r>
              <a:rPr lang="en-US" sz="5800" dirty="0" smtClean="0"/>
              <a:t>integration</a:t>
            </a:r>
          </a:p>
          <a:p>
            <a:r>
              <a:rPr lang="en-US" sz="5800" dirty="0" smtClean="0"/>
              <a:t>It </a:t>
            </a:r>
            <a:r>
              <a:rPr lang="en-US" sz="5800" dirty="0"/>
              <a:t>implies ongoing commitment to resolve problems, revise implementations and retest as </a:t>
            </a:r>
            <a:r>
              <a:rPr lang="en-US" sz="5800" dirty="0" smtClean="0"/>
              <a:t>need</a:t>
            </a:r>
          </a:p>
          <a:p>
            <a:r>
              <a:rPr lang="en-US" sz="5800" dirty="0" smtClean="0"/>
              <a:t> </a:t>
            </a:r>
            <a:r>
              <a:rPr lang="en-US" sz="5800" dirty="0"/>
              <a:t>LTI, as a standard from IMS Global Learning Consortium, allows users to access external learning tools from their courses without logging into the tool </a:t>
            </a:r>
            <a:br>
              <a:rPr lang="en-US" sz="5800" dirty="0"/>
            </a:br>
            <a:endParaRPr lang="en-US" sz="5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40635"/>
            <a:ext cx="4194381" cy="1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3792200" cy="1219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Web Conferencing Advantages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895600"/>
            <a:ext cx="16459200" cy="8877299"/>
          </a:xfrm>
        </p:spPr>
        <p:txBody>
          <a:bodyPr>
            <a:normAutofit fontScale="92500" lnSpcReduction="20000"/>
          </a:bodyPr>
          <a:lstStyle/>
          <a:p>
            <a:r>
              <a:rPr lang="en-US" sz="6300" dirty="0" smtClean="0"/>
              <a:t>Online Office Hours</a:t>
            </a:r>
          </a:p>
          <a:p>
            <a:r>
              <a:rPr lang="en-US" sz="6300" dirty="0" smtClean="0"/>
              <a:t>Online Orientation</a:t>
            </a:r>
          </a:p>
          <a:p>
            <a:r>
              <a:rPr lang="en-US" sz="6300" dirty="0" smtClean="0"/>
              <a:t>Help Sessions</a:t>
            </a:r>
          </a:p>
          <a:p>
            <a:r>
              <a:rPr lang="en-US" sz="6300" dirty="0" smtClean="0"/>
              <a:t>Record and Review Later</a:t>
            </a:r>
          </a:p>
          <a:p>
            <a:r>
              <a:rPr lang="en-US" sz="6300" dirty="0" smtClean="0"/>
              <a:t>Conduct Remote Classes</a:t>
            </a:r>
          </a:p>
          <a:p>
            <a:r>
              <a:rPr lang="en-US" sz="6300" dirty="0"/>
              <a:t>Easy to Use</a:t>
            </a:r>
          </a:p>
          <a:p>
            <a:r>
              <a:rPr lang="en-US" sz="6300" dirty="0" smtClean="0"/>
              <a:t>Free ZOOM Demo License to Try-Out</a:t>
            </a:r>
          </a:p>
          <a:p>
            <a:r>
              <a:rPr lang="en-US" sz="6300" dirty="0" smtClean="0"/>
              <a:t>Share screens quickly</a:t>
            </a:r>
          </a:p>
          <a:p>
            <a:r>
              <a:rPr lang="en-US" sz="6300" dirty="0" smtClean="0"/>
              <a:t>No Downloads Required—Just a simple, fast plug-in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resovate.com/wp-content/uploads/2014/03/woman-on-computer-i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514600"/>
            <a:ext cx="8441302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j-lt"/>
              </a:rPr>
              <a:t>ZOOM</a:t>
            </a:r>
            <a:endParaRPr lang="en-US" sz="8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438400"/>
            <a:ext cx="15925800" cy="8109442"/>
          </a:xfrm>
        </p:spPr>
        <p:txBody>
          <a:bodyPr/>
          <a:lstStyle/>
          <a:p>
            <a:r>
              <a:rPr lang="en-US" sz="4800" dirty="0" smtClean="0"/>
              <a:t>This </a:t>
            </a:r>
            <a:r>
              <a:rPr lang="en-US" sz="4800" dirty="0"/>
              <a:t>LTI link </a:t>
            </a:r>
            <a:r>
              <a:rPr lang="en-US" sz="4800" dirty="0" smtClean="0"/>
              <a:t>may be shared to </a:t>
            </a:r>
            <a:r>
              <a:rPr lang="en-US" sz="4800" dirty="0"/>
              <a:t>all courses.  This allows instructors </a:t>
            </a:r>
            <a:r>
              <a:rPr lang="en-US" sz="4800" dirty="0" smtClean="0"/>
              <a:t>to </a:t>
            </a:r>
            <a:r>
              <a:rPr lang="en-US" sz="4800" dirty="0"/>
              <a:t>use it, but does not automatically place the link within the course.  For basic instructions on how to use the </a:t>
            </a:r>
            <a:r>
              <a:rPr lang="en-US" sz="4800" dirty="0" smtClean="0"/>
              <a:t>D2L integration</a:t>
            </a:r>
            <a:r>
              <a:rPr lang="en-US" sz="4800" dirty="0"/>
              <a:t>, please refer </a:t>
            </a:r>
            <a:r>
              <a:rPr lang="en-US" sz="4800" dirty="0" smtClean="0"/>
              <a:t>to the </a:t>
            </a:r>
            <a:r>
              <a:rPr lang="en-US" sz="4800" dirty="0" err="1" smtClean="0"/>
              <a:t>MnSCU</a:t>
            </a:r>
            <a:r>
              <a:rPr lang="en-US" sz="4800" dirty="0" smtClean="0"/>
              <a:t> support page about ZOOM LTI Integration as of 3-14-2016: </a:t>
            </a:r>
          </a:p>
          <a:p>
            <a:r>
              <a:rPr lang="en-US" sz="4800" dirty="0" smtClean="0"/>
              <a:t>https</a:t>
            </a:r>
            <a:r>
              <a:rPr lang="en-US" sz="4800" dirty="0"/>
              <a:t>://</a:t>
            </a:r>
            <a:r>
              <a:rPr lang="en-US" sz="4800" dirty="0" smtClean="0"/>
              <a:t>d2l.custhelp.com/app/answers/detail/a_id/1674  </a:t>
            </a:r>
          </a:p>
          <a:p>
            <a:endParaRPr lang="en-US" sz="4800" dirty="0">
              <a:hlinkClick r:id="rId2"/>
            </a:endParaRPr>
          </a:p>
          <a:p>
            <a:r>
              <a:rPr lang="en-US" sz="4800" b="1" dirty="0"/>
              <a:t>Additional Support</a:t>
            </a:r>
          </a:p>
          <a:p>
            <a:r>
              <a:rPr lang="en-US" sz="4800" dirty="0"/>
              <a:t>Additional support resources for Zoom can be found at: https://support.zoom.us/ </a:t>
            </a:r>
            <a:r>
              <a:rPr lang="en-US" sz="4800" u="sng" dirty="0" smtClean="0">
                <a:hlinkClick r:id="rId3"/>
              </a:rPr>
              <a:t>https</a:t>
            </a:r>
            <a:r>
              <a:rPr lang="en-US" sz="4800" u="sng" dirty="0">
                <a:hlinkClick r:id="rId3"/>
              </a:rPr>
              <a:t>://support.zoom.us</a:t>
            </a:r>
            <a:r>
              <a:rPr lang="en-US" sz="4800" dirty="0"/>
              <a:t>.  </a:t>
            </a:r>
          </a:p>
          <a:p>
            <a:r>
              <a:rPr lang="en-US" sz="4800" dirty="0" smtClean="0">
                <a:hlinkClick r:id="rId2"/>
              </a:rPr>
              <a:t>https://d2l.custhelp.com/app/answers/detail/a_id/1674  </a:t>
            </a:r>
            <a:endParaRPr lang="en-US" sz="4800" dirty="0" smtClean="0"/>
          </a:p>
          <a:p>
            <a:r>
              <a:rPr lang="en-US" sz="4800" dirty="0" smtClean="0"/>
              <a:t> </a:t>
            </a:r>
            <a:r>
              <a:rPr lang="en-US" sz="4000" dirty="0">
                <a:solidFill>
                  <a:schemeClr val="accent4"/>
                </a:solidFill>
                <a:hlinkClick r:id="rId2"/>
              </a:rPr>
              <a:t>https://</a:t>
            </a:r>
            <a:r>
              <a:rPr lang="en-US" sz="4000" dirty="0" smtClean="0">
                <a:solidFill>
                  <a:schemeClr val="accent4"/>
                </a:solidFill>
                <a:hlinkClick r:id="rId2"/>
              </a:rPr>
              <a:t>d2l.custhelp.com/app/answers/detail/a_id/1674  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2L_template 4x3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Watermark Grey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k-12 Quote Slid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HE Quote Slid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rp Quote Slid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Personal Quote Slid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Grey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2 Orang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Slide2 Grey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cons_Orang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termark_Orang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nk Orange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 Grey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ons Grey">
  <a:themeElements>
    <a:clrScheme name="D2L">
      <a:dk1>
        <a:srgbClr val="55595B"/>
      </a:dk1>
      <a:lt1>
        <a:srgbClr val="FFFFFF"/>
      </a:lt1>
      <a:dk2>
        <a:srgbClr val="565A5C"/>
      </a:dk2>
      <a:lt2>
        <a:srgbClr val="E87511"/>
      </a:lt2>
      <a:accent1>
        <a:srgbClr val="00A3AE"/>
      </a:accent1>
      <a:accent2>
        <a:srgbClr val="C83000"/>
      </a:accent2>
      <a:accent3>
        <a:srgbClr val="76A23F"/>
      </a:accent3>
      <a:accent4>
        <a:srgbClr val="005AC9"/>
      </a:accent4>
      <a:accent5>
        <a:srgbClr val="55595B"/>
      </a:accent5>
      <a:accent6>
        <a:srgbClr val="E87511"/>
      </a:accent6>
      <a:hlink>
        <a:srgbClr val="FFFFFF"/>
      </a:hlink>
      <a:folHlink>
        <a:srgbClr val="D7D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271CF0-CE04-46E3-A04B-65BA8F6FF708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2CA2F1-0E1C-492D-999F-489C402AC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E733AFC-9D9D-4F0D-9FE3-3A19918BA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1080</Words>
  <Application>Microsoft Office PowerPoint</Application>
  <PresentationFormat>Custom</PresentationFormat>
  <Paragraphs>172</Paragraphs>
  <Slides>42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ＭＳ Ｐゴシック</vt:lpstr>
      <vt:lpstr>ＭＳ Ｐゴシック</vt:lpstr>
      <vt:lpstr>Arial</vt:lpstr>
      <vt:lpstr>Calibri</vt:lpstr>
      <vt:lpstr>Lucida Sans</vt:lpstr>
      <vt:lpstr>Wingdings</vt:lpstr>
      <vt:lpstr>D2L_template 4x3</vt:lpstr>
      <vt:lpstr>Title Slide Grey</vt:lpstr>
      <vt:lpstr>Title Slide2 Orange</vt:lpstr>
      <vt:lpstr>Title Slide2 Grey</vt:lpstr>
      <vt:lpstr>Icons_Orange</vt:lpstr>
      <vt:lpstr>Watermark_Orange</vt:lpstr>
      <vt:lpstr>Blank Orange</vt:lpstr>
      <vt:lpstr>Blank Grey</vt:lpstr>
      <vt:lpstr>Icons Grey</vt:lpstr>
      <vt:lpstr>Watermark Grey</vt:lpstr>
      <vt:lpstr>k-12 Quote Slide</vt:lpstr>
      <vt:lpstr>HE Quote Slide</vt:lpstr>
      <vt:lpstr>Corp Quote Slide</vt:lpstr>
      <vt:lpstr>Personal Quote Slide</vt:lpstr>
      <vt:lpstr>Six Pack to the Rescue:  3rd Party Integrations</vt:lpstr>
      <vt:lpstr>Session Description</vt:lpstr>
      <vt:lpstr>Agenda for the Healthy Six-Pack</vt:lpstr>
      <vt:lpstr>LTI Overview </vt:lpstr>
      <vt:lpstr>What is LTI? </vt:lpstr>
      <vt:lpstr>Who is Using LTI?  </vt:lpstr>
      <vt:lpstr>What is LTI Certification? </vt:lpstr>
      <vt:lpstr>Web Conferencing Advantages</vt:lpstr>
      <vt:lpstr>ZOOM</vt:lpstr>
      <vt:lpstr>ZOOM</vt:lpstr>
      <vt:lpstr>ZOOM Inside D2L</vt:lpstr>
      <vt:lpstr>ZOOM</vt:lpstr>
      <vt:lpstr>Improving Outcomes</vt:lpstr>
      <vt:lpstr>Atomic Learning</vt:lpstr>
      <vt:lpstr>Atomic Learning Outside D2L</vt:lpstr>
      <vt:lpstr>Atomic Learning Inside D2L</vt:lpstr>
      <vt:lpstr>Embed Inside D2L</vt:lpstr>
      <vt:lpstr>EMBED: Easy Links and Easy HTML</vt:lpstr>
      <vt:lpstr>Inside D2L Brightspace: Atomic Learning</vt:lpstr>
      <vt:lpstr>Atomic Learning LTI</vt:lpstr>
      <vt:lpstr>Atomic Learning LTI Inside D2L</vt:lpstr>
      <vt:lpstr>Atomic Learning Assessments</vt:lpstr>
      <vt:lpstr>Advantages of Publishers</vt:lpstr>
      <vt:lpstr>What does eLab Provide?</vt:lpstr>
      <vt:lpstr>Labyrinth LTI 1.1</vt:lpstr>
      <vt:lpstr>Labryinth LTI inside D2L</vt:lpstr>
      <vt:lpstr>Labryrinth eLab in NEWS </vt:lpstr>
      <vt:lpstr>eLab Access through D2L</vt:lpstr>
      <vt:lpstr>Pearson MyIT Lab</vt:lpstr>
      <vt:lpstr>Pearson MyIT Lab</vt:lpstr>
      <vt:lpstr>Cengage MindTap</vt:lpstr>
      <vt:lpstr>Cengage MindTap</vt:lpstr>
      <vt:lpstr>Cengage MindTap</vt:lpstr>
      <vt:lpstr>eBook Capabilities</vt:lpstr>
      <vt:lpstr>Benefits of Publishers LTI 1.1</vt:lpstr>
      <vt:lpstr>Human Voices with ReadSpeaker Improve Student Outcomes</vt:lpstr>
      <vt:lpstr>D2L Brightspace Reading</vt:lpstr>
      <vt:lpstr>Text to Speech: ReadSpeaker LTI</vt:lpstr>
      <vt:lpstr>Who Benefits from Text to Speech</vt:lpstr>
      <vt:lpstr>LTI Benefit Summary</vt:lpstr>
      <vt:lpstr> </vt:lpstr>
      <vt:lpstr>Thank you for attending!  Karen LaPlant, Faculty Hennepin Technical College karen.laplant@hennepintech.edu   Dr. Sheri Hutchinson, North Hennepin Community College sheri.hutchinson@nhcc.edu   </vt:lpstr>
    </vt:vector>
  </TitlesOfParts>
  <Company>Desire2Learn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tips for using this template (delete before presenting)</dc:title>
  <dc:creator>LaPlant</dc:creator>
  <cp:lastModifiedBy>karenLdell</cp:lastModifiedBy>
  <cp:revision>228</cp:revision>
  <cp:lastPrinted>2016-07-24T16:46:52Z</cp:lastPrinted>
  <dcterms:created xsi:type="dcterms:W3CDTF">2014-02-04T20:47:26Z</dcterms:created>
  <dcterms:modified xsi:type="dcterms:W3CDTF">2016-07-24T18:28:24Z</dcterms:modified>
</cp:coreProperties>
</file>