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5"/>
  </p:notesMasterIdLst>
  <p:sldIdLst>
    <p:sldId id="256" r:id="rId2"/>
    <p:sldId id="295" r:id="rId3"/>
    <p:sldId id="292" r:id="rId4"/>
    <p:sldId id="296" r:id="rId5"/>
    <p:sldId id="297" r:id="rId6"/>
    <p:sldId id="270" r:id="rId7"/>
    <p:sldId id="273" r:id="rId8"/>
    <p:sldId id="298" r:id="rId9"/>
    <p:sldId id="277" r:id="rId10"/>
    <p:sldId id="284" r:id="rId11"/>
    <p:sldId id="285" r:id="rId12"/>
    <p:sldId id="281" r:id="rId13"/>
    <p:sldId id="266" r:id="rId14"/>
  </p:sldIdLst>
  <p:sldSz cx="12192000" cy="6858000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176" userDrawn="1">
          <p15:clr>
            <a:srgbClr val="A4A3A4"/>
          </p15:clr>
        </p15:guide>
        <p15:guide id="4" orient="horz" pos="672" userDrawn="1">
          <p15:clr>
            <a:srgbClr val="A4A3A4"/>
          </p15:clr>
        </p15:guide>
        <p15:guide id="5" orient="horz" pos="1584" userDrawn="1">
          <p15:clr>
            <a:srgbClr val="A4A3A4"/>
          </p15:clr>
        </p15:guide>
        <p15:guide id="6" orient="horz" pos="4224" userDrawn="1">
          <p15:clr>
            <a:srgbClr val="A4A3A4"/>
          </p15:clr>
        </p15:guide>
        <p15:guide id="7" orient="horz" pos="1906" userDrawn="1">
          <p15:clr>
            <a:srgbClr val="A4A3A4"/>
          </p15:clr>
        </p15:guide>
        <p15:guide id="8" orient="horz" pos="4080" userDrawn="1">
          <p15:clr>
            <a:srgbClr val="A4A3A4"/>
          </p15:clr>
        </p15:guide>
        <p15:guide id="9" pos="4320" userDrawn="1">
          <p15:clr>
            <a:srgbClr val="A4A3A4"/>
          </p15:clr>
        </p15:guide>
        <p15:guide id="10" pos="5040" userDrawn="1">
          <p15:clr>
            <a:srgbClr val="A4A3A4"/>
          </p15:clr>
        </p15:guide>
        <p15:guide id="11" pos="1200" userDrawn="1">
          <p15:clr>
            <a:srgbClr val="A4A3A4"/>
          </p15:clr>
        </p15:guide>
        <p15:guide id="12" pos="464" userDrawn="1">
          <p15:clr>
            <a:srgbClr val="A4A3A4"/>
          </p15:clr>
        </p15:guide>
        <p15:guide id="13" pos="2640" userDrawn="1">
          <p15:clr>
            <a:srgbClr val="A4A3A4"/>
          </p15:clr>
        </p15:guide>
        <p15:guide id="15" orient="horz" pos="3426" userDrawn="1">
          <p15:clr>
            <a:srgbClr val="A4A3A4"/>
          </p15:clr>
        </p15:guide>
        <p15:guide id="16" orient="horz" pos="26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itz, Ryan" initials="RG" lastIdx="15" clrIdx="0"/>
  <p:cmAuthor id="1" name="Jarosh, Robin-CW" initials="JR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4D6"/>
    <a:srgbClr val="003B64"/>
    <a:srgbClr val="A7D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4732" autoAdjust="0"/>
  </p:normalViewPr>
  <p:slideViewPr>
    <p:cSldViewPr>
      <p:cViewPr varScale="1">
        <p:scale>
          <a:sx n="89" d="100"/>
          <a:sy n="89" d="100"/>
        </p:scale>
        <p:origin x="-394" y="-67"/>
      </p:cViewPr>
      <p:guideLst>
        <p:guide orient="horz" pos="2160"/>
        <p:guide orient="horz" pos="4176"/>
        <p:guide orient="horz" pos="672"/>
        <p:guide orient="horz" pos="1584"/>
        <p:guide orient="horz" pos="4224"/>
        <p:guide orient="horz" pos="1906"/>
        <p:guide orient="horz" pos="4080"/>
        <p:guide orient="horz" pos="3426"/>
        <p:guide orient="horz" pos="2666"/>
        <p:guide pos="3840"/>
        <p:guide pos="4320"/>
        <p:guide pos="5040"/>
        <p:guide pos="1200"/>
        <p:guide pos="464"/>
        <p:guide pos="2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98462" y="696912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17903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56550" y="8817903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9448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  <a:noFill/>
          <a:ln>
            <a:noFill/>
          </a:ln>
        </p:spPr>
        <p:txBody>
          <a:bodyPr lIns="92950" tIns="46475" rIns="92950" bIns="46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956550" y="8817903"/>
            <a:ext cx="3026833" cy="464185"/>
          </a:xfrm>
          <a:prstGeom prst="rect">
            <a:avLst/>
          </a:prstGeom>
          <a:noFill/>
          <a:ln>
            <a:noFill/>
          </a:ln>
        </p:spPr>
        <p:txBody>
          <a:bodyPr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470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452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Retail</a:t>
            </a:r>
            <a:r>
              <a:rPr lang="en-US" baseline="0" dirty="0" smtClean="0"/>
              <a:t> pick up, customized order experience, dedicated website portal, etc.  </a:t>
            </a:r>
            <a:endParaRPr dirty="0"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6089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827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003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98500" y="4409757"/>
            <a:ext cx="5588000" cy="41776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993407"/>
            <a:ext cx="11049000" cy="25662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908323"/>
            <a:ext cx="11049000" cy="10993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Shape 3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513346" y="2022374"/>
            <a:ext cx="2359244" cy="3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0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56146" y="228600"/>
            <a:ext cx="3754854" cy="1777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high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hape 15"/>
          <p:cNvGrpSpPr/>
          <p:nvPr userDrawn="1"/>
        </p:nvGrpSpPr>
        <p:grpSpPr>
          <a:xfrm rot="5400000">
            <a:off x="5397500" y="-5477332"/>
            <a:ext cx="1396999" cy="12192003"/>
            <a:chOff x="279401" y="0"/>
            <a:chExt cx="1396999" cy="6858000"/>
          </a:xfrm>
        </p:grpSpPr>
        <p:sp>
          <p:nvSpPr>
            <p:cNvPr id="8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"/>
            <p:cNvSpPr/>
            <p:nvPr/>
          </p:nvSpPr>
          <p:spPr>
            <a:xfrm>
              <a:off x="279401" y="0"/>
              <a:ext cx="12446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582400" cy="8540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32803" y="143960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7518" y="811546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67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hape 15"/>
          <p:cNvGrpSpPr/>
          <p:nvPr userDrawn="1"/>
        </p:nvGrpSpPr>
        <p:grpSpPr>
          <a:xfrm rot="5400000">
            <a:off x="5397500" y="-5397501"/>
            <a:ext cx="1396999" cy="12192003"/>
            <a:chOff x="279401" y="0"/>
            <a:chExt cx="1396999" cy="6858000"/>
          </a:xfrm>
        </p:grpSpPr>
        <p:sp>
          <p:nvSpPr>
            <p:cNvPr id="16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279401" y="0"/>
              <a:ext cx="12446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65125"/>
            <a:ext cx="11490960" cy="8540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77401"/>
            <a:ext cx="5669280" cy="528637"/>
          </a:xfrm>
          <a:solidFill>
            <a:schemeClr val="accent2"/>
          </a:solidFill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2680" y="1577401"/>
            <a:ext cx="5669280" cy="528637"/>
          </a:xfrm>
          <a:solidFill>
            <a:schemeClr val="accent2"/>
          </a:solidFill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3123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32803" y="143960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7518" y="811546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64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hape 15"/>
          <p:cNvGrpSpPr/>
          <p:nvPr userDrawn="1"/>
        </p:nvGrpSpPr>
        <p:grpSpPr>
          <a:xfrm rot="5400000">
            <a:off x="5397500" y="-5397501"/>
            <a:ext cx="1396999" cy="12192003"/>
            <a:chOff x="279401" y="0"/>
            <a:chExt cx="1396999" cy="6858000"/>
          </a:xfrm>
        </p:grpSpPr>
        <p:sp>
          <p:nvSpPr>
            <p:cNvPr id="16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279401" y="0"/>
              <a:ext cx="12446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65125"/>
            <a:ext cx="11490960" cy="8540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77401"/>
            <a:ext cx="566928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2680" y="1577401"/>
            <a:ext cx="566928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3123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32803" y="143960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7518" y="811546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48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65125"/>
            <a:ext cx="11490960" cy="8540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77401"/>
            <a:ext cx="251460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1577401"/>
            <a:ext cx="227076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3123" y="2241429"/>
            <a:ext cx="5669280" cy="407874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3106400" y="5978004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31115" y="6645590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791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65125"/>
            <a:ext cx="11490960" cy="8540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00" y="1577401"/>
            <a:ext cx="251460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</a:t>
            </a:r>
            <a:r>
              <a:rPr lang="en-US" dirty="0" err="1" smtClean="0"/>
              <a:t>Mastyles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1577401"/>
            <a:ext cx="2270760" cy="528637"/>
          </a:xfr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44253" y="5719368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968" y="6386954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877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47800"/>
            <a:ext cx="10979150" cy="2432355"/>
          </a:xfr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86201"/>
            <a:ext cx="10979150" cy="838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Shape 6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57197" y="5988425"/>
            <a:ext cx="2359244" cy="3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4662" y="4926234"/>
            <a:ext cx="2205790" cy="1044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959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057400"/>
            <a:ext cx="10979150" cy="1339628"/>
          </a:xfrm>
        </p:spPr>
        <p:txBody>
          <a:bodyPr anchor="b"/>
          <a:lstStyle>
            <a:lvl1pPr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77388"/>
            <a:ext cx="10979150" cy="1676401"/>
          </a:xfrm>
        </p:spPr>
        <p:txBody>
          <a:bodyPr/>
          <a:lstStyle>
            <a:lvl1pPr marL="0" indent="0">
              <a:buNone/>
              <a:defRPr sz="4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Shape 6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47745" y="5988425"/>
            <a:ext cx="2359244" cy="3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605210" y="4926234"/>
            <a:ext cx="2205790" cy="1044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990600" y="3487207"/>
            <a:ext cx="89916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376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057400"/>
            <a:ext cx="10979150" cy="133962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577388"/>
            <a:ext cx="10979150" cy="1676401"/>
          </a:xfrm>
        </p:spPr>
        <p:txBody>
          <a:bodyPr/>
          <a:lstStyle>
            <a:lvl1pPr marL="0" indent="0">
              <a:buNone/>
              <a:defRPr sz="4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Shape 6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475819" y="5958376"/>
            <a:ext cx="2359244" cy="361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990600" y="3487207"/>
            <a:ext cx="89916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50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55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Shape 3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14400" y="2161815"/>
            <a:ext cx="2359244" cy="3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0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68041"/>
            <a:ext cx="3754854" cy="1777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9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685800"/>
            <a:ext cx="11049000" cy="2566275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6000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Shape 3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513346" y="5994471"/>
            <a:ext cx="2359244" cy="36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0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056146" y="4200697"/>
            <a:ext cx="3754854" cy="1777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443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15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413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415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9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65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72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82116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72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9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09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8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50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8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67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7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94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5181600" cy="1463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5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825625"/>
            <a:ext cx="48768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825625"/>
            <a:ext cx="5029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9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3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365125"/>
            <a:ext cx="10043161" cy="854075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240971"/>
            <a:ext cx="4937760" cy="528637"/>
          </a:xfrm>
          <a:solidFill>
            <a:schemeClr val="accent2"/>
          </a:solidFill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1904999"/>
            <a:ext cx="4937760" cy="461359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25197" y="1240971"/>
            <a:ext cx="4937760" cy="528637"/>
          </a:xfrm>
          <a:solidFill>
            <a:schemeClr val="accent2"/>
          </a:solidFill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25640" y="1904999"/>
            <a:ext cx="4937760" cy="461359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Shape 15"/>
          <p:cNvGrpSpPr/>
          <p:nvPr userDrawn="1"/>
        </p:nvGrpSpPr>
        <p:grpSpPr>
          <a:xfrm>
            <a:off x="0" y="0"/>
            <a:ext cx="1676400" cy="6858000"/>
            <a:chOff x="0" y="0"/>
            <a:chExt cx="1676400" cy="6858000"/>
          </a:xfrm>
        </p:grpSpPr>
        <p:sp>
          <p:nvSpPr>
            <p:cNvPr id="11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17"/>
            <p:cNvSpPr/>
            <p:nvPr/>
          </p:nvSpPr>
          <p:spPr>
            <a:xfrm>
              <a:off x="0" y="0"/>
              <a:ext cx="15240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50569" y="5851003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5284" y="6518589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995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hape 15"/>
          <p:cNvGrpSpPr/>
          <p:nvPr userDrawn="1"/>
        </p:nvGrpSpPr>
        <p:grpSpPr>
          <a:xfrm rot="5400000">
            <a:off x="5397500" y="-5397501"/>
            <a:ext cx="1396999" cy="12192003"/>
            <a:chOff x="279401" y="0"/>
            <a:chExt cx="1396999" cy="6858000"/>
          </a:xfrm>
        </p:grpSpPr>
        <p:sp>
          <p:nvSpPr>
            <p:cNvPr id="8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"/>
            <p:cNvSpPr/>
            <p:nvPr/>
          </p:nvSpPr>
          <p:spPr>
            <a:xfrm>
              <a:off x="279401" y="0"/>
              <a:ext cx="12446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582400" cy="8540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2916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32803" y="143960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7518" y="811546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95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hape 15"/>
          <p:cNvGrpSpPr/>
          <p:nvPr userDrawn="1"/>
        </p:nvGrpSpPr>
        <p:grpSpPr>
          <a:xfrm rot="5400000">
            <a:off x="5397500" y="-5397501"/>
            <a:ext cx="1396999" cy="12192003"/>
            <a:chOff x="279401" y="0"/>
            <a:chExt cx="1396999" cy="6858000"/>
          </a:xfrm>
        </p:grpSpPr>
        <p:sp>
          <p:nvSpPr>
            <p:cNvPr id="8" name="Shape 16"/>
            <p:cNvSpPr/>
            <p:nvPr/>
          </p:nvSpPr>
          <p:spPr>
            <a:xfrm>
              <a:off x="1219200" y="0"/>
              <a:ext cx="457200" cy="6858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lIns="121925" tIns="60950" rIns="121925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Shape 17"/>
            <p:cNvSpPr/>
            <p:nvPr/>
          </p:nvSpPr>
          <p:spPr>
            <a:xfrm>
              <a:off x="279401" y="0"/>
              <a:ext cx="12446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121875" tIns="60925" rIns="121875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1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582400" cy="8540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Shape 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732803" y="143960"/>
            <a:ext cx="1269156" cy="6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9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657518" y="811546"/>
            <a:ext cx="1219202" cy="1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90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65125"/>
            <a:ext cx="100584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447800"/>
            <a:ext cx="10058400" cy="4729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3C1AC-A699-4AFD-8106-605DA5A9220A}" type="datetimeFigureOut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55052-EEB9-4A4C-83F3-C4B61E8E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6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  <p:sldLayoutId id="2147483663" r:id="rId3"/>
    <p:sldLayoutId id="2147483667" r:id="rId4"/>
    <p:sldLayoutId id="2147483677" r:id="rId5"/>
    <p:sldLayoutId id="2147483665" r:id="rId6"/>
    <p:sldLayoutId id="2147483678" r:id="rId7"/>
    <p:sldLayoutId id="2147483673" r:id="rId8"/>
    <p:sldLayoutId id="2147483674" r:id="rId9"/>
    <p:sldLayoutId id="2147483684" r:id="rId10"/>
    <p:sldLayoutId id="2147483666" r:id="rId11"/>
    <p:sldLayoutId id="2147483680" r:id="rId12"/>
    <p:sldLayoutId id="2147483682" r:id="rId13"/>
    <p:sldLayoutId id="2147483683" r:id="rId14"/>
    <p:sldLayoutId id="2147483664" r:id="rId15"/>
    <p:sldLayoutId id="2147483679" r:id="rId16"/>
    <p:sldLayoutId id="2147483681" r:id="rId17"/>
    <p:sldLayoutId id="2147483668" r:id="rId18"/>
    <p:sldLayoutId id="2147483672" r:id="rId19"/>
    <p:sldLayoutId id="2147483669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venir Next for Best Buy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venir Next for Best Buy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venir Next for Best Buy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venir Next for Best Buy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venir Next for Best Buy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venir Next for Best Buy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BYOD 101: </a:t>
            </a:r>
            <a:br>
              <a:rPr lang="en-US" sz="5400" dirty="0" smtClean="0"/>
            </a:br>
            <a:r>
              <a:rPr lang="en-US" sz="5400" b="0" dirty="0" smtClean="0"/>
              <a:t>How to maximize ed-tech dollars with hardware &amp; services</a:t>
            </a:r>
            <a:endParaRPr lang="en-US" sz="5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Presented by Ryan Gritz, </a:t>
            </a:r>
          </a:p>
          <a:p>
            <a:r>
              <a:rPr lang="en-US" dirty="0" smtClean="0"/>
              <a:t>National Account Manager, Best Buy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Student and Family Benefits</a:t>
            </a:r>
            <a:endParaRPr lang="en-US" dirty="0"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8" name="Shape 158"/>
          <p:cNvSpPr txBox="1">
            <a:spLocks noGrp="1"/>
          </p:cNvSpPr>
          <p:nvPr>
            <p:ph type="body" idx="4294967295"/>
          </p:nvPr>
        </p:nvSpPr>
        <p:spPr>
          <a:xfrm>
            <a:off x="0" y="1371600"/>
            <a:ext cx="4724400" cy="5289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SzPct val="25000"/>
              <a:buFont typeface="Noto Sans Symbols"/>
              <a:buNone/>
            </a:pPr>
            <a:endParaRPr sz="2801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5113421"/>
            <a:ext cx="4495800" cy="1447800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157"/>
          <p:cNvSpPr txBox="1">
            <a:spLocks/>
          </p:cNvSpPr>
          <p:nvPr/>
        </p:nvSpPr>
        <p:spPr>
          <a:xfrm>
            <a:off x="7564211" y="5113421"/>
            <a:ext cx="439918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Avenir Next for Best Buy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Student </a:t>
            </a:r>
            <a:r>
              <a:rPr lang="en-US" dirty="0" smtClean="0"/>
              <a:t>and </a:t>
            </a:r>
            <a:r>
              <a:rPr lang="en-US" dirty="0"/>
              <a:t>Family Benefits</a:t>
            </a:r>
            <a:endParaRPr lang="en-US" dirty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106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21" t="2820" r="-1" b="1256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3400" y="228600"/>
            <a:ext cx="4267200" cy="1447800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4038600" cy="1463675"/>
          </a:xfrm>
        </p:spPr>
        <p:txBody>
          <a:bodyPr/>
          <a:lstStyle/>
          <a:p>
            <a:pPr lvl="0"/>
            <a:r>
              <a:rPr lang="en-US" dirty="0" smtClean="0"/>
              <a:t>Why Best Buy Education</a:t>
            </a:r>
            <a:endParaRPr lang="en-US" dirty="0">
              <a:sym typeface="Arial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body" idx="4294967295"/>
          </p:nvPr>
        </p:nvSpPr>
        <p:spPr>
          <a:xfrm>
            <a:off x="0" y="1371600"/>
            <a:ext cx="4724400" cy="5289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5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buClr>
                <a:schemeClr val="dk1"/>
              </a:buClr>
              <a:buSzPct val="25000"/>
              <a:buFont typeface="Noto Sans Symbols"/>
              <a:buNone/>
            </a:pPr>
            <a:endParaRPr sz="2801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56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Arial"/>
              </a:rPr>
              <a:t>Let’s stay in touch:</a:t>
            </a:r>
            <a:endParaRPr lang="en-US" dirty="0">
              <a:sym typeface="Arial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idx="4294967295"/>
          </p:nvPr>
        </p:nvSpPr>
        <p:spPr>
          <a:xfrm>
            <a:off x="914400" y="1744183"/>
            <a:ext cx="3962400" cy="1066800"/>
          </a:xfrm>
        </p:spPr>
        <p:txBody>
          <a:bodyPr/>
          <a:lstStyle/>
          <a:p>
            <a:pPr marL="0" lvl="0" indent="0">
              <a:buNone/>
            </a:pPr>
            <a:r>
              <a:rPr lang="en-US" sz="5400" b="1" dirty="0" smtClean="0">
                <a:sym typeface="Arial"/>
              </a:rPr>
              <a:t>Ryan Gritz</a:t>
            </a:r>
            <a:endParaRPr lang="en-US" sz="4000" dirty="0">
              <a:sym typeface="Arial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-22280" y="5659067"/>
            <a:ext cx="184666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90"/>
          <p:cNvSpPr txBox="1">
            <a:spLocks/>
          </p:cNvSpPr>
          <p:nvPr/>
        </p:nvSpPr>
        <p:spPr>
          <a:xfrm>
            <a:off x="914400" y="4038600"/>
            <a:ext cx="100584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ym typeface="Arial"/>
              </a:rPr>
              <a:t>612-669-3098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ym typeface="Arial"/>
              </a:rPr>
              <a:t>Ryan.gritz@bestbuy.com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ym typeface="Arial"/>
              </a:rPr>
              <a:t>BestBuy.com/Education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ym typeface="Arial"/>
              </a:rPr>
              <a:t>twitter.com/BestBuyEdu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ym typeface="Arial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ym typeface="Arial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ym typeface="Arial"/>
            </a:endParaRPr>
          </a:p>
        </p:txBody>
      </p:sp>
      <p:sp>
        <p:nvSpPr>
          <p:cNvPr id="8" name="Shape 190"/>
          <p:cNvSpPr txBox="1">
            <a:spLocks/>
          </p:cNvSpPr>
          <p:nvPr/>
        </p:nvSpPr>
        <p:spPr>
          <a:xfrm>
            <a:off x="914400" y="2544465"/>
            <a:ext cx="9525000" cy="1080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ym typeface="Arial"/>
              </a:rPr>
              <a:t>National Account Manager, </a:t>
            </a:r>
            <a:br>
              <a:rPr lang="en-US" sz="3200" dirty="0" smtClean="0">
                <a:sym typeface="Arial"/>
              </a:rPr>
            </a:br>
            <a:r>
              <a:rPr lang="en-US" sz="3200" dirty="0" smtClean="0">
                <a:sym typeface="Arial"/>
              </a:rPr>
              <a:t>Best Buy Education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ym typeface="Arial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3757467"/>
            <a:ext cx="56388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1500" y="2209800"/>
            <a:ext cx="11049000" cy="1804275"/>
          </a:xfrm>
        </p:spPr>
        <p:txBody>
          <a:bodyPr/>
          <a:lstStyle/>
          <a:p>
            <a:pPr lvl="0" algn="ctr"/>
            <a:r>
              <a:rPr lang="en-US" dirty="0" smtClean="0">
                <a:solidFill>
                  <a:srgbClr val="FFFF00"/>
                </a:solidFill>
                <a:ea typeface="Arial"/>
                <a:cs typeface="Arial"/>
                <a:sym typeface="Arial"/>
              </a:rPr>
              <a:t>Thank</a:t>
            </a:r>
            <a:r>
              <a:rPr lang="en-US" dirty="0" smtClean="0">
                <a:solidFill>
                  <a:srgbClr val="FFFF00"/>
                </a:solidFill>
              </a:rPr>
              <a:t> you</a:t>
            </a:r>
            <a:r>
              <a:rPr lang="en-US" dirty="0" smtClean="0">
                <a:solidFill>
                  <a:srgbClr val="FFFF00"/>
                </a:solidFill>
                <a:ea typeface="Arial"/>
                <a:cs typeface="Arial"/>
                <a:sym typeface="Arial"/>
              </a:rPr>
              <a:t> </a:t>
            </a:r>
            <a:br>
              <a:rPr lang="en-US" dirty="0" smtClean="0">
                <a:solidFill>
                  <a:srgbClr val="FFFF00"/>
                </a:solidFill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FFFF00"/>
                </a:solidFill>
                <a:ea typeface="Arial"/>
                <a:cs typeface="Arial"/>
                <a:sym typeface="Arial"/>
              </a:rPr>
              <a:t>for your time!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 smtClean="0"/>
              <a:t>BYOD</a:t>
            </a:r>
            <a:endParaRPr lang="en-US" dirty="0">
              <a:sym typeface="Arial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1906337" y="3229621"/>
            <a:ext cx="3503863" cy="757130"/>
          </a:xfrm>
        </p:spPr>
        <p:txBody>
          <a:bodyPr wrap="square" anchor="ctr" anchorCtr="0">
            <a:spAutoFit/>
          </a:bodyPr>
          <a:lstStyle/>
          <a:p>
            <a:pPr marL="0" indent="0">
              <a:buNone/>
            </a:pPr>
            <a:r>
              <a:rPr lang="en-US" sz="2400" dirty="0" smtClean="0"/>
              <a:t>Lower district </a:t>
            </a:r>
            <a:br>
              <a:rPr lang="en-US" sz="2400" dirty="0" smtClean="0"/>
            </a:br>
            <a:r>
              <a:rPr lang="en-US" sz="2400" dirty="0" smtClean="0"/>
              <a:t>implementation cost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7408" y="1447800"/>
            <a:ext cx="5241215" cy="5474000"/>
            <a:chOff x="607408" y="1447800"/>
            <a:chExt cx="5241215" cy="5474000"/>
          </a:xfrm>
        </p:grpSpPr>
        <p:cxnSp>
          <p:nvCxnSpPr>
            <p:cNvPr id="9" name="Elbow Connector 8"/>
            <p:cNvCxnSpPr>
              <a:stCxn id="2" idx="6"/>
            </p:cNvCxnSpPr>
            <p:nvPr/>
          </p:nvCxnSpPr>
          <p:spPr>
            <a:xfrm>
              <a:off x="1979008" y="2133600"/>
              <a:ext cx="3869615" cy="4788200"/>
            </a:xfrm>
            <a:prstGeom prst="bentConnector2">
              <a:avLst/>
            </a:prstGeom>
            <a:ln w="193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607408" y="1447800"/>
              <a:ext cx="1371600" cy="1371600"/>
            </a:xfrm>
            <a:prstGeom prst="ellipse">
              <a:avLst/>
            </a:prstGeom>
            <a:solidFill>
              <a:schemeClr val="accent2"/>
            </a:solidFill>
            <a:ln w="127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Content Placeholder 12"/>
          <p:cNvSpPr txBox="1">
            <a:spLocks/>
          </p:cNvSpPr>
          <p:nvPr/>
        </p:nvSpPr>
        <p:spPr>
          <a:xfrm>
            <a:off x="1906337" y="4459478"/>
            <a:ext cx="3503863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Device choices </a:t>
            </a:r>
            <a:br>
              <a:rPr lang="en-US" sz="2400" dirty="0" smtClean="0"/>
            </a:br>
            <a:r>
              <a:rPr lang="en-US" sz="2400" dirty="0" smtClean="0"/>
              <a:t>for families</a:t>
            </a:r>
          </a:p>
        </p:txBody>
      </p:sp>
      <p:sp>
        <p:nvSpPr>
          <p:cNvPr id="29" name="Content Placeholder 12"/>
          <p:cNvSpPr txBox="1">
            <a:spLocks/>
          </p:cNvSpPr>
          <p:nvPr/>
        </p:nvSpPr>
        <p:spPr>
          <a:xfrm>
            <a:off x="1906337" y="5570867"/>
            <a:ext cx="3503863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Mitigated </a:t>
            </a:r>
            <a:br>
              <a:rPr lang="en-US" sz="2400" dirty="0" smtClean="0"/>
            </a:br>
            <a:r>
              <a:rPr lang="en-US" sz="2400" dirty="0" smtClean="0"/>
              <a:t>district liability</a:t>
            </a:r>
            <a:endParaRPr lang="en-US" sz="24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6344349" y="1458951"/>
            <a:ext cx="5248796" cy="5399048"/>
            <a:chOff x="6344349" y="1458951"/>
            <a:chExt cx="5248796" cy="5399048"/>
          </a:xfrm>
        </p:grpSpPr>
        <p:cxnSp>
          <p:nvCxnSpPr>
            <p:cNvPr id="33" name="Elbow Connector 32"/>
            <p:cNvCxnSpPr>
              <a:stCxn id="34" idx="6"/>
            </p:cNvCxnSpPr>
            <p:nvPr/>
          </p:nvCxnSpPr>
          <p:spPr>
            <a:xfrm rot="10800000" flipV="1">
              <a:off x="6344349" y="2145142"/>
              <a:ext cx="3876413" cy="4712857"/>
            </a:xfrm>
            <a:prstGeom prst="bentConnector2">
              <a:avLst/>
            </a:prstGeom>
            <a:ln w="1936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 flipH="1">
              <a:off x="10220761" y="1458951"/>
              <a:ext cx="1372384" cy="1372384"/>
            </a:xfrm>
            <a:prstGeom prst="ellipse">
              <a:avLst/>
            </a:prstGeom>
            <a:solidFill>
              <a:schemeClr val="accent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Content Placeholder 12"/>
          <p:cNvSpPr txBox="1">
            <a:spLocks/>
          </p:cNvSpPr>
          <p:nvPr/>
        </p:nvSpPr>
        <p:spPr>
          <a:xfrm>
            <a:off x="8027260" y="3121456"/>
            <a:ext cx="3859939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Increased </a:t>
            </a:r>
            <a:r>
              <a:rPr lang="en-US" sz="2000" dirty="0" smtClean="0"/>
              <a:t>time</a:t>
            </a:r>
            <a:br>
              <a:rPr lang="en-US" sz="2000" dirty="0" smtClean="0"/>
            </a:br>
            <a:r>
              <a:rPr lang="en-US" sz="2000" dirty="0" smtClean="0"/>
              <a:t>and resources </a:t>
            </a:r>
            <a:r>
              <a:rPr lang="en-US" sz="2000" dirty="0"/>
              <a:t>spent </a:t>
            </a:r>
            <a:r>
              <a:rPr lang="en-US" sz="2000" dirty="0" smtClean="0"/>
              <a:t>supporting </a:t>
            </a:r>
            <a:r>
              <a:rPr lang="en-US" sz="2000" dirty="0"/>
              <a:t>broad </a:t>
            </a:r>
            <a:r>
              <a:rPr lang="en-US" sz="2000" dirty="0" smtClean="0"/>
              <a:t>devices</a:t>
            </a:r>
            <a:endParaRPr lang="en-US" sz="2000" dirty="0"/>
          </a:p>
        </p:txBody>
      </p:sp>
      <p:sp>
        <p:nvSpPr>
          <p:cNvPr id="36" name="Content Placeholder 12"/>
          <p:cNvSpPr txBox="1">
            <a:spLocks/>
          </p:cNvSpPr>
          <p:nvPr/>
        </p:nvSpPr>
        <p:spPr>
          <a:xfrm>
            <a:off x="8027260" y="4615908"/>
            <a:ext cx="385993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Curriculum </a:t>
            </a:r>
            <a:r>
              <a:rPr lang="en-US" sz="2000" dirty="0"/>
              <a:t>design </a:t>
            </a:r>
            <a:r>
              <a:rPr lang="en-US" sz="2000" dirty="0" smtClean="0"/>
              <a:t>restrictions</a:t>
            </a:r>
            <a:endParaRPr lang="en-US" sz="2000" dirty="0"/>
          </a:p>
        </p:txBody>
      </p:sp>
      <p:sp>
        <p:nvSpPr>
          <p:cNvPr id="38" name="Content Placeholder 12"/>
          <p:cNvSpPr txBox="1">
            <a:spLocks/>
          </p:cNvSpPr>
          <p:nvPr/>
        </p:nvSpPr>
        <p:spPr>
          <a:xfrm>
            <a:off x="8027260" y="5681666"/>
            <a:ext cx="3859938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Challenging for teachers to teach to the numerous devices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78362" y="3068012"/>
            <a:ext cx="957280" cy="957280"/>
            <a:chOff x="771126" y="2695939"/>
            <a:chExt cx="957280" cy="957280"/>
          </a:xfrm>
        </p:grpSpPr>
        <p:sp>
          <p:nvSpPr>
            <p:cNvPr id="27" name="Oval 26"/>
            <p:cNvSpPr/>
            <p:nvPr/>
          </p:nvSpPr>
          <p:spPr>
            <a:xfrm>
              <a:off x="771126" y="2695939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0402" y="2837198"/>
              <a:ext cx="392987" cy="702465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78362" y="4270943"/>
            <a:ext cx="957280" cy="957280"/>
            <a:chOff x="771126" y="3898870"/>
            <a:chExt cx="957280" cy="957280"/>
          </a:xfrm>
        </p:grpSpPr>
        <p:sp>
          <p:nvSpPr>
            <p:cNvPr id="22" name="Oval 21"/>
            <p:cNvSpPr/>
            <p:nvPr/>
          </p:nvSpPr>
          <p:spPr>
            <a:xfrm>
              <a:off x="771126" y="3898870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246" y="4091137"/>
              <a:ext cx="547592" cy="572746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778362" y="5473873"/>
            <a:ext cx="957280" cy="957280"/>
            <a:chOff x="771126" y="5101800"/>
            <a:chExt cx="957280" cy="957280"/>
          </a:xfrm>
        </p:grpSpPr>
        <p:sp>
          <p:nvSpPr>
            <p:cNvPr id="23" name="Oval 22"/>
            <p:cNvSpPr/>
            <p:nvPr/>
          </p:nvSpPr>
          <p:spPr>
            <a:xfrm>
              <a:off x="771126" y="5101800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348" y="5276090"/>
              <a:ext cx="665097" cy="6087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925642" y="5480158"/>
            <a:ext cx="957280" cy="957280"/>
            <a:chOff x="6993137" y="5704778"/>
            <a:chExt cx="957280" cy="957280"/>
          </a:xfrm>
        </p:grpSpPr>
        <p:sp>
          <p:nvSpPr>
            <p:cNvPr id="26" name="Oval 25"/>
            <p:cNvSpPr/>
            <p:nvPr/>
          </p:nvSpPr>
          <p:spPr>
            <a:xfrm>
              <a:off x="6993137" y="5704778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2171" y="5934181"/>
              <a:ext cx="487428" cy="487428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925642" y="3071011"/>
            <a:ext cx="957280" cy="957280"/>
            <a:chOff x="6993137" y="2644476"/>
            <a:chExt cx="957280" cy="957280"/>
          </a:xfrm>
        </p:grpSpPr>
        <p:sp>
          <p:nvSpPr>
            <p:cNvPr id="30" name="Oval 29"/>
            <p:cNvSpPr/>
            <p:nvPr/>
          </p:nvSpPr>
          <p:spPr>
            <a:xfrm>
              <a:off x="6993137" y="2644476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98493" y="2841793"/>
              <a:ext cx="758793" cy="504015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6925642" y="4267200"/>
            <a:ext cx="957280" cy="957280"/>
            <a:chOff x="6993137" y="3669906"/>
            <a:chExt cx="957280" cy="957280"/>
          </a:xfrm>
        </p:grpSpPr>
        <p:sp>
          <p:nvSpPr>
            <p:cNvPr id="24" name="Oval 23"/>
            <p:cNvSpPr/>
            <p:nvPr/>
          </p:nvSpPr>
          <p:spPr>
            <a:xfrm>
              <a:off x="6993137" y="3669906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3833" y="3866074"/>
              <a:ext cx="619778" cy="593404"/>
            </a:xfrm>
            <a:prstGeom prst="rect">
              <a:avLst/>
            </a:prstGeom>
          </p:spPr>
        </p:pic>
      </p:grp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607407" y="1862736"/>
            <a:ext cx="1364804" cy="528637"/>
          </a:xfrm>
          <a:noFill/>
        </p:spPr>
        <p:txBody>
          <a:bodyPr anchor="ctr" anchorCtr="0"/>
          <a:lstStyle/>
          <a:p>
            <a:pPr marL="0" indent="0" algn="ctr">
              <a:buNone/>
            </a:pPr>
            <a:r>
              <a:rPr lang="en-US" sz="7200" b="1" dirty="0" smtClean="0"/>
              <a:t>+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10226830" y="1880198"/>
            <a:ext cx="1372385" cy="528638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chemeClr val="accent2"/>
                </a:solidFill>
              </a:rPr>
              <a:t>-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8" grpId="0"/>
      <p:bldP spid="29" grpId="0"/>
      <p:bldP spid="35" grpId="0"/>
      <p:bldP spid="36" grpId="0"/>
      <p:bldP spid="38" grpId="0"/>
      <p:bldP spid="5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dirty="0" smtClean="0"/>
              <a:t>1:1</a:t>
            </a:r>
            <a:endParaRPr lang="en-US" dirty="0">
              <a:sym typeface="Arial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1905000" y="3353159"/>
            <a:ext cx="3066966" cy="424732"/>
          </a:xfrm>
        </p:spPr>
        <p:txBody>
          <a:bodyPr wrap="square" anchor="ctr" anchorCtr="0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/>
              <a:t>Device </a:t>
            </a:r>
            <a:r>
              <a:rPr lang="en-US" sz="2400" dirty="0" smtClean="0"/>
              <a:t>consistency </a:t>
            </a:r>
          </a:p>
        </p:txBody>
      </p:sp>
      <p:sp>
        <p:nvSpPr>
          <p:cNvPr id="28" name="Content Placeholder 12"/>
          <p:cNvSpPr txBox="1">
            <a:spLocks/>
          </p:cNvSpPr>
          <p:nvPr/>
        </p:nvSpPr>
        <p:spPr>
          <a:xfrm>
            <a:off x="1905000" y="4529031"/>
            <a:ext cx="3657600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Easier curriculum design</a:t>
            </a:r>
            <a:endParaRPr lang="en-US" sz="2400" dirty="0"/>
          </a:p>
        </p:txBody>
      </p:sp>
      <p:sp>
        <p:nvSpPr>
          <p:cNvPr id="29" name="Content Placeholder 12"/>
          <p:cNvSpPr txBox="1">
            <a:spLocks/>
          </p:cNvSpPr>
          <p:nvPr/>
        </p:nvSpPr>
        <p:spPr>
          <a:xfrm>
            <a:off x="1905000" y="5588501"/>
            <a:ext cx="3754269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Reduced IT support and resources</a:t>
            </a:r>
            <a:endParaRPr lang="en-US" sz="2400" dirty="0"/>
          </a:p>
        </p:txBody>
      </p:sp>
      <p:sp>
        <p:nvSpPr>
          <p:cNvPr id="35" name="Content Placeholder 12"/>
          <p:cNvSpPr txBox="1">
            <a:spLocks/>
          </p:cNvSpPr>
          <p:nvPr/>
        </p:nvSpPr>
        <p:spPr>
          <a:xfrm>
            <a:off x="8001000" y="3320517"/>
            <a:ext cx="3728030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Sustainability concerns</a:t>
            </a:r>
            <a:endParaRPr lang="en-US" sz="2400" dirty="0"/>
          </a:p>
        </p:txBody>
      </p:sp>
      <p:sp>
        <p:nvSpPr>
          <p:cNvPr id="36" name="Content Placeholder 12"/>
          <p:cNvSpPr txBox="1">
            <a:spLocks/>
          </p:cNvSpPr>
          <p:nvPr/>
        </p:nvSpPr>
        <p:spPr>
          <a:xfrm>
            <a:off x="8001000" y="4377136"/>
            <a:ext cx="3962400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District liability for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security </a:t>
            </a:r>
            <a:r>
              <a:rPr lang="en-US" sz="2400" dirty="0"/>
              <a:t>and </a:t>
            </a:r>
            <a:r>
              <a:rPr lang="en-US" sz="2400" dirty="0" smtClean="0"/>
              <a:t>management</a:t>
            </a:r>
            <a:endParaRPr lang="en-US" sz="2400" dirty="0"/>
          </a:p>
        </p:txBody>
      </p:sp>
      <p:sp>
        <p:nvSpPr>
          <p:cNvPr id="38" name="Content Placeholder 12"/>
          <p:cNvSpPr txBox="1">
            <a:spLocks/>
          </p:cNvSpPr>
          <p:nvPr/>
        </p:nvSpPr>
        <p:spPr>
          <a:xfrm>
            <a:off x="8001000" y="5399210"/>
            <a:ext cx="3962400" cy="108952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Students unable to choose a device that best meets their learning needs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71126" y="5481620"/>
            <a:ext cx="957280" cy="957280"/>
            <a:chOff x="771126" y="5104994"/>
            <a:chExt cx="957280" cy="957280"/>
          </a:xfrm>
        </p:grpSpPr>
        <p:sp>
          <p:nvSpPr>
            <p:cNvPr id="23" name="Oval 22"/>
            <p:cNvSpPr/>
            <p:nvPr/>
          </p:nvSpPr>
          <p:spPr>
            <a:xfrm>
              <a:off x="771126" y="5104994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716" y="5311040"/>
              <a:ext cx="670100" cy="558802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71126" y="4276801"/>
            <a:ext cx="957280" cy="957280"/>
            <a:chOff x="771126" y="3902064"/>
            <a:chExt cx="957280" cy="957280"/>
          </a:xfrm>
        </p:grpSpPr>
        <p:sp>
          <p:nvSpPr>
            <p:cNvPr id="22" name="Oval 21"/>
            <p:cNvSpPr/>
            <p:nvPr/>
          </p:nvSpPr>
          <p:spPr>
            <a:xfrm>
              <a:off x="771126" y="3902064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131" y="4029261"/>
              <a:ext cx="685889" cy="68588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771126" y="3071981"/>
            <a:ext cx="957280" cy="957280"/>
            <a:chOff x="771126" y="2699133"/>
            <a:chExt cx="957280" cy="957280"/>
          </a:xfrm>
        </p:grpSpPr>
        <p:sp>
          <p:nvSpPr>
            <p:cNvPr id="27" name="Oval 26"/>
            <p:cNvSpPr/>
            <p:nvPr/>
          </p:nvSpPr>
          <p:spPr>
            <a:xfrm>
              <a:off x="771126" y="2699133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131" y="2923070"/>
              <a:ext cx="665097" cy="5073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22008" y="5465335"/>
            <a:ext cx="957280" cy="957280"/>
            <a:chOff x="6993137" y="5707972"/>
            <a:chExt cx="957280" cy="957280"/>
          </a:xfrm>
        </p:grpSpPr>
        <p:sp>
          <p:nvSpPr>
            <p:cNvPr id="26" name="Oval 25"/>
            <p:cNvSpPr/>
            <p:nvPr/>
          </p:nvSpPr>
          <p:spPr>
            <a:xfrm>
              <a:off x="6993137" y="5707972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58196" y="5877561"/>
              <a:ext cx="447506" cy="61810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922008" y="3057711"/>
            <a:ext cx="957280" cy="957280"/>
            <a:chOff x="6993137" y="2647670"/>
            <a:chExt cx="957280" cy="957280"/>
          </a:xfrm>
        </p:grpSpPr>
        <p:sp>
          <p:nvSpPr>
            <p:cNvPr id="30" name="Oval 29"/>
            <p:cNvSpPr/>
            <p:nvPr/>
          </p:nvSpPr>
          <p:spPr>
            <a:xfrm>
              <a:off x="6993137" y="2647670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989" y="2802802"/>
              <a:ext cx="358789" cy="64008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922008" y="4277061"/>
            <a:ext cx="957280" cy="957280"/>
            <a:chOff x="6993137" y="3673100"/>
            <a:chExt cx="957280" cy="957280"/>
          </a:xfrm>
        </p:grpSpPr>
        <p:sp>
          <p:nvSpPr>
            <p:cNvPr id="24" name="Oval 23"/>
            <p:cNvSpPr/>
            <p:nvPr/>
          </p:nvSpPr>
          <p:spPr>
            <a:xfrm>
              <a:off x="6993137" y="3673100"/>
              <a:ext cx="957280" cy="95728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7821" y="3820380"/>
              <a:ext cx="534696" cy="66272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07407" y="1447800"/>
            <a:ext cx="5241216" cy="5474000"/>
            <a:chOff x="607407" y="1447800"/>
            <a:chExt cx="5241216" cy="5474000"/>
          </a:xfrm>
        </p:grpSpPr>
        <p:grpSp>
          <p:nvGrpSpPr>
            <p:cNvPr id="39" name="Group 38"/>
            <p:cNvGrpSpPr/>
            <p:nvPr/>
          </p:nvGrpSpPr>
          <p:grpSpPr>
            <a:xfrm>
              <a:off x="607408" y="1447800"/>
              <a:ext cx="5241215" cy="5474000"/>
              <a:chOff x="607408" y="1447800"/>
              <a:chExt cx="5241215" cy="5474000"/>
            </a:xfrm>
          </p:grpSpPr>
          <p:cxnSp>
            <p:nvCxnSpPr>
              <p:cNvPr id="40" name="Elbow Connector 39"/>
              <p:cNvCxnSpPr>
                <a:stCxn id="41" idx="6"/>
              </p:cNvCxnSpPr>
              <p:nvPr/>
            </p:nvCxnSpPr>
            <p:spPr>
              <a:xfrm>
                <a:off x="1979008" y="2133600"/>
                <a:ext cx="3869615" cy="4788200"/>
              </a:xfrm>
              <a:prstGeom prst="bentConnector2">
                <a:avLst/>
              </a:prstGeom>
              <a:ln w="1936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607408" y="1447800"/>
                <a:ext cx="1371600" cy="1371600"/>
              </a:xfrm>
              <a:prstGeom prst="ellipse">
                <a:avLst/>
              </a:prstGeom>
              <a:solidFill>
                <a:schemeClr val="accent2"/>
              </a:solidFill>
              <a:ln w="1270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Text Placeholder 4"/>
            <p:cNvSpPr txBox="1">
              <a:spLocks/>
            </p:cNvSpPr>
            <p:nvPr/>
          </p:nvSpPr>
          <p:spPr>
            <a:xfrm>
              <a:off x="607407" y="1862736"/>
              <a:ext cx="1364804" cy="52863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7200" b="1" dirty="0" smtClean="0"/>
                <a:t>+</a:t>
              </a:r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44349" y="1458951"/>
            <a:ext cx="5254866" cy="5399048"/>
            <a:chOff x="6344349" y="1458951"/>
            <a:chExt cx="5254866" cy="5399048"/>
          </a:xfrm>
        </p:grpSpPr>
        <p:grpSp>
          <p:nvGrpSpPr>
            <p:cNvPr id="42" name="Group 41"/>
            <p:cNvGrpSpPr/>
            <p:nvPr/>
          </p:nvGrpSpPr>
          <p:grpSpPr>
            <a:xfrm>
              <a:off x="6344349" y="1458951"/>
              <a:ext cx="5248796" cy="5399048"/>
              <a:chOff x="6344349" y="1458951"/>
              <a:chExt cx="5248796" cy="5399048"/>
            </a:xfrm>
          </p:grpSpPr>
          <p:cxnSp>
            <p:nvCxnSpPr>
              <p:cNvPr id="43" name="Elbow Connector 42"/>
              <p:cNvCxnSpPr>
                <a:stCxn id="44" idx="6"/>
              </p:cNvCxnSpPr>
              <p:nvPr/>
            </p:nvCxnSpPr>
            <p:spPr>
              <a:xfrm rot="10800000" flipV="1">
                <a:off x="6344349" y="2145142"/>
                <a:ext cx="3876413" cy="4712857"/>
              </a:xfrm>
              <a:prstGeom prst="bentConnector2">
                <a:avLst/>
              </a:prstGeom>
              <a:ln w="1936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 flipH="1">
                <a:off x="10220761" y="1458951"/>
                <a:ext cx="1372384" cy="1372384"/>
              </a:xfrm>
              <a:prstGeom prst="ellipse">
                <a:avLst/>
              </a:prstGeom>
              <a:solidFill>
                <a:schemeClr val="accent1"/>
              </a:solidFill>
              <a:ln w="1270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Text Placeholder 7"/>
            <p:cNvSpPr txBox="1">
              <a:spLocks/>
            </p:cNvSpPr>
            <p:nvPr/>
          </p:nvSpPr>
          <p:spPr>
            <a:xfrm>
              <a:off x="10226830" y="1880198"/>
              <a:ext cx="1372385" cy="528638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Avenir Next for Best Buy" panose="020B0503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9600" b="1" dirty="0" smtClean="0">
                  <a:solidFill>
                    <a:schemeClr val="accent2"/>
                  </a:solidFill>
                </a:rPr>
                <a:t>-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7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8" grpId="0"/>
      <p:bldP spid="29" grpId="0"/>
      <p:bldP spid="35" grpId="0"/>
      <p:bldP spid="3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Dual-Funded by Best Buy Education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09650" y="1703670"/>
            <a:ext cx="4918426" cy="4925730"/>
            <a:chOff x="840785" y="1703670"/>
            <a:chExt cx="4918426" cy="4925730"/>
          </a:xfrm>
        </p:grpSpPr>
        <p:sp>
          <p:nvSpPr>
            <p:cNvPr id="5" name="Freeform 16"/>
            <p:cNvSpPr>
              <a:spLocks/>
            </p:cNvSpPr>
            <p:nvPr/>
          </p:nvSpPr>
          <p:spPr bwMode="auto">
            <a:xfrm>
              <a:off x="840785" y="6155425"/>
              <a:ext cx="1563151" cy="473975"/>
            </a:xfrm>
            <a:custGeom>
              <a:avLst/>
              <a:gdLst>
                <a:gd name="T0" fmla="*/ 641 w 641"/>
                <a:gd name="T1" fmla="*/ 0 h 236"/>
                <a:gd name="T2" fmla="*/ 640 w 641"/>
                <a:gd name="T3" fmla="*/ 4 h 236"/>
                <a:gd name="T4" fmla="*/ 632 w 641"/>
                <a:gd name="T5" fmla="*/ 16 h 236"/>
                <a:gd name="T6" fmla="*/ 624 w 641"/>
                <a:gd name="T7" fmla="*/ 29 h 236"/>
                <a:gd name="T8" fmla="*/ 613 w 641"/>
                <a:gd name="T9" fmla="*/ 46 h 236"/>
                <a:gd name="T10" fmla="*/ 603 w 641"/>
                <a:gd name="T11" fmla="*/ 60 h 236"/>
                <a:gd name="T12" fmla="*/ 593 w 641"/>
                <a:gd name="T13" fmla="*/ 71 h 236"/>
                <a:gd name="T14" fmla="*/ 567 w 641"/>
                <a:gd name="T15" fmla="*/ 100 h 236"/>
                <a:gd name="T16" fmla="*/ 544 w 641"/>
                <a:gd name="T17" fmla="*/ 123 h 236"/>
                <a:gd name="T18" fmla="*/ 520 w 641"/>
                <a:gd name="T19" fmla="*/ 144 h 236"/>
                <a:gd name="T20" fmla="*/ 497 w 641"/>
                <a:gd name="T21" fmla="*/ 165 h 236"/>
                <a:gd name="T22" fmla="*/ 471 w 641"/>
                <a:gd name="T23" fmla="*/ 185 h 236"/>
                <a:gd name="T24" fmla="*/ 440 w 641"/>
                <a:gd name="T25" fmla="*/ 206 h 236"/>
                <a:gd name="T26" fmla="*/ 401 w 641"/>
                <a:gd name="T27" fmla="*/ 227 h 236"/>
                <a:gd name="T28" fmla="*/ 399 w 641"/>
                <a:gd name="T29" fmla="*/ 229 h 236"/>
                <a:gd name="T30" fmla="*/ 394 w 641"/>
                <a:gd name="T31" fmla="*/ 231 h 236"/>
                <a:gd name="T32" fmla="*/ 388 w 641"/>
                <a:gd name="T33" fmla="*/ 233 h 236"/>
                <a:gd name="T34" fmla="*/ 382 w 641"/>
                <a:gd name="T35" fmla="*/ 234 h 236"/>
                <a:gd name="T36" fmla="*/ 375 w 641"/>
                <a:gd name="T37" fmla="*/ 236 h 236"/>
                <a:gd name="T38" fmla="*/ 367 w 641"/>
                <a:gd name="T39" fmla="*/ 236 h 236"/>
                <a:gd name="T40" fmla="*/ 361 w 641"/>
                <a:gd name="T41" fmla="*/ 236 h 236"/>
                <a:gd name="T42" fmla="*/ 353 w 641"/>
                <a:gd name="T43" fmla="*/ 236 h 236"/>
                <a:gd name="T44" fmla="*/ 294 w 641"/>
                <a:gd name="T45" fmla="*/ 233 h 236"/>
                <a:gd name="T46" fmla="*/ 238 w 641"/>
                <a:gd name="T47" fmla="*/ 223 h 236"/>
                <a:gd name="T48" fmla="*/ 188 w 641"/>
                <a:gd name="T49" fmla="*/ 206 h 236"/>
                <a:gd name="T50" fmla="*/ 142 w 641"/>
                <a:gd name="T51" fmla="*/ 183 h 236"/>
                <a:gd name="T52" fmla="*/ 98 w 641"/>
                <a:gd name="T53" fmla="*/ 150 h 236"/>
                <a:gd name="T54" fmla="*/ 58 w 641"/>
                <a:gd name="T55" fmla="*/ 110 h 236"/>
                <a:gd name="T56" fmla="*/ 50 w 641"/>
                <a:gd name="T57" fmla="*/ 100 h 236"/>
                <a:gd name="T58" fmla="*/ 42 w 641"/>
                <a:gd name="T59" fmla="*/ 85 h 236"/>
                <a:gd name="T60" fmla="*/ 33 w 641"/>
                <a:gd name="T61" fmla="*/ 67 h 236"/>
                <a:gd name="T62" fmla="*/ 23 w 641"/>
                <a:gd name="T63" fmla="*/ 48 h 236"/>
                <a:gd name="T64" fmla="*/ 13 w 641"/>
                <a:gd name="T65" fmla="*/ 31 h 236"/>
                <a:gd name="T66" fmla="*/ 6 w 641"/>
                <a:gd name="T67" fmla="*/ 16 h 236"/>
                <a:gd name="T68" fmla="*/ 2 w 641"/>
                <a:gd name="T69" fmla="*/ 6 h 236"/>
                <a:gd name="T70" fmla="*/ 0 w 641"/>
                <a:gd name="T71" fmla="*/ 2 h 236"/>
                <a:gd name="T72" fmla="*/ 641 w 641"/>
                <a:gd name="T7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1" h="236">
                  <a:moveTo>
                    <a:pt x="641" y="0"/>
                  </a:moveTo>
                  <a:lnTo>
                    <a:pt x="640" y="4"/>
                  </a:lnTo>
                  <a:lnTo>
                    <a:pt x="632" y="16"/>
                  </a:lnTo>
                  <a:lnTo>
                    <a:pt x="624" y="29"/>
                  </a:lnTo>
                  <a:lnTo>
                    <a:pt x="613" y="46"/>
                  </a:lnTo>
                  <a:lnTo>
                    <a:pt x="603" y="60"/>
                  </a:lnTo>
                  <a:lnTo>
                    <a:pt x="593" y="71"/>
                  </a:lnTo>
                  <a:lnTo>
                    <a:pt x="567" y="100"/>
                  </a:lnTo>
                  <a:lnTo>
                    <a:pt x="544" y="123"/>
                  </a:lnTo>
                  <a:lnTo>
                    <a:pt x="520" y="144"/>
                  </a:lnTo>
                  <a:lnTo>
                    <a:pt x="497" y="165"/>
                  </a:lnTo>
                  <a:lnTo>
                    <a:pt x="471" y="185"/>
                  </a:lnTo>
                  <a:lnTo>
                    <a:pt x="440" y="206"/>
                  </a:lnTo>
                  <a:lnTo>
                    <a:pt x="401" y="227"/>
                  </a:lnTo>
                  <a:lnTo>
                    <a:pt x="399" y="229"/>
                  </a:lnTo>
                  <a:lnTo>
                    <a:pt x="394" y="231"/>
                  </a:lnTo>
                  <a:lnTo>
                    <a:pt x="388" y="233"/>
                  </a:lnTo>
                  <a:lnTo>
                    <a:pt x="382" y="234"/>
                  </a:lnTo>
                  <a:lnTo>
                    <a:pt x="375" y="236"/>
                  </a:lnTo>
                  <a:lnTo>
                    <a:pt x="367" y="236"/>
                  </a:lnTo>
                  <a:lnTo>
                    <a:pt x="361" y="236"/>
                  </a:lnTo>
                  <a:lnTo>
                    <a:pt x="353" y="236"/>
                  </a:lnTo>
                  <a:lnTo>
                    <a:pt x="294" y="233"/>
                  </a:lnTo>
                  <a:lnTo>
                    <a:pt x="238" y="223"/>
                  </a:lnTo>
                  <a:lnTo>
                    <a:pt x="188" y="206"/>
                  </a:lnTo>
                  <a:lnTo>
                    <a:pt x="142" y="183"/>
                  </a:lnTo>
                  <a:lnTo>
                    <a:pt x="98" y="150"/>
                  </a:lnTo>
                  <a:lnTo>
                    <a:pt x="58" y="110"/>
                  </a:lnTo>
                  <a:lnTo>
                    <a:pt x="50" y="100"/>
                  </a:lnTo>
                  <a:lnTo>
                    <a:pt x="42" y="85"/>
                  </a:lnTo>
                  <a:lnTo>
                    <a:pt x="33" y="67"/>
                  </a:lnTo>
                  <a:lnTo>
                    <a:pt x="23" y="48"/>
                  </a:lnTo>
                  <a:lnTo>
                    <a:pt x="13" y="31"/>
                  </a:lnTo>
                  <a:lnTo>
                    <a:pt x="6" y="16"/>
                  </a:lnTo>
                  <a:lnTo>
                    <a:pt x="2" y="6"/>
                  </a:lnTo>
                  <a:lnTo>
                    <a:pt x="0" y="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17"/>
            <p:cNvSpPr>
              <a:spLocks/>
            </p:cNvSpPr>
            <p:nvPr/>
          </p:nvSpPr>
          <p:spPr bwMode="auto">
            <a:xfrm>
              <a:off x="1644411" y="1703670"/>
              <a:ext cx="4114800" cy="4925729"/>
            </a:xfrm>
            <a:custGeom>
              <a:avLst/>
              <a:gdLst>
                <a:gd name="T0" fmla="*/ 1619 w 1619"/>
                <a:gd name="T1" fmla="*/ 466 h 1388"/>
                <a:gd name="T2" fmla="*/ 1475 w 1619"/>
                <a:gd name="T3" fmla="*/ 472 h 1388"/>
                <a:gd name="T4" fmla="*/ 1475 w 1619"/>
                <a:gd name="T5" fmla="*/ 507 h 1388"/>
                <a:gd name="T6" fmla="*/ 1475 w 1619"/>
                <a:gd name="T7" fmla="*/ 553 h 1388"/>
                <a:gd name="T8" fmla="*/ 1475 w 1619"/>
                <a:gd name="T9" fmla="*/ 641 h 1388"/>
                <a:gd name="T10" fmla="*/ 1473 w 1619"/>
                <a:gd name="T11" fmla="*/ 787 h 1388"/>
                <a:gd name="T12" fmla="*/ 1475 w 1619"/>
                <a:gd name="T13" fmla="*/ 922 h 1388"/>
                <a:gd name="T14" fmla="*/ 1473 w 1619"/>
                <a:gd name="T15" fmla="*/ 1016 h 1388"/>
                <a:gd name="T16" fmla="*/ 1454 w 1619"/>
                <a:gd name="T17" fmla="*/ 1112 h 1388"/>
                <a:gd name="T18" fmla="*/ 1415 w 1619"/>
                <a:gd name="T19" fmla="*/ 1208 h 1388"/>
                <a:gd name="T20" fmla="*/ 1359 w 1619"/>
                <a:gd name="T21" fmla="*/ 1287 h 1388"/>
                <a:gd name="T22" fmla="*/ 1288 w 1619"/>
                <a:gd name="T23" fmla="*/ 1338 h 1388"/>
                <a:gd name="T24" fmla="*/ 1206 w 1619"/>
                <a:gd name="T25" fmla="*/ 1375 h 1388"/>
                <a:gd name="T26" fmla="*/ 1106 w 1619"/>
                <a:gd name="T27" fmla="*/ 1388 h 1388"/>
                <a:gd name="T28" fmla="*/ 5 w 1619"/>
                <a:gd name="T29" fmla="*/ 1386 h 1388"/>
                <a:gd name="T30" fmla="*/ 13 w 1619"/>
                <a:gd name="T31" fmla="*/ 1385 h 1388"/>
                <a:gd name="T32" fmla="*/ 21 w 1619"/>
                <a:gd name="T33" fmla="*/ 1381 h 1388"/>
                <a:gd name="T34" fmla="*/ 53 w 1619"/>
                <a:gd name="T35" fmla="*/ 1365 h 1388"/>
                <a:gd name="T36" fmla="*/ 119 w 1619"/>
                <a:gd name="T37" fmla="*/ 1319 h 1388"/>
                <a:gd name="T38" fmla="*/ 182 w 1619"/>
                <a:gd name="T39" fmla="*/ 1262 h 1388"/>
                <a:gd name="T40" fmla="*/ 234 w 1619"/>
                <a:gd name="T41" fmla="*/ 1208 h 1388"/>
                <a:gd name="T42" fmla="*/ 280 w 1619"/>
                <a:gd name="T43" fmla="*/ 1123 h 1388"/>
                <a:gd name="T44" fmla="*/ 292 w 1619"/>
                <a:gd name="T45" fmla="*/ 1052 h 1388"/>
                <a:gd name="T46" fmla="*/ 294 w 1619"/>
                <a:gd name="T47" fmla="*/ 541 h 1388"/>
                <a:gd name="T48" fmla="*/ 294 w 1619"/>
                <a:gd name="T49" fmla="*/ 505 h 1388"/>
                <a:gd name="T50" fmla="*/ 294 w 1619"/>
                <a:gd name="T51" fmla="*/ 472 h 1388"/>
                <a:gd name="T52" fmla="*/ 132 w 1619"/>
                <a:gd name="T53" fmla="*/ 466 h 1388"/>
                <a:gd name="T54" fmla="*/ 326 w 1619"/>
                <a:gd name="T55" fmla="*/ 340 h 1388"/>
                <a:gd name="T56" fmla="*/ 439 w 1619"/>
                <a:gd name="T57" fmla="*/ 271 h 1388"/>
                <a:gd name="T58" fmla="*/ 493 w 1619"/>
                <a:gd name="T59" fmla="*/ 238 h 1388"/>
                <a:gd name="T60" fmla="*/ 564 w 1619"/>
                <a:gd name="T61" fmla="*/ 194 h 1388"/>
                <a:gd name="T62" fmla="*/ 641 w 1619"/>
                <a:gd name="T63" fmla="*/ 146 h 1388"/>
                <a:gd name="T64" fmla="*/ 716 w 1619"/>
                <a:gd name="T65" fmla="*/ 98 h 1388"/>
                <a:gd name="T66" fmla="*/ 785 w 1619"/>
                <a:gd name="T67" fmla="*/ 55 h 1388"/>
                <a:gd name="T68" fmla="*/ 839 w 1619"/>
                <a:gd name="T69" fmla="*/ 21 h 1388"/>
                <a:gd name="T70" fmla="*/ 870 w 1619"/>
                <a:gd name="T71" fmla="*/ 2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9" h="1388">
                  <a:moveTo>
                    <a:pt x="874" y="0"/>
                  </a:moveTo>
                  <a:lnTo>
                    <a:pt x="1619" y="466"/>
                  </a:lnTo>
                  <a:lnTo>
                    <a:pt x="1475" y="466"/>
                  </a:lnTo>
                  <a:lnTo>
                    <a:pt x="1475" y="472"/>
                  </a:lnTo>
                  <a:lnTo>
                    <a:pt x="1475" y="486"/>
                  </a:lnTo>
                  <a:lnTo>
                    <a:pt x="1475" y="507"/>
                  </a:lnTo>
                  <a:lnTo>
                    <a:pt x="1475" y="530"/>
                  </a:lnTo>
                  <a:lnTo>
                    <a:pt x="1475" y="553"/>
                  </a:lnTo>
                  <a:lnTo>
                    <a:pt x="1475" y="572"/>
                  </a:lnTo>
                  <a:lnTo>
                    <a:pt x="1475" y="641"/>
                  </a:lnTo>
                  <a:lnTo>
                    <a:pt x="1475" y="714"/>
                  </a:lnTo>
                  <a:lnTo>
                    <a:pt x="1473" y="787"/>
                  </a:lnTo>
                  <a:lnTo>
                    <a:pt x="1473" y="856"/>
                  </a:lnTo>
                  <a:lnTo>
                    <a:pt x="1475" y="922"/>
                  </a:lnTo>
                  <a:lnTo>
                    <a:pt x="1475" y="975"/>
                  </a:lnTo>
                  <a:lnTo>
                    <a:pt x="1473" y="1016"/>
                  </a:lnTo>
                  <a:lnTo>
                    <a:pt x="1465" y="1062"/>
                  </a:lnTo>
                  <a:lnTo>
                    <a:pt x="1454" y="1112"/>
                  </a:lnTo>
                  <a:lnTo>
                    <a:pt x="1436" y="1160"/>
                  </a:lnTo>
                  <a:lnTo>
                    <a:pt x="1415" y="1208"/>
                  </a:lnTo>
                  <a:lnTo>
                    <a:pt x="1388" y="1252"/>
                  </a:lnTo>
                  <a:lnTo>
                    <a:pt x="1359" y="1287"/>
                  </a:lnTo>
                  <a:lnTo>
                    <a:pt x="1327" y="1315"/>
                  </a:lnTo>
                  <a:lnTo>
                    <a:pt x="1288" y="1338"/>
                  </a:lnTo>
                  <a:lnTo>
                    <a:pt x="1248" y="1358"/>
                  </a:lnTo>
                  <a:lnTo>
                    <a:pt x="1206" y="1375"/>
                  </a:lnTo>
                  <a:lnTo>
                    <a:pt x="1156" y="1386"/>
                  </a:lnTo>
                  <a:lnTo>
                    <a:pt x="1106" y="1388"/>
                  </a:lnTo>
                  <a:lnTo>
                    <a:pt x="0" y="1388"/>
                  </a:lnTo>
                  <a:lnTo>
                    <a:pt x="5" y="1386"/>
                  </a:lnTo>
                  <a:lnTo>
                    <a:pt x="9" y="1385"/>
                  </a:lnTo>
                  <a:lnTo>
                    <a:pt x="13" y="1385"/>
                  </a:lnTo>
                  <a:lnTo>
                    <a:pt x="17" y="1383"/>
                  </a:lnTo>
                  <a:lnTo>
                    <a:pt x="21" y="1381"/>
                  </a:lnTo>
                  <a:lnTo>
                    <a:pt x="27" y="1379"/>
                  </a:lnTo>
                  <a:lnTo>
                    <a:pt x="53" y="1365"/>
                  </a:lnTo>
                  <a:lnTo>
                    <a:pt x="86" y="1344"/>
                  </a:lnTo>
                  <a:lnTo>
                    <a:pt x="119" y="1319"/>
                  </a:lnTo>
                  <a:lnTo>
                    <a:pt x="151" y="1290"/>
                  </a:lnTo>
                  <a:lnTo>
                    <a:pt x="182" y="1262"/>
                  </a:lnTo>
                  <a:lnTo>
                    <a:pt x="211" y="1233"/>
                  </a:lnTo>
                  <a:lnTo>
                    <a:pt x="234" y="1208"/>
                  </a:lnTo>
                  <a:lnTo>
                    <a:pt x="263" y="1164"/>
                  </a:lnTo>
                  <a:lnTo>
                    <a:pt x="280" y="1123"/>
                  </a:lnTo>
                  <a:lnTo>
                    <a:pt x="290" y="1085"/>
                  </a:lnTo>
                  <a:lnTo>
                    <a:pt x="292" y="1052"/>
                  </a:lnTo>
                  <a:lnTo>
                    <a:pt x="294" y="1025"/>
                  </a:lnTo>
                  <a:lnTo>
                    <a:pt x="294" y="541"/>
                  </a:lnTo>
                  <a:lnTo>
                    <a:pt x="294" y="524"/>
                  </a:lnTo>
                  <a:lnTo>
                    <a:pt x="294" y="505"/>
                  </a:lnTo>
                  <a:lnTo>
                    <a:pt x="294" y="486"/>
                  </a:lnTo>
                  <a:lnTo>
                    <a:pt x="294" y="472"/>
                  </a:lnTo>
                  <a:lnTo>
                    <a:pt x="294" y="466"/>
                  </a:lnTo>
                  <a:lnTo>
                    <a:pt x="132" y="466"/>
                  </a:lnTo>
                  <a:lnTo>
                    <a:pt x="232" y="401"/>
                  </a:lnTo>
                  <a:lnTo>
                    <a:pt x="326" y="340"/>
                  </a:lnTo>
                  <a:lnTo>
                    <a:pt x="420" y="282"/>
                  </a:lnTo>
                  <a:lnTo>
                    <a:pt x="439" y="271"/>
                  </a:lnTo>
                  <a:lnTo>
                    <a:pt x="464" y="255"/>
                  </a:lnTo>
                  <a:lnTo>
                    <a:pt x="493" y="238"/>
                  </a:lnTo>
                  <a:lnTo>
                    <a:pt x="528" y="217"/>
                  </a:lnTo>
                  <a:lnTo>
                    <a:pt x="564" y="194"/>
                  </a:lnTo>
                  <a:lnTo>
                    <a:pt x="601" y="171"/>
                  </a:lnTo>
                  <a:lnTo>
                    <a:pt x="641" y="146"/>
                  </a:lnTo>
                  <a:lnTo>
                    <a:pt x="680" y="123"/>
                  </a:lnTo>
                  <a:lnTo>
                    <a:pt x="716" y="98"/>
                  </a:lnTo>
                  <a:lnTo>
                    <a:pt x="753" y="75"/>
                  </a:lnTo>
                  <a:lnTo>
                    <a:pt x="785" y="55"/>
                  </a:lnTo>
                  <a:lnTo>
                    <a:pt x="814" y="36"/>
                  </a:lnTo>
                  <a:lnTo>
                    <a:pt x="839" y="21"/>
                  </a:lnTo>
                  <a:lnTo>
                    <a:pt x="858" y="9"/>
                  </a:lnTo>
                  <a:lnTo>
                    <a:pt x="870" y="2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6278254" y="1703671"/>
            <a:ext cx="5039965" cy="4925729"/>
            <a:chOff x="946887" y="1703671"/>
            <a:chExt cx="5039965" cy="4925729"/>
          </a:xfrm>
        </p:grpSpPr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946887" y="6155425"/>
              <a:ext cx="1563151" cy="473975"/>
            </a:xfrm>
            <a:custGeom>
              <a:avLst/>
              <a:gdLst>
                <a:gd name="T0" fmla="*/ 641 w 641"/>
                <a:gd name="T1" fmla="*/ 0 h 236"/>
                <a:gd name="T2" fmla="*/ 640 w 641"/>
                <a:gd name="T3" fmla="*/ 4 h 236"/>
                <a:gd name="T4" fmla="*/ 632 w 641"/>
                <a:gd name="T5" fmla="*/ 16 h 236"/>
                <a:gd name="T6" fmla="*/ 624 w 641"/>
                <a:gd name="T7" fmla="*/ 29 h 236"/>
                <a:gd name="T8" fmla="*/ 613 w 641"/>
                <a:gd name="T9" fmla="*/ 46 h 236"/>
                <a:gd name="T10" fmla="*/ 603 w 641"/>
                <a:gd name="T11" fmla="*/ 60 h 236"/>
                <a:gd name="T12" fmla="*/ 593 w 641"/>
                <a:gd name="T13" fmla="*/ 71 h 236"/>
                <a:gd name="T14" fmla="*/ 567 w 641"/>
                <a:gd name="T15" fmla="*/ 100 h 236"/>
                <a:gd name="T16" fmla="*/ 544 w 641"/>
                <a:gd name="T17" fmla="*/ 123 h 236"/>
                <a:gd name="T18" fmla="*/ 520 w 641"/>
                <a:gd name="T19" fmla="*/ 144 h 236"/>
                <a:gd name="T20" fmla="*/ 497 w 641"/>
                <a:gd name="T21" fmla="*/ 165 h 236"/>
                <a:gd name="T22" fmla="*/ 471 w 641"/>
                <a:gd name="T23" fmla="*/ 185 h 236"/>
                <a:gd name="T24" fmla="*/ 440 w 641"/>
                <a:gd name="T25" fmla="*/ 206 h 236"/>
                <a:gd name="T26" fmla="*/ 401 w 641"/>
                <a:gd name="T27" fmla="*/ 227 h 236"/>
                <a:gd name="T28" fmla="*/ 399 w 641"/>
                <a:gd name="T29" fmla="*/ 229 h 236"/>
                <a:gd name="T30" fmla="*/ 394 w 641"/>
                <a:gd name="T31" fmla="*/ 231 h 236"/>
                <a:gd name="T32" fmla="*/ 388 w 641"/>
                <a:gd name="T33" fmla="*/ 233 h 236"/>
                <a:gd name="T34" fmla="*/ 382 w 641"/>
                <a:gd name="T35" fmla="*/ 234 h 236"/>
                <a:gd name="T36" fmla="*/ 375 w 641"/>
                <a:gd name="T37" fmla="*/ 236 h 236"/>
                <a:gd name="T38" fmla="*/ 367 w 641"/>
                <a:gd name="T39" fmla="*/ 236 h 236"/>
                <a:gd name="T40" fmla="*/ 361 w 641"/>
                <a:gd name="T41" fmla="*/ 236 h 236"/>
                <a:gd name="T42" fmla="*/ 353 w 641"/>
                <a:gd name="T43" fmla="*/ 236 h 236"/>
                <a:gd name="T44" fmla="*/ 294 w 641"/>
                <a:gd name="T45" fmla="*/ 233 h 236"/>
                <a:gd name="T46" fmla="*/ 238 w 641"/>
                <a:gd name="T47" fmla="*/ 223 h 236"/>
                <a:gd name="T48" fmla="*/ 188 w 641"/>
                <a:gd name="T49" fmla="*/ 206 h 236"/>
                <a:gd name="T50" fmla="*/ 142 w 641"/>
                <a:gd name="T51" fmla="*/ 183 h 236"/>
                <a:gd name="T52" fmla="*/ 98 w 641"/>
                <a:gd name="T53" fmla="*/ 150 h 236"/>
                <a:gd name="T54" fmla="*/ 58 w 641"/>
                <a:gd name="T55" fmla="*/ 110 h 236"/>
                <a:gd name="T56" fmla="*/ 50 w 641"/>
                <a:gd name="T57" fmla="*/ 100 h 236"/>
                <a:gd name="T58" fmla="*/ 42 w 641"/>
                <a:gd name="T59" fmla="*/ 85 h 236"/>
                <a:gd name="T60" fmla="*/ 33 w 641"/>
                <a:gd name="T61" fmla="*/ 67 h 236"/>
                <a:gd name="T62" fmla="*/ 23 w 641"/>
                <a:gd name="T63" fmla="*/ 48 h 236"/>
                <a:gd name="T64" fmla="*/ 13 w 641"/>
                <a:gd name="T65" fmla="*/ 31 h 236"/>
                <a:gd name="T66" fmla="*/ 6 w 641"/>
                <a:gd name="T67" fmla="*/ 16 h 236"/>
                <a:gd name="T68" fmla="*/ 2 w 641"/>
                <a:gd name="T69" fmla="*/ 6 h 236"/>
                <a:gd name="T70" fmla="*/ 0 w 641"/>
                <a:gd name="T71" fmla="*/ 2 h 236"/>
                <a:gd name="T72" fmla="*/ 641 w 641"/>
                <a:gd name="T73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41" h="236">
                  <a:moveTo>
                    <a:pt x="641" y="0"/>
                  </a:moveTo>
                  <a:lnTo>
                    <a:pt x="640" y="4"/>
                  </a:lnTo>
                  <a:lnTo>
                    <a:pt x="632" y="16"/>
                  </a:lnTo>
                  <a:lnTo>
                    <a:pt x="624" y="29"/>
                  </a:lnTo>
                  <a:lnTo>
                    <a:pt x="613" y="46"/>
                  </a:lnTo>
                  <a:lnTo>
                    <a:pt x="603" y="60"/>
                  </a:lnTo>
                  <a:lnTo>
                    <a:pt x="593" y="71"/>
                  </a:lnTo>
                  <a:lnTo>
                    <a:pt x="567" y="100"/>
                  </a:lnTo>
                  <a:lnTo>
                    <a:pt x="544" y="123"/>
                  </a:lnTo>
                  <a:lnTo>
                    <a:pt x="520" y="144"/>
                  </a:lnTo>
                  <a:lnTo>
                    <a:pt x="497" y="165"/>
                  </a:lnTo>
                  <a:lnTo>
                    <a:pt x="471" y="185"/>
                  </a:lnTo>
                  <a:lnTo>
                    <a:pt x="440" y="206"/>
                  </a:lnTo>
                  <a:lnTo>
                    <a:pt x="401" y="227"/>
                  </a:lnTo>
                  <a:lnTo>
                    <a:pt x="399" y="229"/>
                  </a:lnTo>
                  <a:lnTo>
                    <a:pt x="394" y="231"/>
                  </a:lnTo>
                  <a:lnTo>
                    <a:pt x="388" y="233"/>
                  </a:lnTo>
                  <a:lnTo>
                    <a:pt x="382" y="234"/>
                  </a:lnTo>
                  <a:lnTo>
                    <a:pt x="375" y="236"/>
                  </a:lnTo>
                  <a:lnTo>
                    <a:pt x="367" y="236"/>
                  </a:lnTo>
                  <a:lnTo>
                    <a:pt x="361" y="236"/>
                  </a:lnTo>
                  <a:lnTo>
                    <a:pt x="353" y="236"/>
                  </a:lnTo>
                  <a:lnTo>
                    <a:pt x="294" y="233"/>
                  </a:lnTo>
                  <a:lnTo>
                    <a:pt x="238" y="223"/>
                  </a:lnTo>
                  <a:lnTo>
                    <a:pt x="188" y="206"/>
                  </a:lnTo>
                  <a:lnTo>
                    <a:pt x="142" y="183"/>
                  </a:lnTo>
                  <a:lnTo>
                    <a:pt x="98" y="150"/>
                  </a:lnTo>
                  <a:lnTo>
                    <a:pt x="58" y="110"/>
                  </a:lnTo>
                  <a:lnTo>
                    <a:pt x="50" y="100"/>
                  </a:lnTo>
                  <a:lnTo>
                    <a:pt x="42" y="85"/>
                  </a:lnTo>
                  <a:lnTo>
                    <a:pt x="33" y="67"/>
                  </a:lnTo>
                  <a:lnTo>
                    <a:pt x="23" y="48"/>
                  </a:lnTo>
                  <a:lnTo>
                    <a:pt x="13" y="31"/>
                  </a:lnTo>
                  <a:lnTo>
                    <a:pt x="6" y="16"/>
                  </a:lnTo>
                  <a:lnTo>
                    <a:pt x="2" y="6"/>
                  </a:lnTo>
                  <a:lnTo>
                    <a:pt x="0" y="2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1872052" y="1703671"/>
              <a:ext cx="4114800" cy="4925729"/>
            </a:xfrm>
            <a:custGeom>
              <a:avLst/>
              <a:gdLst>
                <a:gd name="T0" fmla="*/ 1619 w 1619"/>
                <a:gd name="T1" fmla="*/ 466 h 1388"/>
                <a:gd name="T2" fmla="*/ 1475 w 1619"/>
                <a:gd name="T3" fmla="*/ 472 h 1388"/>
                <a:gd name="T4" fmla="*/ 1475 w 1619"/>
                <a:gd name="T5" fmla="*/ 507 h 1388"/>
                <a:gd name="T6" fmla="*/ 1475 w 1619"/>
                <a:gd name="T7" fmla="*/ 553 h 1388"/>
                <a:gd name="T8" fmla="*/ 1475 w 1619"/>
                <a:gd name="T9" fmla="*/ 641 h 1388"/>
                <a:gd name="T10" fmla="*/ 1473 w 1619"/>
                <a:gd name="T11" fmla="*/ 787 h 1388"/>
                <a:gd name="T12" fmla="*/ 1475 w 1619"/>
                <a:gd name="T13" fmla="*/ 922 h 1388"/>
                <a:gd name="T14" fmla="*/ 1473 w 1619"/>
                <a:gd name="T15" fmla="*/ 1016 h 1388"/>
                <a:gd name="T16" fmla="*/ 1454 w 1619"/>
                <a:gd name="T17" fmla="*/ 1112 h 1388"/>
                <a:gd name="T18" fmla="*/ 1415 w 1619"/>
                <a:gd name="T19" fmla="*/ 1208 h 1388"/>
                <a:gd name="T20" fmla="*/ 1359 w 1619"/>
                <a:gd name="T21" fmla="*/ 1287 h 1388"/>
                <a:gd name="T22" fmla="*/ 1288 w 1619"/>
                <a:gd name="T23" fmla="*/ 1338 h 1388"/>
                <a:gd name="T24" fmla="*/ 1206 w 1619"/>
                <a:gd name="T25" fmla="*/ 1375 h 1388"/>
                <a:gd name="T26" fmla="*/ 1106 w 1619"/>
                <a:gd name="T27" fmla="*/ 1388 h 1388"/>
                <a:gd name="T28" fmla="*/ 5 w 1619"/>
                <a:gd name="T29" fmla="*/ 1386 h 1388"/>
                <a:gd name="T30" fmla="*/ 13 w 1619"/>
                <a:gd name="T31" fmla="*/ 1385 h 1388"/>
                <a:gd name="T32" fmla="*/ 21 w 1619"/>
                <a:gd name="T33" fmla="*/ 1381 h 1388"/>
                <a:gd name="T34" fmla="*/ 53 w 1619"/>
                <a:gd name="T35" fmla="*/ 1365 h 1388"/>
                <a:gd name="T36" fmla="*/ 119 w 1619"/>
                <a:gd name="T37" fmla="*/ 1319 h 1388"/>
                <a:gd name="T38" fmla="*/ 182 w 1619"/>
                <a:gd name="T39" fmla="*/ 1262 h 1388"/>
                <a:gd name="T40" fmla="*/ 234 w 1619"/>
                <a:gd name="T41" fmla="*/ 1208 h 1388"/>
                <a:gd name="T42" fmla="*/ 280 w 1619"/>
                <a:gd name="T43" fmla="*/ 1123 h 1388"/>
                <a:gd name="T44" fmla="*/ 292 w 1619"/>
                <a:gd name="T45" fmla="*/ 1052 h 1388"/>
                <a:gd name="T46" fmla="*/ 294 w 1619"/>
                <a:gd name="T47" fmla="*/ 541 h 1388"/>
                <a:gd name="T48" fmla="*/ 294 w 1619"/>
                <a:gd name="T49" fmla="*/ 505 h 1388"/>
                <a:gd name="T50" fmla="*/ 294 w 1619"/>
                <a:gd name="T51" fmla="*/ 472 h 1388"/>
                <a:gd name="T52" fmla="*/ 132 w 1619"/>
                <a:gd name="T53" fmla="*/ 466 h 1388"/>
                <a:gd name="T54" fmla="*/ 326 w 1619"/>
                <a:gd name="T55" fmla="*/ 340 h 1388"/>
                <a:gd name="T56" fmla="*/ 439 w 1619"/>
                <a:gd name="T57" fmla="*/ 271 h 1388"/>
                <a:gd name="T58" fmla="*/ 493 w 1619"/>
                <a:gd name="T59" fmla="*/ 238 h 1388"/>
                <a:gd name="T60" fmla="*/ 564 w 1619"/>
                <a:gd name="T61" fmla="*/ 194 h 1388"/>
                <a:gd name="T62" fmla="*/ 641 w 1619"/>
                <a:gd name="T63" fmla="*/ 146 h 1388"/>
                <a:gd name="T64" fmla="*/ 716 w 1619"/>
                <a:gd name="T65" fmla="*/ 98 h 1388"/>
                <a:gd name="T66" fmla="*/ 785 w 1619"/>
                <a:gd name="T67" fmla="*/ 55 h 1388"/>
                <a:gd name="T68" fmla="*/ 839 w 1619"/>
                <a:gd name="T69" fmla="*/ 21 h 1388"/>
                <a:gd name="T70" fmla="*/ 870 w 1619"/>
                <a:gd name="T71" fmla="*/ 2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9" h="1388">
                  <a:moveTo>
                    <a:pt x="874" y="0"/>
                  </a:moveTo>
                  <a:lnTo>
                    <a:pt x="1619" y="466"/>
                  </a:lnTo>
                  <a:lnTo>
                    <a:pt x="1475" y="466"/>
                  </a:lnTo>
                  <a:lnTo>
                    <a:pt x="1475" y="472"/>
                  </a:lnTo>
                  <a:lnTo>
                    <a:pt x="1475" y="486"/>
                  </a:lnTo>
                  <a:lnTo>
                    <a:pt x="1475" y="507"/>
                  </a:lnTo>
                  <a:lnTo>
                    <a:pt x="1475" y="530"/>
                  </a:lnTo>
                  <a:lnTo>
                    <a:pt x="1475" y="553"/>
                  </a:lnTo>
                  <a:lnTo>
                    <a:pt x="1475" y="572"/>
                  </a:lnTo>
                  <a:lnTo>
                    <a:pt x="1475" y="641"/>
                  </a:lnTo>
                  <a:lnTo>
                    <a:pt x="1475" y="714"/>
                  </a:lnTo>
                  <a:lnTo>
                    <a:pt x="1473" y="787"/>
                  </a:lnTo>
                  <a:lnTo>
                    <a:pt x="1473" y="856"/>
                  </a:lnTo>
                  <a:lnTo>
                    <a:pt x="1475" y="922"/>
                  </a:lnTo>
                  <a:lnTo>
                    <a:pt x="1475" y="975"/>
                  </a:lnTo>
                  <a:lnTo>
                    <a:pt x="1473" y="1016"/>
                  </a:lnTo>
                  <a:lnTo>
                    <a:pt x="1465" y="1062"/>
                  </a:lnTo>
                  <a:lnTo>
                    <a:pt x="1454" y="1112"/>
                  </a:lnTo>
                  <a:lnTo>
                    <a:pt x="1436" y="1160"/>
                  </a:lnTo>
                  <a:lnTo>
                    <a:pt x="1415" y="1208"/>
                  </a:lnTo>
                  <a:lnTo>
                    <a:pt x="1388" y="1252"/>
                  </a:lnTo>
                  <a:lnTo>
                    <a:pt x="1359" y="1287"/>
                  </a:lnTo>
                  <a:lnTo>
                    <a:pt x="1327" y="1315"/>
                  </a:lnTo>
                  <a:lnTo>
                    <a:pt x="1288" y="1338"/>
                  </a:lnTo>
                  <a:lnTo>
                    <a:pt x="1248" y="1358"/>
                  </a:lnTo>
                  <a:lnTo>
                    <a:pt x="1206" y="1375"/>
                  </a:lnTo>
                  <a:lnTo>
                    <a:pt x="1156" y="1386"/>
                  </a:lnTo>
                  <a:lnTo>
                    <a:pt x="1106" y="1388"/>
                  </a:lnTo>
                  <a:lnTo>
                    <a:pt x="0" y="1388"/>
                  </a:lnTo>
                  <a:lnTo>
                    <a:pt x="5" y="1386"/>
                  </a:lnTo>
                  <a:lnTo>
                    <a:pt x="9" y="1385"/>
                  </a:lnTo>
                  <a:lnTo>
                    <a:pt x="13" y="1385"/>
                  </a:lnTo>
                  <a:lnTo>
                    <a:pt x="17" y="1383"/>
                  </a:lnTo>
                  <a:lnTo>
                    <a:pt x="21" y="1381"/>
                  </a:lnTo>
                  <a:lnTo>
                    <a:pt x="27" y="1379"/>
                  </a:lnTo>
                  <a:lnTo>
                    <a:pt x="53" y="1365"/>
                  </a:lnTo>
                  <a:lnTo>
                    <a:pt x="86" y="1344"/>
                  </a:lnTo>
                  <a:lnTo>
                    <a:pt x="119" y="1319"/>
                  </a:lnTo>
                  <a:lnTo>
                    <a:pt x="151" y="1290"/>
                  </a:lnTo>
                  <a:lnTo>
                    <a:pt x="182" y="1262"/>
                  </a:lnTo>
                  <a:lnTo>
                    <a:pt x="211" y="1233"/>
                  </a:lnTo>
                  <a:lnTo>
                    <a:pt x="234" y="1208"/>
                  </a:lnTo>
                  <a:lnTo>
                    <a:pt x="263" y="1164"/>
                  </a:lnTo>
                  <a:lnTo>
                    <a:pt x="280" y="1123"/>
                  </a:lnTo>
                  <a:lnTo>
                    <a:pt x="290" y="1085"/>
                  </a:lnTo>
                  <a:lnTo>
                    <a:pt x="292" y="1052"/>
                  </a:lnTo>
                  <a:lnTo>
                    <a:pt x="294" y="1025"/>
                  </a:lnTo>
                  <a:lnTo>
                    <a:pt x="294" y="541"/>
                  </a:lnTo>
                  <a:lnTo>
                    <a:pt x="294" y="524"/>
                  </a:lnTo>
                  <a:lnTo>
                    <a:pt x="294" y="505"/>
                  </a:lnTo>
                  <a:lnTo>
                    <a:pt x="294" y="486"/>
                  </a:lnTo>
                  <a:lnTo>
                    <a:pt x="294" y="472"/>
                  </a:lnTo>
                  <a:lnTo>
                    <a:pt x="294" y="466"/>
                  </a:lnTo>
                  <a:lnTo>
                    <a:pt x="132" y="466"/>
                  </a:lnTo>
                  <a:lnTo>
                    <a:pt x="232" y="401"/>
                  </a:lnTo>
                  <a:lnTo>
                    <a:pt x="326" y="340"/>
                  </a:lnTo>
                  <a:lnTo>
                    <a:pt x="420" y="282"/>
                  </a:lnTo>
                  <a:lnTo>
                    <a:pt x="439" y="271"/>
                  </a:lnTo>
                  <a:lnTo>
                    <a:pt x="464" y="255"/>
                  </a:lnTo>
                  <a:lnTo>
                    <a:pt x="493" y="238"/>
                  </a:lnTo>
                  <a:lnTo>
                    <a:pt x="528" y="217"/>
                  </a:lnTo>
                  <a:lnTo>
                    <a:pt x="564" y="194"/>
                  </a:lnTo>
                  <a:lnTo>
                    <a:pt x="601" y="171"/>
                  </a:lnTo>
                  <a:lnTo>
                    <a:pt x="641" y="146"/>
                  </a:lnTo>
                  <a:lnTo>
                    <a:pt x="680" y="123"/>
                  </a:lnTo>
                  <a:lnTo>
                    <a:pt x="716" y="98"/>
                  </a:lnTo>
                  <a:lnTo>
                    <a:pt x="753" y="75"/>
                  </a:lnTo>
                  <a:lnTo>
                    <a:pt x="785" y="55"/>
                  </a:lnTo>
                  <a:lnTo>
                    <a:pt x="814" y="36"/>
                  </a:lnTo>
                  <a:lnTo>
                    <a:pt x="839" y="21"/>
                  </a:lnTo>
                  <a:lnTo>
                    <a:pt x="858" y="9"/>
                  </a:lnTo>
                  <a:lnTo>
                    <a:pt x="870" y="2"/>
                  </a:lnTo>
                  <a:lnTo>
                    <a:pt x="874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78610" y="5457639"/>
            <a:ext cx="957280" cy="957280"/>
            <a:chOff x="771126" y="5104994"/>
            <a:chExt cx="957280" cy="957280"/>
          </a:xfrm>
        </p:grpSpPr>
        <p:sp>
          <p:nvSpPr>
            <p:cNvPr id="13" name="Oval 12"/>
            <p:cNvSpPr/>
            <p:nvPr/>
          </p:nvSpPr>
          <p:spPr>
            <a:xfrm>
              <a:off x="771126" y="5104994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716" y="5311040"/>
              <a:ext cx="670100" cy="55880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978610" y="4252820"/>
            <a:ext cx="957280" cy="957280"/>
            <a:chOff x="771126" y="3902064"/>
            <a:chExt cx="957280" cy="957280"/>
          </a:xfrm>
        </p:grpSpPr>
        <p:sp>
          <p:nvSpPr>
            <p:cNvPr id="16" name="Oval 15"/>
            <p:cNvSpPr/>
            <p:nvPr/>
          </p:nvSpPr>
          <p:spPr>
            <a:xfrm>
              <a:off x="771126" y="3902064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131" y="4029261"/>
              <a:ext cx="685889" cy="68588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978610" y="3048000"/>
            <a:ext cx="957280" cy="957280"/>
            <a:chOff x="771126" y="2699133"/>
            <a:chExt cx="957280" cy="957280"/>
          </a:xfrm>
        </p:grpSpPr>
        <p:sp>
          <p:nvSpPr>
            <p:cNvPr id="19" name="Oval 18"/>
            <p:cNvSpPr/>
            <p:nvPr/>
          </p:nvSpPr>
          <p:spPr>
            <a:xfrm>
              <a:off x="771126" y="2699133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131" y="2923070"/>
              <a:ext cx="665097" cy="50731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250844" y="3048000"/>
            <a:ext cx="957280" cy="957280"/>
            <a:chOff x="771126" y="2695939"/>
            <a:chExt cx="957280" cy="957280"/>
          </a:xfrm>
        </p:grpSpPr>
        <p:sp>
          <p:nvSpPr>
            <p:cNvPr id="22" name="Oval 21"/>
            <p:cNvSpPr/>
            <p:nvPr/>
          </p:nvSpPr>
          <p:spPr>
            <a:xfrm>
              <a:off x="771126" y="2695939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0402" y="2811072"/>
              <a:ext cx="392987" cy="70246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250844" y="4250931"/>
            <a:ext cx="957280" cy="957280"/>
            <a:chOff x="771126" y="3898870"/>
            <a:chExt cx="957280" cy="957280"/>
          </a:xfrm>
        </p:grpSpPr>
        <p:sp>
          <p:nvSpPr>
            <p:cNvPr id="25" name="Oval 24"/>
            <p:cNvSpPr/>
            <p:nvPr/>
          </p:nvSpPr>
          <p:spPr>
            <a:xfrm>
              <a:off x="771126" y="3898870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246" y="4091137"/>
              <a:ext cx="547592" cy="5727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50844" y="5453861"/>
            <a:ext cx="957280" cy="957280"/>
            <a:chOff x="771126" y="5101800"/>
            <a:chExt cx="957280" cy="957280"/>
          </a:xfrm>
        </p:grpSpPr>
        <p:sp>
          <p:nvSpPr>
            <p:cNvPr id="28" name="Oval 27"/>
            <p:cNvSpPr/>
            <p:nvPr/>
          </p:nvSpPr>
          <p:spPr>
            <a:xfrm>
              <a:off x="771126" y="5101800"/>
              <a:ext cx="957280" cy="957280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348" y="5276090"/>
              <a:ext cx="665097" cy="608700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216241" y="2276003"/>
            <a:ext cx="188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Avenir Next for Best Buy" panose="020B0503020202020204" pitchFamily="34" charset="0"/>
              </a:rPr>
              <a:t>BYOD</a:t>
            </a:r>
            <a:endParaRPr lang="en-US" sz="3600" b="1" dirty="0">
              <a:solidFill>
                <a:schemeClr val="accent1"/>
              </a:solidFill>
              <a:latin typeface="Avenir Next for Best Buy" panose="020B0503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5833" y="2264608"/>
            <a:ext cx="188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Avenir Next for Best Buy" panose="020B0503020202020204" pitchFamily="34" charset="0"/>
              </a:rPr>
              <a:t>1:1</a:t>
            </a:r>
            <a:endParaRPr lang="en-US" sz="3600" b="1" dirty="0">
              <a:solidFill>
                <a:schemeClr val="accent1"/>
              </a:solidFill>
              <a:latin typeface="Avenir Next for Best Buy" panose="020B0503020202020204" pitchFamily="34" charset="0"/>
            </a:endParaRPr>
          </a:p>
        </p:txBody>
      </p:sp>
      <p:sp>
        <p:nvSpPr>
          <p:cNvPr id="33" name="Content Placeholder 12"/>
          <p:cNvSpPr txBox="1">
            <a:spLocks/>
          </p:cNvSpPr>
          <p:nvPr/>
        </p:nvSpPr>
        <p:spPr>
          <a:xfrm>
            <a:off x="8013624" y="3199744"/>
            <a:ext cx="1569226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Device consistency </a:t>
            </a:r>
          </a:p>
        </p:txBody>
      </p:sp>
      <p:sp>
        <p:nvSpPr>
          <p:cNvPr id="34" name="Content Placeholder 12"/>
          <p:cNvSpPr txBox="1">
            <a:spLocks/>
          </p:cNvSpPr>
          <p:nvPr/>
        </p:nvSpPr>
        <p:spPr>
          <a:xfrm>
            <a:off x="8098142" y="4261296"/>
            <a:ext cx="1475629" cy="9233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Easier </a:t>
            </a:r>
            <a:r>
              <a:rPr lang="en-US" sz="2000" dirty="0" smtClean="0"/>
              <a:t>curriculum design</a:t>
            </a:r>
            <a:endParaRPr lang="en-US" sz="2000" dirty="0"/>
          </a:p>
        </p:txBody>
      </p:sp>
      <p:sp>
        <p:nvSpPr>
          <p:cNvPr id="35" name="Content Placeholder 12"/>
          <p:cNvSpPr txBox="1">
            <a:spLocks/>
          </p:cNvSpPr>
          <p:nvPr/>
        </p:nvSpPr>
        <p:spPr>
          <a:xfrm>
            <a:off x="8005986" y="5529361"/>
            <a:ext cx="1790357" cy="9233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Lower </a:t>
            </a:r>
            <a:r>
              <a:rPr lang="en-US" sz="2000" dirty="0" smtClean="0"/>
              <a:t>IT </a:t>
            </a:r>
            <a:br>
              <a:rPr lang="en-US" sz="2000" dirty="0" smtClean="0"/>
            </a:br>
            <a:r>
              <a:rPr lang="en-US" sz="2000" dirty="0" smtClean="0"/>
              <a:t>time and cost investment</a:t>
            </a:r>
            <a:endParaRPr lang="en-US" sz="2000" dirty="0"/>
          </a:p>
        </p:txBody>
      </p:sp>
      <p:sp>
        <p:nvSpPr>
          <p:cNvPr id="36" name="Content Placeholder 12"/>
          <p:cNvSpPr txBox="1">
            <a:spLocks/>
          </p:cNvSpPr>
          <p:nvPr/>
        </p:nvSpPr>
        <p:spPr>
          <a:xfrm>
            <a:off x="2614036" y="3125444"/>
            <a:ext cx="1447085" cy="9233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/>
              <a:t>Lower </a:t>
            </a:r>
            <a:br>
              <a:rPr lang="en-US" sz="2000" dirty="0" smtClean="0"/>
            </a:br>
            <a:r>
              <a:rPr lang="en-US" sz="2000" dirty="0" smtClean="0"/>
              <a:t>district </a:t>
            </a:r>
            <a:br>
              <a:rPr lang="en-US" sz="2000" dirty="0" smtClean="0"/>
            </a:br>
            <a:r>
              <a:rPr lang="en-US" sz="2000" dirty="0" smtClean="0"/>
              <a:t>cost </a:t>
            </a:r>
          </a:p>
        </p:txBody>
      </p:sp>
      <p:sp>
        <p:nvSpPr>
          <p:cNvPr id="37" name="Content Placeholder 12"/>
          <p:cNvSpPr txBox="1">
            <a:spLocks/>
          </p:cNvSpPr>
          <p:nvPr/>
        </p:nvSpPr>
        <p:spPr>
          <a:xfrm>
            <a:off x="2614036" y="4355893"/>
            <a:ext cx="1474556" cy="9233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Device </a:t>
            </a:r>
            <a:br>
              <a:rPr lang="en-US" sz="2000" dirty="0" smtClean="0"/>
            </a:br>
            <a:r>
              <a:rPr lang="en-US" sz="2000" dirty="0" smtClean="0"/>
              <a:t>choices for families</a:t>
            </a:r>
          </a:p>
        </p:txBody>
      </p:sp>
      <p:sp>
        <p:nvSpPr>
          <p:cNvPr id="38" name="Content Placeholder 12"/>
          <p:cNvSpPr txBox="1">
            <a:spLocks/>
          </p:cNvSpPr>
          <p:nvPr/>
        </p:nvSpPr>
        <p:spPr>
          <a:xfrm>
            <a:off x="2614036" y="5481421"/>
            <a:ext cx="1474556" cy="9233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dirty="0" smtClean="0"/>
              <a:t>Mitigated </a:t>
            </a:r>
            <a:br>
              <a:rPr lang="en-US" sz="2000" dirty="0" smtClean="0"/>
            </a:br>
            <a:r>
              <a:rPr lang="en-US" sz="2000" dirty="0" smtClean="0"/>
              <a:t>district </a:t>
            </a:r>
            <a:br>
              <a:rPr lang="en-US" sz="2000" dirty="0" smtClean="0"/>
            </a:br>
            <a:r>
              <a:rPr lang="en-US" sz="2000" dirty="0" smtClean="0"/>
              <a:t>liability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35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Financial Comparison 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06412" y="1828800"/>
            <a:ext cx="3886200" cy="3886200"/>
            <a:chOff x="1306412" y="2057400"/>
            <a:chExt cx="3886200" cy="3886200"/>
          </a:xfrm>
        </p:grpSpPr>
        <p:sp>
          <p:nvSpPr>
            <p:cNvPr id="12" name="Oval 11"/>
            <p:cNvSpPr/>
            <p:nvPr/>
          </p:nvSpPr>
          <p:spPr>
            <a:xfrm>
              <a:off x="1306412" y="2057400"/>
              <a:ext cx="3886200" cy="388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25612" y="2547068"/>
              <a:ext cx="1447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accent3"/>
                  </a:solidFill>
                  <a:latin typeface="+mj-lt"/>
                </a:rPr>
                <a:t>1:1</a:t>
              </a:r>
              <a:endParaRPr lang="en-US" sz="3200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70502" y="3184355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1000 Students/Devices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95617" y="3684773"/>
              <a:ext cx="2835805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Device Cost $250</a:t>
              </a:r>
            </a:p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Warranty Cost $75 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69247" y="4564788"/>
              <a:ext cx="26668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3"/>
                  </a:solidFill>
                  <a:latin typeface="+mj-lt"/>
                </a:rPr>
                <a:t>Total Spend: </a:t>
              </a:r>
              <a:br>
                <a:rPr lang="en-US" sz="2400" b="1" dirty="0" smtClean="0">
                  <a:solidFill>
                    <a:schemeClr val="accent3"/>
                  </a:solidFill>
                  <a:latin typeface="+mj-lt"/>
                </a:rPr>
              </a:br>
              <a:r>
                <a:rPr lang="en-US" sz="2400" b="1" dirty="0" smtClean="0">
                  <a:solidFill>
                    <a:schemeClr val="accent3"/>
                  </a:solidFill>
                  <a:latin typeface="+mj-lt"/>
                </a:rPr>
                <a:t>$325,000</a:t>
              </a:r>
              <a:endParaRPr lang="en-US" sz="2400" b="1" dirty="0">
                <a:solidFill>
                  <a:schemeClr val="accent3"/>
                </a:solidFill>
                <a:latin typeface="+mj-lt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7657" y="4595310"/>
              <a:ext cx="431590" cy="769952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491123" y="1828800"/>
            <a:ext cx="3886200" cy="3886200"/>
            <a:chOff x="6491123" y="2057400"/>
            <a:chExt cx="3886200" cy="3886200"/>
          </a:xfrm>
        </p:grpSpPr>
        <p:sp>
          <p:nvSpPr>
            <p:cNvPr id="20" name="Oval 19"/>
            <p:cNvSpPr/>
            <p:nvPr/>
          </p:nvSpPr>
          <p:spPr>
            <a:xfrm>
              <a:off x="6491123" y="2057400"/>
              <a:ext cx="3886200" cy="388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10400" y="2571577"/>
              <a:ext cx="2847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3"/>
                  </a:solidFill>
                  <a:latin typeface="+mj-lt"/>
                </a:rPr>
                <a:t>Dual-Funded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55213" y="3184355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1000 Students/Devices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8791" y="3849042"/>
              <a:ext cx="2664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Tech fee $150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75954" y="4564788"/>
              <a:ext cx="26448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3"/>
                  </a:solidFill>
                  <a:latin typeface="+mj-lt"/>
                </a:rPr>
                <a:t>Total Spend: </a:t>
              </a:r>
              <a:br>
                <a:rPr lang="en-US" sz="2400" b="1" dirty="0" smtClean="0">
                  <a:solidFill>
                    <a:schemeClr val="accent3"/>
                  </a:solidFill>
                  <a:latin typeface="+mj-lt"/>
                </a:rPr>
              </a:br>
              <a:r>
                <a:rPr lang="en-US" sz="2400" b="1" dirty="0" smtClean="0">
                  <a:solidFill>
                    <a:schemeClr val="accent3"/>
                  </a:solidFill>
                  <a:latin typeface="+mj-lt"/>
                </a:rPr>
                <a:t>$150,000</a:t>
              </a:r>
              <a:endParaRPr lang="en-US" sz="2400" b="1" dirty="0">
                <a:solidFill>
                  <a:schemeClr val="accent3"/>
                </a:solidFill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 flipV="1">
              <a:off x="7144364" y="4595310"/>
              <a:ext cx="431590" cy="769952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440602" y="5970220"/>
            <a:ext cx="731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  <a:latin typeface="+mj-lt"/>
              </a:rPr>
              <a:t>Cost Savings: $175,000</a:t>
            </a:r>
            <a:endParaRPr lang="en-US" sz="3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284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000" dirty="0" smtClean="0">
                <a:sym typeface="Arial"/>
              </a:rPr>
              <a:t>What Could You Do With Your Savings?</a:t>
            </a:r>
            <a:endParaRPr lang="en-US" sz="4000" dirty="0"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144780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	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24208" y="3968681"/>
            <a:ext cx="1900392" cy="1418816"/>
          </a:xfrm>
          <a:prstGeom prst="line">
            <a:avLst/>
          </a:prstGeom>
          <a:ln w="152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24208" y="2667000"/>
            <a:ext cx="1859665" cy="1325679"/>
          </a:xfrm>
          <a:prstGeom prst="line">
            <a:avLst/>
          </a:prstGeom>
          <a:ln w="152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46629" y="2667000"/>
            <a:ext cx="1807276" cy="1264366"/>
          </a:xfrm>
          <a:prstGeom prst="line">
            <a:avLst/>
          </a:prstGeom>
          <a:ln w="152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791200" y="3933825"/>
            <a:ext cx="2020104" cy="1453671"/>
          </a:xfrm>
          <a:prstGeom prst="line">
            <a:avLst/>
          </a:prstGeom>
          <a:ln w="1524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108955" y="2969582"/>
            <a:ext cx="2057400" cy="2057400"/>
          </a:xfrm>
          <a:prstGeom prst="ellipse">
            <a:avLst/>
          </a:prstGeom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Avenir Next for Best Buy" panose="020B0503020202020204" pitchFamily="34" charset="0"/>
              </a:rPr>
              <a:t>Cost Savings</a:t>
            </a:r>
            <a:endParaRPr lang="en-US" sz="2800" b="1" dirty="0">
              <a:latin typeface="Avenir Next for Best Buy" panose="020B0503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743200" y="1601688"/>
            <a:ext cx="1600200" cy="1600200"/>
            <a:chOff x="2438400" y="1601688"/>
            <a:chExt cx="1600200" cy="1600200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438400" y="1601688"/>
              <a:ext cx="1600200" cy="1600200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0745" y="1895277"/>
              <a:ext cx="895510" cy="1013022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7933801" y="1601688"/>
            <a:ext cx="1600200" cy="1600200"/>
            <a:chOff x="8112965" y="1516119"/>
            <a:chExt cx="1600200" cy="1600200"/>
          </a:xfrm>
        </p:grpSpPr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8112965" y="1516119"/>
              <a:ext cx="1600200" cy="1600200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806" y="1847809"/>
              <a:ext cx="1178518" cy="93682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743200" y="4763988"/>
            <a:ext cx="1600200" cy="1600200"/>
            <a:chOff x="2438400" y="4763988"/>
            <a:chExt cx="1600200" cy="1600200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2438400" y="4763988"/>
              <a:ext cx="1600200" cy="1600200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4879" y="5057577"/>
              <a:ext cx="1027242" cy="101302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933801" y="4678089"/>
            <a:ext cx="1600200" cy="1600200"/>
            <a:chOff x="8112965" y="4678419"/>
            <a:chExt cx="1600200" cy="1600200"/>
          </a:xfrm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8112965" y="4678419"/>
              <a:ext cx="1600200" cy="1600200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8305" y="4777411"/>
              <a:ext cx="709520" cy="1402216"/>
            </a:xfrm>
            <a:prstGeom prst="rect">
              <a:avLst/>
            </a:prstGeom>
          </p:spPr>
        </p:pic>
      </p:grpSp>
      <p:sp>
        <p:nvSpPr>
          <p:cNvPr id="46" name="Content Placeholder 12"/>
          <p:cNvSpPr txBox="1">
            <a:spLocks/>
          </p:cNvSpPr>
          <p:nvPr/>
        </p:nvSpPr>
        <p:spPr>
          <a:xfrm>
            <a:off x="346762" y="1985580"/>
            <a:ext cx="2185597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dirty="0" smtClean="0"/>
              <a:t>Professional Development</a:t>
            </a:r>
          </a:p>
        </p:txBody>
      </p:sp>
      <p:sp>
        <p:nvSpPr>
          <p:cNvPr id="47" name="Content Placeholder 12"/>
          <p:cNvSpPr txBox="1">
            <a:spLocks/>
          </p:cNvSpPr>
          <p:nvPr/>
        </p:nvSpPr>
        <p:spPr>
          <a:xfrm>
            <a:off x="9619202" y="2076153"/>
            <a:ext cx="2373416" cy="480131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Infrastructure</a:t>
            </a:r>
          </a:p>
        </p:txBody>
      </p:sp>
      <p:sp>
        <p:nvSpPr>
          <p:cNvPr id="48" name="Content Placeholder 12"/>
          <p:cNvSpPr txBox="1">
            <a:spLocks/>
          </p:cNvSpPr>
          <p:nvPr/>
        </p:nvSpPr>
        <p:spPr>
          <a:xfrm>
            <a:off x="814428" y="5333466"/>
            <a:ext cx="1725234" cy="4247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 smtClean="0"/>
              <a:t>Services</a:t>
            </a:r>
            <a:endParaRPr lang="en-US" sz="2400" dirty="0"/>
          </a:p>
        </p:txBody>
      </p:sp>
      <p:sp>
        <p:nvSpPr>
          <p:cNvPr id="49" name="Content Placeholder 12"/>
          <p:cNvSpPr txBox="1">
            <a:spLocks/>
          </p:cNvSpPr>
          <p:nvPr/>
        </p:nvSpPr>
        <p:spPr>
          <a:xfrm>
            <a:off x="9619202" y="4933425"/>
            <a:ext cx="2197525" cy="1089529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Avenir Next for Best Buy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Accelerate Device Deployment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43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6" grpId="0" build="p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Dual-Funded BYOD 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37" r="21157" b="10762"/>
          <a:stretch/>
        </p:blipFill>
        <p:spPr>
          <a:xfrm>
            <a:off x="2226128" y="1571625"/>
            <a:ext cx="7739743" cy="5142773"/>
          </a:xfrm>
          <a:prstGeom prst="rect">
            <a:avLst/>
          </a:prstGeom>
          <a:ln w="19050">
            <a:noFill/>
          </a:ln>
          <a:effectLst>
            <a:outerShdw blurRad="127000" sx="101000" sy="101000" algn="ctr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8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Edina Public Schools Video</a:t>
            </a:r>
            <a:endParaRPr lang="en-US" dirty="0"/>
          </a:p>
        </p:txBody>
      </p:sp>
      <p:pic>
        <p:nvPicPr>
          <p:cNvPr id="3" name="Best Buy and Edina schools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8333" y="1981200"/>
            <a:ext cx="712046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Single-Source Device Provider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01" y="2987131"/>
            <a:ext cx="2375937" cy="5939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742027"/>
            <a:ext cx="4092314" cy="1033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078" y="2154112"/>
            <a:ext cx="3978827" cy="5819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3289855"/>
            <a:ext cx="1709660" cy="1709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664" y="5562054"/>
            <a:ext cx="3263018" cy="5710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2239" y="3033138"/>
            <a:ext cx="1736283" cy="1731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620" y="5144608"/>
            <a:ext cx="3197741" cy="1332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2425" y="4096719"/>
            <a:ext cx="2936753" cy="97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2016 Achievers">
      <a:dk1>
        <a:srgbClr val="000000"/>
      </a:dk1>
      <a:lt1>
        <a:srgbClr val="FFFFFF"/>
      </a:lt1>
      <a:dk2>
        <a:srgbClr val="C7C8CA"/>
      </a:dk2>
      <a:lt2>
        <a:srgbClr val="4D4F4F"/>
      </a:lt2>
      <a:accent1>
        <a:srgbClr val="003B64"/>
      </a:accent1>
      <a:accent2>
        <a:srgbClr val="A9E0EA"/>
      </a:accent2>
      <a:accent3>
        <a:srgbClr val="FFF200"/>
      </a:accent3>
      <a:accent4>
        <a:srgbClr val="E6E7E8"/>
      </a:accent4>
      <a:accent5>
        <a:srgbClr val="FFD500"/>
      </a:accent5>
      <a:accent6>
        <a:srgbClr val="0073BD"/>
      </a:accent6>
      <a:hlink>
        <a:srgbClr val="C00000"/>
      </a:hlink>
      <a:folHlink>
        <a:srgbClr val="FF0000"/>
      </a:folHlink>
    </a:clrScheme>
    <a:fontScheme name="Best Buy 2015">
      <a:majorFont>
        <a:latin typeface="Avenir Next for Best Buy"/>
        <a:ea typeface=""/>
        <a:cs typeface=""/>
      </a:majorFont>
      <a:minorFont>
        <a:latin typeface="Avenir Next for Best Bu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</TotalTime>
  <Words>189</Words>
  <Application>Microsoft Office PowerPoint</Application>
  <PresentationFormat>Custom</PresentationFormat>
  <Paragraphs>75</Paragraphs>
  <Slides>13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Custom Design</vt:lpstr>
      <vt:lpstr>BYOD 101:  How to maximize ed-tech dollars with hardware &amp; services</vt:lpstr>
      <vt:lpstr>BYOD</vt:lpstr>
      <vt:lpstr>1:1</vt:lpstr>
      <vt:lpstr>Dual-Funded by Best Buy Education</vt:lpstr>
      <vt:lpstr>District Financial Comparison </vt:lpstr>
      <vt:lpstr>What Could You Do With Your Savings?</vt:lpstr>
      <vt:lpstr>How Dual-Funded BYOD Works</vt:lpstr>
      <vt:lpstr>Edina Public Schools Video</vt:lpstr>
      <vt:lpstr>Single-Source Device Provider</vt:lpstr>
      <vt:lpstr>Student and Family Benefits</vt:lpstr>
      <vt:lpstr>Why Best Buy Education</vt:lpstr>
      <vt:lpstr>Let’s stay in touch:</vt:lpstr>
      <vt:lpstr>Thank you  for your time!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Jarosh, Robin - CW</dc:creator>
  <cp:lastModifiedBy>Jarosh, Robin-CW</cp:lastModifiedBy>
  <cp:revision>81</cp:revision>
  <dcterms:modified xsi:type="dcterms:W3CDTF">2016-03-24T16:17:17Z</dcterms:modified>
</cp:coreProperties>
</file>