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notesMasterIdLst>
    <p:notesMasterId r:id="rId34"/>
  </p:notesMasterIdLst>
  <p:sldIdLst>
    <p:sldId id="256" r:id="rId2"/>
    <p:sldId id="308" r:id="rId3"/>
    <p:sldId id="287" r:id="rId4"/>
    <p:sldId id="280" r:id="rId5"/>
    <p:sldId id="281" r:id="rId6"/>
    <p:sldId id="283" r:id="rId7"/>
    <p:sldId id="267" r:id="rId8"/>
    <p:sldId id="306" r:id="rId9"/>
    <p:sldId id="284" r:id="rId10"/>
    <p:sldId id="282" r:id="rId11"/>
    <p:sldId id="285" r:id="rId12"/>
    <p:sldId id="286" r:id="rId13"/>
    <p:sldId id="299" r:id="rId14"/>
    <p:sldId id="311" r:id="rId15"/>
    <p:sldId id="310" r:id="rId16"/>
    <p:sldId id="309" r:id="rId17"/>
    <p:sldId id="290" r:id="rId18"/>
    <p:sldId id="307" r:id="rId19"/>
    <p:sldId id="291" r:id="rId20"/>
    <p:sldId id="275" r:id="rId21"/>
    <p:sldId id="276" r:id="rId22"/>
    <p:sldId id="277" r:id="rId23"/>
    <p:sldId id="278" r:id="rId24"/>
    <p:sldId id="300" r:id="rId25"/>
    <p:sldId id="302" r:id="rId26"/>
    <p:sldId id="303" r:id="rId27"/>
    <p:sldId id="304" r:id="rId28"/>
    <p:sldId id="296" r:id="rId29"/>
    <p:sldId id="312" r:id="rId30"/>
    <p:sldId id="313" r:id="rId31"/>
    <p:sldId id="293" r:id="rId32"/>
    <p:sldId id="292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5137" autoAdjust="0"/>
  </p:normalViewPr>
  <p:slideViewPr>
    <p:cSldViewPr snapToGrid="0">
      <p:cViewPr>
        <p:scale>
          <a:sx n="85" d="100"/>
          <a:sy n="85" d="100"/>
        </p:scale>
        <p:origin x="2176" y="72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9.xml"/><Relationship Id="rId20" Type="http://schemas.openxmlformats.org/officeDocument/2006/relationships/slide" Target="slides/slide20.xml"/><Relationship Id="rId21" Type="http://schemas.openxmlformats.org/officeDocument/2006/relationships/slide" Target="slides/slide21.xml"/><Relationship Id="rId22" Type="http://schemas.openxmlformats.org/officeDocument/2006/relationships/slide" Target="slides/slide22.xml"/><Relationship Id="rId23" Type="http://schemas.openxmlformats.org/officeDocument/2006/relationships/slide" Target="slides/slide23.xml"/><Relationship Id="rId24" Type="http://schemas.openxmlformats.org/officeDocument/2006/relationships/slide" Target="slides/slide24.xml"/><Relationship Id="rId25" Type="http://schemas.openxmlformats.org/officeDocument/2006/relationships/slide" Target="slides/slide25.xml"/><Relationship Id="rId26" Type="http://schemas.openxmlformats.org/officeDocument/2006/relationships/slide" Target="slides/slide26.xml"/><Relationship Id="rId27" Type="http://schemas.openxmlformats.org/officeDocument/2006/relationships/slide" Target="slides/slide27.xml"/><Relationship Id="rId28" Type="http://schemas.openxmlformats.org/officeDocument/2006/relationships/slide" Target="slides/slide28.xml"/><Relationship Id="rId29" Type="http://schemas.openxmlformats.org/officeDocument/2006/relationships/slide" Target="slides/slide29.xml"/><Relationship Id="rId30" Type="http://schemas.openxmlformats.org/officeDocument/2006/relationships/slide" Target="slides/slide30.xml"/><Relationship Id="rId31" Type="http://schemas.openxmlformats.org/officeDocument/2006/relationships/slide" Target="slides/slide31.xml"/><Relationship Id="rId32" Type="http://schemas.openxmlformats.org/officeDocument/2006/relationships/slide" Target="slides/slide32.xml"/><Relationship Id="rId10" Type="http://schemas.openxmlformats.org/officeDocument/2006/relationships/slide" Target="slides/slide10.xml"/><Relationship Id="rId11" Type="http://schemas.openxmlformats.org/officeDocument/2006/relationships/slide" Target="slides/slide11.xml"/><Relationship Id="rId12" Type="http://schemas.openxmlformats.org/officeDocument/2006/relationships/slide" Target="slides/slide12.xml"/><Relationship Id="rId13" Type="http://schemas.openxmlformats.org/officeDocument/2006/relationships/slide" Target="slides/slide13.xml"/><Relationship Id="rId14" Type="http://schemas.openxmlformats.org/officeDocument/2006/relationships/slide" Target="slides/slide14.xml"/><Relationship Id="rId15" Type="http://schemas.openxmlformats.org/officeDocument/2006/relationships/slide" Target="slides/slide15.xml"/><Relationship Id="rId16" Type="http://schemas.openxmlformats.org/officeDocument/2006/relationships/slide" Target="slides/slide16.xml"/><Relationship Id="rId17" Type="http://schemas.openxmlformats.org/officeDocument/2006/relationships/slide" Target="slides/slide17.xml"/><Relationship Id="rId18" Type="http://schemas.openxmlformats.org/officeDocument/2006/relationships/slide" Target="slides/slide18.xml"/><Relationship Id="rId19" Type="http://schemas.openxmlformats.org/officeDocument/2006/relationships/slide" Target="slides/slide19.xml"/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F40C56-27DA-40D1-A431-AC62CDA6DFAE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EFBC4B-7854-4C29-8C99-6E0C5DBD9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6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54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Barton, D., &amp; Court, D. (2012). Making advanced analytics work for you. </a:t>
            </a:r>
            <a:r>
              <a:rPr lang="en-US" i="1" dirty="0" smtClean="0"/>
              <a:t>Harvard Business Review</a:t>
            </a:r>
            <a:r>
              <a:rPr lang="en-US" dirty="0" smtClean="0"/>
              <a:t>, </a:t>
            </a:r>
            <a:r>
              <a:rPr lang="en-US" i="1" dirty="0" smtClean="0"/>
              <a:t>90</a:t>
            </a:r>
            <a:r>
              <a:rPr lang="en-US" dirty="0" smtClean="0"/>
              <a:t>(10), 78-83.</a:t>
            </a:r>
            <a:endParaRPr lang="en-US" dirty="0"/>
          </a:p>
          <a:p>
            <a:pPr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2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75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1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0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07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90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45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83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7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err="1" smtClean="0">
                <a:effectLst/>
              </a:rPr>
              <a:t>Lakos</a:t>
            </a:r>
            <a:r>
              <a:rPr lang="en-US" dirty="0" smtClean="0">
                <a:effectLst/>
              </a:rPr>
              <a:t>, A. &amp; Phipps, S. (2004). Creating a culture of assessment: A catalyst for organizational change. </a:t>
            </a:r>
            <a:r>
              <a:rPr lang="en-US" i="1" dirty="0" smtClean="0"/>
              <a:t>portal: Libraries and the Academy</a:t>
            </a:r>
            <a:r>
              <a:rPr lang="en-US" dirty="0" smtClean="0"/>
              <a:t>, </a:t>
            </a:r>
            <a:r>
              <a:rPr lang="en-US" i="1" dirty="0" smtClean="0"/>
              <a:t>4</a:t>
            </a:r>
            <a:r>
              <a:rPr lang="en-US" dirty="0" smtClean="0"/>
              <a:t>(3) 346-361.</a:t>
            </a:r>
            <a:r>
              <a:rPr lang="en-US" i="1" dirty="0" smtClean="0"/>
              <a:t> </a:t>
            </a:r>
          </a:p>
          <a:p>
            <a:pPr defTabSz="931774">
              <a:defRPr/>
            </a:pPr>
            <a:r>
              <a:rPr lang="en-US" dirty="0" err="1" smtClean="0">
                <a:effectLst/>
              </a:rPr>
              <a:t>Farkas</a:t>
            </a:r>
            <a:r>
              <a:rPr lang="en-US" dirty="0" smtClean="0">
                <a:effectLst/>
              </a:rPr>
              <a:t>, M. G., Hinchliffe, L. J., &amp; </a:t>
            </a:r>
            <a:r>
              <a:rPr lang="en-US" dirty="0" err="1" smtClean="0">
                <a:effectLst/>
              </a:rPr>
              <a:t>Houk</a:t>
            </a:r>
            <a:r>
              <a:rPr lang="en-US" dirty="0" smtClean="0">
                <a:effectLst/>
              </a:rPr>
              <a:t>, A. H. (2015). Bridges and barriers: Factors influencing a culture of assessment in academic libraries. </a:t>
            </a:r>
            <a:r>
              <a:rPr lang="en-US" i="1" dirty="0" smtClean="0">
                <a:effectLst/>
              </a:rPr>
              <a:t>College &amp; Research Libraries</a:t>
            </a:r>
            <a:r>
              <a:rPr lang="en-US" dirty="0" smtClean="0">
                <a:effectLst/>
              </a:rPr>
              <a:t>, </a:t>
            </a:r>
            <a:r>
              <a:rPr lang="en-US" i="1" dirty="0" smtClean="0">
                <a:effectLst/>
              </a:rPr>
              <a:t>76</a:t>
            </a:r>
            <a:r>
              <a:rPr lang="en-US" dirty="0" smtClean="0">
                <a:effectLst/>
              </a:rPr>
              <a:t>(2), 150-169.</a:t>
            </a: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A recent </a:t>
            </a:r>
            <a:r>
              <a:rPr lang="en-US" baseline="0" dirty="0" smtClean="0"/>
              <a:t>survey sent to 1,600 academic libraries found that these were the five library characteristics most often present in/correlated with a “Culture of Assessment.”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15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7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58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A1928-71F9-401E-8803-E840D95914E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39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A1928-71F9-401E-8803-E840D95914E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75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A1928-71F9-401E-8803-E840D95914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25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58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33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5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5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0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59994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BC4B-7854-4C29-8C99-6E0C5DBD99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9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70C3-7253-4730-9520-34BCB638A9D6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C64A-F8FC-4BF8-8700-C720C9400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9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70C3-7253-4730-9520-34BCB638A9D6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C64A-F8FC-4BF8-8700-C720C9400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1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70C3-7253-4730-9520-34BCB638A9D6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C64A-F8FC-4BF8-8700-C720C9400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92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121897" tIns="121897" rIns="121897" bIns="121897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699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845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70C3-7253-4730-9520-34BCB638A9D6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C64A-F8FC-4BF8-8700-C720C9400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5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70C3-7253-4730-9520-34BCB638A9D6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C64A-F8FC-4BF8-8700-C720C9400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70C3-7253-4730-9520-34BCB638A9D6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C64A-F8FC-4BF8-8700-C720C9400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7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70C3-7253-4730-9520-34BCB638A9D6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C64A-F8FC-4BF8-8700-C720C9400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72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70C3-7253-4730-9520-34BCB638A9D6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C64A-F8FC-4BF8-8700-C720C9400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0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70C3-7253-4730-9520-34BCB638A9D6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C64A-F8FC-4BF8-8700-C720C9400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0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70C3-7253-4730-9520-34BCB638A9D6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C64A-F8FC-4BF8-8700-C720C9400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1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70C3-7253-4730-9520-34BCB638A9D6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C64A-F8FC-4BF8-8700-C720C9400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9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1370C3-7253-4730-9520-34BCB638A9D6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FCCC64A-F8FC-4BF8-8700-C720C9400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8.png"/><Relationship Id="rId47" Type="http://schemas.openxmlformats.org/officeDocument/2006/relationships/image" Target="../media/image59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png"/><Relationship Id="rId27" Type="http://schemas.openxmlformats.org/officeDocument/2006/relationships/image" Target="../media/image39.png"/><Relationship Id="rId28" Type="http://schemas.openxmlformats.org/officeDocument/2006/relationships/image" Target="../media/image40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30" Type="http://schemas.openxmlformats.org/officeDocument/2006/relationships/image" Target="../media/image42.png"/><Relationship Id="rId31" Type="http://schemas.openxmlformats.org/officeDocument/2006/relationships/image" Target="../media/image43.png"/><Relationship Id="rId32" Type="http://schemas.openxmlformats.org/officeDocument/2006/relationships/image" Target="../media/image44.png"/><Relationship Id="rId9" Type="http://schemas.openxmlformats.org/officeDocument/2006/relationships/image" Target="../media/image21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33" Type="http://schemas.openxmlformats.org/officeDocument/2006/relationships/image" Target="../media/image45.png"/><Relationship Id="rId34" Type="http://schemas.openxmlformats.org/officeDocument/2006/relationships/image" Target="../media/image46.png"/><Relationship Id="rId35" Type="http://schemas.openxmlformats.org/officeDocument/2006/relationships/image" Target="../media/image47.png"/><Relationship Id="rId36" Type="http://schemas.openxmlformats.org/officeDocument/2006/relationships/image" Target="../media/image48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37" Type="http://schemas.openxmlformats.org/officeDocument/2006/relationships/image" Target="../media/image49.png"/><Relationship Id="rId38" Type="http://schemas.openxmlformats.org/officeDocument/2006/relationships/image" Target="../media/image50.png"/><Relationship Id="rId39" Type="http://schemas.openxmlformats.org/officeDocument/2006/relationships/image" Target="../media/image51.png"/><Relationship Id="rId40" Type="http://schemas.openxmlformats.org/officeDocument/2006/relationships/image" Target="../media/image52.png"/><Relationship Id="rId41" Type="http://schemas.openxmlformats.org/officeDocument/2006/relationships/image" Target="../media/image53.png"/><Relationship Id="rId42" Type="http://schemas.openxmlformats.org/officeDocument/2006/relationships/image" Target="../media/image54.png"/><Relationship Id="rId43" Type="http://schemas.openxmlformats.org/officeDocument/2006/relationships/image" Target="../media/image55.png"/><Relationship Id="rId44" Type="http://schemas.openxmlformats.org/officeDocument/2006/relationships/image" Target="../media/image56.png"/><Relationship Id="rId45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csp.edu/library-data/databases-1/annual-performance/demo-2014-15" TargetMode="External"/><Relationship Id="rId4" Type="http://schemas.openxmlformats.org/officeDocument/2006/relationships/hyperlink" Target="https://sites.google.com/a/csp.edu/library-data/databases-1/longitudinal/general-acme-database" TargetMode="External"/><Relationship Id="rId5" Type="http://schemas.openxmlformats.org/officeDocument/2006/relationships/hyperlink" Target="https://script.google.com/a/csp.edu/d/1VL0H0fpRWa6Ug2AUS0yB2xneYXwun-4uBp_Hj37zxSidkOAkIYttqqnG/edit?usp=drive_web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ei6QxH" TargetMode="External"/><Relationship Id="rId4" Type="http://schemas.openxmlformats.org/officeDocument/2006/relationships/hyperlink" Target="https://goo.gl/fYVha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sites.google.com/a/csp.edu/library-internal-research/home/database-statistics/2012-13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Analytics: Finding the Sustainable Sweet Spot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4564" y="4553711"/>
            <a:ext cx="9483436" cy="14522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Greg Argo</a:t>
            </a:r>
          </a:p>
          <a:p>
            <a:r>
              <a:rPr lang="en-US" dirty="0" smtClean="0"/>
              <a:t>Associate Library Director - Concordia University, St. Paul</a:t>
            </a:r>
          </a:p>
          <a:p>
            <a:r>
              <a:rPr lang="en-US" dirty="0" smtClean="0"/>
              <a:t>MSIS – University of Texas at Austin</a:t>
            </a:r>
          </a:p>
          <a:p>
            <a:r>
              <a:rPr lang="en-US" dirty="0" smtClean="0"/>
              <a:t>MBA – Concordia University, St. Paul</a:t>
            </a:r>
          </a:p>
          <a:p>
            <a:endParaRPr lang="en-US" dirty="0"/>
          </a:p>
        </p:txBody>
      </p:sp>
      <p:pic>
        <p:nvPicPr>
          <p:cNvPr id="1026" name="Picture 2" descr="http://il6.picdn.net/shutterstock/videos/1090582/thumb/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31529" y="845440"/>
            <a:ext cx="1790700" cy="14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stack.imgur.com/AHCam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7282" y="2682078"/>
            <a:ext cx="1839193" cy="148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902.photobucket.com/albums/ac230/rrknarr/569ae63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38036" y="4450478"/>
            <a:ext cx="1577687" cy="15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</a:t>
            </a:r>
            <a:br>
              <a:rPr lang="en-US" dirty="0" smtClean="0"/>
            </a:br>
            <a:r>
              <a:rPr lang="en-US" dirty="0" smtClean="0"/>
              <a:t>Develop </a:t>
            </a:r>
            <a:r>
              <a:rPr lang="en-US" dirty="0"/>
              <a:t>b</a:t>
            </a:r>
            <a:r>
              <a:rPr lang="en-US" dirty="0" smtClean="0"/>
              <a:t>aseline </a:t>
            </a:r>
            <a:r>
              <a:rPr lang="en-US" dirty="0"/>
              <a:t>m</a:t>
            </a:r>
            <a:r>
              <a:rPr lang="en-US" dirty="0" smtClean="0"/>
              <a:t>easures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are going scrutinize some database investments, where should we start?</a:t>
            </a:r>
          </a:p>
          <a:p>
            <a:r>
              <a:rPr lang="en-US" dirty="0" smtClean="0"/>
              <a:t>$4 per use? $5 per use?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661" y="2544895"/>
            <a:ext cx="8270917" cy="27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</a:t>
            </a:r>
            <a:br>
              <a:rPr lang="en-US" dirty="0" smtClean="0"/>
            </a:br>
            <a:r>
              <a:rPr lang="en-US" dirty="0" smtClean="0"/>
              <a:t>Develop action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over $5 triggers “On Probation” status</a:t>
            </a:r>
          </a:p>
          <a:p>
            <a:pPr lvl="1"/>
            <a:r>
              <a:rPr lang="en-US" dirty="0" smtClean="0"/>
              <a:t>Ask for a price freeze</a:t>
            </a:r>
          </a:p>
          <a:p>
            <a:pPr lvl="1"/>
            <a:r>
              <a:rPr lang="en-US" dirty="0" smtClean="0"/>
              <a:t>Create alerts 9/6/3 months out from next decision date</a:t>
            </a:r>
          </a:p>
          <a:p>
            <a:pPr lvl="1"/>
            <a:r>
              <a:rPr lang="en-US" dirty="0" smtClean="0"/>
              <a:t>Check discoverability</a:t>
            </a:r>
          </a:p>
          <a:p>
            <a:pPr lvl="1"/>
            <a:r>
              <a:rPr lang="en-US" dirty="0"/>
              <a:t>Increase outreach </a:t>
            </a:r>
            <a:r>
              <a:rPr lang="en-US" dirty="0" smtClean="0"/>
              <a:t>efforts </a:t>
            </a:r>
            <a:endParaRPr lang="en-US" dirty="0"/>
          </a:p>
          <a:p>
            <a:pPr lvl="2"/>
            <a:r>
              <a:rPr lang="en-US" dirty="0"/>
              <a:t>Inventory of assignments/syllabi</a:t>
            </a:r>
          </a:p>
          <a:p>
            <a:pPr lvl="2"/>
            <a:r>
              <a:rPr lang="en-US" dirty="0"/>
              <a:t>Citation analysis of student </a:t>
            </a:r>
            <a:r>
              <a:rPr lang="en-US" dirty="0" smtClean="0"/>
              <a:t>papers</a:t>
            </a:r>
          </a:p>
          <a:p>
            <a:pPr lvl="1"/>
            <a:r>
              <a:rPr lang="en-US" dirty="0" smtClean="0"/>
              <a:t>Investigate alternatives / Set </a:t>
            </a:r>
            <a:r>
              <a:rPr lang="en-US" dirty="0"/>
              <a:t>up </a:t>
            </a:r>
            <a:r>
              <a:rPr lang="en-US" dirty="0" smtClean="0"/>
              <a:t>and run trials</a:t>
            </a:r>
            <a:endParaRPr lang="en-US" dirty="0"/>
          </a:p>
          <a:p>
            <a:pPr lvl="1"/>
            <a:r>
              <a:rPr lang="en-US" dirty="0"/>
              <a:t>Consolidate for better stewardship of </a:t>
            </a:r>
            <a:r>
              <a:rPr lang="en-US" dirty="0" smtClean="0"/>
              <a:t>funds</a:t>
            </a:r>
          </a:p>
          <a:p>
            <a:pPr marL="50292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9811" y="1893083"/>
            <a:ext cx="1938969" cy="3062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858" y="4734908"/>
            <a:ext cx="6054316" cy="1460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108" y="4697839"/>
            <a:ext cx="5285678" cy="15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</a:t>
            </a:r>
            <a:br>
              <a:rPr lang="en-US" dirty="0" smtClean="0"/>
            </a:br>
            <a:r>
              <a:rPr lang="en-US" dirty="0" smtClean="0"/>
              <a:t>The blueprint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413" y="1281745"/>
            <a:ext cx="6549350" cy="275007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“Provide </a:t>
            </a:r>
            <a:r>
              <a:rPr lang="en-US" dirty="0"/>
              <a:t>a clear blueprint for realizing business goals</a:t>
            </a:r>
            <a:r>
              <a:rPr lang="en-US" dirty="0" smtClean="0"/>
              <a:t>.” </a:t>
            </a:r>
          </a:p>
          <a:p>
            <a:pPr lvl="6"/>
            <a:r>
              <a:rPr lang="en-US" dirty="0" smtClean="0"/>
              <a:t>- </a:t>
            </a:r>
            <a:r>
              <a:rPr lang="en-US" dirty="0"/>
              <a:t>Barton &amp; Court, 2012, p. </a:t>
            </a:r>
            <a:r>
              <a:rPr lang="en-US" dirty="0" smtClean="0"/>
              <a:t>82</a:t>
            </a:r>
            <a:endParaRPr lang="en-US" dirty="0"/>
          </a:p>
          <a:p>
            <a:pPr lvl="1"/>
            <a:r>
              <a:rPr lang="en-US" dirty="0"/>
              <a:t>No resource should have a cost per download more than $5</a:t>
            </a:r>
          </a:p>
          <a:p>
            <a:pPr lvl="1"/>
            <a:r>
              <a:rPr lang="en-US" dirty="0"/>
              <a:t>Institution-wide cost per download under $1</a:t>
            </a:r>
          </a:p>
          <a:p>
            <a:pPr lvl="1"/>
            <a:r>
              <a:rPr lang="en-US" dirty="0"/>
              <a:t>50</a:t>
            </a:r>
            <a:r>
              <a:rPr lang="en-US" dirty="0" smtClean="0"/>
              <a:t>% </a:t>
            </a:r>
            <a:r>
              <a:rPr lang="en-US" dirty="0"/>
              <a:t>firm book </a:t>
            </a:r>
            <a:r>
              <a:rPr lang="en-US" dirty="0" smtClean="0"/>
              <a:t>orders checked out </a:t>
            </a:r>
            <a:r>
              <a:rPr lang="en-US" dirty="0"/>
              <a:t>after 2 years</a:t>
            </a:r>
          </a:p>
          <a:p>
            <a:pPr lvl="1"/>
            <a:r>
              <a:rPr lang="en-US" dirty="0"/>
              <a:t>Download per student greater than 75 per </a:t>
            </a:r>
            <a:r>
              <a:rPr lang="en-US" dirty="0" smtClean="0"/>
              <a:t>year</a:t>
            </a:r>
          </a:p>
          <a:p>
            <a:pPr lvl="1"/>
            <a:r>
              <a:rPr lang="en-US" dirty="0"/>
              <a:t>More than 2 years above $10 per download = </a:t>
            </a:r>
            <a:r>
              <a:rPr lang="en-US" dirty="0" smtClean="0"/>
              <a:t>cancellation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62311" y="4198156"/>
            <a:ext cx="57424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Clear expectations for assessment in the library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library has an assessment </a:t>
            </a:r>
            <a:r>
              <a:rPr lang="en-US" dirty="0" smtClean="0">
                <a:solidFill>
                  <a:srgbClr val="FF0000"/>
                </a:solidFill>
              </a:rPr>
              <a:t>plan.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Leadership uses data systematically in </a:t>
            </a:r>
            <a:r>
              <a:rPr lang="en-US" dirty="0" smtClean="0">
                <a:solidFill>
                  <a:srgbClr val="FF0000"/>
                </a:solidFill>
              </a:rPr>
              <a:t>decision-making.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90" y="1123837"/>
            <a:ext cx="3320360" cy="4601183"/>
          </a:xfrm>
        </p:spPr>
        <p:txBody>
          <a:bodyPr/>
          <a:lstStyle/>
          <a:p>
            <a:r>
              <a:rPr lang="en-US" dirty="0" smtClean="0"/>
              <a:t>Too much-ness:</a:t>
            </a:r>
            <a:br>
              <a:rPr lang="en-US" dirty="0" smtClean="0"/>
            </a:br>
            <a:r>
              <a:rPr lang="en-US" dirty="0" smtClean="0"/>
              <a:t>167 Web pages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472 charts</a:t>
            </a:r>
            <a:br>
              <a:rPr lang="en-US" dirty="0"/>
            </a:br>
            <a:r>
              <a:rPr lang="en-US" dirty="0"/>
              <a:t>85 </a:t>
            </a:r>
            <a:r>
              <a:rPr lang="en-US" dirty="0" smtClean="0"/>
              <a:t>spreadsheets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1366838"/>
            <a:ext cx="7315200" cy="41147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095" y="363012"/>
            <a:ext cx="7051350" cy="643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132" y="514715"/>
            <a:ext cx="6839905" cy="6430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248" y="663012"/>
            <a:ext cx="6441504" cy="643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955" y="813012"/>
            <a:ext cx="6470090" cy="643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02" y="663012"/>
            <a:ext cx="9328400" cy="5750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714" y="1114714"/>
            <a:ext cx="7028571" cy="6428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095" y="1264714"/>
            <a:ext cx="6923809" cy="64285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333" y="1414714"/>
            <a:ext cx="7333333" cy="64285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476" y="1564714"/>
            <a:ext cx="6219048" cy="6428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762" y="1714714"/>
            <a:ext cx="6390476" cy="6428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428" y="1864714"/>
            <a:ext cx="7457143" cy="64285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132" y="180847"/>
            <a:ext cx="7447619" cy="64285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132" y="330847"/>
            <a:ext cx="7447619" cy="6428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704" y="480847"/>
            <a:ext cx="7390476" cy="64285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132" y="630847"/>
            <a:ext cx="7447619" cy="6428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370" y="780847"/>
            <a:ext cx="7457143" cy="6428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894" y="930847"/>
            <a:ext cx="6238095" cy="64285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561" y="1080847"/>
            <a:ext cx="6304762" cy="64285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799" y="1230847"/>
            <a:ext cx="6714286" cy="64285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942" y="1380847"/>
            <a:ext cx="7400000" cy="64285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037" y="1530847"/>
            <a:ext cx="9123809" cy="64285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955" y="437737"/>
            <a:ext cx="7333333" cy="64285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765" y="983349"/>
            <a:ext cx="7133333" cy="64285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074" y="546879"/>
            <a:ext cx="7276190" cy="64285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297" y="1728210"/>
            <a:ext cx="7542857" cy="64285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370" y="2280847"/>
            <a:ext cx="7657143" cy="64285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828" y="951218"/>
            <a:ext cx="7400000" cy="64285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869" y="1329528"/>
            <a:ext cx="6942857" cy="6428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545" y="-157819"/>
            <a:ext cx="6428571" cy="64285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926" y="-7819"/>
            <a:ext cx="7523809" cy="64285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74" y="142181"/>
            <a:ext cx="8085714" cy="64285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259" y="292181"/>
            <a:ext cx="7857143" cy="64285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545" y="442181"/>
            <a:ext cx="8028571" cy="64285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640" y="592181"/>
            <a:ext cx="7952381" cy="64285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402" y="742181"/>
            <a:ext cx="7942857" cy="64285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212" y="892181"/>
            <a:ext cx="7095238" cy="64285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224" y="794343"/>
            <a:ext cx="7076190" cy="64285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839" y="1080487"/>
            <a:ext cx="7380952" cy="64285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836" y="766991"/>
            <a:ext cx="7723809" cy="64285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335" y="882580"/>
            <a:ext cx="7028571" cy="642857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513" y="658212"/>
            <a:ext cx="7390476" cy="642857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444" y="618432"/>
            <a:ext cx="7409524" cy="642857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407" y="1332073"/>
            <a:ext cx="6866667" cy="6428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318" y="705082"/>
            <a:ext cx="7495238" cy="642857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-13990" y="4294772"/>
            <a:ext cx="326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nly 28% of the site’s pages!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38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to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735711" cy="5120640"/>
          </a:xfrm>
        </p:spPr>
        <p:txBody>
          <a:bodyPr/>
          <a:lstStyle/>
          <a:p>
            <a:r>
              <a:rPr lang="en-US" dirty="0" smtClean="0"/>
              <a:t>Handling data gives you confidence you know your data inside and out</a:t>
            </a:r>
          </a:p>
          <a:p>
            <a:r>
              <a:rPr lang="en-US" dirty="0" smtClean="0"/>
              <a:t>Allows you to spot anomalies and recognize quality</a:t>
            </a:r>
          </a:p>
          <a:p>
            <a:r>
              <a:rPr lang="en-US" dirty="0" smtClean="0"/>
              <a:t>See beyond silos</a:t>
            </a:r>
          </a:p>
          <a:p>
            <a:r>
              <a:rPr lang="en-US" dirty="0" smtClean="0"/>
              <a:t>If using a standard (e.g., COUNTER), you become an expert on it</a:t>
            </a:r>
          </a:p>
        </p:txBody>
      </p:sp>
    </p:spTree>
    <p:extLst>
      <p:ext uri="{BB962C8B-B14F-4D97-AF65-F5344CB8AC3E}">
        <p14:creationId xmlns:p14="http://schemas.microsoft.com/office/powerpoint/2010/main" val="12591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Overexposure to data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Navigation is difficult, even for the creator</a:t>
            </a:r>
            <a:endParaRPr lang="en-US" dirty="0"/>
          </a:p>
          <a:p>
            <a:r>
              <a:rPr lang="en-US" dirty="0" smtClean="0"/>
              <a:t>Lack </a:t>
            </a:r>
            <a:r>
              <a:rPr lang="en-US" dirty="0"/>
              <a:t>of uniformity </a:t>
            </a:r>
            <a:r>
              <a:rPr lang="en-US" dirty="0" smtClean="0"/>
              <a:t>makes sense-making difficult for audience</a:t>
            </a:r>
          </a:p>
          <a:p>
            <a:r>
              <a:rPr lang="en-US" dirty="0" smtClean="0"/>
              <a:t>Lack of uniformity undermines drive for consistency for creators</a:t>
            </a:r>
          </a:p>
          <a:p>
            <a:r>
              <a:rPr lang="en-US" dirty="0" smtClean="0"/>
              <a:t>Lack of uniformity creates silos in data structures</a:t>
            </a:r>
          </a:p>
          <a:p>
            <a:r>
              <a:rPr lang="en-US" dirty="0" smtClean="0"/>
              <a:t>“Building and moving” requires much manual 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degradation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792" y="863600"/>
            <a:ext cx="5933092" cy="51212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950" y="858395"/>
            <a:ext cx="5939718" cy="511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 back to measures important for decision-making</a:t>
            </a:r>
          </a:p>
          <a:p>
            <a:r>
              <a:rPr lang="en-US" dirty="0" smtClean="0"/>
              <a:t>Present data in a more user-friendly way, interactive way</a:t>
            </a:r>
          </a:p>
          <a:p>
            <a:r>
              <a:rPr lang="en-US" dirty="0" smtClean="0"/>
              <a:t>Standards: Find consistency/repeatability in measures and presentation </a:t>
            </a:r>
          </a:p>
          <a:p>
            <a:r>
              <a:rPr lang="en-US" dirty="0" smtClean="0"/>
              <a:t>Drive technology instead of following technology</a:t>
            </a:r>
          </a:p>
          <a:p>
            <a:r>
              <a:rPr lang="en-US" dirty="0" smtClean="0"/>
              <a:t>Save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</a:t>
            </a:r>
            <a:br>
              <a:rPr lang="en-US" dirty="0" smtClean="0"/>
            </a:br>
            <a:r>
              <a:rPr lang="en-US" dirty="0" smtClean="0"/>
              <a:t>Scripting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5402" y="864108"/>
            <a:ext cx="7543798" cy="5120640"/>
          </a:xfrm>
        </p:spPr>
        <p:txBody>
          <a:bodyPr/>
          <a:lstStyle/>
          <a:p>
            <a:r>
              <a:rPr lang="en-US" dirty="0"/>
              <a:t>Allows for dynamic </a:t>
            </a:r>
            <a:r>
              <a:rPr lang="en-US" dirty="0" smtClean="0"/>
              <a:t>content on one page, e.g. </a:t>
            </a:r>
            <a:r>
              <a:rPr lang="en-US" dirty="0"/>
              <a:t>filters and sorting</a:t>
            </a:r>
          </a:p>
          <a:p>
            <a:r>
              <a:rPr lang="en-US" dirty="0" smtClean="0"/>
              <a:t>Transition from “building and moving” objects to make things</a:t>
            </a:r>
          </a:p>
          <a:p>
            <a:r>
              <a:rPr lang="en-US" dirty="0" smtClean="0"/>
              <a:t>Frankenstein the code together using tutorials and trial and error</a:t>
            </a:r>
          </a:p>
          <a:p>
            <a:r>
              <a:rPr lang="en-US" dirty="0" smtClean="0"/>
              <a:t>Minimize dependencies and special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2:</a:t>
            </a:r>
            <a:br>
              <a:rPr lang="en-US" dirty="0" smtClean="0"/>
            </a:br>
            <a:r>
              <a:rPr lang="en-US" dirty="0" smtClean="0"/>
              <a:t>Interactive and Scalable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Overall annual database analysis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Longitudinal by database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Script page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53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Knowing what is sustainable requires first knowing what is unsustainable.</a:t>
            </a:r>
          </a:p>
          <a:p>
            <a:pPr fontAlgn="base"/>
            <a:r>
              <a:rPr lang="en-US" dirty="0"/>
              <a:t>Local control has drawbacks, but allows a deeper understanding of the data and more meaningful presentation of data relationships.</a:t>
            </a:r>
          </a:p>
          <a:p>
            <a:pPr fontAlgn="base"/>
            <a:r>
              <a:rPr lang="en-US" dirty="0"/>
              <a:t>Presentation of data is only the first step; data analysis must lead to action in a true culture of assessment.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862" y="1123837"/>
            <a:ext cx="8170852" cy="544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sustainability: Proliferation of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Are we comparing apples to oranges?</a:t>
            </a:r>
          </a:p>
          <a:p>
            <a:pPr lvl="1"/>
            <a:r>
              <a:rPr lang="en-US" dirty="0" smtClean="0"/>
              <a:t>Books vs eBooks vs Articles</a:t>
            </a:r>
          </a:p>
          <a:p>
            <a:pPr lvl="1"/>
            <a:r>
              <a:rPr lang="en-US" dirty="0" smtClean="0"/>
              <a:t>COUNTER BR1 </a:t>
            </a:r>
            <a:r>
              <a:rPr lang="en-US" dirty="0"/>
              <a:t>vs </a:t>
            </a:r>
            <a:r>
              <a:rPr lang="en-US" dirty="0" smtClean="0"/>
              <a:t>BR2</a:t>
            </a:r>
          </a:p>
          <a:p>
            <a:pPr lvl="1"/>
            <a:r>
              <a:rPr lang="en-US" dirty="0" smtClean="0"/>
              <a:t>Can these be considered together?</a:t>
            </a:r>
          </a:p>
          <a:p>
            <a:pPr lvl="1"/>
            <a:r>
              <a:rPr lang="en-US" dirty="0" smtClean="0"/>
              <a:t>We’re still comparing fruit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sustainability: Temporal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often to collect and analyze data?</a:t>
            </a:r>
          </a:p>
          <a:p>
            <a:r>
              <a:rPr lang="en-US" dirty="0" smtClean="0"/>
              <a:t>How to analyze data when you have staggered renewal/cancellation periods throughout the year?</a:t>
            </a:r>
          </a:p>
          <a:p>
            <a:r>
              <a:rPr lang="en-US" dirty="0" smtClean="0"/>
              <a:t>How long to let something underperform</a:t>
            </a:r>
            <a:r>
              <a:rPr lang="en-US" dirty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81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sustainability:  </a:t>
            </a:r>
            <a:r>
              <a:rPr lang="en-US" dirty="0"/>
              <a:t>T</a:t>
            </a:r>
            <a:r>
              <a:rPr lang="en-US" dirty="0" smtClean="0"/>
              <a:t>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2286" y="2270136"/>
            <a:ext cx="7315200" cy="2308583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If we allow ourselves to be led by available technology, are we </a:t>
            </a:r>
            <a:r>
              <a:rPr lang="en-US" dirty="0" smtClean="0"/>
              <a:t>being strategic?</a:t>
            </a:r>
            <a:endParaRPr lang="en-US" dirty="0"/>
          </a:p>
          <a:p>
            <a:pPr lvl="1"/>
            <a:r>
              <a:rPr lang="en-US" dirty="0" smtClean="0"/>
              <a:t>E.g., Analytics system which couldn’t handle multivolume works</a:t>
            </a:r>
            <a:endParaRPr lang="en-US" dirty="0"/>
          </a:p>
          <a:p>
            <a:pPr lvl="1"/>
            <a:r>
              <a:rPr lang="en-US" dirty="0" smtClean="0"/>
              <a:t>Another vendor rep:” We </a:t>
            </a:r>
            <a:r>
              <a:rPr lang="en-US" dirty="0"/>
              <a:t>need to make a mass market </a:t>
            </a:r>
            <a:r>
              <a:rPr lang="en-US" dirty="0" smtClean="0"/>
              <a:t>product.”</a:t>
            </a:r>
          </a:p>
        </p:txBody>
      </p:sp>
    </p:spTree>
    <p:extLst>
      <p:ext uri="{BB962C8B-B14F-4D97-AF65-F5344CB8AC3E}">
        <p14:creationId xmlns:p14="http://schemas.microsoft.com/office/powerpoint/2010/main" val="6065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77303" cy="4601183"/>
          </a:xfrm>
        </p:spPr>
        <p:txBody>
          <a:bodyPr/>
          <a:lstStyle/>
          <a:p>
            <a:r>
              <a:rPr lang="en-US" dirty="0" smtClean="0"/>
              <a:t>The main challenge to sustainability is choosing your scope (and sticking with 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Companies should repeatedly ask, “What’s the least complex model that would improve your performance?” 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(Barton &amp; Court, 2012, p. 82)</a:t>
            </a:r>
          </a:p>
          <a:p>
            <a:pPr lvl="0"/>
            <a:r>
              <a:rPr lang="en-US" dirty="0" smtClean="0"/>
              <a:t>Avoid technological degradation which causes painful changes in established workflows</a:t>
            </a:r>
          </a:p>
          <a:p>
            <a:pPr lvl="0"/>
            <a:r>
              <a:rPr lang="en-US" dirty="0" smtClean="0"/>
              <a:t>Self-imposed </a:t>
            </a:r>
            <a:r>
              <a:rPr lang="en-US" dirty="0"/>
              <a:t>limitations are necessary in era of overabundant </a:t>
            </a:r>
            <a:r>
              <a:rPr lang="en-US" dirty="0" smtClean="0"/>
              <a:t>data</a:t>
            </a:r>
          </a:p>
          <a:p>
            <a:pPr lvl="0"/>
            <a:r>
              <a:rPr lang="en-US" dirty="0" smtClean="0"/>
              <a:t>Just </a:t>
            </a:r>
            <a:r>
              <a:rPr lang="en-US" dirty="0"/>
              <a:t>because we can measure it doesn’t mean we should</a:t>
            </a:r>
          </a:p>
        </p:txBody>
      </p:sp>
    </p:spTree>
    <p:extLst>
      <p:ext uri="{BB962C8B-B14F-4D97-AF65-F5344CB8AC3E}">
        <p14:creationId xmlns:p14="http://schemas.microsoft.com/office/powerpoint/2010/main" val="6823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Home-cooked vs. vendor-based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DIY vs. a system you pay for</a:t>
            </a:r>
          </a:p>
          <a:p>
            <a:r>
              <a:rPr lang="en-US" dirty="0" smtClean="0"/>
              <a:t>Permanence vs. ephemerality</a:t>
            </a:r>
          </a:p>
          <a:p>
            <a:r>
              <a:rPr lang="en-US" dirty="0"/>
              <a:t>N</a:t>
            </a:r>
            <a:r>
              <a:rPr lang="en-US" dirty="0" smtClean="0"/>
              <a:t>ative data (e.g., circulation, fund- and patron-related information)</a:t>
            </a:r>
          </a:p>
          <a:p>
            <a:r>
              <a:rPr lang="en-US" dirty="0" smtClean="0"/>
              <a:t>Representation of student enrollment and demographic information</a:t>
            </a:r>
          </a:p>
          <a:p>
            <a:r>
              <a:rPr lang="en-US" dirty="0" smtClean="0"/>
              <a:t>Sharing with non-library stakeholders</a:t>
            </a:r>
            <a:endParaRPr lang="en-US" dirty="0"/>
          </a:p>
          <a:p>
            <a:pPr lvl="1"/>
            <a:r>
              <a:rPr lang="en-US" dirty="0" smtClean="0"/>
              <a:t>Is data trapped in ILS/LSP?</a:t>
            </a:r>
          </a:p>
          <a:p>
            <a:pPr lvl="1"/>
            <a:r>
              <a:rPr lang="en-US" dirty="0" smtClean="0"/>
              <a:t>Home-cooked and local control encourages craftiness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12" y="1123837"/>
            <a:ext cx="3285066" cy="4601183"/>
          </a:xfrm>
        </p:spPr>
        <p:txBody>
          <a:bodyPr/>
          <a:lstStyle/>
          <a:p>
            <a:r>
              <a:rPr lang="en-US" dirty="0" smtClean="0"/>
              <a:t>Visual communication:</a:t>
            </a:r>
            <a:br>
              <a:rPr lang="en-US" dirty="0" smtClean="0"/>
            </a:br>
            <a:r>
              <a:rPr lang="en-US" dirty="0" smtClean="0"/>
              <a:t>Student body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61" y="1272886"/>
            <a:ext cx="7857143" cy="471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61" y="1288034"/>
            <a:ext cx="7857143" cy="470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922" y="1282647"/>
            <a:ext cx="7859222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12" y="1123837"/>
            <a:ext cx="3271594" cy="4601183"/>
          </a:xfrm>
        </p:spPr>
        <p:txBody>
          <a:bodyPr/>
          <a:lstStyle/>
          <a:p>
            <a:r>
              <a:rPr lang="en-US" dirty="0" smtClean="0"/>
              <a:t>Visual communication: Usage by format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278" y="737322"/>
            <a:ext cx="7515531" cy="5305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227" y="1123837"/>
            <a:ext cx="7861303" cy="39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008" y="337251"/>
            <a:ext cx="8021169" cy="6516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946" y="336389"/>
            <a:ext cx="8023293" cy="6517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069" y="338113"/>
            <a:ext cx="8019048" cy="651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2" y="1123837"/>
            <a:ext cx="3296355" cy="4601183"/>
          </a:xfrm>
        </p:spPr>
        <p:txBody>
          <a:bodyPr/>
          <a:lstStyle/>
          <a:p>
            <a:r>
              <a:rPr lang="en-US" dirty="0" smtClean="0"/>
              <a:t>Visual communication: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Reference desk transactions in August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3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database </a:t>
            </a:r>
            <a:r>
              <a:rPr lang="en-US" dirty="0"/>
              <a:t>a</a:t>
            </a:r>
            <a:r>
              <a:rPr lang="en-US" dirty="0" smtClean="0"/>
              <a:t>nalysis: </a:t>
            </a:r>
            <a:br>
              <a:rPr lang="en-US" dirty="0" smtClean="0"/>
            </a:br>
            <a:r>
              <a:rPr lang="en-US" dirty="0" smtClean="0"/>
              <a:t>What is sustainable?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6 measures and one note field</a:t>
            </a:r>
          </a:p>
          <a:p>
            <a:pPr lvl="1"/>
            <a:r>
              <a:rPr lang="en-US" sz="2800" dirty="0" smtClean="0"/>
              <a:t>Downloads</a:t>
            </a:r>
          </a:p>
          <a:p>
            <a:pPr lvl="1"/>
            <a:r>
              <a:rPr lang="en-US" sz="2800" dirty="0" smtClean="0"/>
              <a:t>Cost</a:t>
            </a:r>
          </a:p>
          <a:p>
            <a:pPr lvl="1"/>
            <a:r>
              <a:rPr lang="en-US" sz="2800" dirty="0" smtClean="0"/>
              <a:t>Cost Per Use</a:t>
            </a:r>
          </a:p>
          <a:p>
            <a:pPr lvl="1"/>
            <a:r>
              <a:rPr lang="en-US" sz="2800" dirty="0" smtClean="0"/>
              <a:t>Percent of Total Budget</a:t>
            </a:r>
          </a:p>
          <a:p>
            <a:pPr lvl="1"/>
            <a:r>
              <a:rPr lang="en-US" sz="2800" dirty="0" smtClean="0"/>
              <a:t>Percent of Total Usage</a:t>
            </a:r>
          </a:p>
          <a:p>
            <a:pPr lvl="1"/>
            <a:r>
              <a:rPr lang="en-US" sz="2800" dirty="0" smtClean="0"/>
              <a:t>Trend</a:t>
            </a:r>
          </a:p>
          <a:p>
            <a:pPr lvl="1"/>
            <a:r>
              <a:rPr lang="en-US" sz="2800" dirty="0" smtClean="0"/>
              <a:t>Notes</a:t>
            </a:r>
          </a:p>
          <a:p>
            <a:r>
              <a:rPr lang="en-US" sz="2800" dirty="0" smtClean="0"/>
              <a:t>Longitudinal: </a:t>
            </a: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goo.gl/ei6QxH</a:t>
            </a:r>
            <a:endParaRPr lang="en-US" sz="2800" dirty="0" smtClean="0"/>
          </a:p>
          <a:p>
            <a:r>
              <a:rPr lang="en-US" sz="2800" dirty="0" smtClean="0"/>
              <a:t>Annual Usage: </a:t>
            </a:r>
            <a:r>
              <a:rPr lang="en-US" sz="2800" dirty="0" smtClean="0">
                <a:hlinkClick r:id="rId4"/>
              </a:rPr>
              <a:t>https</a:t>
            </a:r>
            <a:r>
              <a:rPr lang="en-US" sz="2800" dirty="0">
                <a:hlinkClick r:id="rId4"/>
              </a:rPr>
              <a:t>://goo.gl/fYVhar</a:t>
            </a:r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148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things we quit doing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reating pages for each no-cost database</a:t>
            </a:r>
          </a:p>
          <a:p>
            <a:r>
              <a:rPr lang="en-US" dirty="0" smtClean="0"/>
              <a:t>Visualizations for all database usage together</a:t>
            </a:r>
          </a:p>
          <a:p>
            <a:r>
              <a:rPr lang="en-US" dirty="0" smtClean="0"/>
              <a:t>Cost per download by subject</a:t>
            </a:r>
          </a:p>
          <a:p>
            <a:r>
              <a:rPr lang="en-US" dirty="0" smtClean="0"/>
              <a:t>Downloads per enrolled student by subject</a:t>
            </a:r>
          </a:p>
          <a:p>
            <a:r>
              <a:rPr lang="en-US" dirty="0" smtClean="0"/>
              <a:t>Separate pages for costs</a:t>
            </a:r>
            <a:r>
              <a:rPr lang="en-US" dirty="0"/>
              <a:t> </a:t>
            </a:r>
            <a:r>
              <a:rPr lang="en-US" dirty="0" smtClean="0"/>
              <a:t>and usage trends</a:t>
            </a:r>
          </a:p>
        </p:txBody>
      </p:sp>
    </p:spTree>
    <p:extLst>
      <p:ext uri="{BB962C8B-B14F-4D97-AF65-F5344CB8AC3E}">
        <p14:creationId xmlns:p14="http://schemas.microsoft.com/office/powerpoint/2010/main" val="15826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culture of assessment exists in organizations where staff care to know what results they produce and how those results relate to customers’ expectations.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000" dirty="0" smtClean="0"/>
              <a:t>(</a:t>
            </a:r>
            <a:r>
              <a:rPr lang="en-US" sz="2000" dirty="0" err="1"/>
              <a:t>Lakos</a:t>
            </a:r>
            <a:r>
              <a:rPr lang="en-US" sz="2000" dirty="0"/>
              <a:t> &amp; </a:t>
            </a:r>
            <a:r>
              <a:rPr lang="en-US" sz="2000" dirty="0" smtClean="0"/>
              <a:t>Phipps, 2004</a:t>
            </a:r>
            <a:r>
              <a:rPr lang="en-US" sz="2000" dirty="0"/>
              <a:t>, p. 352)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Clear expectations for assessment in the library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The library has an assessment plan 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Leadership uses data systematically in decision-making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Shared understanding of the purpose of assessment in the library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Staff adequately supported in their assessment work</a:t>
            </a:r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Farkas</a:t>
            </a:r>
            <a:r>
              <a:rPr lang="en-US" dirty="0"/>
              <a:t>, Hinchliffe, &amp; </a:t>
            </a:r>
            <a:r>
              <a:rPr lang="en-US" dirty="0" err="1"/>
              <a:t>Houk</a:t>
            </a:r>
            <a:r>
              <a:rPr lang="en-US" dirty="0"/>
              <a:t>, 2015, p. 162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69268" y="1123836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factors assoc. w/ a “culture of assessment”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on more library departments using the same data structure and same tool</a:t>
            </a:r>
          </a:p>
          <a:p>
            <a:r>
              <a:rPr lang="en-US" dirty="0" smtClean="0"/>
              <a:t>Explore relationships between previously </a:t>
            </a:r>
            <a:r>
              <a:rPr lang="en-US" dirty="0" err="1" smtClean="0"/>
              <a:t>siloed</a:t>
            </a:r>
            <a:r>
              <a:rPr lang="en-US" dirty="0" smtClean="0"/>
              <a:t> data sets</a:t>
            </a:r>
          </a:p>
          <a:p>
            <a:r>
              <a:rPr lang="en-US" dirty="0" smtClean="0"/>
              <a:t>Find ways to feed data back into frontline tools</a:t>
            </a:r>
          </a:p>
        </p:txBody>
      </p:sp>
    </p:spTree>
    <p:extLst>
      <p:ext uri="{BB962C8B-B14F-4D97-AF65-F5344CB8AC3E}">
        <p14:creationId xmlns:p14="http://schemas.microsoft.com/office/powerpoint/2010/main" val="10702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Knowing what is sustainable requires first knowing what is unsustainable.</a:t>
            </a:r>
          </a:p>
          <a:p>
            <a:pPr fontAlgn="base"/>
            <a:r>
              <a:rPr lang="en-US" dirty="0"/>
              <a:t>Local control has drawbacks, but allows a deeper understanding of the data and more meaningful presentation of data relationships.</a:t>
            </a:r>
          </a:p>
          <a:p>
            <a:pPr fontAlgn="base"/>
            <a:r>
              <a:rPr lang="en-US" dirty="0"/>
              <a:t>Presentation of data is only the first step; data analysis must lead to action in a true culture of assessment.</a:t>
            </a:r>
          </a:p>
        </p:txBody>
      </p:sp>
    </p:spTree>
    <p:extLst>
      <p:ext uri="{BB962C8B-B14F-4D97-AF65-F5344CB8AC3E}">
        <p14:creationId xmlns:p14="http://schemas.microsoft.com/office/powerpoint/2010/main" val="37689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Barton, D., &amp; Court, D. (2012). Making advanced analytics work for you. </a:t>
            </a:r>
            <a:r>
              <a:rPr lang="en-US" sz="1800" i="1" dirty="0"/>
              <a:t>Harvard Business Review</a:t>
            </a:r>
            <a:r>
              <a:rPr lang="en-US" sz="1800" dirty="0"/>
              <a:t>, </a:t>
            </a:r>
            <a:r>
              <a:rPr lang="en-US" sz="1800" i="1" dirty="0"/>
              <a:t>90</a:t>
            </a:r>
            <a:r>
              <a:rPr lang="en-US" sz="1800" dirty="0"/>
              <a:t>(10), 78-83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Davenport</a:t>
            </a:r>
            <a:r>
              <a:rPr lang="en-US" sz="1800" dirty="0"/>
              <a:t>, T. H., &amp; </a:t>
            </a:r>
            <a:r>
              <a:rPr lang="en-US" sz="1800" dirty="0" err="1"/>
              <a:t>Patil</a:t>
            </a:r>
            <a:r>
              <a:rPr lang="en-US" sz="1800" dirty="0"/>
              <a:t>, D. J. (2012). Data scientist: The sexiest job of the 21st century. </a:t>
            </a:r>
            <a:r>
              <a:rPr lang="en-US" sz="1800" i="1" dirty="0"/>
              <a:t>Harvard </a:t>
            </a:r>
            <a:r>
              <a:rPr lang="en-US" sz="1800" i="1" dirty="0" smtClean="0"/>
              <a:t>Business Review</a:t>
            </a:r>
            <a:r>
              <a:rPr lang="en-US" sz="1800" dirty="0"/>
              <a:t>, </a:t>
            </a:r>
            <a:r>
              <a:rPr lang="en-US" sz="1800" i="1" dirty="0"/>
              <a:t>90</a:t>
            </a:r>
            <a:r>
              <a:rPr lang="en-US" sz="1800" dirty="0"/>
              <a:t>(10), 70-76.</a:t>
            </a:r>
          </a:p>
          <a:p>
            <a:r>
              <a:rPr lang="en-US" sz="1800" dirty="0" err="1" smtClean="0"/>
              <a:t>Farkas</a:t>
            </a:r>
            <a:r>
              <a:rPr lang="en-US" sz="1800" dirty="0"/>
              <a:t>, M. G., Hinchliffe, L. J., &amp; </a:t>
            </a:r>
            <a:r>
              <a:rPr lang="en-US" sz="1800" dirty="0" err="1"/>
              <a:t>Houk</a:t>
            </a:r>
            <a:r>
              <a:rPr lang="en-US" sz="1800" dirty="0"/>
              <a:t>, A. H. (2015). Bridges and barriers: Factors influencing a culture of assessment in academic libraries. </a:t>
            </a:r>
            <a:r>
              <a:rPr lang="en-US" sz="1800" i="1" dirty="0"/>
              <a:t>College &amp; Research Libraries</a:t>
            </a:r>
            <a:r>
              <a:rPr lang="en-US" sz="1800" dirty="0"/>
              <a:t>, </a:t>
            </a:r>
            <a:r>
              <a:rPr lang="en-US" sz="1800" i="1" dirty="0"/>
              <a:t>76</a:t>
            </a:r>
            <a:r>
              <a:rPr lang="en-US" sz="1800" dirty="0"/>
              <a:t>(2), 150-169.</a:t>
            </a:r>
          </a:p>
          <a:p>
            <a:r>
              <a:rPr lang="en-US" sz="1800" smtClean="0"/>
              <a:t>Lakos</a:t>
            </a:r>
            <a:r>
              <a:rPr lang="en-US" sz="1800" dirty="0"/>
              <a:t>, A. &amp; Phipps, S. (2004). Creating a culture of assessment: A catalyst for organizational change. </a:t>
            </a:r>
            <a:r>
              <a:rPr lang="en-US" sz="1800" i="1" dirty="0"/>
              <a:t>portal: Libraries and the Academy</a:t>
            </a:r>
            <a:r>
              <a:rPr lang="en-US" sz="1800" dirty="0"/>
              <a:t>, </a:t>
            </a:r>
            <a:r>
              <a:rPr lang="en-US" sz="1800" i="1" dirty="0"/>
              <a:t>4</a:t>
            </a:r>
            <a:r>
              <a:rPr lang="en-US" sz="1800" dirty="0"/>
              <a:t>(3) 346-361</a:t>
            </a:r>
            <a:r>
              <a:rPr lang="en-US" sz="18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1057" y="6008963"/>
            <a:ext cx="7498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*Images courtesy of Wikimedia Commons unless otherwise noted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assumed collection assessment responsibilities in 2010</a:t>
            </a:r>
          </a:p>
          <a:p>
            <a:r>
              <a:rPr lang="en-US" dirty="0" smtClean="0"/>
              <a:t>We had no reliable historical usage data</a:t>
            </a:r>
          </a:p>
          <a:p>
            <a:r>
              <a:rPr lang="en-US" dirty="0" smtClean="0"/>
              <a:t>We had no “assessment software” to perform analysis</a:t>
            </a:r>
          </a:p>
          <a:p>
            <a:r>
              <a:rPr lang="en-US" dirty="0" smtClean="0"/>
              <a:t>We used Google Apps to build our own tool</a:t>
            </a:r>
          </a:p>
        </p:txBody>
      </p:sp>
    </p:spTree>
    <p:extLst>
      <p:ext uri="{BB962C8B-B14F-4D97-AF65-F5344CB8AC3E}">
        <p14:creationId xmlns:p14="http://schemas.microsoft.com/office/powerpoint/2010/main" val="2472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82563" cy="4601183"/>
          </a:xfrm>
        </p:spPr>
        <p:txBody>
          <a:bodyPr/>
          <a:lstStyle/>
          <a:p>
            <a:r>
              <a:rPr lang="en-US" dirty="0" smtClean="0"/>
              <a:t>Hey, I thought </a:t>
            </a:r>
            <a:r>
              <a:rPr lang="en-US" i="1" u="sng" dirty="0" smtClean="0"/>
              <a:t>you</a:t>
            </a:r>
            <a:r>
              <a:rPr lang="en-US" dirty="0" smtClean="0"/>
              <a:t> assumed responsibilities.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What’s with this “we”?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56786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164" y="959897"/>
            <a:ext cx="4950690" cy="495069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33486" y="1661710"/>
            <a:ext cx="4762372" cy="35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117" y="2423098"/>
            <a:ext cx="5089381" cy="200266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Get good at the tools</a:t>
            </a:r>
          </a:p>
          <a:p>
            <a:r>
              <a:rPr lang="en-US" dirty="0" smtClean="0"/>
              <a:t>Allow creativity to flow</a:t>
            </a:r>
          </a:p>
          <a:p>
            <a:r>
              <a:rPr lang="en-US" dirty="0" smtClean="0"/>
              <a:t>Trust our instincts</a:t>
            </a:r>
          </a:p>
          <a:p>
            <a:r>
              <a:rPr lang="en-US" dirty="0"/>
              <a:t>Lay the </a:t>
            </a:r>
            <a:r>
              <a:rPr lang="en-US" dirty="0" smtClean="0"/>
              <a:t>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89058" cy="4601183"/>
          </a:xfrm>
        </p:spPr>
        <p:txBody>
          <a:bodyPr/>
          <a:lstStyle/>
          <a:p>
            <a:pPr lvl="0"/>
            <a:r>
              <a:rPr lang="en-US" dirty="0" smtClean="0"/>
              <a:t>Routinize…repeat</a:t>
            </a:r>
            <a:br>
              <a:rPr lang="en-US" dirty="0" smtClean="0"/>
            </a:br>
            <a:r>
              <a:rPr lang="en-US" dirty="0" smtClean="0"/>
              <a:t>Routinize…repeat Routinize…repeat</a:t>
            </a:r>
            <a:br>
              <a:rPr lang="en-US" dirty="0" smtClean="0"/>
            </a:br>
            <a:r>
              <a:rPr lang="en-US" dirty="0" smtClean="0"/>
              <a:t>Routinize…repeat</a:t>
            </a:r>
            <a:br>
              <a:rPr lang="en-US" dirty="0" smtClean="0"/>
            </a:br>
            <a:r>
              <a:rPr lang="en-US" dirty="0" smtClean="0"/>
              <a:t>Routinize…repeat</a:t>
            </a:r>
            <a:br>
              <a:rPr lang="en-US" dirty="0" smtClean="0"/>
            </a:br>
            <a:r>
              <a:rPr lang="en-US" dirty="0" smtClean="0"/>
              <a:t>Routinize…repeat</a:t>
            </a:r>
            <a:br>
              <a:rPr lang="en-US" dirty="0" smtClean="0"/>
            </a:br>
            <a:r>
              <a:rPr lang="en-US" dirty="0" smtClean="0"/>
              <a:t>Routinize…repeat</a:t>
            </a:r>
            <a:br>
              <a:rPr lang="en-US" dirty="0" smtClean="0"/>
            </a:br>
            <a:r>
              <a:rPr lang="en-US" dirty="0" smtClean="0"/>
              <a:t>Routinize…repeat</a:t>
            </a:r>
            <a:br>
              <a:rPr lang="en-US" dirty="0" smtClean="0"/>
            </a:br>
            <a:r>
              <a:rPr lang="en-US" dirty="0" smtClean="0"/>
              <a:t>Routinize………….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857" y="763417"/>
            <a:ext cx="5322021" cy="53220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8352" y="1998345"/>
            <a:ext cx="242812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4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 Logins</a:t>
            </a:r>
            <a:endParaRPr lang="en-US" sz="4400" b="1" baseline="4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3083" y="2021587"/>
            <a:ext cx="231865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4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Usage Stats</a:t>
            </a:r>
            <a:endParaRPr lang="en-US" sz="4400" b="1" baseline="4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8351" y="2021587"/>
            <a:ext cx="231865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4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Info</a:t>
            </a:r>
            <a:endParaRPr lang="en-US" sz="4400" b="1" baseline="4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449" y="2031096"/>
            <a:ext cx="231865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4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 Builder</a:t>
            </a:r>
            <a:endParaRPr lang="en-US" sz="4400" b="1" baseline="4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8352" y="2009966"/>
            <a:ext cx="242812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4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 Logins</a:t>
            </a:r>
            <a:endParaRPr lang="en-US" sz="4400" b="1" baseline="4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2422" y="2019475"/>
            <a:ext cx="231865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4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Usage Stats</a:t>
            </a:r>
            <a:endParaRPr lang="en-US" sz="4400" b="1" baseline="4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495" y="1986724"/>
            <a:ext cx="231865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4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Info</a:t>
            </a:r>
            <a:endParaRPr lang="en-US" sz="4400" b="1" baseline="4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9671" y="2048690"/>
            <a:ext cx="231865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4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 Builder</a:t>
            </a:r>
            <a:endParaRPr lang="en-US" sz="4400" b="1" baseline="4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8151" y="2025286"/>
            <a:ext cx="242812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4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 Logins</a:t>
            </a:r>
            <a:endParaRPr lang="en-US" sz="4400" b="1" baseline="4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4726" y="2032377"/>
            <a:ext cx="231865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4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Usage Stats</a:t>
            </a:r>
            <a:endParaRPr lang="en-US" sz="4400" b="1" baseline="4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7401" y="2024492"/>
            <a:ext cx="231865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4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Info</a:t>
            </a:r>
            <a:endParaRPr lang="en-US" sz="4400" b="1" baseline="4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6797" y="2035788"/>
            <a:ext cx="231865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4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 Builder</a:t>
            </a:r>
            <a:endParaRPr lang="en-US" sz="4400" b="1" baseline="4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9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529808" y="2246488"/>
            <a:ext cx="2472267" cy="2156177"/>
          </a:xfrm>
          <a:prstGeom prst="rect">
            <a:avLst/>
          </a:prstGeom>
        </p:spPr>
        <p:txBody>
          <a:bodyPr lIns="121897" tIns="121897" rIns="121897" bIns="121897" anchor="b" anchorCtr="0">
            <a:noAutofit/>
          </a:bodyPr>
          <a:lstStyle/>
          <a:p>
            <a:r>
              <a:rPr lang="en" dirty="0"/>
              <a:t>Systems used for data reporting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83999" y="1316119"/>
            <a:ext cx="8603703" cy="4279847"/>
            <a:chOff x="3371110" y="1857986"/>
            <a:chExt cx="8603703" cy="4279847"/>
          </a:xfrm>
        </p:grpSpPr>
        <p:pic>
          <p:nvPicPr>
            <p:cNvPr id="31" name="Shape 31"/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3733" y="2246489"/>
              <a:ext cx="8351080" cy="3891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Shape 32"/>
            <p:cNvSpPr txBox="1"/>
            <p:nvPr/>
          </p:nvSpPr>
          <p:spPr>
            <a:xfrm>
              <a:off x="3371110" y="1935687"/>
              <a:ext cx="2750000" cy="310799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121897" rIns="121897" bIns="121897" anchor="t" anchorCtr="0">
              <a:noAutofit/>
            </a:bodyPr>
            <a:lstStyle/>
            <a:p>
              <a:pPr algn="ctr"/>
              <a:r>
                <a:rPr lang="en" sz="2400" dirty="0" smtClean="0">
                  <a:solidFill>
                    <a:srgbClr val="FF0000"/>
                  </a:solidFill>
                </a:rPr>
                <a:t>File </a:t>
              </a:r>
            </a:p>
            <a:p>
              <a:pPr algn="ctr"/>
              <a:r>
                <a:rPr lang="en" sz="2400" dirty="0" smtClean="0">
                  <a:solidFill>
                    <a:srgbClr val="FF0000"/>
                  </a:solidFill>
                </a:rPr>
                <a:t>Origin</a:t>
              </a:r>
              <a:endParaRPr lang="en" sz="2400" dirty="0">
                <a:solidFill>
                  <a:srgbClr val="FF0000"/>
                </a:solidFill>
              </a:endParaRPr>
            </a:p>
          </p:txBody>
        </p:sp>
        <p:sp>
          <p:nvSpPr>
            <p:cNvPr id="33" name="Shape 33"/>
            <p:cNvSpPr txBox="1"/>
            <p:nvPr/>
          </p:nvSpPr>
          <p:spPr>
            <a:xfrm>
              <a:off x="6044194" y="1857986"/>
              <a:ext cx="2750000" cy="310799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121897" rIns="121897" bIns="121897" anchor="t" anchorCtr="0">
              <a:noAutofit/>
            </a:bodyPr>
            <a:lstStyle/>
            <a:p>
              <a:pPr algn="ctr"/>
              <a:r>
                <a:rPr lang="en" sz="2400" dirty="0" smtClean="0">
                  <a:solidFill>
                    <a:srgbClr val="FF0000"/>
                  </a:solidFill>
                </a:rPr>
                <a:t>Data</a:t>
              </a:r>
            </a:p>
            <a:p>
              <a:pPr algn="ctr"/>
              <a:r>
                <a:rPr lang="en" sz="2400" dirty="0" smtClean="0">
                  <a:solidFill>
                    <a:srgbClr val="FF0000"/>
                  </a:solidFill>
                </a:rPr>
                <a:t>gathering</a:t>
              </a:r>
              <a:endParaRPr lang="e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Shape 34"/>
            <p:cNvSpPr txBox="1"/>
            <p:nvPr/>
          </p:nvSpPr>
          <p:spPr>
            <a:xfrm>
              <a:off x="8717278" y="1896838"/>
              <a:ext cx="2199078" cy="310799"/>
            </a:xfrm>
            <a:prstGeom prst="rect">
              <a:avLst/>
            </a:prstGeom>
            <a:noFill/>
            <a:ln>
              <a:noFill/>
            </a:ln>
          </p:spPr>
          <p:txBody>
            <a:bodyPr lIns="121897" tIns="121897" rIns="121897" bIns="121897" anchor="t" anchorCtr="0">
              <a:noAutofit/>
            </a:bodyPr>
            <a:lstStyle/>
            <a:p>
              <a:pPr algn="ctr"/>
              <a:r>
                <a:rPr lang="en" sz="2400" dirty="0">
                  <a:solidFill>
                    <a:srgbClr val="FF0000"/>
                  </a:solidFill>
                </a:rPr>
                <a:t>Data </a:t>
              </a:r>
              <a:endParaRPr lang="en" sz="2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" sz="2400" dirty="0" smtClean="0">
                  <a:solidFill>
                    <a:srgbClr val="FF0000"/>
                  </a:solidFill>
                </a:rPr>
                <a:t>presentation</a:t>
              </a:r>
              <a:endParaRPr lang="e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773408" y="5691607"/>
            <a:ext cx="151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See example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719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2625" y="4361934"/>
            <a:ext cx="3474720" cy="162281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Becoming one with systems</a:t>
            </a:r>
          </a:p>
          <a:p>
            <a:r>
              <a:rPr lang="en-US" dirty="0" smtClean="0"/>
              <a:t>“Lay </a:t>
            </a:r>
            <a:r>
              <a:rPr lang="en-US" dirty="0"/>
              <a:t>of the </a:t>
            </a:r>
            <a:r>
              <a:rPr lang="en-US" dirty="0" smtClean="0"/>
              <a:t>land”</a:t>
            </a:r>
            <a:endParaRPr lang="en-US" dirty="0"/>
          </a:p>
          <a:p>
            <a:r>
              <a:rPr lang="en-US" dirty="0" smtClean="0"/>
              <a:t>Inspired staff with insights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818120" y="4361935"/>
            <a:ext cx="3474720" cy="1627384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Complex navigation</a:t>
            </a:r>
          </a:p>
          <a:p>
            <a:r>
              <a:rPr lang="en-US" dirty="0"/>
              <a:t>Too much information</a:t>
            </a:r>
          </a:p>
          <a:p>
            <a:r>
              <a:rPr lang="en-US" dirty="0" smtClean="0"/>
              <a:t>Time consuming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23090</TotalTime>
  <Words>1386</Words>
  <Application>Microsoft Macintosh PowerPoint</Application>
  <PresentationFormat>Widescreen</PresentationFormat>
  <Paragraphs>234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Corbel</vt:lpstr>
      <vt:lpstr>Wingdings 2</vt:lpstr>
      <vt:lpstr>Arial</vt:lpstr>
      <vt:lpstr>Frame</vt:lpstr>
      <vt:lpstr>Data Analytics: Finding the Sustainable Sweet Spot </vt:lpstr>
      <vt:lpstr>Learning outcomes</vt:lpstr>
      <vt:lpstr>A culture of assessment exists in organizations where staff care to know what results they produce and how those results relate to customers’ expectations. (Lakos &amp; Phipps, 2004, p. 352)  </vt:lpstr>
      <vt:lpstr>My experience</vt:lpstr>
      <vt:lpstr>Hey, I thought you assumed responsibilities.   What’s with this “we”?</vt:lpstr>
      <vt:lpstr>Goals for Phase 1</vt:lpstr>
      <vt:lpstr>Routinize…repeat Routinize…repeat Routinize…repeat Routinize…repeat Routinize…repeat Routinize…repeat Routinize…repeat Routinize…repeat Routinize………….</vt:lpstr>
      <vt:lpstr>Systems used for data reporting</vt:lpstr>
      <vt:lpstr>Phase 1 Progress</vt:lpstr>
      <vt:lpstr>Phase 1: Develop baseline measures</vt:lpstr>
      <vt:lpstr>Phase 1: Develop action scripts</vt:lpstr>
      <vt:lpstr>Phase 1:  The blueprint</vt:lpstr>
      <vt:lpstr>Too much-ness: 167 Web pages 472 charts 85 spreadsheets  </vt:lpstr>
      <vt:lpstr>Exposure to data</vt:lpstr>
      <vt:lpstr>Overexposure to data </vt:lpstr>
      <vt:lpstr>Technological degradation</vt:lpstr>
      <vt:lpstr>Goals for Phase 2</vt:lpstr>
      <vt:lpstr>Phase 2: Scripting</vt:lpstr>
      <vt:lpstr>Phase 2: Interactive and Scalable </vt:lpstr>
      <vt:lpstr>Challenges to sustainability: Proliferation of formats</vt:lpstr>
      <vt:lpstr>Challenges to sustainability: Temporal situations</vt:lpstr>
      <vt:lpstr>Challenges to sustainability:  Technology</vt:lpstr>
      <vt:lpstr>The main challenge to sustainability is choosing your scope (and sticking with it)</vt:lpstr>
      <vt:lpstr>Home-cooked vs. vendor-based systems</vt:lpstr>
      <vt:lpstr>Visual communication: Student body</vt:lpstr>
      <vt:lpstr>Visual communication: Usage by format</vt:lpstr>
      <vt:lpstr>Visual communication:  Reference desk transactions in August 2015</vt:lpstr>
      <vt:lpstr>Phase 2 database analysis:  What is sustainable?</vt:lpstr>
      <vt:lpstr>Examples of things we quit doing</vt:lpstr>
      <vt:lpstr>Phase 3</vt:lpstr>
      <vt:lpstr>Going forward</vt:lpstr>
      <vt:lpstr>References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and Opportunities for an Electronic Resources &amp; Collection Assessment Librarian</dc:title>
  <dc:creator>Argo, Greg</dc:creator>
  <cp:lastModifiedBy>Microsoft Office User</cp:lastModifiedBy>
  <cp:revision>178</cp:revision>
  <cp:lastPrinted>2016-04-11T18:17:19Z</cp:lastPrinted>
  <dcterms:created xsi:type="dcterms:W3CDTF">2016-04-06T16:42:00Z</dcterms:created>
  <dcterms:modified xsi:type="dcterms:W3CDTF">2017-11-10T17:40:08Z</dcterms:modified>
</cp:coreProperties>
</file>