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handoutMasterIdLst>
    <p:handoutMasterId r:id="rId49"/>
  </p:handoutMasterIdLst>
  <p:sldIdLst>
    <p:sldId id="256" r:id="rId6"/>
    <p:sldId id="278" r:id="rId7"/>
    <p:sldId id="323" r:id="rId8"/>
    <p:sldId id="320" r:id="rId9"/>
    <p:sldId id="263" r:id="rId10"/>
    <p:sldId id="257" r:id="rId11"/>
    <p:sldId id="261" r:id="rId12"/>
    <p:sldId id="262" r:id="rId13"/>
    <p:sldId id="258" r:id="rId14"/>
    <p:sldId id="259" r:id="rId15"/>
    <p:sldId id="267" r:id="rId16"/>
    <p:sldId id="269" r:id="rId17"/>
    <p:sldId id="265" r:id="rId18"/>
    <p:sldId id="266" r:id="rId19"/>
    <p:sldId id="328" r:id="rId20"/>
    <p:sldId id="332" r:id="rId21"/>
    <p:sldId id="329" r:id="rId22"/>
    <p:sldId id="274" r:id="rId23"/>
    <p:sldId id="280" r:id="rId24"/>
    <p:sldId id="281" r:id="rId25"/>
    <p:sldId id="282" r:id="rId26"/>
    <p:sldId id="284" r:id="rId27"/>
    <p:sldId id="289" r:id="rId28"/>
    <p:sldId id="330" r:id="rId29"/>
    <p:sldId id="276" r:id="rId30"/>
    <p:sldId id="293" r:id="rId31"/>
    <p:sldId id="297" r:id="rId32"/>
    <p:sldId id="298" r:id="rId33"/>
    <p:sldId id="299" r:id="rId34"/>
    <p:sldId id="300" r:id="rId35"/>
    <p:sldId id="277" r:id="rId36"/>
    <p:sldId id="301" r:id="rId37"/>
    <p:sldId id="303" r:id="rId38"/>
    <p:sldId id="305" r:id="rId39"/>
    <p:sldId id="307" r:id="rId40"/>
    <p:sldId id="308" r:id="rId41"/>
    <p:sldId id="309" r:id="rId42"/>
    <p:sldId id="334" r:id="rId43"/>
    <p:sldId id="321" r:id="rId44"/>
    <p:sldId id="333" r:id="rId45"/>
    <p:sldId id="331" r:id="rId46"/>
    <p:sldId id="322" r:id="rId47"/>
    <p:sldId id="273"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446"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4DBB6-077E-45E4-9B50-F3D91FD58F68}" type="doc">
      <dgm:prSet loTypeId="urn:microsoft.com/office/officeart/2005/8/layout/venn1" loCatId="relationship" qsTypeId="urn:microsoft.com/office/officeart/2005/8/quickstyle/simple1" qsCatId="simple" csTypeId="urn:microsoft.com/office/officeart/2005/8/colors/colorful2" csCatId="colorful" phldr="1"/>
      <dgm:spPr/>
    </dgm:pt>
    <dgm:pt modelId="{B805DEA2-923B-4C78-B73D-42BDA4D69A42}">
      <dgm:prSet phldrT="[Text]"/>
      <dgm:spPr/>
      <dgm:t>
        <a:bodyPr/>
        <a:lstStyle/>
        <a:p>
          <a:r>
            <a:rPr lang="en-US" dirty="0" smtClean="0"/>
            <a:t>Research literature</a:t>
          </a:r>
          <a:endParaRPr lang="en-US" dirty="0"/>
        </a:p>
      </dgm:t>
    </dgm:pt>
    <dgm:pt modelId="{03C09BD1-C423-4BE6-BB09-DF0FE02ED869}" type="parTrans" cxnId="{6D5733D1-2602-46A0-83E8-8E42977D2959}">
      <dgm:prSet/>
      <dgm:spPr/>
      <dgm:t>
        <a:bodyPr/>
        <a:lstStyle/>
        <a:p>
          <a:endParaRPr lang="en-US"/>
        </a:p>
      </dgm:t>
    </dgm:pt>
    <dgm:pt modelId="{D2B8D668-ADA5-4C16-8A7F-D502B50BE514}" type="sibTrans" cxnId="{6D5733D1-2602-46A0-83E8-8E42977D2959}">
      <dgm:prSet/>
      <dgm:spPr/>
      <dgm:t>
        <a:bodyPr/>
        <a:lstStyle/>
        <a:p>
          <a:endParaRPr lang="en-US"/>
        </a:p>
      </dgm:t>
    </dgm:pt>
    <dgm:pt modelId="{11E2C4F9-1FE9-419B-BC8A-9691689288DC}">
      <dgm:prSet phldrT="[Text]"/>
      <dgm:spPr/>
      <dgm:t>
        <a:bodyPr/>
        <a:lstStyle/>
        <a:p>
          <a:r>
            <a:rPr lang="en-US" dirty="0" smtClean="0"/>
            <a:t>Student needs</a:t>
          </a:r>
          <a:endParaRPr lang="en-US" dirty="0"/>
        </a:p>
      </dgm:t>
    </dgm:pt>
    <dgm:pt modelId="{DC3662ED-A0EE-4DAB-8FFD-19AECB230A75}" type="parTrans" cxnId="{E86AF20C-4CCD-4037-8B69-3F78EABC23DA}">
      <dgm:prSet/>
      <dgm:spPr/>
      <dgm:t>
        <a:bodyPr/>
        <a:lstStyle/>
        <a:p>
          <a:endParaRPr lang="en-US"/>
        </a:p>
      </dgm:t>
    </dgm:pt>
    <dgm:pt modelId="{1FC3581D-CB07-4214-BF63-6DCFD8CA5DB1}" type="sibTrans" cxnId="{E86AF20C-4CCD-4037-8B69-3F78EABC23DA}">
      <dgm:prSet/>
      <dgm:spPr/>
      <dgm:t>
        <a:bodyPr/>
        <a:lstStyle/>
        <a:p>
          <a:endParaRPr lang="en-US"/>
        </a:p>
      </dgm:t>
    </dgm:pt>
    <dgm:pt modelId="{0BD4D129-016A-4907-8D59-B7ADF97A1057}">
      <dgm:prSet phldrT="[Text]"/>
      <dgm:spPr/>
      <dgm:t>
        <a:bodyPr/>
        <a:lstStyle/>
        <a:p>
          <a:r>
            <a:rPr lang="en-US" dirty="0" smtClean="0"/>
            <a:t>Personal experience</a:t>
          </a:r>
          <a:endParaRPr lang="en-US" dirty="0"/>
        </a:p>
      </dgm:t>
    </dgm:pt>
    <dgm:pt modelId="{7C6C1BCE-324C-4E43-8C0A-3CB3C9A8757D}" type="parTrans" cxnId="{46E9E114-7CB2-45AA-B869-1D551CB93DD4}">
      <dgm:prSet/>
      <dgm:spPr/>
      <dgm:t>
        <a:bodyPr/>
        <a:lstStyle/>
        <a:p>
          <a:endParaRPr lang="en-US"/>
        </a:p>
      </dgm:t>
    </dgm:pt>
    <dgm:pt modelId="{971FC67D-F6BD-4D74-941C-75B8CF224714}" type="sibTrans" cxnId="{46E9E114-7CB2-45AA-B869-1D551CB93DD4}">
      <dgm:prSet/>
      <dgm:spPr/>
      <dgm:t>
        <a:bodyPr/>
        <a:lstStyle/>
        <a:p>
          <a:endParaRPr lang="en-US"/>
        </a:p>
      </dgm:t>
    </dgm:pt>
    <dgm:pt modelId="{D6FD3F7F-5DB8-4ED5-B7C5-B689BA562B83}" type="pres">
      <dgm:prSet presAssocID="{DE04DBB6-077E-45E4-9B50-F3D91FD58F68}" presName="compositeShape" presStyleCnt="0">
        <dgm:presLayoutVars>
          <dgm:chMax val="7"/>
          <dgm:dir/>
          <dgm:resizeHandles val="exact"/>
        </dgm:presLayoutVars>
      </dgm:prSet>
      <dgm:spPr/>
    </dgm:pt>
    <dgm:pt modelId="{E369185F-FC39-48B0-9013-2CEB9AF633A2}" type="pres">
      <dgm:prSet presAssocID="{B805DEA2-923B-4C78-B73D-42BDA4D69A42}" presName="circ1" presStyleLbl="vennNode1" presStyleIdx="0" presStyleCnt="3"/>
      <dgm:spPr/>
      <dgm:t>
        <a:bodyPr/>
        <a:lstStyle/>
        <a:p>
          <a:endParaRPr lang="en-US"/>
        </a:p>
      </dgm:t>
    </dgm:pt>
    <dgm:pt modelId="{D891A88C-7296-45BD-999D-C7BD3EC34EE4}" type="pres">
      <dgm:prSet presAssocID="{B805DEA2-923B-4C78-B73D-42BDA4D69A42}" presName="circ1Tx" presStyleLbl="revTx" presStyleIdx="0" presStyleCnt="0">
        <dgm:presLayoutVars>
          <dgm:chMax val="0"/>
          <dgm:chPref val="0"/>
          <dgm:bulletEnabled val="1"/>
        </dgm:presLayoutVars>
      </dgm:prSet>
      <dgm:spPr/>
      <dgm:t>
        <a:bodyPr/>
        <a:lstStyle/>
        <a:p>
          <a:endParaRPr lang="en-US"/>
        </a:p>
      </dgm:t>
    </dgm:pt>
    <dgm:pt modelId="{D601AA53-14DE-48E4-BCCB-EB183F0DEFDA}" type="pres">
      <dgm:prSet presAssocID="{11E2C4F9-1FE9-419B-BC8A-9691689288DC}" presName="circ2" presStyleLbl="vennNode1" presStyleIdx="1" presStyleCnt="3"/>
      <dgm:spPr/>
      <dgm:t>
        <a:bodyPr/>
        <a:lstStyle/>
        <a:p>
          <a:endParaRPr lang="en-US"/>
        </a:p>
      </dgm:t>
    </dgm:pt>
    <dgm:pt modelId="{91D3F2CE-6991-4DFD-BCDA-58C43A19899E}" type="pres">
      <dgm:prSet presAssocID="{11E2C4F9-1FE9-419B-BC8A-9691689288DC}" presName="circ2Tx" presStyleLbl="revTx" presStyleIdx="0" presStyleCnt="0">
        <dgm:presLayoutVars>
          <dgm:chMax val="0"/>
          <dgm:chPref val="0"/>
          <dgm:bulletEnabled val="1"/>
        </dgm:presLayoutVars>
      </dgm:prSet>
      <dgm:spPr/>
      <dgm:t>
        <a:bodyPr/>
        <a:lstStyle/>
        <a:p>
          <a:endParaRPr lang="en-US"/>
        </a:p>
      </dgm:t>
    </dgm:pt>
    <dgm:pt modelId="{E4B19DE7-D117-4896-9BB4-2EA0C5AA3325}" type="pres">
      <dgm:prSet presAssocID="{0BD4D129-016A-4907-8D59-B7ADF97A1057}" presName="circ3" presStyleLbl="vennNode1" presStyleIdx="2" presStyleCnt="3"/>
      <dgm:spPr/>
      <dgm:t>
        <a:bodyPr/>
        <a:lstStyle/>
        <a:p>
          <a:endParaRPr lang="en-US"/>
        </a:p>
      </dgm:t>
    </dgm:pt>
    <dgm:pt modelId="{1C065C9A-14E8-404F-8E78-A7012378184D}" type="pres">
      <dgm:prSet presAssocID="{0BD4D129-016A-4907-8D59-B7ADF97A1057}" presName="circ3Tx" presStyleLbl="revTx" presStyleIdx="0" presStyleCnt="0">
        <dgm:presLayoutVars>
          <dgm:chMax val="0"/>
          <dgm:chPref val="0"/>
          <dgm:bulletEnabled val="1"/>
        </dgm:presLayoutVars>
      </dgm:prSet>
      <dgm:spPr/>
      <dgm:t>
        <a:bodyPr/>
        <a:lstStyle/>
        <a:p>
          <a:endParaRPr lang="en-US"/>
        </a:p>
      </dgm:t>
    </dgm:pt>
  </dgm:ptLst>
  <dgm:cxnLst>
    <dgm:cxn modelId="{46E9E114-7CB2-45AA-B869-1D551CB93DD4}" srcId="{DE04DBB6-077E-45E4-9B50-F3D91FD58F68}" destId="{0BD4D129-016A-4907-8D59-B7ADF97A1057}" srcOrd="2" destOrd="0" parTransId="{7C6C1BCE-324C-4E43-8C0A-3CB3C9A8757D}" sibTransId="{971FC67D-F6BD-4D74-941C-75B8CF224714}"/>
    <dgm:cxn modelId="{E86AF20C-4CCD-4037-8B69-3F78EABC23DA}" srcId="{DE04DBB6-077E-45E4-9B50-F3D91FD58F68}" destId="{11E2C4F9-1FE9-419B-BC8A-9691689288DC}" srcOrd="1" destOrd="0" parTransId="{DC3662ED-A0EE-4DAB-8FFD-19AECB230A75}" sibTransId="{1FC3581D-CB07-4214-BF63-6DCFD8CA5DB1}"/>
    <dgm:cxn modelId="{1E3FF715-91BE-460F-ADC2-F9D151783854}" type="presOf" srcId="{B805DEA2-923B-4C78-B73D-42BDA4D69A42}" destId="{E369185F-FC39-48B0-9013-2CEB9AF633A2}" srcOrd="0" destOrd="0" presId="urn:microsoft.com/office/officeart/2005/8/layout/venn1"/>
    <dgm:cxn modelId="{01105273-55B5-4AF9-8CAB-422C6C55B2C2}" type="presOf" srcId="{11E2C4F9-1FE9-419B-BC8A-9691689288DC}" destId="{91D3F2CE-6991-4DFD-BCDA-58C43A19899E}" srcOrd="1" destOrd="0" presId="urn:microsoft.com/office/officeart/2005/8/layout/venn1"/>
    <dgm:cxn modelId="{06F19E15-2C0C-45BB-B10A-6FBB5DF83108}" type="presOf" srcId="{B805DEA2-923B-4C78-B73D-42BDA4D69A42}" destId="{D891A88C-7296-45BD-999D-C7BD3EC34EE4}" srcOrd="1" destOrd="0" presId="urn:microsoft.com/office/officeart/2005/8/layout/venn1"/>
    <dgm:cxn modelId="{EF4EEE44-35CF-4201-BA98-0E08176A7143}" type="presOf" srcId="{0BD4D129-016A-4907-8D59-B7ADF97A1057}" destId="{1C065C9A-14E8-404F-8E78-A7012378184D}" srcOrd="1" destOrd="0" presId="urn:microsoft.com/office/officeart/2005/8/layout/venn1"/>
    <dgm:cxn modelId="{6D5733D1-2602-46A0-83E8-8E42977D2959}" srcId="{DE04DBB6-077E-45E4-9B50-F3D91FD58F68}" destId="{B805DEA2-923B-4C78-B73D-42BDA4D69A42}" srcOrd="0" destOrd="0" parTransId="{03C09BD1-C423-4BE6-BB09-DF0FE02ED869}" sibTransId="{D2B8D668-ADA5-4C16-8A7F-D502B50BE514}"/>
    <dgm:cxn modelId="{F3E693ED-1E96-48A0-9C3C-39A697AF46A5}" type="presOf" srcId="{11E2C4F9-1FE9-419B-BC8A-9691689288DC}" destId="{D601AA53-14DE-48E4-BCCB-EB183F0DEFDA}" srcOrd="0" destOrd="0" presId="urn:microsoft.com/office/officeart/2005/8/layout/venn1"/>
    <dgm:cxn modelId="{F47298F3-9D47-4A57-AF6D-A25B69A54B99}" type="presOf" srcId="{DE04DBB6-077E-45E4-9B50-F3D91FD58F68}" destId="{D6FD3F7F-5DB8-4ED5-B7C5-B689BA562B83}" srcOrd="0" destOrd="0" presId="urn:microsoft.com/office/officeart/2005/8/layout/venn1"/>
    <dgm:cxn modelId="{D8B70095-4EC1-494E-883A-B7E545C24AEE}" type="presOf" srcId="{0BD4D129-016A-4907-8D59-B7ADF97A1057}" destId="{E4B19DE7-D117-4896-9BB4-2EA0C5AA3325}" srcOrd="0" destOrd="0" presId="urn:microsoft.com/office/officeart/2005/8/layout/venn1"/>
    <dgm:cxn modelId="{C7B61BB9-5CE1-4603-8F96-CC3DB95DA535}" type="presParOf" srcId="{D6FD3F7F-5DB8-4ED5-B7C5-B689BA562B83}" destId="{E369185F-FC39-48B0-9013-2CEB9AF633A2}" srcOrd="0" destOrd="0" presId="urn:microsoft.com/office/officeart/2005/8/layout/venn1"/>
    <dgm:cxn modelId="{FB1D5D65-AACE-4DC3-BCCF-F49596648B3D}" type="presParOf" srcId="{D6FD3F7F-5DB8-4ED5-B7C5-B689BA562B83}" destId="{D891A88C-7296-45BD-999D-C7BD3EC34EE4}" srcOrd="1" destOrd="0" presId="urn:microsoft.com/office/officeart/2005/8/layout/venn1"/>
    <dgm:cxn modelId="{89479543-BFBB-46EE-93C8-E17461458091}" type="presParOf" srcId="{D6FD3F7F-5DB8-4ED5-B7C5-B689BA562B83}" destId="{D601AA53-14DE-48E4-BCCB-EB183F0DEFDA}" srcOrd="2" destOrd="0" presId="urn:microsoft.com/office/officeart/2005/8/layout/venn1"/>
    <dgm:cxn modelId="{82F1E20A-ADF2-43A7-BCEB-C1CB496A9962}" type="presParOf" srcId="{D6FD3F7F-5DB8-4ED5-B7C5-B689BA562B83}" destId="{91D3F2CE-6991-4DFD-BCDA-58C43A19899E}" srcOrd="3" destOrd="0" presId="urn:microsoft.com/office/officeart/2005/8/layout/venn1"/>
    <dgm:cxn modelId="{9ADC3F18-B38E-4808-A116-D6332A86F840}" type="presParOf" srcId="{D6FD3F7F-5DB8-4ED5-B7C5-B689BA562B83}" destId="{E4B19DE7-D117-4896-9BB4-2EA0C5AA3325}" srcOrd="4" destOrd="0" presId="urn:microsoft.com/office/officeart/2005/8/layout/venn1"/>
    <dgm:cxn modelId="{BCAA5C93-A298-4AEA-B2E8-BCFB6B897B93}" type="presParOf" srcId="{D6FD3F7F-5DB8-4ED5-B7C5-B689BA562B83}" destId="{1C065C9A-14E8-404F-8E78-A7012378184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4DBB6-077E-45E4-9B50-F3D91FD58F68}" type="doc">
      <dgm:prSet loTypeId="urn:microsoft.com/office/officeart/2005/8/layout/venn1" loCatId="relationship" qsTypeId="urn:microsoft.com/office/officeart/2005/8/quickstyle/simple1" qsCatId="simple" csTypeId="urn:microsoft.com/office/officeart/2005/8/colors/colorful2" csCatId="colorful" phldr="1"/>
      <dgm:spPr/>
    </dgm:pt>
    <dgm:pt modelId="{B805DEA2-923B-4C78-B73D-42BDA4D69A42}">
      <dgm:prSet phldrT="[Text]"/>
      <dgm:spPr/>
      <dgm:t>
        <a:bodyPr/>
        <a:lstStyle/>
        <a:p>
          <a:r>
            <a:rPr lang="en-US" dirty="0" smtClean="0"/>
            <a:t>Research literature</a:t>
          </a:r>
          <a:endParaRPr lang="en-US" dirty="0"/>
        </a:p>
      </dgm:t>
    </dgm:pt>
    <dgm:pt modelId="{03C09BD1-C423-4BE6-BB09-DF0FE02ED869}" type="parTrans" cxnId="{6D5733D1-2602-46A0-83E8-8E42977D2959}">
      <dgm:prSet/>
      <dgm:spPr/>
      <dgm:t>
        <a:bodyPr/>
        <a:lstStyle/>
        <a:p>
          <a:endParaRPr lang="en-US"/>
        </a:p>
      </dgm:t>
    </dgm:pt>
    <dgm:pt modelId="{D2B8D668-ADA5-4C16-8A7F-D502B50BE514}" type="sibTrans" cxnId="{6D5733D1-2602-46A0-83E8-8E42977D2959}">
      <dgm:prSet/>
      <dgm:spPr/>
      <dgm:t>
        <a:bodyPr/>
        <a:lstStyle/>
        <a:p>
          <a:endParaRPr lang="en-US"/>
        </a:p>
      </dgm:t>
    </dgm:pt>
    <dgm:pt modelId="{11E2C4F9-1FE9-419B-BC8A-9691689288DC}">
      <dgm:prSet phldrT="[Text]"/>
      <dgm:spPr/>
      <dgm:t>
        <a:bodyPr/>
        <a:lstStyle/>
        <a:p>
          <a:r>
            <a:rPr lang="en-US" dirty="0" smtClean="0"/>
            <a:t>Student needs</a:t>
          </a:r>
          <a:endParaRPr lang="en-US" dirty="0"/>
        </a:p>
      </dgm:t>
    </dgm:pt>
    <dgm:pt modelId="{DC3662ED-A0EE-4DAB-8FFD-19AECB230A75}" type="parTrans" cxnId="{E86AF20C-4CCD-4037-8B69-3F78EABC23DA}">
      <dgm:prSet/>
      <dgm:spPr/>
      <dgm:t>
        <a:bodyPr/>
        <a:lstStyle/>
        <a:p>
          <a:endParaRPr lang="en-US"/>
        </a:p>
      </dgm:t>
    </dgm:pt>
    <dgm:pt modelId="{1FC3581D-CB07-4214-BF63-6DCFD8CA5DB1}" type="sibTrans" cxnId="{E86AF20C-4CCD-4037-8B69-3F78EABC23DA}">
      <dgm:prSet/>
      <dgm:spPr/>
      <dgm:t>
        <a:bodyPr/>
        <a:lstStyle/>
        <a:p>
          <a:endParaRPr lang="en-US"/>
        </a:p>
      </dgm:t>
    </dgm:pt>
    <dgm:pt modelId="{0BD4D129-016A-4907-8D59-B7ADF97A1057}">
      <dgm:prSet phldrT="[Text]"/>
      <dgm:spPr/>
      <dgm:t>
        <a:bodyPr/>
        <a:lstStyle/>
        <a:p>
          <a:r>
            <a:rPr lang="en-US" dirty="0" smtClean="0"/>
            <a:t>Personal experience</a:t>
          </a:r>
          <a:endParaRPr lang="en-US" dirty="0"/>
        </a:p>
      </dgm:t>
    </dgm:pt>
    <dgm:pt modelId="{7C6C1BCE-324C-4E43-8C0A-3CB3C9A8757D}" type="parTrans" cxnId="{46E9E114-7CB2-45AA-B869-1D551CB93DD4}">
      <dgm:prSet/>
      <dgm:spPr/>
      <dgm:t>
        <a:bodyPr/>
        <a:lstStyle/>
        <a:p>
          <a:endParaRPr lang="en-US"/>
        </a:p>
      </dgm:t>
    </dgm:pt>
    <dgm:pt modelId="{971FC67D-F6BD-4D74-941C-75B8CF224714}" type="sibTrans" cxnId="{46E9E114-7CB2-45AA-B869-1D551CB93DD4}">
      <dgm:prSet/>
      <dgm:spPr/>
      <dgm:t>
        <a:bodyPr/>
        <a:lstStyle/>
        <a:p>
          <a:endParaRPr lang="en-US"/>
        </a:p>
      </dgm:t>
    </dgm:pt>
    <dgm:pt modelId="{D6FD3F7F-5DB8-4ED5-B7C5-B689BA562B83}" type="pres">
      <dgm:prSet presAssocID="{DE04DBB6-077E-45E4-9B50-F3D91FD58F68}" presName="compositeShape" presStyleCnt="0">
        <dgm:presLayoutVars>
          <dgm:chMax val="7"/>
          <dgm:dir/>
          <dgm:resizeHandles val="exact"/>
        </dgm:presLayoutVars>
      </dgm:prSet>
      <dgm:spPr/>
    </dgm:pt>
    <dgm:pt modelId="{E369185F-FC39-48B0-9013-2CEB9AF633A2}" type="pres">
      <dgm:prSet presAssocID="{B805DEA2-923B-4C78-B73D-42BDA4D69A42}" presName="circ1" presStyleLbl="vennNode1" presStyleIdx="0" presStyleCnt="3"/>
      <dgm:spPr/>
      <dgm:t>
        <a:bodyPr/>
        <a:lstStyle/>
        <a:p>
          <a:endParaRPr lang="en-US"/>
        </a:p>
      </dgm:t>
    </dgm:pt>
    <dgm:pt modelId="{D891A88C-7296-45BD-999D-C7BD3EC34EE4}" type="pres">
      <dgm:prSet presAssocID="{B805DEA2-923B-4C78-B73D-42BDA4D69A42}" presName="circ1Tx" presStyleLbl="revTx" presStyleIdx="0" presStyleCnt="0">
        <dgm:presLayoutVars>
          <dgm:chMax val="0"/>
          <dgm:chPref val="0"/>
          <dgm:bulletEnabled val="1"/>
        </dgm:presLayoutVars>
      </dgm:prSet>
      <dgm:spPr/>
      <dgm:t>
        <a:bodyPr/>
        <a:lstStyle/>
        <a:p>
          <a:endParaRPr lang="en-US"/>
        </a:p>
      </dgm:t>
    </dgm:pt>
    <dgm:pt modelId="{D601AA53-14DE-48E4-BCCB-EB183F0DEFDA}" type="pres">
      <dgm:prSet presAssocID="{11E2C4F9-1FE9-419B-BC8A-9691689288DC}" presName="circ2" presStyleLbl="vennNode1" presStyleIdx="1" presStyleCnt="3"/>
      <dgm:spPr/>
      <dgm:t>
        <a:bodyPr/>
        <a:lstStyle/>
        <a:p>
          <a:endParaRPr lang="en-US"/>
        </a:p>
      </dgm:t>
    </dgm:pt>
    <dgm:pt modelId="{91D3F2CE-6991-4DFD-BCDA-58C43A19899E}" type="pres">
      <dgm:prSet presAssocID="{11E2C4F9-1FE9-419B-BC8A-9691689288DC}" presName="circ2Tx" presStyleLbl="revTx" presStyleIdx="0" presStyleCnt="0">
        <dgm:presLayoutVars>
          <dgm:chMax val="0"/>
          <dgm:chPref val="0"/>
          <dgm:bulletEnabled val="1"/>
        </dgm:presLayoutVars>
      </dgm:prSet>
      <dgm:spPr/>
      <dgm:t>
        <a:bodyPr/>
        <a:lstStyle/>
        <a:p>
          <a:endParaRPr lang="en-US"/>
        </a:p>
      </dgm:t>
    </dgm:pt>
    <dgm:pt modelId="{E4B19DE7-D117-4896-9BB4-2EA0C5AA3325}" type="pres">
      <dgm:prSet presAssocID="{0BD4D129-016A-4907-8D59-B7ADF97A1057}" presName="circ3" presStyleLbl="vennNode1" presStyleIdx="2" presStyleCnt="3"/>
      <dgm:spPr/>
      <dgm:t>
        <a:bodyPr/>
        <a:lstStyle/>
        <a:p>
          <a:endParaRPr lang="en-US"/>
        </a:p>
      </dgm:t>
    </dgm:pt>
    <dgm:pt modelId="{1C065C9A-14E8-404F-8E78-A7012378184D}" type="pres">
      <dgm:prSet presAssocID="{0BD4D129-016A-4907-8D59-B7ADF97A1057}" presName="circ3Tx" presStyleLbl="revTx" presStyleIdx="0" presStyleCnt="0">
        <dgm:presLayoutVars>
          <dgm:chMax val="0"/>
          <dgm:chPref val="0"/>
          <dgm:bulletEnabled val="1"/>
        </dgm:presLayoutVars>
      </dgm:prSet>
      <dgm:spPr/>
      <dgm:t>
        <a:bodyPr/>
        <a:lstStyle/>
        <a:p>
          <a:endParaRPr lang="en-US"/>
        </a:p>
      </dgm:t>
    </dgm:pt>
  </dgm:ptLst>
  <dgm:cxnLst>
    <dgm:cxn modelId="{06959C6C-1705-4CDA-935D-A476944E1E4A}" type="presOf" srcId="{0BD4D129-016A-4907-8D59-B7ADF97A1057}" destId="{1C065C9A-14E8-404F-8E78-A7012378184D}" srcOrd="1" destOrd="0" presId="urn:microsoft.com/office/officeart/2005/8/layout/venn1"/>
    <dgm:cxn modelId="{C54D2F48-165F-42D1-AF19-960496F72A26}" type="presOf" srcId="{B805DEA2-923B-4C78-B73D-42BDA4D69A42}" destId="{E369185F-FC39-48B0-9013-2CEB9AF633A2}" srcOrd="0" destOrd="0" presId="urn:microsoft.com/office/officeart/2005/8/layout/venn1"/>
    <dgm:cxn modelId="{8DAA4AA8-7FD1-4EA1-B0D6-CEAC0A303FE2}" type="presOf" srcId="{11E2C4F9-1FE9-419B-BC8A-9691689288DC}" destId="{D601AA53-14DE-48E4-BCCB-EB183F0DEFDA}" srcOrd="0" destOrd="0" presId="urn:microsoft.com/office/officeart/2005/8/layout/venn1"/>
    <dgm:cxn modelId="{6D5733D1-2602-46A0-83E8-8E42977D2959}" srcId="{DE04DBB6-077E-45E4-9B50-F3D91FD58F68}" destId="{B805DEA2-923B-4C78-B73D-42BDA4D69A42}" srcOrd="0" destOrd="0" parTransId="{03C09BD1-C423-4BE6-BB09-DF0FE02ED869}" sibTransId="{D2B8D668-ADA5-4C16-8A7F-D502B50BE514}"/>
    <dgm:cxn modelId="{5A8E15AD-45B4-4ECA-B423-5A8A4D1FDA27}" type="presOf" srcId="{B805DEA2-923B-4C78-B73D-42BDA4D69A42}" destId="{D891A88C-7296-45BD-999D-C7BD3EC34EE4}" srcOrd="1" destOrd="0" presId="urn:microsoft.com/office/officeart/2005/8/layout/venn1"/>
    <dgm:cxn modelId="{46E9E114-7CB2-45AA-B869-1D551CB93DD4}" srcId="{DE04DBB6-077E-45E4-9B50-F3D91FD58F68}" destId="{0BD4D129-016A-4907-8D59-B7ADF97A1057}" srcOrd="2" destOrd="0" parTransId="{7C6C1BCE-324C-4E43-8C0A-3CB3C9A8757D}" sibTransId="{971FC67D-F6BD-4D74-941C-75B8CF224714}"/>
    <dgm:cxn modelId="{E86AF20C-4CCD-4037-8B69-3F78EABC23DA}" srcId="{DE04DBB6-077E-45E4-9B50-F3D91FD58F68}" destId="{11E2C4F9-1FE9-419B-BC8A-9691689288DC}" srcOrd="1" destOrd="0" parTransId="{DC3662ED-A0EE-4DAB-8FFD-19AECB230A75}" sibTransId="{1FC3581D-CB07-4214-BF63-6DCFD8CA5DB1}"/>
    <dgm:cxn modelId="{9D52BE0A-BE34-4A1D-AD89-3E70CE2AE503}" type="presOf" srcId="{0BD4D129-016A-4907-8D59-B7ADF97A1057}" destId="{E4B19DE7-D117-4896-9BB4-2EA0C5AA3325}" srcOrd="0" destOrd="0" presId="urn:microsoft.com/office/officeart/2005/8/layout/venn1"/>
    <dgm:cxn modelId="{36E14532-4AA8-4B50-9FCA-EC6EEF901961}" type="presOf" srcId="{11E2C4F9-1FE9-419B-BC8A-9691689288DC}" destId="{91D3F2CE-6991-4DFD-BCDA-58C43A19899E}" srcOrd="1" destOrd="0" presId="urn:microsoft.com/office/officeart/2005/8/layout/venn1"/>
    <dgm:cxn modelId="{52985E67-F14C-4C8E-80F2-7225CE1EE67B}" type="presOf" srcId="{DE04DBB6-077E-45E4-9B50-F3D91FD58F68}" destId="{D6FD3F7F-5DB8-4ED5-B7C5-B689BA562B83}" srcOrd="0" destOrd="0" presId="urn:microsoft.com/office/officeart/2005/8/layout/venn1"/>
    <dgm:cxn modelId="{0F68AED8-BF14-4DBE-8A0B-8A213577B1DA}" type="presParOf" srcId="{D6FD3F7F-5DB8-4ED5-B7C5-B689BA562B83}" destId="{E369185F-FC39-48B0-9013-2CEB9AF633A2}" srcOrd="0" destOrd="0" presId="urn:microsoft.com/office/officeart/2005/8/layout/venn1"/>
    <dgm:cxn modelId="{4738DABD-E50F-4D55-955E-4D5E39CF21B7}" type="presParOf" srcId="{D6FD3F7F-5DB8-4ED5-B7C5-B689BA562B83}" destId="{D891A88C-7296-45BD-999D-C7BD3EC34EE4}" srcOrd="1" destOrd="0" presId="urn:microsoft.com/office/officeart/2005/8/layout/venn1"/>
    <dgm:cxn modelId="{FF2A0B7F-9313-4389-833E-FF36B1D50498}" type="presParOf" srcId="{D6FD3F7F-5DB8-4ED5-B7C5-B689BA562B83}" destId="{D601AA53-14DE-48E4-BCCB-EB183F0DEFDA}" srcOrd="2" destOrd="0" presId="urn:microsoft.com/office/officeart/2005/8/layout/venn1"/>
    <dgm:cxn modelId="{38BA3A23-B9D8-4542-B8A0-71486E26A694}" type="presParOf" srcId="{D6FD3F7F-5DB8-4ED5-B7C5-B689BA562B83}" destId="{91D3F2CE-6991-4DFD-BCDA-58C43A19899E}" srcOrd="3" destOrd="0" presId="urn:microsoft.com/office/officeart/2005/8/layout/venn1"/>
    <dgm:cxn modelId="{65B360B2-D417-43BD-9932-BD3186D265B1}" type="presParOf" srcId="{D6FD3F7F-5DB8-4ED5-B7C5-B689BA562B83}" destId="{E4B19DE7-D117-4896-9BB4-2EA0C5AA3325}" srcOrd="4" destOrd="0" presId="urn:microsoft.com/office/officeart/2005/8/layout/venn1"/>
    <dgm:cxn modelId="{EAC2913F-EC32-4E6B-8D69-32377B3DE99B}" type="presParOf" srcId="{D6FD3F7F-5DB8-4ED5-B7C5-B689BA562B83}" destId="{1C065C9A-14E8-404F-8E78-A7012378184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04DBB6-077E-45E4-9B50-F3D91FD58F68}" type="doc">
      <dgm:prSet loTypeId="urn:microsoft.com/office/officeart/2005/8/layout/venn1" loCatId="relationship" qsTypeId="urn:microsoft.com/office/officeart/2005/8/quickstyle/simple1" qsCatId="simple" csTypeId="urn:microsoft.com/office/officeart/2005/8/colors/colorful2" csCatId="colorful" phldr="1"/>
      <dgm:spPr/>
    </dgm:pt>
    <dgm:pt modelId="{B805DEA2-923B-4C78-B73D-42BDA4D69A42}">
      <dgm:prSet phldrT="[Text]"/>
      <dgm:spPr/>
      <dgm:t>
        <a:bodyPr/>
        <a:lstStyle/>
        <a:p>
          <a:r>
            <a:rPr lang="en-US" dirty="0" smtClean="0"/>
            <a:t>Research literature</a:t>
          </a:r>
          <a:endParaRPr lang="en-US" dirty="0"/>
        </a:p>
      </dgm:t>
    </dgm:pt>
    <dgm:pt modelId="{03C09BD1-C423-4BE6-BB09-DF0FE02ED869}" type="parTrans" cxnId="{6D5733D1-2602-46A0-83E8-8E42977D2959}">
      <dgm:prSet/>
      <dgm:spPr/>
      <dgm:t>
        <a:bodyPr/>
        <a:lstStyle/>
        <a:p>
          <a:endParaRPr lang="en-US"/>
        </a:p>
      </dgm:t>
    </dgm:pt>
    <dgm:pt modelId="{D2B8D668-ADA5-4C16-8A7F-D502B50BE514}" type="sibTrans" cxnId="{6D5733D1-2602-46A0-83E8-8E42977D2959}">
      <dgm:prSet/>
      <dgm:spPr/>
      <dgm:t>
        <a:bodyPr/>
        <a:lstStyle/>
        <a:p>
          <a:endParaRPr lang="en-US"/>
        </a:p>
      </dgm:t>
    </dgm:pt>
    <dgm:pt modelId="{11E2C4F9-1FE9-419B-BC8A-9691689288DC}">
      <dgm:prSet phldrT="[Text]"/>
      <dgm:spPr/>
      <dgm:t>
        <a:bodyPr/>
        <a:lstStyle/>
        <a:p>
          <a:r>
            <a:rPr lang="en-US" dirty="0" smtClean="0"/>
            <a:t>Student needs</a:t>
          </a:r>
          <a:endParaRPr lang="en-US" dirty="0"/>
        </a:p>
      </dgm:t>
    </dgm:pt>
    <dgm:pt modelId="{DC3662ED-A0EE-4DAB-8FFD-19AECB230A75}" type="parTrans" cxnId="{E86AF20C-4CCD-4037-8B69-3F78EABC23DA}">
      <dgm:prSet/>
      <dgm:spPr/>
      <dgm:t>
        <a:bodyPr/>
        <a:lstStyle/>
        <a:p>
          <a:endParaRPr lang="en-US"/>
        </a:p>
      </dgm:t>
    </dgm:pt>
    <dgm:pt modelId="{1FC3581D-CB07-4214-BF63-6DCFD8CA5DB1}" type="sibTrans" cxnId="{E86AF20C-4CCD-4037-8B69-3F78EABC23DA}">
      <dgm:prSet/>
      <dgm:spPr/>
      <dgm:t>
        <a:bodyPr/>
        <a:lstStyle/>
        <a:p>
          <a:endParaRPr lang="en-US"/>
        </a:p>
      </dgm:t>
    </dgm:pt>
    <dgm:pt modelId="{0BD4D129-016A-4907-8D59-B7ADF97A1057}">
      <dgm:prSet phldrT="[Text]"/>
      <dgm:spPr/>
      <dgm:t>
        <a:bodyPr/>
        <a:lstStyle/>
        <a:p>
          <a:r>
            <a:rPr lang="en-US" dirty="0" smtClean="0"/>
            <a:t>Personal experience</a:t>
          </a:r>
          <a:endParaRPr lang="en-US" dirty="0"/>
        </a:p>
      </dgm:t>
    </dgm:pt>
    <dgm:pt modelId="{7C6C1BCE-324C-4E43-8C0A-3CB3C9A8757D}" type="parTrans" cxnId="{46E9E114-7CB2-45AA-B869-1D551CB93DD4}">
      <dgm:prSet/>
      <dgm:spPr/>
      <dgm:t>
        <a:bodyPr/>
        <a:lstStyle/>
        <a:p>
          <a:endParaRPr lang="en-US"/>
        </a:p>
      </dgm:t>
    </dgm:pt>
    <dgm:pt modelId="{971FC67D-F6BD-4D74-941C-75B8CF224714}" type="sibTrans" cxnId="{46E9E114-7CB2-45AA-B869-1D551CB93DD4}">
      <dgm:prSet/>
      <dgm:spPr/>
      <dgm:t>
        <a:bodyPr/>
        <a:lstStyle/>
        <a:p>
          <a:endParaRPr lang="en-US"/>
        </a:p>
      </dgm:t>
    </dgm:pt>
    <dgm:pt modelId="{D6FD3F7F-5DB8-4ED5-B7C5-B689BA562B83}" type="pres">
      <dgm:prSet presAssocID="{DE04DBB6-077E-45E4-9B50-F3D91FD58F68}" presName="compositeShape" presStyleCnt="0">
        <dgm:presLayoutVars>
          <dgm:chMax val="7"/>
          <dgm:dir/>
          <dgm:resizeHandles val="exact"/>
        </dgm:presLayoutVars>
      </dgm:prSet>
      <dgm:spPr/>
    </dgm:pt>
    <dgm:pt modelId="{E369185F-FC39-48B0-9013-2CEB9AF633A2}" type="pres">
      <dgm:prSet presAssocID="{B805DEA2-923B-4C78-B73D-42BDA4D69A42}" presName="circ1" presStyleLbl="vennNode1" presStyleIdx="0" presStyleCnt="3"/>
      <dgm:spPr/>
      <dgm:t>
        <a:bodyPr/>
        <a:lstStyle/>
        <a:p>
          <a:endParaRPr lang="en-US"/>
        </a:p>
      </dgm:t>
    </dgm:pt>
    <dgm:pt modelId="{D891A88C-7296-45BD-999D-C7BD3EC34EE4}" type="pres">
      <dgm:prSet presAssocID="{B805DEA2-923B-4C78-B73D-42BDA4D69A42}" presName="circ1Tx" presStyleLbl="revTx" presStyleIdx="0" presStyleCnt="0">
        <dgm:presLayoutVars>
          <dgm:chMax val="0"/>
          <dgm:chPref val="0"/>
          <dgm:bulletEnabled val="1"/>
        </dgm:presLayoutVars>
      </dgm:prSet>
      <dgm:spPr/>
      <dgm:t>
        <a:bodyPr/>
        <a:lstStyle/>
        <a:p>
          <a:endParaRPr lang="en-US"/>
        </a:p>
      </dgm:t>
    </dgm:pt>
    <dgm:pt modelId="{D601AA53-14DE-48E4-BCCB-EB183F0DEFDA}" type="pres">
      <dgm:prSet presAssocID="{11E2C4F9-1FE9-419B-BC8A-9691689288DC}" presName="circ2" presStyleLbl="vennNode1" presStyleIdx="1" presStyleCnt="3"/>
      <dgm:spPr/>
      <dgm:t>
        <a:bodyPr/>
        <a:lstStyle/>
        <a:p>
          <a:endParaRPr lang="en-US"/>
        </a:p>
      </dgm:t>
    </dgm:pt>
    <dgm:pt modelId="{91D3F2CE-6991-4DFD-BCDA-58C43A19899E}" type="pres">
      <dgm:prSet presAssocID="{11E2C4F9-1FE9-419B-BC8A-9691689288DC}" presName="circ2Tx" presStyleLbl="revTx" presStyleIdx="0" presStyleCnt="0">
        <dgm:presLayoutVars>
          <dgm:chMax val="0"/>
          <dgm:chPref val="0"/>
          <dgm:bulletEnabled val="1"/>
        </dgm:presLayoutVars>
      </dgm:prSet>
      <dgm:spPr/>
      <dgm:t>
        <a:bodyPr/>
        <a:lstStyle/>
        <a:p>
          <a:endParaRPr lang="en-US"/>
        </a:p>
      </dgm:t>
    </dgm:pt>
    <dgm:pt modelId="{E4B19DE7-D117-4896-9BB4-2EA0C5AA3325}" type="pres">
      <dgm:prSet presAssocID="{0BD4D129-016A-4907-8D59-B7ADF97A1057}" presName="circ3" presStyleLbl="vennNode1" presStyleIdx="2" presStyleCnt="3"/>
      <dgm:spPr/>
      <dgm:t>
        <a:bodyPr/>
        <a:lstStyle/>
        <a:p>
          <a:endParaRPr lang="en-US"/>
        </a:p>
      </dgm:t>
    </dgm:pt>
    <dgm:pt modelId="{1C065C9A-14E8-404F-8E78-A7012378184D}" type="pres">
      <dgm:prSet presAssocID="{0BD4D129-016A-4907-8D59-B7ADF97A1057}" presName="circ3Tx" presStyleLbl="revTx" presStyleIdx="0" presStyleCnt="0">
        <dgm:presLayoutVars>
          <dgm:chMax val="0"/>
          <dgm:chPref val="0"/>
          <dgm:bulletEnabled val="1"/>
        </dgm:presLayoutVars>
      </dgm:prSet>
      <dgm:spPr/>
      <dgm:t>
        <a:bodyPr/>
        <a:lstStyle/>
        <a:p>
          <a:endParaRPr lang="en-US"/>
        </a:p>
      </dgm:t>
    </dgm:pt>
  </dgm:ptLst>
  <dgm:cxnLst>
    <dgm:cxn modelId="{46E9E114-7CB2-45AA-B869-1D551CB93DD4}" srcId="{DE04DBB6-077E-45E4-9B50-F3D91FD58F68}" destId="{0BD4D129-016A-4907-8D59-B7ADF97A1057}" srcOrd="2" destOrd="0" parTransId="{7C6C1BCE-324C-4E43-8C0A-3CB3C9A8757D}" sibTransId="{971FC67D-F6BD-4D74-941C-75B8CF224714}"/>
    <dgm:cxn modelId="{E86AF20C-4CCD-4037-8B69-3F78EABC23DA}" srcId="{DE04DBB6-077E-45E4-9B50-F3D91FD58F68}" destId="{11E2C4F9-1FE9-419B-BC8A-9691689288DC}" srcOrd="1" destOrd="0" parTransId="{DC3662ED-A0EE-4DAB-8FFD-19AECB230A75}" sibTransId="{1FC3581D-CB07-4214-BF63-6DCFD8CA5DB1}"/>
    <dgm:cxn modelId="{5DCCD601-6220-4DC4-9C46-7BB4A6913589}" type="presOf" srcId="{0BD4D129-016A-4907-8D59-B7ADF97A1057}" destId="{1C065C9A-14E8-404F-8E78-A7012378184D}" srcOrd="1" destOrd="0" presId="urn:microsoft.com/office/officeart/2005/8/layout/venn1"/>
    <dgm:cxn modelId="{71008627-E5F3-423C-AEF7-B80CC572DA3B}" type="presOf" srcId="{0BD4D129-016A-4907-8D59-B7ADF97A1057}" destId="{E4B19DE7-D117-4896-9BB4-2EA0C5AA3325}" srcOrd="0" destOrd="0" presId="urn:microsoft.com/office/officeart/2005/8/layout/venn1"/>
    <dgm:cxn modelId="{21AEA555-4F6E-4BCE-8184-2A3269958A30}" type="presOf" srcId="{B805DEA2-923B-4C78-B73D-42BDA4D69A42}" destId="{D891A88C-7296-45BD-999D-C7BD3EC34EE4}" srcOrd="1" destOrd="0" presId="urn:microsoft.com/office/officeart/2005/8/layout/venn1"/>
    <dgm:cxn modelId="{C994B787-07C3-49F4-87D7-2032AA5C2174}" type="presOf" srcId="{DE04DBB6-077E-45E4-9B50-F3D91FD58F68}" destId="{D6FD3F7F-5DB8-4ED5-B7C5-B689BA562B83}" srcOrd="0" destOrd="0" presId="urn:microsoft.com/office/officeart/2005/8/layout/venn1"/>
    <dgm:cxn modelId="{76DDD2AA-49FD-4B31-9D61-10A042E9BEB8}" type="presOf" srcId="{B805DEA2-923B-4C78-B73D-42BDA4D69A42}" destId="{E369185F-FC39-48B0-9013-2CEB9AF633A2}" srcOrd="0" destOrd="0" presId="urn:microsoft.com/office/officeart/2005/8/layout/venn1"/>
    <dgm:cxn modelId="{6D5733D1-2602-46A0-83E8-8E42977D2959}" srcId="{DE04DBB6-077E-45E4-9B50-F3D91FD58F68}" destId="{B805DEA2-923B-4C78-B73D-42BDA4D69A42}" srcOrd="0" destOrd="0" parTransId="{03C09BD1-C423-4BE6-BB09-DF0FE02ED869}" sibTransId="{D2B8D668-ADA5-4C16-8A7F-D502B50BE514}"/>
    <dgm:cxn modelId="{882B1187-3968-4590-AB27-7A8CC67955F4}" type="presOf" srcId="{11E2C4F9-1FE9-419B-BC8A-9691689288DC}" destId="{91D3F2CE-6991-4DFD-BCDA-58C43A19899E}" srcOrd="1" destOrd="0" presId="urn:microsoft.com/office/officeart/2005/8/layout/venn1"/>
    <dgm:cxn modelId="{BA2E004E-8F1C-4A3A-A42B-8E4821267306}" type="presOf" srcId="{11E2C4F9-1FE9-419B-BC8A-9691689288DC}" destId="{D601AA53-14DE-48E4-BCCB-EB183F0DEFDA}" srcOrd="0" destOrd="0" presId="urn:microsoft.com/office/officeart/2005/8/layout/venn1"/>
    <dgm:cxn modelId="{6EAFA391-09D7-45BB-ACEF-1FDE47697230}" type="presParOf" srcId="{D6FD3F7F-5DB8-4ED5-B7C5-B689BA562B83}" destId="{E369185F-FC39-48B0-9013-2CEB9AF633A2}" srcOrd="0" destOrd="0" presId="urn:microsoft.com/office/officeart/2005/8/layout/venn1"/>
    <dgm:cxn modelId="{212618AD-3455-4033-A518-CFC464F98CA8}" type="presParOf" srcId="{D6FD3F7F-5DB8-4ED5-B7C5-B689BA562B83}" destId="{D891A88C-7296-45BD-999D-C7BD3EC34EE4}" srcOrd="1" destOrd="0" presId="urn:microsoft.com/office/officeart/2005/8/layout/venn1"/>
    <dgm:cxn modelId="{26A058C0-94CC-45C5-BE62-E79F912976A1}" type="presParOf" srcId="{D6FD3F7F-5DB8-4ED5-B7C5-B689BA562B83}" destId="{D601AA53-14DE-48E4-BCCB-EB183F0DEFDA}" srcOrd="2" destOrd="0" presId="urn:microsoft.com/office/officeart/2005/8/layout/venn1"/>
    <dgm:cxn modelId="{E87EE244-22D1-485B-A12A-015DDD19C4DE}" type="presParOf" srcId="{D6FD3F7F-5DB8-4ED5-B7C5-B689BA562B83}" destId="{91D3F2CE-6991-4DFD-BCDA-58C43A19899E}" srcOrd="3" destOrd="0" presId="urn:microsoft.com/office/officeart/2005/8/layout/venn1"/>
    <dgm:cxn modelId="{CAF1A99F-9A1D-4FE8-B3F5-A05F2E36675A}" type="presParOf" srcId="{D6FD3F7F-5DB8-4ED5-B7C5-B689BA562B83}" destId="{E4B19DE7-D117-4896-9BB4-2EA0C5AA3325}" srcOrd="4" destOrd="0" presId="urn:microsoft.com/office/officeart/2005/8/layout/venn1"/>
    <dgm:cxn modelId="{97DBD23A-E5AD-4E0A-B38E-3B0CD125D567}" type="presParOf" srcId="{D6FD3F7F-5DB8-4ED5-B7C5-B689BA562B83}" destId="{1C065C9A-14E8-404F-8E78-A7012378184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9185F-FC39-48B0-9013-2CEB9AF633A2}">
      <dsp:nvSpPr>
        <dsp:cNvPr id="0" name=""/>
        <dsp:cNvSpPr/>
      </dsp:nvSpPr>
      <dsp:spPr>
        <a:xfrm>
          <a:off x="2757011" y="56574"/>
          <a:ext cx="2715577" cy="271557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Research literature</a:t>
          </a:r>
          <a:endParaRPr lang="en-US" sz="2800" kern="1200" dirty="0"/>
        </a:p>
      </dsp:txBody>
      <dsp:txXfrm>
        <a:off x="3119088" y="531800"/>
        <a:ext cx="1991423" cy="1222010"/>
      </dsp:txXfrm>
    </dsp:sp>
    <dsp:sp modelId="{D601AA53-14DE-48E4-BCCB-EB183F0DEFDA}">
      <dsp:nvSpPr>
        <dsp:cNvPr id="0" name=""/>
        <dsp:cNvSpPr/>
      </dsp:nvSpPr>
      <dsp:spPr>
        <a:xfrm>
          <a:off x="3736882" y="1753810"/>
          <a:ext cx="2715577" cy="2715577"/>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Student needs</a:t>
          </a:r>
          <a:endParaRPr lang="en-US" sz="2800" kern="1200" dirty="0"/>
        </a:p>
      </dsp:txBody>
      <dsp:txXfrm>
        <a:off x="4567396" y="2455334"/>
        <a:ext cx="1629346" cy="1493567"/>
      </dsp:txXfrm>
    </dsp:sp>
    <dsp:sp modelId="{E4B19DE7-D117-4896-9BB4-2EA0C5AA3325}">
      <dsp:nvSpPr>
        <dsp:cNvPr id="0" name=""/>
        <dsp:cNvSpPr/>
      </dsp:nvSpPr>
      <dsp:spPr>
        <a:xfrm>
          <a:off x="1777140" y="1753810"/>
          <a:ext cx="2715577" cy="2715577"/>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Personal experience</a:t>
          </a:r>
          <a:endParaRPr lang="en-US" sz="2800" kern="1200" dirty="0"/>
        </a:p>
      </dsp:txBody>
      <dsp:txXfrm>
        <a:off x="2032857" y="2455334"/>
        <a:ext cx="1629346" cy="1493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9185F-FC39-48B0-9013-2CEB9AF633A2}">
      <dsp:nvSpPr>
        <dsp:cNvPr id="0" name=""/>
        <dsp:cNvSpPr/>
      </dsp:nvSpPr>
      <dsp:spPr>
        <a:xfrm>
          <a:off x="788669" y="31432"/>
          <a:ext cx="1508760" cy="150876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Research literature</a:t>
          </a:r>
          <a:endParaRPr lang="en-US" sz="1500" kern="1200" dirty="0"/>
        </a:p>
      </dsp:txBody>
      <dsp:txXfrm>
        <a:off x="989837" y="295465"/>
        <a:ext cx="1106424" cy="678942"/>
      </dsp:txXfrm>
    </dsp:sp>
    <dsp:sp modelId="{D601AA53-14DE-48E4-BCCB-EB183F0DEFDA}">
      <dsp:nvSpPr>
        <dsp:cNvPr id="0" name=""/>
        <dsp:cNvSpPr/>
      </dsp:nvSpPr>
      <dsp:spPr>
        <a:xfrm>
          <a:off x="1333080" y="974407"/>
          <a:ext cx="1508760" cy="1508760"/>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Student needs</a:t>
          </a:r>
          <a:endParaRPr lang="en-US" sz="1500" kern="1200" dirty="0"/>
        </a:p>
      </dsp:txBody>
      <dsp:txXfrm>
        <a:off x="1794510" y="1364170"/>
        <a:ext cx="905256" cy="829818"/>
      </dsp:txXfrm>
    </dsp:sp>
    <dsp:sp modelId="{E4B19DE7-D117-4896-9BB4-2EA0C5AA3325}">
      <dsp:nvSpPr>
        <dsp:cNvPr id="0" name=""/>
        <dsp:cNvSpPr/>
      </dsp:nvSpPr>
      <dsp:spPr>
        <a:xfrm>
          <a:off x="244259" y="974407"/>
          <a:ext cx="1508760" cy="1508760"/>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Personal experience</a:t>
          </a:r>
          <a:endParaRPr lang="en-US" sz="1500" kern="1200" dirty="0"/>
        </a:p>
      </dsp:txBody>
      <dsp:txXfrm>
        <a:off x="386333" y="1364170"/>
        <a:ext cx="905256" cy="829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9185F-FC39-48B0-9013-2CEB9AF633A2}">
      <dsp:nvSpPr>
        <dsp:cNvPr id="0" name=""/>
        <dsp:cNvSpPr/>
      </dsp:nvSpPr>
      <dsp:spPr>
        <a:xfrm>
          <a:off x="998142" y="267050"/>
          <a:ext cx="2766214" cy="276621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Research literature</a:t>
          </a:r>
          <a:endParaRPr lang="en-US" sz="2900" kern="1200" dirty="0"/>
        </a:p>
      </dsp:txBody>
      <dsp:txXfrm>
        <a:off x="1366971" y="751137"/>
        <a:ext cx="2028557" cy="1244796"/>
      </dsp:txXfrm>
    </dsp:sp>
    <dsp:sp modelId="{D601AA53-14DE-48E4-BCCB-EB183F0DEFDA}">
      <dsp:nvSpPr>
        <dsp:cNvPr id="0" name=""/>
        <dsp:cNvSpPr/>
      </dsp:nvSpPr>
      <dsp:spPr>
        <a:xfrm>
          <a:off x="1996285" y="1995934"/>
          <a:ext cx="2766214" cy="2766214"/>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Student needs</a:t>
          </a:r>
          <a:endParaRPr lang="en-US" sz="2900" kern="1200" dirty="0"/>
        </a:p>
      </dsp:txBody>
      <dsp:txXfrm>
        <a:off x="2842285" y="2710540"/>
        <a:ext cx="1659728" cy="1521418"/>
      </dsp:txXfrm>
    </dsp:sp>
    <dsp:sp modelId="{E4B19DE7-D117-4896-9BB4-2EA0C5AA3325}">
      <dsp:nvSpPr>
        <dsp:cNvPr id="0" name=""/>
        <dsp:cNvSpPr/>
      </dsp:nvSpPr>
      <dsp:spPr>
        <a:xfrm>
          <a:off x="0" y="1995934"/>
          <a:ext cx="2766214" cy="2766214"/>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Personal experience</a:t>
          </a:r>
          <a:endParaRPr lang="en-US" sz="2900" kern="1200" dirty="0"/>
        </a:p>
      </dsp:txBody>
      <dsp:txXfrm>
        <a:off x="260485" y="2710540"/>
        <a:ext cx="1659728" cy="152141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B97EFF6-68B2-4964-9415-E56FC7476362}" type="datetimeFigureOut">
              <a:rPr lang="en-US" smtClean="0"/>
              <a:t>7/27/2016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EAF26C-F351-4DB9-A07E-789BA87D43BA}" type="slidenum">
              <a:rPr lang="en-US" smtClean="0"/>
              <a:t>‹#›</a:t>
            </a:fld>
            <a:endParaRPr lang="en-US"/>
          </a:p>
        </p:txBody>
      </p:sp>
    </p:spTree>
    <p:extLst>
      <p:ext uri="{BB962C8B-B14F-4D97-AF65-F5344CB8AC3E}">
        <p14:creationId xmlns:p14="http://schemas.microsoft.com/office/powerpoint/2010/main" val="27736878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15E945-3948-42BA-9BF5-563E88C4A7D6}"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7C366-F924-447F-82D4-A2206651B3B5}" type="slidenum">
              <a:rPr lang="en-US" smtClean="0"/>
              <a:t>‹#›</a:t>
            </a:fld>
            <a:endParaRPr lang="en-US"/>
          </a:p>
        </p:txBody>
      </p:sp>
    </p:spTree>
    <p:extLst>
      <p:ext uri="{BB962C8B-B14F-4D97-AF65-F5344CB8AC3E}">
        <p14:creationId xmlns:p14="http://schemas.microsoft.com/office/powerpoint/2010/main" val="110063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5E945-3948-42BA-9BF5-563E88C4A7D6}"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7C366-F924-447F-82D4-A2206651B3B5}" type="slidenum">
              <a:rPr lang="en-US" smtClean="0"/>
              <a:t>‹#›</a:t>
            </a:fld>
            <a:endParaRPr lang="en-US"/>
          </a:p>
        </p:txBody>
      </p:sp>
    </p:spTree>
    <p:extLst>
      <p:ext uri="{BB962C8B-B14F-4D97-AF65-F5344CB8AC3E}">
        <p14:creationId xmlns:p14="http://schemas.microsoft.com/office/powerpoint/2010/main" val="137226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5E945-3948-42BA-9BF5-563E88C4A7D6}"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7C366-F924-447F-82D4-A2206651B3B5}" type="slidenum">
              <a:rPr lang="en-US" smtClean="0"/>
              <a:t>‹#›</a:t>
            </a:fld>
            <a:endParaRPr lang="en-US"/>
          </a:p>
        </p:txBody>
      </p:sp>
    </p:spTree>
    <p:extLst>
      <p:ext uri="{BB962C8B-B14F-4D97-AF65-F5344CB8AC3E}">
        <p14:creationId xmlns:p14="http://schemas.microsoft.com/office/powerpoint/2010/main" val="427660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37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81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572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165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457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629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497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390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5E945-3948-42BA-9BF5-563E88C4A7D6}"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7C366-F924-447F-82D4-A2206651B3B5}" type="slidenum">
              <a:rPr lang="en-US" smtClean="0"/>
              <a:t>‹#›</a:t>
            </a:fld>
            <a:endParaRPr lang="en-US"/>
          </a:p>
        </p:txBody>
      </p:sp>
    </p:spTree>
    <p:extLst>
      <p:ext uri="{BB962C8B-B14F-4D97-AF65-F5344CB8AC3E}">
        <p14:creationId xmlns:p14="http://schemas.microsoft.com/office/powerpoint/2010/main" val="2359554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063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123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68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760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145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019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056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025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340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2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5E945-3948-42BA-9BF5-563E88C4A7D6}"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7C366-F924-447F-82D4-A2206651B3B5}" type="slidenum">
              <a:rPr lang="en-US" smtClean="0"/>
              <a:t>‹#›</a:t>
            </a:fld>
            <a:endParaRPr lang="en-US"/>
          </a:p>
        </p:txBody>
      </p:sp>
    </p:spTree>
    <p:extLst>
      <p:ext uri="{BB962C8B-B14F-4D97-AF65-F5344CB8AC3E}">
        <p14:creationId xmlns:p14="http://schemas.microsoft.com/office/powerpoint/2010/main" val="3755623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37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485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929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178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888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485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020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715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516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74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15E945-3948-42BA-9BF5-563E88C4A7D6}"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7C366-F924-447F-82D4-A2206651B3B5}" type="slidenum">
              <a:rPr lang="en-US" smtClean="0"/>
              <a:t>‹#›</a:t>
            </a:fld>
            <a:endParaRPr lang="en-US"/>
          </a:p>
        </p:txBody>
      </p:sp>
    </p:spTree>
    <p:extLst>
      <p:ext uri="{BB962C8B-B14F-4D97-AF65-F5344CB8AC3E}">
        <p14:creationId xmlns:p14="http://schemas.microsoft.com/office/powerpoint/2010/main" val="2138358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57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005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686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159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799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054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767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55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392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24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15E945-3948-42BA-9BF5-563E88C4A7D6}" type="datetimeFigureOut">
              <a:rPr lang="en-US" smtClean="0"/>
              <a:t>7/27/2016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17C366-F924-447F-82D4-A2206651B3B5}" type="slidenum">
              <a:rPr lang="en-US" smtClean="0"/>
              <a:t>‹#›</a:t>
            </a:fld>
            <a:endParaRPr lang="en-US"/>
          </a:p>
        </p:txBody>
      </p:sp>
    </p:spTree>
    <p:extLst>
      <p:ext uri="{BB962C8B-B14F-4D97-AF65-F5344CB8AC3E}">
        <p14:creationId xmlns:p14="http://schemas.microsoft.com/office/powerpoint/2010/main" val="1749600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9895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96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025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5394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932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5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15E945-3948-42BA-9BF5-563E88C4A7D6}" type="datetimeFigureOut">
              <a:rPr lang="en-US" smtClean="0"/>
              <a:t>7/27/2016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17C366-F924-447F-82D4-A2206651B3B5}" type="slidenum">
              <a:rPr lang="en-US" smtClean="0"/>
              <a:t>‹#›</a:t>
            </a:fld>
            <a:endParaRPr lang="en-US"/>
          </a:p>
        </p:txBody>
      </p:sp>
    </p:spTree>
    <p:extLst>
      <p:ext uri="{BB962C8B-B14F-4D97-AF65-F5344CB8AC3E}">
        <p14:creationId xmlns:p14="http://schemas.microsoft.com/office/powerpoint/2010/main" val="172902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5E945-3948-42BA-9BF5-563E88C4A7D6}" type="datetimeFigureOut">
              <a:rPr lang="en-US" smtClean="0"/>
              <a:t>7/27/2016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17C366-F924-447F-82D4-A2206651B3B5}" type="slidenum">
              <a:rPr lang="en-US" smtClean="0"/>
              <a:t>‹#›</a:t>
            </a:fld>
            <a:endParaRPr lang="en-US"/>
          </a:p>
        </p:txBody>
      </p:sp>
    </p:spTree>
    <p:extLst>
      <p:ext uri="{BB962C8B-B14F-4D97-AF65-F5344CB8AC3E}">
        <p14:creationId xmlns:p14="http://schemas.microsoft.com/office/powerpoint/2010/main" val="256718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5E945-3948-42BA-9BF5-563E88C4A7D6}"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7C366-F924-447F-82D4-A2206651B3B5}" type="slidenum">
              <a:rPr lang="en-US" smtClean="0"/>
              <a:t>‹#›</a:t>
            </a:fld>
            <a:endParaRPr lang="en-US"/>
          </a:p>
        </p:txBody>
      </p:sp>
    </p:spTree>
    <p:extLst>
      <p:ext uri="{BB962C8B-B14F-4D97-AF65-F5344CB8AC3E}">
        <p14:creationId xmlns:p14="http://schemas.microsoft.com/office/powerpoint/2010/main" val="102708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5E945-3948-42BA-9BF5-563E88C4A7D6}"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7C366-F924-447F-82D4-A2206651B3B5}" type="slidenum">
              <a:rPr lang="en-US" smtClean="0"/>
              <a:t>‹#›</a:t>
            </a:fld>
            <a:endParaRPr lang="en-US"/>
          </a:p>
        </p:txBody>
      </p:sp>
    </p:spTree>
    <p:extLst>
      <p:ext uri="{BB962C8B-B14F-4D97-AF65-F5344CB8AC3E}">
        <p14:creationId xmlns:p14="http://schemas.microsoft.com/office/powerpoint/2010/main" val="63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5E945-3948-42BA-9BF5-563E88C4A7D6}" type="datetimeFigureOut">
              <a:rPr lang="en-US" smtClean="0"/>
              <a:t>7/27/2016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7C366-F924-447F-82D4-A2206651B3B5}" type="slidenum">
              <a:rPr lang="en-US" smtClean="0"/>
              <a:t>‹#›</a:t>
            </a:fld>
            <a:endParaRPr lang="en-US"/>
          </a:p>
        </p:txBody>
      </p:sp>
    </p:spTree>
    <p:extLst>
      <p:ext uri="{BB962C8B-B14F-4D97-AF65-F5344CB8AC3E}">
        <p14:creationId xmlns:p14="http://schemas.microsoft.com/office/powerpoint/2010/main" val="1031749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51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98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2134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74419-DA0C-43BC-A687-AA6FA480C322}"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0F730-1E7F-4203-B958-80D2972FDC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6457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bg1"/>
                </a:solidFill>
              </a:rPr>
              <a:t>What does recent pedagogical research tell us about eLearning good practice?</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Christina Petersen, PhD</a:t>
            </a:r>
          </a:p>
          <a:p>
            <a:r>
              <a:rPr lang="en-US" dirty="0" smtClean="0"/>
              <a:t>Center for Educational Innovation</a:t>
            </a:r>
          </a:p>
          <a:p>
            <a:r>
              <a:rPr lang="en-US" dirty="0" smtClean="0"/>
              <a:t>University of Minnesota</a:t>
            </a:r>
            <a:endParaRPr lang="en-US" dirty="0"/>
          </a:p>
        </p:txBody>
      </p:sp>
    </p:spTree>
    <p:extLst>
      <p:ext uri="{BB962C8B-B14F-4D97-AF65-F5344CB8AC3E}">
        <p14:creationId xmlns:p14="http://schemas.microsoft.com/office/powerpoint/2010/main" val="3906208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l"/>
            <a:r>
              <a:rPr lang="en-US" sz="3200" dirty="0"/>
              <a:t>Classes taught </a:t>
            </a:r>
            <a:r>
              <a:rPr lang="en-US" sz="3200" dirty="0" smtClean="0"/>
              <a:t>partially </a:t>
            </a:r>
            <a:r>
              <a:rPr lang="en-US" sz="3200" dirty="0"/>
              <a:t>online had a </a:t>
            </a:r>
            <a:r>
              <a:rPr lang="en-US" sz="3200" b="1" dirty="0" smtClean="0"/>
              <a:t>+0.35 </a:t>
            </a:r>
            <a:r>
              <a:rPr lang="en-US" sz="3200" b="1" dirty="0"/>
              <a:t>effect size</a:t>
            </a:r>
            <a:r>
              <a:rPr lang="en-US" sz="3200" dirty="0"/>
              <a:t> when compared to face-to-face classes</a:t>
            </a:r>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62545"/>
            <a:ext cx="7661682"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6567055" y="2234045"/>
            <a:ext cx="0" cy="403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59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conclusions</a:t>
            </a:r>
            <a:endParaRPr lang="en-US" dirty="0"/>
          </a:p>
        </p:txBody>
      </p:sp>
      <p:sp>
        <p:nvSpPr>
          <p:cNvPr id="3" name="Content Placeholder 2"/>
          <p:cNvSpPr>
            <a:spLocks noGrp="1"/>
          </p:cNvSpPr>
          <p:nvPr>
            <p:ph idx="1"/>
          </p:nvPr>
        </p:nvSpPr>
        <p:spPr/>
        <p:txBody>
          <a:bodyPr/>
          <a:lstStyle/>
          <a:p>
            <a:pPr marL="0" indent="0">
              <a:buNone/>
            </a:pPr>
            <a:r>
              <a:rPr lang="en-US" i="1" dirty="0" smtClean="0"/>
              <a:t>The findings…“should not be construed as demonstrating that online learning is superior as a medium. Rather it is the combination of elements in the treatment conditions, which are likely to include additional learning time and materials as well as additional opportunities for collaboration, that has proven effective.”</a:t>
            </a:r>
            <a:endParaRPr lang="en-US" i="1" dirty="0"/>
          </a:p>
        </p:txBody>
      </p:sp>
    </p:spTree>
    <p:extLst>
      <p:ext uri="{BB962C8B-B14F-4D97-AF65-F5344CB8AC3E}">
        <p14:creationId xmlns:p14="http://schemas.microsoft.com/office/powerpoint/2010/main" val="2927931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Authors’ recommendation</a:t>
            </a:r>
            <a:endParaRPr lang="en-US" dirty="0">
              <a:solidFill>
                <a:srgbClr val="FFC000"/>
              </a:solidFill>
            </a:endParaRPr>
          </a:p>
        </p:txBody>
      </p:sp>
      <p:sp>
        <p:nvSpPr>
          <p:cNvPr id="3" name="Content Placeholder 2"/>
          <p:cNvSpPr>
            <a:spLocks noGrp="1"/>
          </p:cNvSpPr>
          <p:nvPr>
            <p:ph idx="1"/>
          </p:nvPr>
        </p:nvSpPr>
        <p:spPr>
          <a:xfrm>
            <a:off x="304800" y="2057400"/>
            <a:ext cx="8458200" cy="4068763"/>
          </a:xfrm>
        </p:spPr>
        <p:txBody>
          <a:bodyPr>
            <a:normAutofit/>
          </a:bodyPr>
          <a:lstStyle/>
          <a:p>
            <a:pPr marL="0" indent="0">
              <a:buNone/>
            </a:pPr>
            <a:r>
              <a:rPr lang="en-US" sz="3600" i="1" dirty="0" smtClean="0">
                <a:solidFill>
                  <a:schemeClr val="bg1"/>
                </a:solidFill>
              </a:rPr>
              <a:t>“These results do not support simply putting an existing course online, but….redesigning instruction to incorporate additional learning opportunities online.”</a:t>
            </a:r>
            <a:endParaRPr lang="en-US" sz="3600" i="1" dirty="0">
              <a:solidFill>
                <a:schemeClr val="bg1"/>
              </a:solidFill>
            </a:endParaRPr>
          </a:p>
        </p:txBody>
      </p:sp>
    </p:spTree>
    <p:extLst>
      <p:ext uri="{BB962C8B-B14F-4D97-AF65-F5344CB8AC3E}">
        <p14:creationId xmlns:p14="http://schemas.microsoft.com/office/powerpoint/2010/main" val="10809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The study also looked at specific course activities that improved student outcomes</a:t>
            </a:r>
            <a:endParaRPr lang="en-US" sz="2800" dirty="0"/>
          </a:p>
        </p:txBody>
      </p:sp>
      <p:sp>
        <p:nvSpPr>
          <p:cNvPr id="3" name="Content Placeholder 2"/>
          <p:cNvSpPr>
            <a:spLocks noGrp="1"/>
          </p:cNvSpPr>
          <p:nvPr>
            <p:ph idx="1"/>
          </p:nvPr>
        </p:nvSpPr>
        <p:spPr>
          <a:xfrm>
            <a:off x="1295400" y="2057400"/>
            <a:ext cx="6400800" cy="4068763"/>
          </a:xfrm>
        </p:spPr>
        <p:txBody>
          <a:bodyPr/>
          <a:lstStyle/>
          <a:p>
            <a:pPr marL="0" indent="0">
              <a:buNone/>
            </a:pPr>
            <a:r>
              <a:rPr lang="en-US" sz="4000" b="1" dirty="0" smtClean="0"/>
              <a:t>10 of 12 studies found </a:t>
            </a:r>
            <a:r>
              <a:rPr lang="en-US" dirty="0" smtClean="0"/>
              <a:t>that experimental manipulations that triggered student reflection offered advantages over online learning that did not provide a trigger for reflection.</a:t>
            </a:r>
            <a:endParaRPr lang="en-US" dirty="0"/>
          </a:p>
        </p:txBody>
      </p:sp>
    </p:spTree>
    <p:extLst>
      <p:ext uri="{BB962C8B-B14F-4D97-AF65-F5344CB8AC3E}">
        <p14:creationId xmlns:p14="http://schemas.microsoft.com/office/powerpoint/2010/main" val="1173827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04800" y="609600"/>
            <a:ext cx="8610600" cy="3505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 y="1676400"/>
            <a:ext cx="8229600" cy="1143000"/>
          </a:xfrm>
        </p:spPr>
        <p:txBody>
          <a:bodyPr>
            <a:normAutofit fontScale="90000"/>
          </a:bodyPr>
          <a:lstStyle/>
          <a:p>
            <a:pPr algn="l"/>
            <a:r>
              <a:rPr lang="en-US" dirty="0" smtClean="0">
                <a:solidFill>
                  <a:schemeClr val="bg1"/>
                </a:solidFill>
              </a:rPr>
              <a:t>Effectiveness of Fully Online Courses for College Students: Response to a Department of Education Meta-Analysis, </a:t>
            </a:r>
            <a:r>
              <a:rPr lang="en-US" i="1" dirty="0" smtClean="0">
                <a:solidFill>
                  <a:schemeClr val="bg1"/>
                </a:solidFill>
              </a:rPr>
              <a:t>Community College Research Center</a:t>
            </a:r>
            <a:r>
              <a:rPr lang="en-US" dirty="0" smtClean="0">
                <a:solidFill>
                  <a:schemeClr val="bg1"/>
                </a:solidFill>
              </a:rPr>
              <a:t>, S. S. </a:t>
            </a:r>
            <a:r>
              <a:rPr lang="en-US" dirty="0" err="1" smtClean="0">
                <a:solidFill>
                  <a:schemeClr val="bg1"/>
                </a:solidFill>
              </a:rPr>
              <a:t>Jaggars</a:t>
            </a:r>
            <a:r>
              <a:rPr lang="en-US" dirty="0" smtClean="0">
                <a:solidFill>
                  <a:schemeClr val="bg1"/>
                </a:solidFill>
              </a:rPr>
              <a:t> &amp; T. Baily, 2010</a:t>
            </a:r>
            <a:endParaRPr lang="en-US" dirty="0">
              <a:solidFill>
                <a:schemeClr val="bg1"/>
              </a:solidFill>
            </a:endParaRPr>
          </a:p>
        </p:txBody>
      </p:sp>
      <p:sp>
        <p:nvSpPr>
          <p:cNvPr id="4" name="TextBox 3"/>
          <p:cNvSpPr txBox="1"/>
          <p:nvPr/>
        </p:nvSpPr>
        <p:spPr>
          <a:xfrm>
            <a:off x="1219200" y="4648200"/>
            <a:ext cx="7162800" cy="1754326"/>
          </a:xfrm>
          <a:prstGeom prst="rect">
            <a:avLst/>
          </a:prstGeom>
          <a:noFill/>
        </p:spPr>
        <p:txBody>
          <a:bodyPr wrap="square" rtlCol="0">
            <a:spAutoFit/>
          </a:bodyPr>
          <a:lstStyle/>
          <a:p>
            <a:r>
              <a:rPr lang="en-US" sz="3600" dirty="0" smtClean="0"/>
              <a:t>Concerns about the population of students represented in the studies not representing community colleges</a:t>
            </a:r>
            <a:endParaRPr lang="en-US" sz="3600" dirty="0"/>
          </a:p>
        </p:txBody>
      </p:sp>
    </p:spTree>
    <p:extLst>
      <p:ext uri="{BB962C8B-B14F-4D97-AF65-F5344CB8AC3E}">
        <p14:creationId xmlns:p14="http://schemas.microsoft.com/office/powerpoint/2010/main" val="203701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304800" y="1371600"/>
            <a:ext cx="8610600" cy="2819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normAutofit/>
          </a:bodyPr>
          <a:lstStyle/>
          <a:p>
            <a:r>
              <a:rPr lang="en-US" sz="3600" b="1" dirty="0" smtClean="0"/>
              <a:t>Study of Washington community colleges</a:t>
            </a:r>
            <a:endParaRPr lang="en-US" sz="3600" b="1" dirty="0"/>
          </a:p>
        </p:txBody>
      </p:sp>
      <p:sp>
        <p:nvSpPr>
          <p:cNvPr id="8" name="TextBox 7"/>
          <p:cNvSpPr txBox="1"/>
          <p:nvPr/>
        </p:nvSpPr>
        <p:spPr>
          <a:xfrm>
            <a:off x="609600" y="1524000"/>
            <a:ext cx="7848600" cy="2554545"/>
          </a:xfrm>
          <a:prstGeom prst="rect">
            <a:avLst/>
          </a:prstGeom>
          <a:noFill/>
        </p:spPr>
        <p:txBody>
          <a:bodyPr wrap="square" rtlCol="0">
            <a:spAutoFit/>
          </a:bodyPr>
          <a:lstStyle/>
          <a:p>
            <a:r>
              <a:rPr lang="en-US" sz="3200" dirty="0" smtClean="0">
                <a:solidFill>
                  <a:schemeClr val="bg1"/>
                </a:solidFill>
              </a:rPr>
              <a:t>Examining the Effectiveness of Online Learning Within a Community College System: An Instrumental Variable Approach, D. Xu &amp; S. S. </a:t>
            </a:r>
            <a:r>
              <a:rPr lang="en-US" sz="3200" dirty="0" err="1" smtClean="0">
                <a:solidFill>
                  <a:schemeClr val="bg1"/>
                </a:solidFill>
              </a:rPr>
              <a:t>Jaggars</a:t>
            </a:r>
            <a:r>
              <a:rPr lang="en-US" sz="3200" dirty="0" smtClean="0">
                <a:solidFill>
                  <a:schemeClr val="bg1"/>
                </a:solidFill>
              </a:rPr>
              <a:t>, </a:t>
            </a:r>
            <a:r>
              <a:rPr lang="en-US" sz="3200" i="1" dirty="0" smtClean="0">
                <a:solidFill>
                  <a:schemeClr val="bg1"/>
                </a:solidFill>
              </a:rPr>
              <a:t>Community College Research Center</a:t>
            </a:r>
            <a:r>
              <a:rPr lang="en-US" sz="3200" dirty="0" smtClean="0">
                <a:solidFill>
                  <a:schemeClr val="bg1"/>
                </a:solidFill>
              </a:rPr>
              <a:t>, 2013</a:t>
            </a:r>
            <a:endParaRPr lang="en-US" sz="3200" dirty="0">
              <a:solidFill>
                <a:schemeClr val="bg1"/>
              </a:solidFill>
            </a:endParaRPr>
          </a:p>
        </p:txBody>
      </p:sp>
    </p:spTree>
    <p:extLst>
      <p:ext uri="{BB962C8B-B14F-4D97-AF65-F5344CB8AC3E}">
        <p14:creationId xmlns:p14="http://schemas.microsoft.com/office/powerpoint/2010/main" val="694489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solidFill>
                  <a:schemeClr val="bg1"/>
                </a:solidFill>
              </a:rPr>
              <a:t>Study of Washington community colleges</a:t>
            </a:r>
            <a:endParaRPr lang="en-US" sz="36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133145019"/>
              </p:ext>
            </p:extLst>
          </p:nvPr>
        </p:nvGraphicFramePr>
        <p:xfrm>
          <a:off x="228600" y="1600200"/>
          <a:ext cx="8153400" cy="3200400"/>
        </p:xfrm>
        <a:graphic>
          <a:graphicData uri="http://schemas.openxmlformats.org/drawingml/2006/table">
            <a:tbl>
              <a:tblPr firstRow="1" bandRow="1">
                <a:tableStyleId>{21E4AEA4-8DFA-4A89-87EB-49C32662AFE0}</a:tableStyleId>
              </a:tblPr>
              <a:tblGrid>
                <a:gridCol w="3048000"/>
                <a:gridCol w="2387600"/>
                <a:gridCol w="2717800"/>
              </a:tblGrid>
              <a:tr h="1066800">
                <a:tc>
                  <a:txBody>
                    <a:bodyPr/>
                    <a:lstStyle/>
                    <a:p>
                      <a:pPr algn="ctr"/>
                      <a:endParaRPr lang="en-US" dirty="0"/>
                    </a:p>
                  </a:txBody>
                  <a:tcPr/>
                </a:tc>
                <a:tc>
                  <a:txBody>
                    <a:bodyPr/>
                    <a:lstStyle/>
                    <a:p>
                      <a:pPr algn="ctr"/>
                      <a:endParaRPr lang="en-US" sz="3200" dirty="0" smtClean="0"/>
                    </a:p>
                    <a:p>
                      <a:pPr algn="ctr"/>
                      <a:r>
                        <a:rPr lang="en-US" sz="3200" dirty="0" smtClean="0"/>
                        <a:t>Online</a:t>
                      </a:r>
                      <a:endParaRPr lang="en-US" sz="3200" dirty="0"/>
                    </a:p>
                  </a:txBody>
                  <a:tcPr/>
                </a:tc>
                <a:tc>
                  <a:txBody>
                    <a:bodyPr/>
                    <a:lstStyle/>
                    <a:p>
                      <a:pPr algn="ctr"/>
                      <a:endParaRPr lang="en-US" sz="3200" dirty="0" smtClean="0"/>
                    </a:p>
                    <a:p>
                      <a:pPr algn="ctr"/>
                      <a:r>
                        <a:rPr lang="en-US" sz="3200" dirty="0" smtClean="0"/>
                        <a:t>Face-to-face</a:t>
                      </a:r>
                      <a:endParaRPr lang="en-US" sz="3200" dirty="0"/>
                    </a:p>
                  </a:txBody>
                  <a:tcPr/>
                </a:tc>
              </a:tr>
              <a:tr h="1066800">
                <a:tc>
                  <a:txBody>
                    <a:bodyPr/>
                    <a:lstStyle/>
                    <a:p>
                      <a:pPr algn="ctr"/>
                      <a:r>
                        <a:rPr lang="en-US" sz="3200" dirty="0" smtClean="0"/>
                        <a:t>Persistence rate</a:t>
                      </a:r>
                      <a:endParaRPr lang="en-US" sz="3200" dirty="0"/>
                    </a:p>
                  </a:txBody>
                  <a:tcPr/>
                </a:tc>
                <a:tc>
                  <a:txBody>
                    <a:bodyPr/>
                    <a:lstStyle/>
                    <a:p>
                      <a:pPr algn="ctr"/>
                      <a:r>
                        <a:rPr lang="en-US" sz="4400" b="1" dirty="0" smtClean="0"/>
                        <a:t>91%</a:t>
                      </a:r>
                      <a:endParaRPr lang="en-US" sz="4400" b="1" dirty="0"/>
                    </a:p>
                  </a:txBody>
                  <a:tcPr/>
                </a:tc>
                <a:tc>
                  <a:txBody>
                    <a:bodyPr/>
                    <a:lstStyle/>
                    <a:p>
                      <a:pPr algn="ctr"/>
                      <a:r>
                        <a:rPr lang="en-US" sz="4400" b="1" dirty="0" smtClean="0"/>
                        <a:t>94%</a:t>
                      </a:r>
                      <a:endParaRPr lang="en-US" sz="4400" b="1" dirty="0"/>
                    </a:p>
                  </a:txBody>
                  <a:tcPr/>
                </a:tc>
              </a:tr>
              <a:tr h="1066800">
                <a:tc>
                  <a:txBody>
                    <a:bodyPr/>
                    <a:lstStyle/>
                    <a:p>
                      <a:pPr algn="ctr"/>
                      <a:r>
                        <a:rPr lang="en-US" sz="3200" dirty="0" smtClean="0"/>
                        <a:t>Final grade</a:t>
                      </a:r>
                      <a:endParaRPr lang="en-US" sz="3200" dirty="0"/>
                    </a:p>
                  </a:txBody>
                  <a:tcPr/>
                </a:tc>
                <a:tc>
                  <a:txBody>
                    <a:bodyPr/>
                    <a:lstStyle/>
                    <a:p>
                      <a:pPr algn="ctr"/>
                      <a:r>
                        <a:rPr lang="en-US" sz="4400" b="1" dirty="0" smtClean="0"/>
                        <a:t>2.54</a:t>
                      </a:r>
                      <a:endParaRPr lang="en-US" sz="4400" b="1" dirty="0"/>
                    </a:p>
                  </a:txBody>
                  <a:tcPr/>
                </a:tc>
                <a:tc>
                  <a:txBody>
                    <a:bodyPr/>
                    <a:lstStyle/>
                    <a:p>
                      <a:pPr algn="ctr"/>
                      <a:r>
                        <a:rPr lang="en-US" sz="4400" b="1" dirty="0" smtClean="0"/>
                        <a:t>2.68</a:t>
                      </a:r>
                      <a:endParaRPr lang="en-US" sz="4400" b="1" dirty="0"/>
                    </a:p>
                  </a:txBody>
                  <a:tcPr/>
                </a:tc>
              </a:tr>
            </a:tbl>
          </a:graphicData>
        </a:graphic>
      </p:graphicFrame>
      <p:sp>
        <p:nvSpPr>
          <p:cNvPr id="7" name="TextBox 6"/>
          <p:cNvSpPr txBox="1"/>
          <p:nvPr/>
        </p:nvSpPr>
        <p:spPr>
          <a:xfrm>
            <a:off x="6553200" y="6248400"/>
            <a:ext cx="1981200" cy="523220"/>
          </a:xfrm>
          <a:prstGeom prst="rect">
            <a:avLst/>
          </a:prstGeom>
          <a:noFill/>
        </p:spPr>
        <p:txBody>
          <a:bodyPr wrap="square" rtlCol="0">
            <a:spAutoFit/>
          </a:bodyPr>
          <a:lstStyle/>
          <a:p>
            <a:r>
              <a:rPr lang="en-US" sz="2800" dirty="0" smtClean="0">
                <a:solidFill>
                  <a:schemeClr val="bg1"/>
                </a:solidFill>
              </a:rPr>
              <a:t>n = 21,989</a:t>
            </a:r>
            <a:endParaRPr lang="en-US" sz="2800" dirty="0">
              <a:solidFill>
                <a:schemeClr val="bg1"/>
              </a:solidFill>
            </a:endParaRPr>
          </a:p>
        </p:txBody>
      </p:sp>
    </p:spTree>
    <p:extLst>
      <p:ext uri="{BB962C8B-B14F-4D97-AF65-F5344CB8AC3E}">
        <p14:creationId xmlns:p14="http://schemas.microsoft.com/office/powerpoint/2010/main" val="23092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conclusion</a:t>
            </a:r>
            <a:endParaRPr lang="en-US" dirty="0"/>
          </a:p>
        </p:txBody>
      </p:sp>
      <p:sp>
        <p:nvSpPr>
          <p:cNvPr id="3" name="Content Placeholder 2"/>
          <p:cNvSpPr>
            <a:spLocks noGrp="1"/>
          </p:cNvSpPr>
          <p:nvPr>
            <p:ph idx="1"/>
          </p:nvPr>
        </p:nvSpPr>
        <p:spPr/>
        <p:txBody>
          <a:bodyPr/>
          <a:lstStyle/>
          <a:p>
            <a:pPr marL="0" indent="0">
              <a:buNone/>
            </a:pPr>
            <a:r>
              <a:rPr lang="en-US" i="1" dirty="0" smtClean="0"/>
              <a:t>“…researchers need to empirically identify high-quality online courses, as well as strategies that contribute to stronger student learning and performance outcomes in an online learning environment.”</a:t>
            </a:r>
            <a:endParaRPr lang="en-US" i="1" dirty="0"/>
          </a:p>
        </p:txBody>
      </p:sp>
    </p:spTree>
    <p:extLst>
      <p:ext uri="{BB962C8B-B14F-4D97-AF65-F5344CB8AC3E}">
        <p14:creationId xmlns:p14="http://schemas.microsoft.com/office/powerpoint/2010/main" val="2446643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0145" y="304800"/>
            <a:ext cx="8610600" cy="2667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73545" y="533400"/>
            <a:ext cx="7543800" cy="2308324"/>
          </a:xfrm>
          <a:prstGeom prst="rect">
            <a:avLst/>
          </a:prstGeom>
          <a:noFill/>
        </p:spPr>
        <p:txBody>
          <a:bodyPr wrap="square" rtlCol="0">
            <a:spAutoFit/>
          </a:bodyPr>
          <a:lstStyle/>
          <a:p>
            <a:r>
              <a:rPr lang="en-US" sz="3600" dirty="0" smtClean="0">
                <a:solidFill>
                  <a:schemeClr val="bg1"/>
                </a:solidFill>
              </a:rPr>
              <a:t>How Video Production Affects Student Engagement: An Empirical Study of MOOC Videos, P.J. </a:t>
            </a:r>
            <a:r>
              <a:rPr lang="en-US" sz="3600" dirty="0" err="1" smtClean="0">
                <a:solidFill>
                  <a:schemeClr val="bg1"/>
                </a:solidFill>
              </a:rPr>
              <a:t>Guo</a:t>
            </a:r>
            <a:r>
              <a:rPr lang="en-US" sz="3600" dirty="0" smtClean="0">
                <a:solidFill>
                  <a:schemeClr val="bg1"/>
                </a:solidFill>
              </a:rPr>
              <a:t>, J. Kim &amp; R. Rubin, L@S 2014, 2014</a:t>
            </a:r>
            <a:endParaRPr lang="en-US" sz="3600" dirty="0">
              <a:solidFill>
                <a:schemeClr val="bg1"/>
              </a:solidFill>
            </a:endParaRPr>
          </a:p>
        </p:txBody>
      </p:sp>
    </p:spTree>
    <p:extLst>
      <p:ext uri="{BB962C8B-B14F-4D97-AF65-F5344CB8AC3E}">
        <p14:creationId xmlns:p14="http://schemas.microsoft.com/office/powerpoint/2010/main" val="2565923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152400"/>
            <a:ext cx="8686800" cy="4031873"/>
          </a:xfrm>
          <a:prstGeom prst="rect">
            <a:avLst/>
          </a:prstGeom>
          <a:noFill/>
        </p:spPr>
        <p:txBody>
          <a:bodyPr wrap="square" rtlCol="0">
            <a:spAutoFit/>
          </a:bodyPr>
          <a:lstStyle/>
          <a:p>
            <a:r>
              <a:rPr lang="en-US" sz="4400" dirty="0" smtClean="0">
                <a:solidFill>
                  <a:prstClr val="white"/>
                </a:solidFill>
              </a:rPr>
              <a:t>Research question:</a:t>
            </a:r>
          </a:p>
          <a:p>
            <a:endParaRPr lang="en-US" sz="4000" dirty="0" smtClean="0">
              <a:solidFill>
                <a:prstClr val="white"/>
              </a:solidFill>
            </a:endParaRPr>
          </a:p>
          <a:p>
            <a:pPr lvl="1"/>
            <a:r>
              <a:rPr lang="en-US" sz="4400" dirty="0" smtClean="0">
                <a:solidFill>
                  <a:prstClr val="white"/>
                </a:solidFill>
              </a:rPr>
              <a:t>What are the factors that influence student engagement* with videos in MOOCs?</a:t>
            </a:r>
          </a:p>
          <a:p>
            <a:pPr lvl="1"/>
            <a:endParaRPr lang="en-US" sz="4000" dirty="0">
              <a:solidFill>
                <a:prstClr val="white"/>
              </a:solidFill>
            </a:endParaRPr>
          </a:p>
        </p:txBody>
      </p:sp>
      <p:sp>
        <p:nvSpPr>
          <p:cNvPr id="3" name="TextBox 2"/>
          <p:cNvSpPr txBox="1"/>
          <p:nvPr/>
        </p:nvSpPr>
        <p:spPr>
          <a:xfrm>
            <a:off x="152400" y="3962400"/>
            <a:ext cx="8763000" cy="2554545"/>
          </a:xfrm>
          <a:prstGeom prst="rect">
            <a:avLst/>
          </a:prstGeom>
          <a:noFill/>
        </p:spPr>
        <p:txBody>
          <a:bodyPr wrap="square" rtlCol="0">
            <a:spAutoFit/>
          </a:bodyPr>
          <a:lstStyle/>
          <a:p>
            <a:r>
              <a:rPr lang="en-US" sz="4000" dirty="0" smtClean="0">
                <a:solidFill>
                  <a:prstClr val="white"/>
                </a:solidFill>
              </a:rPr>
              <a:t>*Engagement</a:t>
            </a:r>
          </a:p>
          <a:p>
            <a:pPr marL="800100" lvl="1" indent="-342900">
              <a:buFont typeface="Arial" panose="020B0604020202020204" pitchFamily="34" charset="0"/>
              <a:buChar char="•"/>
            </a:pPr>
            <a:r>
              <a:rPr lang="en-US" sz="4000" dirty="0" smtClean="0">
                <a:solidFill>
                  <a:prstClr val="white"/>
                </a:solidFill>
              </a:rPr>
              <a:t>How long do students watch a video?</a:t>
            </a:r>
          </a:p>
          <a:p>
            <a:pPr marL="800100" lvl="1" indent="-342900">
              <a:buFont typeface="Arial" panose="020B0604020202020204" pitchFamily="34" charset="0"/>
              <a:buChar char="•"/>
            </a:pPr>
            <a:r>
              <a:rPr lang="en-US" sz="4000" dirty="0" smtClean="0">
                <a:solidFill>
                  <a:prstClr val="white"/>
                </a:solidFill>
              </a:rPr>
              <a:t>Do students attempt to answer post-video assessment problems?</a:t>
            </a:r>
            <a:endParaRPr lang="en-US" sz="4000" dirty="0">
              <a:solidFill>
                <a:prstClr val="black"/>
              </a:solidFill>
            </a:endParaRPr>
          </a:p>
        </p:txBody>
      </p:sp>
    </p:spTree>
    <p:extLst>
      <p:ext uri="{BB962C8B-B14F-4D97-AF65-F5344CB8AC3E}">
        <p14:creationId xmlns:p14="http://schemas.microsoft.com/office/powerpoint/2010/main" val="214260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evidence-based pedagogy?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08165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0" y="6477000"/>
            <a:ext cx="3048000" cy="369332"/>
          </a:xfrm>
          <a:prstGeom prst="rect">
            <a:avLst/>
          </a:prstGeom>
          <a:noFill/>
        </p:spPr>
        <p:txBody>
          <a:bodyPr wrap="square" rtlCol="0">
            <a:spAutoFit/>
          </a:bodyPr>
          <a:lstStyle/>
          <a:p>
            <a:r>
              <a:rPr lang="en-US" dirty="0" smtClean="0"/>
              <a:t>Adapted from Laurie </a:t>
            </a:r>
            <a:r>
              <a:rPr lang="en-US" dirty="0" err="1" smtClean="0"/>
              <a:t>Richlin</a:t>
            </a:r>
            <a:endParaRPr lang="en-US" dirty="0"/>
          </a:p>
        </p:txBody>
      </p:sp>
    </p:spTree>
    <p:extLst>
      <p:ext uri="{BB962C8B-B14F-4D97-AF65-F5344CB8AC3E}">
        <p14:creationId xmlns:p14="http://schemas.microsoft.com/office/powerpoint/2010/main" val="2372806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sz="4000" dirty="0" smtClean="0">
                <a:solidFill>
                  <a:schemeClr val="bg1"/>
                </a:solidFill>
              </a:rPr>
              <a:t>Study design</a:t>
            </a:r>
            <a:endParaRPr lang="en-US" sz="4000" dirty="0">
              <a:solidFill>
                <a:schemeClr val="bg1"/>
              </a:solidFill>
            </a:endParaRPr>
          </a:p>
        </p:txBody>
      </p:sp>
      <p:sp>
        <p:nvSpPr>
          <p:cNvPr id="4" name="Content Placeholder 3"/>
          <p:cNvSpPr>
            <a:spLocks noGrp="1"/>
          </p:cNvSpPr>
          <p:nvPr>
            <p:ph idx="1"/>
          </p:nvPr>
        </p:nvSpPr>
        <p:spPr/>
        <p:txBody>
          <a:bodyPr/>
          <a:lstStyle/>
          <a:p>
            <a:endParaRPr lang="en-US" dirty="0"/>
          </a:p>
        </p:txBody>
      </p:sp>
      <p:sp>
        <p:nvSpPr>
          <p:cNvPr id="5" name="TextBox 4"/>
          <p:cNvSpPr txBox="1"/>
          <p:nvPr/>
        </p:nvSpPr>
        <p:spPr>
          <a:xfrm>
            <a:off x="408708" y="1788632"/>
            <a:ext cx="8049492" cy="1200329"/>
          </a:xfrm>
          <a:prstGeom prst="rect">
            <a:avLst/>
          </a:prstGeom>
          <a:noFill/>
        </p:spPr>
        <p:txBody>
          <a:bodyPr wrap="square" rtlCol="0">
            <a:spAutoFit/>
          </a:bodyPr>
          <a:lstStyle/>
          <a:p>
            <a:pPr algn="ctr"/>
            <a:r>
              <a:rPr lang="en-US" sz="3600" dirty="0" smtClean="0">
                <a:solidFill>
                  <a:prstClr val="white"/>
                </a:solidFill>
              </a:rPr>
              <a:t>Video data from 4 different MOOCs </a:t>
            </a:r>
          </a:p>
          <a:p>
            <a:pPr algn="ctr"/>
            <a:r>
              <a:rPr lang="en-US" sz="3600" dirty="0" smtClean="0">
                <a:solidFill>
                  <a:prstClr val="white"/>
                </a:solidFill>
              </a:rPr>
              <a:t>n =  6.9 million</a:t>
            </a:r>
          </a:p>
        </p:txBody>
      </p:sp>
      <p:sp>
        <p:nvSpPr>
          <p:cNvPr id="8" name="TextBox 7"/>
          <p:cNvSpPr txBox="1"/>
          <p:nvPr/>
        </p:nvSpPr>
        <p:spPr>
          <a:xfrm>
            <a:off x="838200" y="3620869"/>
            <a:ext cx="7734300" cy="646331"/>
          </a:xfrm>
          <a:prstGeom prst="rect">
            <a:avLst/>
          </a:prstGeom>
          <a:noFill/>
        </p:spPr>
        <p:txBody>
          <a:bodyPr wrap="square" rtlCol="0">
            <a:spAutoFit/>
          </a:bodyPr>
          <a:lstStyle/>
          <a:p>
            <a:pPr algn="ctr"/>
            <a:r>
              <a:rPr lang="en-US" sz="3600" dirty="0" smtClean="0">
                <a:solidFill>
                  <a:prstClr val="white"/>
                </a:solidFill>
              </a:rPr>
              <a:t>Interviews with 6 course designers</a:t>
            </a:r>
            <a:endParaRPr lang="en-US" sz="3600" dirty="0">
              <a:solidFill>
                <a:prstClr val="white"/>
              </a:solidFill>
            </a:endParaRPr>
          </a:p>
        </p:txBody>
      </p:sp>
      <p:sp>
        <p:nvSpPr>
          <p:cNvPr id="12" name="Down Arrow 11"/>
          <p:cNvSpPr/>
          <p:nvPr/>
        </p:nvSpPr>
        <p:spPr>
          <a:xfrm>
            <a:off x="4197442" y="4419600"/>
            <a:ext cx="381000" cy="83820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4142522" y="2902803"/>
            <a:ext cx="490840" cy="830997"/>
          </a:xfrm>
          <a:prstGeom prst="rect">
            <a:avLst/>
          </a:prstGeom>
          <a:noFill/>
        </p:spPr>
        <p:txBody>
          <a:bodyPr wrap="none" rtlCol="0">
            <a:spAutoFit/>
          </a:bodyPr>
          <a:lstStyle/>
          <a:p>
            <a:r>
              <a:rPr lang="en-US" sz="4800" b="1" dirty="0" smtClean="0">
                <a:solidFill>
                  <a:prstClr val="white"/>
                </a:solidFill>
              </a:rPr>
              <a:t>+</a:t>
            </a:r>
            <a:endParaRPr lang="en-US" sz="4800" b="1" dirty="0">
              <a:solidFill>
                <a:prstClr val="white"/>
              </a:solidFill>
            </a:endParaRPr>
          </a:p>
        </p:txBody>
      </p:sp>
      <p:sp>
        <p:nvSpPr>
          <p:cNvPr id="19" name="TextBox 18"/>
          <p:cNvSpPr txBox="1"/>
          <p:nvPr/>
        </p:nvSpPr>
        <p:spPr>
          <a:xfrm>
            <a:off x="838200" y="5191780"/>
            <a:ext cx="7734300" cy="646331"/>
          </a:xfrm>
          <a:prstGeom prst="rect">
            <a:avLst/>
          </a:prstGeom>
          <a:noFill/>
        </p:spPr>
        <p:txBody>
          <a:bodyPr wrap="square" rtlCol="0">
            <a:spAutoFit/>
          </a:bodyPr>
          <a:lstStyle/>
          <a:p>
            <a:pPr algn="ctr"/>
            <a:r>
              <a:rPr lang="en-US" sz="3600" dirty="0" smtClean="0">
                <a:solidFill>
                  <a:prstClr val="white"/>
                </a:solidFill>
              </a:rPr>
              <a:t>Recommendations for video production</a:t>
            </a:r>
            <a:endParaRPr lang="en-US" sz="3600" dirty="0">
              <a:solidFill>
                <a:prstClr val="white"/>
              </a:solidFill>
            </a:endParaRPr>
          </a:p>
        </p:txBody>
      </p:sp>
    </p:spTree>
    <p:extLst>
      <p:ext uri="{BB962C8B-B14F-4D97-AF65-F5344CB8AC3E}">
        <p14:creationId xmlns:p14="http://schemas.microsoft.com/office/powerpoint/2010/main" val="46616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Autofit/>
          </a:bodyPr>
          <a:lstStyle/>
          <a:p>
            <a:pPr algn="l"/>
            <a:r>
              <a:rPr lang="en-US" sz="3600" dirty="0" smtClean="0"/>
              <a:t>The optimal engagement time is 6 minutes or less</a:t>
            </a:r>
            <a:endParaRPr lang="en-US" sz="36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728" y="1600199"/>
            <a:ext cx="7789122" cy="43813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751416" y="6236732"/>
            <a:ext cx="1905000" cy="369332"/>
          </a:xfrm>
          <a:prstGeom prst="rect">
            <a:avLst/>
          </a:prstGeom>
          <a:noFill/>
        </p:spPr>
        <p:txBody>
          <a:bodyPr wrap="square" rtlCol="0">
            <a:spAutoFit/>
          </a:bodyPr>
          <a:lstStyle/>
          <a:p>
            <a:r>
              <a:rPr lang="en-US" dirty="0" smtClean="0">
                <a:solidFill>
                  <a:prstClr val="black"/>
                </a:solidFill>
              </a:rPr>
              <a:t>Normalized data</a:t>
            </a:r>
            <a:endParaRPr lang="en-US" dirty="0">
              <a:solidFill>
                <a:prstClr val="black"/>
              </a:solidFill>
            </a:endParaRPr>
          </a:p>
        </p:txBody>
      </p:sp>
      <p:sp>
        <p:nvSpPr>
          <p:cNvPr id="4" name="TextBox 3"/>
          <p:cNvSpPr txBox="1"/>
          <p:nvPr/>
        </p:nvSpPr>
        <p:spPr>
          <a:xfrm>
            <a:off x="7353300" y="6444734"/>
            <a:ext cx="1943100" cy="369332"/>
          </a:xfrm>
          <a:prstGeom prst="rect">
            <a:avLst/>
          </a:prstGeom>
          <a:noFill/>
        </p:spPr>
        <p:txBody>
          <a:bodyPr wrap="square" rtlCol="0">
            <a:spAutoFit/>
          </a:bodyPr>
          <a:lstStyle/>
          <a:p>
            <a:r>
              <a:rPr lang="en-US" dirty="0" smtClean="0">
                <a:solidFill>
                  <a:prstClr val="black"/>
                </a:solidFill>
              </a:rPr>
              <a:t>n = 6.9 X 10</a:t>
            </a:r>
            <a:r>
              <a:rPr lang="en-US" baseline="30000" dirty="0" smtClean="0">
                <a:solidFill>
                  <a:prstClr val="black"/>
                </a:solidFill>
              </a:rPr>
              <a:t>6</a:t>
            </a:r>
            <a:endParaRPr lang="en-US" baseline="30000" dirty="0">
              <a:solidFill>
                <a:prstClr val="black"/>
              </a:solidFill>
            </a:endParaRPr>
          </a:p>
        </p:txBody>
      </p:sp>
    </p:spTree>
    <p:extLst>
      <p:ext uri="{BB962C8B-B14F-4D97-AF65-F5344CB8AC3E}">
        <p14:creationId xmlns:p14="http://schemas.microsoft.com/office/powerpoint/2010/main" val="361263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2"/>
          <p:cNvSpPr txBox="1">
            <a:spLocks/>
          </p:cNvSpPr>
          <p:nvPr/>
        </p:nvSpPr>
        <p:spPr>
          <a:xfrm>
            <a:off x="183571" y="1600200"/>
            <a:ext cx="8610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prstClr val="black"/>
                </a:solidFill>
              </a:rPr>
              <a:t>A close-up head shot is more engaging than speaking from a podium</a:t>
            </a:r>
            <a:endParaRPr lang="en-US" dirty="0">
              <a:solidFill>
                <a:prstClr val="black"/>
              </a:solidFill>
            </a:endParaRPr>
          </a:p>
        </p:txBody>
      </p:sp>
      <p:sp>
        <p:nvSpPr>
          <p:cNvPr id="3" name="Title 2"/>
          <p:cNvSpPr>
            <a:spLocks noGrp="1"/>
          </p:cNvSpPr>
          <p:nvPr>
            <p:ph type="title"/>
          </p:nvPr>
        </p:nvSpPr>
        <p:spPr>
          <a:xfrm>
            <a:off x="245916" y="152400"/>
            <a:ext cx="8229600" cy="1143000"/>
          </a:xfrm>
        </p:spPr>
        <p:txBody>
          <a:bodyPr/>
          <a:lstStyle/>
          <a:p>
            <a:r>
              <a:rPr lang="en-US" dirty="0" smtClean="0"/>
              <a:t>Other findings:</a:t>
            </a:r>
            <a:endParaRPr lang="en-US" dirty="0"/>
          </a:p>
        </p:txBody>
      </p:sp>
      <p:sp>
        <p:nvSpPr>
          <p:cNvPr id="7" name="Title 2"/>
          <p:cNvSpPr txBox="1">
            <a:spLocks/>
          </p:cNvSpPr>
          <p:nvPr/>
        </p:nvSpPr>
        <p:spPr>
          <a:xfrm>
            <a:off x="183571" y="2895600"/>
            <a:ext cx="8610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prstClr val="black"/>
                </a:solidFill>
              </a:rPr>
              <a:t>Tablet drawing is more engaging than PowerPoint slides</a:t>
            </a:r>
            <a:endParaRPr lang="en-US" dirty="0">
              <a:solidFill>
                <a:prstClr val="black"/>
              </a:solidFill>
            </a:endParaRPr>
          </a:p>
        </p:txBody>
      </p:sp>
      <p:sp>
        <p:nvSpPr>
          <p:cNvPr id="8" name="Title 2"/>
          <p:cNvSpPr txBox="1">
            <a:spLocks/>
          </p:cNvSpPr>
          <p:nvPr/>
        </p:nvSpPr>
        <p:spPr>
          <a:xfrm>
            <a:off x="183571" y="4191000"/>
            <a:ext cx="8610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prstClr val="black"/>
                </a:solidFill>
              </a:rPr>
              <a:t>Separate videos are more engaging than chopped-up lectures</a:t>
            </a:r>
            <a:endParaRPr lang="en-US" dirty="0">
              <a:solidFill>
                <a:prstClr val="black"/>
              </a:solidFill>
            </a:endParaRPr>
          </a:p>
        </p:txBody>
      </p:sp>
      <p:sp>
        <p:nvSpPr>
          <p:cNvPr id="9" name="Title 2"/>
          <p:cNvSpPr txBox="1">
            <a:spLocks/>
          </p:cNvSpPr>
          <p:nvPr/>
        </p:nvSpPr>
        <p:spPr>
          <a:xfrm>
            <a:off x="183571" y="5562600"/>
            <a:ext cx="8610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prstClr val="black"/>
                </a:solidFill>
              </a:rPr>
              <a:t>Students engaged the most with fast-speaking instructors</a:t>
            </a:r>
            <a:endParaRPr lang="en-US" dirty="0">
              <a:solidFill>
                <a:prstClr val="black"/>
              </a:solidFill>
            </a:endParaRPr>
          </a:p>
        </p:txBody>
      </p:sp>
    </p:spTree>
    <p:extLst>
      <p:ext uri="{BB962C8B-B14F-4D97-AF65-F5344CB8AC3E}">
        <p14:creationId xmlns:p14="http://schemas.microsoft.com/office/powerpoint/2010/main" val="348563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US" sz="4000" dirty="0" smtClean="0">
                <a:solidFill>
                  <a:srgbClr val="FFC000"/>
                </a:solidFill>
              </a:rPr>
              <a:t>Recommendations based on a summary of the results:</a:t>
            </a:r>
            <a:endParaRPr lang="en-US" sz="4000" dirty="0"/>
          </a:p>
        </p:txBody>
      </p:sp>
      <p:sp>
        <p:nvSpPr>
          <p:cNvPr id="6" name="Content Placeholder 5"/>
          <p:cNvSpPr>
            <a:spLocks noGrp="1"/>
          </p:cNvSpPr>
          <p:nvPr>
            <p:ph idx="1"/>
          </p:nvPr>
        </p:nvSpPr>
        <p:spPr>
          <a:xfrm>
            <a:off x="457200" y="1676400"/>
            <a:ext cx="8229600" cy="4800600"/>
          </a:xfrm>
        </p:spPr>
        <p:txBody>
          <a:bodyPr>
            <a:normAutofit/>
          </a:bodyPr>
          <a:lstStyle/>
          <a:p>
            <a:pPr marL="514350" indent="-514350">
              <a:buFont typeface="+mj-lt"/>
              <a:buAutoNum type="arabicPeriod"/>
            </a:pPr>
            <a:r>
              <a:rPr lang="en-US" sz="3600" dirty="0" smtClean="0">
                <a:solidFill>
                  <a:schemeClr val="bg1"/>
                </a:solidFill>
              </a:rPr>
              <a:t>Segment videos into chunks shorter than 6 minutes</a:t>
            </a:r>
          </a:p>
          <a:p>
            <a:pPr marL="514350" indent="-514350">
              <a:buFont typeface="+mj-lt"/>
              <a:buAutoNum type="arabicPeriod"/>
            </a:pPr>
            <a:r>
              <a:rPr lang="en-US" sz="3600" dirty="0" smtClean="0">
                <a:solidFill>
                  <a:schemeClr val="bg1"/>
                </a:solidFill>
              </a:rPr>
              <a:t>Display the instructor’s head at opportune times</a:t>
            </a:r>
          </a:p>
          <a:p>
            <a:pPr marL="514350" indent="-514350">
              <a:buFont typeface="+mj-lt"/>
              <a:buAutoNum type="arabicPeriod"/>
            </a:pPr>
            <a:r>
              <a:rPr lang="en-US" sz="3600" dirty="0" smtClean="0">
                <a:solidFill>
                  <a:schemeClr val="bg1"/>
                </a:solidFill>
              </a:rPr>
              <a:t>It’s okay to film in an informal setting</a:t>
            </a:r>
          </a:p>
          <a:p>
            <a:pPr marL="0" indent="0">
              <a:buNone/>
            </a:pPr>
            <a:endParaRPr lang="en-US" sz="3300" dirty="0" smtClean="0">
              <a:solidFill>
                <a:schemeClr val="bg1"/>
              </a:solidFill>
            </a:endParaRPr>
          </a:p>
          <a:p>
            <a:pPr marL="514350" indent="-514350">
              <a:buNone/>
            </a:pPr>
            <a:endParaRPr lang="en-US" dirty="0" smtClean="0">
              <a:solidFill>
                <a:schemeClr val="bg1"/>
              </a:solidFill>
            </a:endParaRPr>
          </a:p>
          <a:p>
            <a:pPr marL="514350" indent="-514350">
              <a:buNone/>
            </a:pPr>
            <a:endParaRPr lang="en-US" dirty="0" smtClean="0">
              <a:solidFill>
                <a:schemeClr val="bg1"/>
              </a:solidFill>
            </a:endParaRPr>
          </a:p>
          <a:p>
            <a:pPr marL="514350" indent="-514350">
              <a:buFont typeface="+mj-lt"/>
              <a:buAutoNum type="arabicPeriod"/>
            </a:pPr>
            <a:endParaRPr lang="en-US" dirty="0" smtClean="0">
              <a:solidFill>
                <a:schemeClr val="bg1"/>
              </a:solidFill>
            </a:endParaRPr>
          </a:p>
        </p:txBody>
      </p:sp>
    </p:spTree>
    <p:extLst>
      <p:ext uri="{BB962C8B-B14F-4D97-AF65-F5344CB8AC3E}">
        <p14:creationId xmlns:p14="http://schemas.microsoft.com/office/powerpoint/2010/main" val="183212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05000"/>
            <a:ext cx="8229600" cy="4572000"/>
          </a:xfrm>
        </p:spPr>
        <p:txBody>
          <a:bodyPr>
            <a:normAutofit/>
          </a:bodyPr>
          <a:lstStyle/>
          <a:p>
            <a:pPr marL="0" indent="0">
              <a:buNone/>
            </a:pPr>
            <a:r>
              <a:rPr lang="en-US" sz="3600" dirty="0" smtClean="0">
                <a:solidFill>
                  <a:schemeClr val="bg1"/>
                </a:solidFill>
              </a:rPr>
              <a:t>4.  Introduce motion, visual flow, and    	extemporaneous speaking</a:t>
            </a:r>
          </a:p>
          <a:p>
            <a:pPr marL="0" indent="0">
              <a:buNone/>
            </a:pPr>
            <a:r>
              <a:rPr lang="en-US" sz="3600" dirty="0" smtClean="0">
                <a:solidFill>
                  <a:schemeClr val="bg1"/>
                </a:solidFill>
              </a:rPr>
              <a:t>5.  Avoid pre-recorded classroom lectures</a:t>
            </a:r>
          </a:p>
          <a:p>
            <a:pPr marL="0" indent="0">
              <a:buNone/>
            </a:pPr>
            <a:r>
              <a:rPr lang="en-US" sz="3600" dirty="0" smtClean="0">
                <a:solidFill>
                  <a:schemeClr val="bg1"/>
                </a:solidFill>
              </a:rPr>
              <a:t>6.   Coach for enthusiasm and not-too-slow 	speaking</a:t>
            </a:r>
          </a:p>
          <a:p>
            <a:pPr marL="0" indent="0">
              <a:buNone/>
            </a:pPr>
            <a:endParaRPr lang="en-US" sz="3300" dirty="0" smtClean="0">
              <a:solidFill>
                <a:schemeClr val="bg1"/>
              </a:solidFill>
            </a:endParaRPr>
          </a:p>
          <a:p>
            <a:pPr marL="514350" indent="-514350">
              <a:buNone/>
            </a:pPr>
            <a:endParaRPr lang="en-US" dirty="0" smtClean="0">
              <a:solidFill>
                <a:schemeClr val="bg1"/>
              </a:solidFill>
            </a:endParaRPr>
          </a:p>
          <a:p>
            <a:pPr marL="514350" indent="-514350">
              <a:buNone/>
            </a:pPr>
            <a:endParaRPr lang="en-US" dirty="0" smtClean="0">
              <a:solidFill>
                <a:schemeClr val="bg1"/>
              </a:solidFill>
            </a:endParaRPr>
          </a:p>
          <a:p>
            <a:pPr marL="514350" indent="-514350">
              <a:buFont typeface="+mj-lt"/>
              <a:buAutoNum type="arabicPeriod"/>
            </a:pPr>
            <a:endParaRPr lang="en-US" dirty="0" smtClean="0">
              <a:solidFill>
                <a:schemeClr val="bg1"/>
              </a:solidFill>
            </a:endParaRPr>
          </a:p>
        </p:txBody>
      </p:sp>
      <p:sp>
        <p:nvSpPr>
          <p:cNvPr id="3" name="Title 2"/>
          <p:cNvSpPr>
            <a:spLocks noGrp="1"/>
          </p:cNvSpPr>
          <p:nvPr>
            <p:ph type="title"/>
          </p:nvPr>
        </p:nvSpPr>
        <p:spPr/>
        <p:txBody>
          <a:bodyPr/>
          <a:lstStyle/>
          <a:p>
            <a:endParaRPr lang="en-US" dirty="0"/>
          </a:p>
        </p:txBody>
      </p:sp>
      <p:sp>
        <p:nvSpPr>
          <p:cNvPr id="5" name="Title 1"/>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FFC000"/>
                </a:solidFill>
              </a:rPr>
              <a:t>Recommendations based on a summary of the results:</a:t>
            </a:r>
            <a:endParaRPr lang="en-US" sz="4000" dirty="0"/>
          </a:p>
        </p:txBody>
      </p:sp>
    </p:spTree>
    <p:extLst>
      <p:ext uri="{BB962C8B-B14F-4D97-AF65-F5344CB8AC3E}">
        <p14:creationId xmlns:p14="http://schemas.microsoft.com/office/powerpoint/2010/main" val="358064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457200" y="304800"/>
            <a:ext cx="8229600" cy="3124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533400"/>
            <a:ext cx="7924800" cy="2554545"/>
          </a:xfrm>
          <a:prstGeom prst="rect">
            <a:avLst/>
          </a:prstGeom>
          <a:noFill/>
        </p:spPr>
        <p:txBody>
          <a:bodyPr wrap="square" rtlCol="0">
            <a:spAutoFit/>
          </a:bodyPr>
          <a:lstStyle/>
          <a:p>
            <a:r>
              <a:rPr lang="en-US" sz="4000" dirty="0" smtClean="0">
                <a:solidFill>
                  <a:schemeClr val="bg1"/>
                </a:solidFill>
              </a:rPr>
              <a:t>How do online course design features influence student performance? S.S. </a:t>
            </a:r>
            <a:r>
              <a:rPr lang="en-US" sz="4000" dirty="0" err="1" smtClean="0">
                <a:solidFill>
                  <a:schemeClr val="bg1"/>
                </a:solidFill>
              </a:rPr>
              <a:t>Jaggars</a:t>
            </a:r>
            <a:r>
              <a:rPr lang="en-US" sz="4000" dirty="0" smtClean="0">
                <a:solidFill>
                  <a:schemeClr val="bg1"/>
                </a:solidFill>
              </a:rPr>
              <a:t> &amp; D. Xu, </a:t>
            </a:r>
            <a:r>
              <a:rPr lang="en-US" sz="4000" i="1" dirty="0" smtClean="0">
                <a:solidFill>
                  <a:schemeClr val="bg1"/>
                </a:solidFill>
              </a:rPr>
              <a:t>Computers and Education</a:t>
            </a:r>
            <a:r>
              <a:rPr lang="en-US" sz="4000" dirty="0" smtClean="0">
                <a:solidFill>
                  <a:schemeClr val="bg1"/>
                </a:solidFill>
              </a:rPr>
              <a:t> (2016)</a:t>
            </a:r>
            <a:endParaRPr lang="en-US" sz="4000" dirty="0">
              <a:solidFill>
                <a:schemeClr val="bg1"/>
              </a:solidFill>
            </a:endParaRPr>
          </a:p>
        </p:txBody>
      </p:sp>
    </p:spTree>
    <p:extLst>
      <p:ext uri="{BB962C8B-B14F-4D97-AF65-F5344CB8AC3E}">
        <p14:creationId xmlns:p14="http://schemas.microsoft.com/office/powerpoint/2010/main" val="1440617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04800"/>
            <a:ext cx="8001000" cy="5262979"/>
          </a:xfrm>
          <a:prstGeom prst="rect">
            <a:avLst/>
          </a:prstGeom>
          <a:noFill/>
        </p:spPr>
        <p:txBody>
          <a:bodyPr wrap="square" rtlCol="0">
            <a:spAutoFit/>
          </a:bodyPr>
          <a:lstStyle/>
          <a:p>
            <a:r>
              <a:rPr lang="en-US" sz="4400" dirty="0" smtClean="0">
                <a:solidFill>
                  <a:prstClr val="white"/>
                </a:solidFill>
              </a:rPr>
              <a:t>Study research question:</a:t>
            </a:r>
          </a:p>
          <a:p>
            <a:endParaRPr lang="en-US" sz="4000" dirty="0" smtClean="0">
              <a:solidFill>
                <a:prstClr val="white"/>
              </a:solidFill>
            </a:endParaRPr>
          </a:p>
          <a:p>
            <a:pPr lvl="1"/>
            <a:r>
              <a:rPr lang="en-US" sz="3600" dirty="0" smtClean="0">
                <a:solidFill>
                  <a:prstClr val="white"/>
                </a:solidFill>
              </a:rPr>
              <a:t>Among design features that have a significant impact on student course learning outcomes, what practices and techniques are typical of “higher quality” versus “lower-quality” online courses?</a:t>
            </a:r>
          </a:p>
          <a:p>
            <a:pPr lvl="1"/>
            <a:endParaRPr lang="en-US" sz="3600" dirty="0">
              <a:solidFill>
                <a:prstClr val="white"/>
              </a:solidFill>
            </a:endParaRPr>
          </a:p>
        </p:txBody>
      </p:sp>
    </p:spTree>
    <p:extLst>
      <p:ext uri="{BB962C8B-B14F-4D97-AF65-F5344CB8AC3E}">
        <p14:creationId xmlns:p14="http://schemas.microsoft.com/office/powerpoint/2010/main" val="4171017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4232" y="838200"/>
            <a:ext cx="2514600" cy="1143000"/>
          </a:xfrm>
        </p:spPr>
        <p:txBody>
          <a:bodyPr>
            <a:normAutofit fontScale="90000"/>
          </a:bodyPr>
          <a:lstStyle/>
          <a:p>
            <a:pPr algn="l"/>
            <a:r>
              <a:rPr lang="en-US" sz="4000" dirty="0" smtClean="0"/>
              <a:t>Study design</a:t>
            </a:r>
            <a:br>
              <a:rPr lang="en-US" sz="4000" dirty="0" smtClean="0"/>
            </a:br>
            <a:endParaRPr lang="en-US" sz="4000" dirty="0"/>
          </a:p>
        </p:txBody>
      </p:sp>
      <p:sp>
        <p:nvSpPr>
          <p:cNvPr id="10" name="TextBox 9"/>
          <p:cNvSpPr txBox="1"/>
          <p:nvPr/>
        </p:nvSpPr>
        <p:spPr>
          <a:xfrm>
            <a:off x="304799" y="3540948"/>
            <a:ext cx="7252484" cy="2062103"/>
          </a:xfrm>
          <a:prstGeom prst="rect">
            <a:avLst/>
          </a:prstGeom>
          <a:noFill/>
        </p:spPr>
        <p:txBody>
          <a:bodyPr wrap="square" rtlCol="0">
            <a:spAutoFit/>
          </a:bodyPr>
          <a:lstStyle/>
          <a:p>
            <a:pPr marL="457200" indent="-457200">
              <a:buFont typeface="+mj-lt"/>
              <a:buAutoNum type="arabicPeriod"/>
            </a:pPr>
            <a:r>
              <a:rPr lang="en-US" sz="3200" dirty="0" smtClean="0">
                <a:solidFill>
                  <a:prstClr val="black"/>
                </a:solidFill>
              </a:rPr>
              <a:t>Course organization </a:t>
            </a:r>
          </a:p>
          <a:p>
            <a:pPr marL="457200" indent="-457200">
              <a:buFont typeface="+mj-lt"/>
              <a:buAutoNum type="arabicPeriod"/>
            </a:pPr>
            <a:r>
              <a:rPr lang="en-US" sz="3200" dirty="0" smtClean="0">
                <a:solidFill>
                  <a:prstClr val="black"/>
                </a:solidFill>
              </a:rPr>
              <a:t>Learning objectives &amp; assessments </a:t>
            </a:r>
          </a:p>
          <a:p>
            <a:pPr marL="457200" indent="-457200">
              <a:buFont typeface="+mj-lt"/>
              <a:buAutoNum type="arabicPeriod"/>
            </a:pPr>
            <a:r>
              <a:rPr lang="en-US" sz="3200" dirty="0" smtClean="0">
                <a:solidFill>
                  <a:prstClr val="black"/>
                </a:solidFill>
              </a:rPr>
              <a:t>Interpersonal interaction</a:t>
            </a:r>
          </a:p>
          <a:p>
            <a:pPr marL="457200" indent="-457200">
              <a:buFont typeface="+mj-lt"/>
              <a:buAutoNum type="arabicPeriod"/>
            </a:pPr>
            <a:r>
              <a:rPr lang="en-US" sz="3200" dirty="0" smtClean="0">
                <a:solidFill>
                  <a:prstClr val="black"/>
                </a:solidFill>
              </a:rPr>
              <a:t>Technology</a:t>
            </a:r>
            <a:endParaRPr lang="en-US" sz="3200" dirty="0">
              <a:solidFill>
                <a:prstClr val="black"/>
              </a:solidFill>
            </a:endParaRPr>
          </a:p>
        </p:txBody>
      </p:sp>
      <p:sp>
        <p:nvSpPr>
          <p:cNvPr id="3" name="Rectangle 2"/>
          <p:cNvSpPr/>
          <p:nvPr/>
        </p:nvSpPr>
        <p:spPr>
          <a:xfrm>
            <a:off x="2209800" y="325582"/>
            <a:ext cx="50292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prstClr val="white"/>
                </a:solidFill>
              </a:rPr>
              <a:t>23 online courses          at 2 community colleges</a:t>
            </a:r>
            <a:endParaRPr lang="en-US" sz="4000" dirty="0">
              <a:solidFill>
                <a:prstClr val="white"/>
              </a:solidFill>
            </a:endParaRPr>
          </a:p>
        </p:txBody>
      </p:sp>
      <p:sp>
        <p:nvSpPr>
          <p:cNvPr id="4" name="Curved Up Arrow 3"/>
          <p:cNvSpPr/>
          <p:nvPr/>
        </p:nvSpPr>
        <p:spPr>
          <a:xfrm rot="16925339">
            <a:off x="4921100" y="2718221"/>
            <a:ext cx="1622026" cy="964357"/>
          </a:xfrm>
          <a:prstGeom prst="curved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 name="TextBox 4"/>
          <p:cNvSpPr txBox="1"/>
          <p:nvPr/>
        </p:nvSpPr>
        <p:spPr>
          <a:xfrm>
            <a:off x="6571067" y="4572000"/>
            <a:ext cx="1972433" cy="830997"/>
          </a:xfrm>
          <a:prstGeom prst="rect">
            <a:avLst/>
          </a:prstGeom>
          <a:noFill/>
        </p:spPr>
        <p:txBody>
          <a:bodyPr wrap="square" rtlCol="0">
            <a:spAutoFit/>
          </a:bodyPr>
          <a:lstStyle/>
          <a:p>
            <a:pPr algn="ctr"/>
            <a:r>
              <a:rPr lang="en-US" sz="2400" dirty="0">
                <a:solidFill>
                  <a:prstClr val="black"/>
                </a:solidFill>
              </a:rPr>
              <a:t>E</a:t>
            </a:r>
            <a:r>
              <a:rPr lang="en-US" sz="2400" dirty="0" smtClean="0">
                <a:solidFill>
                  <a:prstClr val="black"/>
                </a:solidFill>
              </a:rPr>
              <a:t>valuate each category</a:t>
            </a:r>
            <a:endParaRPr lang="en-US" sz="2400" dirty="0">
              <a:solidFill>
                <a:prstClr val="black"/>
              </a:solidFill>
            </a:endParaRPr>
          </a:p>
        </p:txBody>
      </p:sp>
      <p:sp>
        <p:nvSpPr>
          <p:cNvPr id="13" name="Right Arrow 12"/>
          <p:cNvSpPr/>
          <p:nvPr/>
        </p:nvSpPr>
        <p:spPr>
          <a:xfrm rot="5400000">
            <a:off x="7290584" y="5595982"/>
            <a:ext cx="533400" cy="466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3635105" y="6247388"/>
            <a:ext cx="5508895" cy="461665"/>
          </a:xfrm>
          <a:prstGeom prst="rect">
            <a:avLst/>
          </a:prstGeom>
          <a:noFill/>
        </p:spPr>
        <p:txBody>
          <a:bodyPr wrap="square" rtlCol="0">
            <a:spAutoFit/>
          </a:bodyPr>
          <a:lstStyle/>
          <a:p>
            <a:r>
              <a:rPr lang="en-US" sz="2400" b="1" dirty="0" smtClean="0">
                <a:solidFill>
                  <a:prstClr val="black"/>
                </a:solidFill>
              </a:rPr>
              <a:t>Compare to final grades in the course</a:t>
            </a:r>
            <a:endParaRPr lang="en-US" sz="2400" b="1" dirty="0">
              <a:solidFill>
                <a:prstClr val="black"/>
              </a:solidFill>
            </a:endParaRPr>
          </a:p>
        </p:txBody>
      </p:sp>
      <p:sp>
        <p:nvSpPr>
          <p:cNvPr id="6" name="Oval 5"/>
          <p:cNvSpPr/>
          <p:nvPr/>
        </p:nvSpPr>
        <p:spPr>
          <a:xfrm>
            <a:off x="6787652" y="720436"/>
            <a:ext cx="2144848" cy="10668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rPr>
              <a:t>678 Students</a:t>
            </a:r>
            <a:endParaRPr lang="en-US" sz="2400" b="1" dirty="0">
              <a:solidFill>
                <a:prstClr val="white"/>
              </a:solidFill>
            </a:endParaRPr>
          </a:p>
        </p:txBody>
      </p:sp>
    </p:spTree>
    <p:extLst>
      <p:ext uri="{BB962C8B-B14F-4D97-AF65-F5344CB8AC3E}">
        <p14:creationId xmlns:p14="http://schemas.microsoft.com/office/powerpoint/2010/main" val="37184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13" grpId="0" animBg="1"/>
      <p:bldP spid="14"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43000"/>
          </a:xfrm>
        </p:spPr>
        <p:txBody>
          <a:bodyPr>
            <a:normAutofit fontScale="90000"/>
          </a:bodyPr>
          <a:lstStyle/>
          <a:p>
            <a:pPr algn="l"/>
            <a:r>
              <a:rPr lang="en-US" sz="4000" dirty="0" smtClean="0"/>
              <a:t>Higher interaction ratings (only) correlated with higher grades</a:t>
            </a:r>
            <a:endParaRPr lang="en-US" sz="4000" dirty="0"/>
          </a:p>
        </p:txBody>
      </p:sp>
      <p:sp>
        <p:nvSpPr>
          <p:cNvPr id="10" name="Rectangle 1"/>
          <p:cNvSpPr>
            <a:spLocks noChangeArrowheads="1"/>
          </p:cNvSpPr>
          <p:nvPr/>
        </p:nvSpPr>
        <p:spPr bwMode="auto">
          <a:xfrm>
            <a:off x="3108325"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en-US" smtClean="0">
                <a:solidFill>
                  <a:prstClr val="black"/>
                </a:solidFill>
                <a:latin typeface="Arial" charset="0"/>
                <a:cs typeface="Arial" charset="0"/>
              </a:rPr>
              <a:t/>
            </a:r>
            <a:br>
              <a:rPr lang="en-US" altLang="en-US" smtClean="0">
                <a:solidFill>
                  <a:prstClr val="black"/>
                </a:solidFill>
                <a:latin typeface="Arial" charset="0"/>
                <a:cs typeface="Arial" charset="0"/>
              </a:rPr>
            </a:br>
            <a:endParaRPr lang="en-US" altLang="en-US" smtClean="0">
              <a:solidFill>
                <a:prstClr val="black"/>
              </a:solidFill>
              <a:latin typeface="Arial" charset="0"/>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95193"/>
            <a:ext cx="7315200" cy="5051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892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l"/>
            <a:r>
              <a:rPr lang="en-US" sz="3600" dirty="0" smtClean="0">
                <a:solidFill>
                  <a:srgbClr val="FFC000"/>
                </a:solidFill>
              </a:rPr>
              <a:t>Focus groups asked students for examples of “good” student-instructor interaction</a:t>
            </a:r>
            <a:endParaRPr lang="en-US" sz="3600" dirty="0">
              <a:solidFill>
                <a:srgbClr val="FFC000"/>
              </a:solidFill>
            </a:endParaRPr>
          </a:p>
        </p:txBody>
      </p:sp>
      <p:sp>
        <p:nvSpPr>
          <p:cNvPr id="3" name="Content Placeholder 2"/>
          <p:cNvSpPr>
            <a:spLocks noGrp="1"/>
          </p:cNvSpPr>
          <p:nvPr>
            <p:ph idx="1"/>
          </p:nvPr>
        </p:nvSpPr>
        <p:spPr>
          <a:xfrm>
            <a:off x="457200" y="1752600"/>
            <a:ext cx="8229600" cy="4525963"/>
          </a:xfrm>
        </p:spPr>
        <p:txBody>
          <a:bodyPr>
            <a:normAutofit fontScale="92500"/>
          </a:bodyPr>
          <a:lstStyle/>
          <a:p>
            <a:pPr marL="0" indent="0">
              <a:buNone/>
            </a:pPr>
            <a:r>
              <a:rPr lang="en-US" dirty="0" smtClean="0">
                <a:solidFill>
                  <a:schemeClr val="bg1"/>
                </a:solidFill>
              </a:rPr>
              <a:t>Instructors:</a:t>
            </a:r>
          </a:p>
          <a:p>
            <a:r>
              <a:rPr lang="en-US" dirty="0" smtClean="0">
                <a:solidFill>
                  <a:schemeClr val="bg1"/>
                </a:solidFill>
              </a:rPr>
              <a:t>Post frequently</a:t>
            </a:r>
          </a:p>
          <a:p>
            <a:r>
              <a:rPr lang="en-US" dirty="0" smtClean="0">
                <a:solidFill>
                  <a:schemeClr val="bg1"/>
                </a:solidFill>
              </a:rPr>
              <a:t>Invite student questions through a variety of modalities</a:t>
            </a:r>
          </a:p>
          <a:p>
            <a:r>
              <a:rPr lang="en-US" dirty="0" smtClean="0">
                <a:solidFill>
                  <a:schemeClr val="bg1"/>
                </a:solidFill>
              </a:rPr>
              <a:t>Respond to student questions in a timely manner</a:t>
            </a:r>
          </a:p>
          <a:p>
            <a:r>
              <a:rPr lang="en-US" dirty="0" smtClean="0">
                <a:solidFill>
                  <a:schemeClr val="bg1"/>
                </a:solidFill>
              </a:rPr>
              <a:t>Solicit and incorporate student feedback</a:t>
            </a:r>
          </a:p>
          <a:p>
            <a:r>
              <a:rPr lang="en-US" dirty="0" smtClean="0">
                <a:solidFill>
                  <a:schemeClr val="bg1"/>
                </a:solidFill>
              </a:rPr>
              <a:t>Cared about the course and the students’ performance</a:t>
            </a:r>
            <a:endParaRPr lang="en-US" dirty="0">
              <a:solidFill>
                <a:schemeClr val="bg1"/>
              </a:solidFill>
            </a:endParaRPr>
          </a:p>
        </p:txBody>
      </p:sp>
    </p:spTree>
    <p:extLst>
      <p:ext uri="{BB962C8B-B14F-4D97-AF65-F5344CB8AC3E}">
        <p14:creationId xmlns:p14="http://schemas.microsoft.com/office/powerpoint/2010/main" val="89120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28804669"/>
              </p:ext>
            </p:extLst>
          </p:nvPr>
        </p:nvGraphicFramePr>
        <p:xfrm>
          <a:off x="2667000" y="3886200"/>
          <a:ext cx="30861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Autofit/>
          </a:bodyPr>
          <a:lstStyle/>
          <a:p>
            <a:pPr algn="l"/>
            <a:r>
              <a:rPr lang="en-US" sz="3600" dirty="0" smtClean="0"/>
              <a:t>Use pedagogical research findings to:</a:t>
            </a:r>
            <a:endParaRPr lang="en-US" sz="3600" dirty="0"/>
          </a:p>
        </p:txBody>
      </p:sp>
      <p:sp>
        <p:nvSpPr>
          <p:cNvPr id="5" name="TextBox 4"/>
          <p:cNvSpPr txBox="1"/>
          <p:nvPr/>
        </p:nvSpPr>
        <p:spPr>
          <a:xfrm>
            <a:off x="457200" y="1427018"/>
            <a:ext cx="80010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Reflect </a:t>
            </a:r>
            <a:r>
              <a:rPr lang="en-US" sz="2800" dirty="0"/>
              <a:t>on your current teaching </a:t>
            </a:r>
            <a:r>
              <a:rPr lang="en-US" sz="2800" dirty="0" smtClean="0"/>
              <a:t>practices</a:t>
            </a:r>
          </a:p>
          <a:p>
            <a:pPr marL="285750" indent="-285750">
              <a:buFont typeface="Arial" panose="020B0604020202020204" pitchFamily="34" charset="0"/>
              <a:buChar char="•"/>
            </a:pPr>
            <a:r>
              <a:rPr lang="en-US" sz="2800" dirty="0" smtClean="0"/>
              <a:t>Provide support for your teaching approaches to students, colleagues, or administrators</a:t>
            </a:r>
          </a:p>
          <a:p>
            <a:pPr marL="285750" indent="-285750">
              <a:buFont typeface="Arial" panose="020B0604020202020204" pitchFamily="34" charset="0"/>
              <a:buChar char="•"/>
            </a:pPr>
            <a:r>
              <a:rPr lang="en-US" sz="2800" dirty="0" smtClean="0"/>
              <a:t>Come up with new ideas for your teaching</a:t>
            </a:r>
          </a:p>
          <a:p>
            <a:pPr marL="285750" indent="-285750">
              <a:buFont typeface="Arial" panose="020B0604020202020204" pitchFamily="34" charset="0"/>
              <a:buChar char="•"/>
            </a:pPr>
            <a:r>
              <a:rPr lang="en-US" sz="2800" dirty="0" smtClean="0"/>
              <a:t>Identify areas for personal </a:t>
            </a:r>
            <a:r>
              <a:rPr lang="en-US" sz="2800" dirty="0" err="1" smtClean="0"/>
              <a:t>SoTL</a:t>
            </a:r>
            <a:r>
              <a:rPr lang="en-US" sz="2800" dirty="0" smtClean="0"/>
              <a:t> research</a:t>
            </a:r>
            <a:endParaRPr lang="en-US" sz="2800" dirty="0"/>
          </a:p>
        </p:txBody>
      </p:sp>
    </p:spTree>
    <p:extLst>
      <p:ext uri="{BB962C8B-B14F-4D97-AF65-F5344CB8AC3E}">
        <p14:creationId xmlns:p14="http://schemas.microsoft.com/office/powerpoint/2010/main" val="3155900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Authors’ conclusion</a:t>
            </a:r>
            <a:endParaRPr lang="en-US" dirty="0">
              <a:solidFill>
                <a:schemeClr val="bg1"/>
              </a:solidFill>
            </a:endParaRPr>
          </a:p>
        </p:txBody>
      </p:sp>
      <p:sp>
        <p:nvSpPr>
          <p:cNvPr id="3" name="Content Placeholder 2"/>
          <p:cNvSpPr>
            <a:spLocks noGrp="1"/>
          </p:cNvSpPr>
          <p:nvPr>
            <p:ph idx="1"/>
          </p:nvPr>
        </p:nvSpPr>
        <p:spPr>
          <a:xfrm>
            <a:off x="762000" y="2057400"/>
            <a:ext cx="7924800" cy="4068763"/>
          </a:xfrm>
        </p:spPr>
        <p:txBody>
          <a:bodyPr>
            <a:normAutofit/>
          </a:bodyPr>
          <a:lstStyle/>
          <a:p>
            <a:pPr marL="0" indent="0">
              <a:buNone/>
            </a:pPr>
            <a:r>
              <a:rPr lang="en-US" sz="4000" i="1" dirty="0" smtClean="0">
                <a:solidFill>
                  <a:schemeClr val="bg1"/>
                </a:solidFill>
                <a:latin typeface="+mj-lt"/>
                <a:cs typeface="Times New Roman" panose="02020603050405020304" pitchFamily="18" charset="0"/>
              </a:rPr>
              <a:t>“Our results…lend support to creating more interactive opportunities within fully-online courses.”</a:t>
            </a:r>
            <a:endParaRPr lang="en-US" sz="4000"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42341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66700" y="381000"/>
            <a:ext cx="8610600" cy="3124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3400" y="533400"/>
            <a:ext cx="8077200" cy="2554545"/>
          </a:xfrm>
          <a:prstGeom prst="rect">
            <a:avLst/>
          </a:prstGeom>
          <a:noFill/>
        </p:spPr>
        <p:txBody>
          <a:bodyPr wrap="square" rtlCol="0">
            <a:spAutoFit/>
          </a:bodyPr>
          <a:lstStyle/>
          <a:p>
            <a:r>
              <a:rPr lang="en-US" sz="3200" dirty="0" smtClean="0">
                <a:solidFill>
                  <a:schemeClr val="bg1"/>
                </a:solidFill>
              </a:rPr>
              <a:t>The Impact of Findability on Student Motivation, Self-Efficacy, and Perceptions of Online Course Quality, B. </a:t>
            </a:r>
            <a:r>
              <a:rPr lang="en-US" sz="3200" dirty="0" err="1" smtClean="0">
                <a:solidFill>
                  <a:schemeClr val="bg1"/>
                </a:solidFill>
              </a:rPr>
              <a:t>Simunich</a:t>
            </a:r>
            <a:r>
              <a:rPr lang="en-US" sz="3200" dirty="0" smtClean="0">
                <a:solidFill>
                  <a:schemeClr val="bg1"/>
                </a:solidFill>
              </a:rPr>
              <a:t>, D.B. Robins &amp; V. Kelly, </a:t>
            </a:r>
            <a:r>
              <a:rPr lang="en-US" sz="3200" i="1" dirty="0" smtClean="0">
                <a:solidFill>
                  <a:schemeClr val="bg1"/>
                </a:solidFill>
              </a:rPr>
              <a:t>The American Journal of Distance Education</a:t>
            </a:r>
            <a:r>
              <a:rPr lang="en-US" sz="3200" dirty="0" smtClean="0">
                <a:solidFill>
                  <a:schemeClr val="bg1"/>
                </a:solidFill>
              </a:rPr>
              <a:t>, (2015).</a:t>
            </a:r>
            <a:endParaRPr lang="en-US" sz="3200" dirty="0">
              <a:solidFill>
                <a:schemeClr val="bg1"/>
              </a:solidFill>
            </a:endParaRPr>
          </a:p>
        </p:txBody>
      </p:sp>
    </p:spTree>
    <p:extLst>
      <p:ext uri="{BB962C8B-B14F-4D97-AF65-F5344CB8AC3E}">
        <p14:creationId xmlns:p14="http://schemas.microsoft.com/office/powerpoint/2010/main" val="2005300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57200"/>
            <a:ext cx="7772400" cy="4462760"/>
          </a:xfrm>
          <a:prstGeom prst="rect">
            <a:avLst/>
          </a:prstGeom>
          <a:noFill/>
        </p:spPr>
        <p:txBody>
          <a:bodyPr wrap="square" rtlCol="0">
            <a:spAutoFit/>
          </a:bodyPr>
          <a:lstStyle/>
          <a:p>
            <a:r>
              <a:rPr lang="en-US" sz="4400" dirty="0" smtClean="0">
                <a:solidFill>
                  <a:prstClr val="white"/>
                </a:solidFill>
              </a:rPr>
              <a:t>Research question:</a:t>
            </a:r>
          </a:p>
          <a:p>
            <a:endParaRPr lang="en-US" sz="4000" dirty="0" smtClean="0">
              <a:solidFill>
                <a:prstClr val="white"/>
              </a:solidFill>
            </a:endParaRPr>
          </a:p>
          <a:p>
            <a:pPr lvl="1"/>
            <a:r>
              <a:rPr lang="en-US" sz="4000" dirty="0" smtClean="0">
                <a:solidFill>
                  <a:prstClr val="white"/>
                </a:solidFill>
              </a:rPr>
              <a:t>How does course findability* correlate with student self-efficacy, motivation, and overall impression?</a:t>
            </a:r>
          </a:p>
          <a:p>
            <a:pPr lvl="1"/>
            <a:endParaRPr lang="en-US" sz="4000" dirty="0">
              <a:solidFill>
                <a:prstClr val="white"/>
              </a:solidFill>
            </a:endParaRPr>
          </a:p>
        </p:txBody>
      </p:sp>
      <p:sp>
        <p:nvSpPr>
          <p:cNvPr id="3" name="TextBox 2"/>
          <p:cNvSpPr txBox="1"/>
          <p:nvPr/>
        </p:nvSpPr>
        <p:spPr>
          <a:xfrm>
            <a:off x="304800" y="4919960"/>
            <a:ext cx="8382000" cy="1569660"/>
          </a:xfrm>
          <a:prstGeom prst="rect">
            <a:avLst/>
          </a:prstGeom>
          <a:noFill/>
        </p:spPr>
        <p:txBody>
          <a:bodyPr wrap="square" rtlCol="0">
            <a:spAutoFit/>
          </a:bodyPr>
          <a:lstStyle/>
          <a:p>
            <a:r>
              <a:rPr lang="en-US" sz="3200" dirty="0" smtClean="0">
                <a:solidFill>
                  <a:prstClr val="white"/>
                </a:solidFill>
              </a:rPr>
              <a:t>*Findability</a:t>
            </a:r>
            <a:r>
              <a:rPr lang="en-US" sz="3200" dirty="0">
                <a:solidFill>
                  <a:prstClr val="white"/>
                </a:solidFill>
              </a:rPr>
              <a:t> </a:t>
            </a:r>
            <a:r>
              <a:rPr lang="en-US" sz="3200" dirty="0" smtClean="0">
                <a:solidFill>
                  <a:prstClr val="white"/>
                </a:solidFill>
              </a:rPr>
              <a:t>- the ease of locating instructions for getting started, the learning objectives, and the grading policy of the course</a:t>
            </a:r>
            <a:endParaRPr lang="en-US" sz="3200" dirty="0">
              <a:solidFill>
                <a:prstClr val="black"/>
              </a:solidFill>
            </a:endParaRPr>
          </a:p>
        </p:txBody>
      </p:sp>
    </p:spTree>
    <p:extLst>
      <p:ext uri="{BB962C8B-B14F-4D97-AF65-F5344CB8AC3E}">
        <p14:creationId xmlns:p14="http://schemas.microsoft.com/office/powerpoint/2010/main" val="98873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2971800" cy="1143000"/>
          </a:xfrm>
        </p:spPr>
        <p:txBody>
          <a:bodyPr>
            <a:normAutofit/>
          </a:bodyPr>
          <a:lstStyle/>
          <a:p>
            <a:pPr algn="l"/>
            <a:r>
              <a:rPr lang="en-US" sz="4000" dirty="0" smtClean="0"/>
              <a:t>Study design</a:t>
            </a:r>
            <a:endParaRPr lang="en-US" sz="4000" dirty="0"/>
          </a:p>
        </p:txBody>
      </p:sp>
      <p:graphicFrame>
        <p:nvGraphicFramePr>
          <p:cNvPr id="3" name="Table 2"/>
          <p:cNvGraphicFramePr>
            <a:graphicFrameLocks noGrp="1"/>
          </p:cNvGraphicFramePr>
          <p:nvPr>
            <p:extLst>
              <p:ext uri="{D42A27DB-BD31-4B8C-83A1-F6EECF244321}">
                <p14:modId xmlns:p14="http://schemas.microsoft.com/office/powerpoint/2010/main" val="3633330466"/>
              </p:ext>
            </p:extLst>
          </p:nvPr>
        </p:nvGraphicFramePr>
        <p:xfrm>
          <a:off x="2971800" y="1600200"/>
          <a:ext cx="5562600" cy="3472760"/>
        </p:xfrm>
        <a:graphic>
          <a:graphicData uri="http://schemas.openxmlformats.org/drawingml/2006/table">
            <a:tbl>
              <a:tblPr firstRow="1" bandRow="1">
                <a:tableStyleId>{5C22544A-7EE6-4342-B048-85BDC9FD1C3A}</a:tableStyleId>
              </a:tblPr>
              <a:tblGrid>
                <a:gridCol w="2781300"/>
                <a:gridCol w="2781300"/>
              </a:tblGrid>
              <a:tr h="1676400">
                <a:tc>
                  <a:txBody>
                    <a:bodyPr/>
                    <a:lstStyle/>
                    <a:p>
                      <a:pPr algn="ctr"/>
                      <a:r>
                        <a:rPr lang="en-US" sz="2400" dirty="0" smtClean="0"/>
                        <a:t>Control</a:t>
                      </a:r>
                      <a:r>
                        <a:rPr lang="en-US" sz="2400" baseline="0" dirty="0" smtClean="0"/>
                        <a:t> Course A</a:t>
                      </a:r>
                    </a:p>
                  </a:txBody>
                  <a:tcPr anchor="ctr"/>
                </a:tc>
                <a:tc>
                  <a:txBody>
                    <a:bodyPr/>
                    <a:lstStyle/>
                    <a:p>
                      <a:pPr algn="ctr"/>
                      <a:r>
                        <a:rPr lang="en-US" sz="2400" dirty="0" smtClean="0"/>
                        <a:t>Control Course B</a:t>
                      </a:r>
                      <a:endParaRPr lang="en-US" sz="2400" dirty="0"/>
                    </a:p>
                  </a:txBody>
                  <a:tcPr anchor="ctr"/>
                </a:tc>
              </a:tr>
              <a:tr h="1796360">
                <a:tc>
                  <a:txBody>
                    <a:bodyPr/>
                    <a:lstStyle/>
                    <a:p>
                      <a:pPr algn="ctr"/>
                      <a:endParaRPr lang="en-US" sz="1800" b="1" baseline="0" dirty="0" smtClean="0"/>
                    </a:p>
                    <a:p>
                      <a:pPr algn="ctr"/>
                      <a:endParaRPr lang="en-US" sz="1800" b="1" baseline="0" dirty="0" smtClean="0"/>
                    </a:p>
                    <a:p>
                      <a:pPr algn="ctr"/>
                      <a:r>
                        <a:rPr lang="en-US" sz="1800" b="1" baseline="0" dirty="0" smtClean="0"/>
                        <a:t>Low Findability Course A</a:t>
                      </a:r>
                    </a:p>
                    <a:p>
                      <a:pPr algn="ctr"/>
                      <a:endParaRPr lang="en-US" sz="1800" b="1" baseline="0" dirty="0" smtClean="0"/>
                    </a:p>
                    <a:p>
                      <a:pPr algn="ctr"/>
                      <a:endParaRPr lang="en-US" sz="1800" b="1" dirty="0"/>
                    </a:p>
                  </a:txBody>
                  <a:tcPr anchor="ctr"/>
                </a:tc>
                <a:tc>
                  <a:txBody>
                    <a:bodyPr/>
                    <a:lstStyle/>
                    <a:p>
                      <a:pPr algn="ctr"/>
                      <a:r>
                        <a:rPr lang="en-US" sz="1800" b="1" dirty="0" smtClean="0"/>
                        <a:t>Low Findability Course B</a:t>
                      </a:r>
                      <a:endParaRPr lang="en-US" sz="1800" b="1" dirty="0"/>
                    </a:p>
                  </a:txBody>
                  <a:tcPr anchor="ctr"/>
                </a:tc>
              </a:tr>
            </a:tbl>
          </a:graphicData>
        </a:graphic>
      </p:graphicFrame>
      <p:sp>
        <p:nvSpPr>
          <p:cNvPr id="9" name="Right Arrow 8"/>
          <p:cNvSpPr/>
          <p:nvPr/>
        </p:nvSpPr>
        <p:spPr>
          <a:xfrm>
            <a:off x="510309" y="2209800"/>
            <a:ext cx="2133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Course Type </a:t>
            </a:r>
            <a:r>
              <a:rPr lang="en-US" dirty="0" smtClean="0">
                <a:solidFill>
                  <a:prstClr val="white"/>
                </a:solidFill>
              </a:rPr>
              <a:t>1</a:t>
            </a:r>
            <a:endParaRPr lang="en-US" dirty="0">
              <a:solidFill>
                <a:prstClr val="white"/>
              </a:solidFill>
            </a:endParaRPr>
          </a:p>
        </p:txBody>
      </p:sp>
      <p:sp>
        <p:nvSpPr>
          <p:cNvPr id="13" name="Right Arrow 12"/>
          <p:cNvSpPr/>
          <p:nvPr/>
        </p:nvSpPr>
        <p:spPr>
          <a:xfrm>
            <a:off x="457200" y="3886200"/>
            <a:ext cx="2133600" cy="762000"/>
          </a:xfrm>
          <a:prstGeom prst="right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Course Type 2</a:t>
            </a:r>
          </a:p>
        </p:txBody>
      </p:sp>
      <p:sp>
        <p:nvSpPr>
          <p:cNvPr id="10" name="TextBox 9"/>
          <p:cNvSpPr txBox="1"/>
          <p:nvPr/>
        </p:nvSpPr>
        <p:spPr>
          <a:xfrm>
            <a:off x="609600" y="6096000"/>
            <a:ext cx="7696200" cy="461665"/>
          </a:xfrm>
          <a:prstGeom prst="rect">
            <a:avLst/>
          </a:prstGeom>
          <a:noFill/>
        </p:spPr>
        <p:txBody>
          <a:bodyPr wrap="square" rtlCol="0">
            <a:spAutoFit/>
          </a:bodyPr>
          <a:lstStyle/>
          <a:p>
            <a:r>
              <a:rPr lang="en-US" sz="2400" dirty="0" smtClean="0">
                <a:solidFill>
                  <a:prstClr val="black"/>
                </a:solidFill>
              </a:rPr>
              <a:t>n = 81 students randomly assigned to one of the four groups</a:t>
            </a:r>
            <a:endParaRPr lang="en-US" sz="2400" dirty="0">
              <a:solidFill>
                <a:prstClr val="black"/>
              </a:solidFill>
            </a:endParaRPr>
          </a:p>
        </p:txBody>
      </p:sp>
    </p:spTree>
    <p:extLst>
      <p:ext uri="{BB962C8B-B14F-4D97-AF65-F5344CB8AC3E}">
        <p14:creationId xmlns:p14="http://schemas.microsoft.com/office/powerpoint/2010/main" val="22460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fontScale="90000"/>
          </a:bodyPr>
          <a:lstStyle/>
          <a:p>
            <a:pPr algn="l"/>
            <a:r>
              <a:rPr lang="en-US" sz="3600" dirty="0" smtClean="0"/>
              <a:t>Students report lower levels of self-efficacy after interacting with low findability courses</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1750057707"/>
              </p:ext>
            </p:extLst>
          </p:nvPr>
        </p:nvGraphicFramePr>
        <p:xfrm>
          <a:off x="685800" y="2999601"/>
          <a:ext cx="7543800" cy="2634560"/>
        </p:xfrm>
        <a:graphic>
          <a:graphicData uri="http://schemas.openxmlformats.org/drawingml/2006/table">
            <a:tbl>
              <a:tblPr firstRow="1" bandRow="1">
                <a:tableStyleId>{5C22544A-7EE6-4342-B048-85BDC9FD1C3A}</a:tableStyleId>
              </a:tblPr>
              <a:tblGrid>
                <a:gridCol w="3470148"/>
                <a:gridCol w="2036826"/>
                <a:gridCol w="2036826"/>
              </a:tblGrid>
              <a:tr h="1447800">
                <a:tc>
                  <a:txBody>
                    <a:bodyPr/>
                    <a:lstStyle/>
                    <a:p>
                      <a:pPr algn="l"/>
                      <a:r>
                        <a:rPr lang="en-US" sz="2400" dirty="0" smtClean="0"/>
                        <a:t>Control</a:t>
                      </a:r>
                      <a:r>
                        <a:rPr lang="en-US" sz="2400" baseline="0" dirty="0" smtClean="0"/>
                        <a:t> Courses A &amp; B</a:t>
                      </a:r>
                    </a:p>
                  </a:txBody>
                  <a:tcPr anchor="ctr"/>
                </a:tc>
                <a:tc>
                  <a:txBody>
                    <a:bodyPr/>
                    <a:lstStyle/>
                    <a:p>
                      <a:pPr algn="ctr"/>
                      <a:r>
                        <a:rPr lang="en-US" sz="4000" dirty="0" smtClean="0"/>
                        <a:t>23.3 </a:t>
                      </a:r>
                      <a:r>
                        <a:rPr lang="en-US" sz="2400" dirty="0" smtClean="0"/>
                        <a:t>±2.6</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t>23.6</a:t>
                      </a:r>
                      <a:r>
                        <a:rPr lang="en-US" sz="2400" dirty="0" smtClean="0"/>
                        <a:t> ±2.6</a:t>
                      </a:r>
                    </a:p>
                  </a:txBody>
                  <a:tcPr anchor="ctr"/>
                </a:tc>
              </a:tr>
              <a:tr h="1186760">
                <a:tc>
                  <a:txBody>
                    <a:bodyPr/>
                    <a:lstStyle/>
                    <a:p>
                      <a:pPr algn="l"/>
                      <a:r>
                        <a:rPr lang="en-US" sz="2000" b="1" baseline="0" dirty="0" smtClean="0"/>
                        <a:t>Low Findability Courses A &amp; B</a:t>
                      </a:r>
                      <a:endParaRPr lang="en-US" sz="2000" b="1" dirty="0" smtClean="0"/>
                    </a:p>
                    <a:p>
                      <a:pPr algn="l"/>
                      <a:endParaRPr lang="en-US" sz="1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t>24.1</a:t>
                      </a:r>
                      <a:r>
                        <a:rPr lang="en-US" sz="2800" b="1" dirty="0" smtClean="0"/>
                        <a:t> ±2.8</a:t>
                      </a:r>
                    </a:p>
                    <a:p>
                      <a:pPr algn="ctr"/>
                      <a:endParaRPr lang="en-US" sz="2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t>20.6</a:t>
                      </a:r>
                      <a:r>
                        <a:rPr lang="en-US" sz="2800" b="1" dirty="0" smtClean="0"/>
                        <a:t> ±5.0</a:t>
                      </a:r>
                    </a:p>
                    <a:p>
                      <a:pPr algn="ctr"/>
                      <a:endParaRPr lang="en-US" sz="2800" b="1" dirty="0"/>
                    </a:p>
                  </a:txBody>
                  <a:tcPr anchor="ctr"/>
                </a:tc>
              </a:tr>
            </a:tbl>
          </a:graphicData>
        </a:graphic>
      </p:graphicFrame>
      <p:sp>
        <p:nvSpPr>
          <p:cNvPr id="2" name="TextBox 1"/>
          <p:cNvSpPr txBox="1"/>
          <p:nvPr/>
        </p:nvSpPr>
        <p:spPr>
          <a:xfrm>
            <a:off x="4495800" y="1946931"/>
            <a:ext cx="1295400" cy="923330"/>
          </a:xfrm>
          <a:prstGeom prst="rect">
            <a:avLst/>
          </a:prstGeom>
          <a:noFill/>
        </p:spPr>
        <p:txBody>
          <a:bodyPr wrap="square" rtlCol="0">
            <a:spAutoFit/>
          </a:bodyPr>
          <a:lstStyle/>
          <a:p>
            <a:pPr algn="ctr"/>
            <a:r>
              <a:rPr lang="en-US" dirty="0" smtClean="0">
                <a:solidFill>
                  <a:prstClr val="black"/>
                </a:solidFill>
              </a:rPr>
              <a:t>Pretest  self-efficacy score</a:t>
            </a:r>
            <a:endParaRPr lang="en-US" dirty="0">
              <a:solidFill>
                <a:prstClr val="black"/>
              </a:solidFill>
            </a:endParaRPr>
          </a:p>
        </p:txBody>
      </p:sp>
      <p:sp>
        <p:nvSpPr>
          <p:cNvPr id="6" name="TextBox 5"/>
          <p:cNvSpPr txBox="1"/>
          <p:nvPr/>
        </p:nvSpPr>
        <p:spPr>
          <a:xfrm>
            <a:off x="6553200" y="1942588"/>
            <a:ext cx="1295400" cy="923330"/>
          </a:xfrm>
          <a:prstGeom prst="rect">
            <a:avLst/>
          </a:prstGeom>
          <a:noFill/>
        </p:spPr>
        <p:txBody>
          <a:bodyPr wrap="square" rtlCol="0">
            <a:spAutoFit/>
          </a:bodyPr>
          <a:lstStyle/>
          <a:p>
            <a:pPr algn="ctr"/>
            <a:r>
              <a:rPr lang="en-US" dirty="0" smtClean="0">
                <a:solidFill>
                  <a:prstClr val="black"/>
                </a:solidFill>
              </a:rPr>
              <a:t>Posttest self-efficacy score</a:t>
            </a:r>
            <a:endParaRPr lang="en-US" dirty="0">
              <a:solidFill>
                <a:prstClr val="black"/>
              </a:solidFill>
            </a:endParaRPr>
          </a:p>
        </p:txBody>
      </p:sp>
      <p:sp>
        <p:nvSpPr>
          <p:cNvPr id="7" name="TextBox 6"/>
          <p:cNvSpPr txBox="1"/>
          <p:nvPr/>
        </p:nvSpPr>
        <p:spPr>
          <a:xfrm>
            <a:off x="692727" y="6239470"/>
            <a:ext cx="4763035" cy="461665"/>
          </a:xfrm>
          <a:prstGeom prst="rect">
            <a:avLst/>
          </a:prstGeom>
          <a:noFill/>
        </p:spPr>
        <p:txBody>
          <a:bodyPr wrap="none" rtlCol="0">
            <a:spAutoFit/>
          </a:bodyPr>
          <a:lstStyle/>
          <a:p>
            <a:r>
              <a:rPr lang="en-US" sz="2400" dirty="0" smtClean="0">
                <a:solidFill>
                  <a:prstClr val="black"/>
                </a:solidFill>
              </a:rPr>
              <a:t>Self-efficacy scores range from 7 - 38</a:t>
            </a:r>
            <a:endParaRPr lang="en-US" sz="2400" dirty="0">
              <a:solidFill>
                <a:prstClr val="black"/>
              </a:solidFill>
            </a:endParaRPr>
          </a:p>
        </p:txBody>
      </p:sp>
    </p:spTree>
    <p:extLst>
      <p:ext uri="{BB962C8B-B14F-4D97-AF65-F5344CB8AC3E}">
        <p14:creationId xmlns:p14="http://schemas.microsoft.com/office/powerpoint/2010/main" val="1101354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457200" y="304800"/>
            <a:ext cx="8229600" cy="1143000"/>
          </a:xfrm>
        </p:spPr>
        <p:txBody>
          <a:bodyPr>
            <a:normAutofit fontScale="90000"/>
          </a:bodyPr>
          <a:lstStyle/>
          <a:p>
            <a:pPr algn="l"/>
            <a:r>
              <a:rPr lang="en-US" sz="3600" dirty="0" smtClean="0"/>
              <a:t>Students participating in high findability courses had better “experiences”</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635775759"/>
              </p:ext>
            </p:extLst>
          </p:nvPr>
        </p:nvGraphicFramePr>
        <p:xfrm>
          <a:off x="762000" y="1905000"/>
          <a:ext cx="7543800" cy="3464560"/>
        </p:xfrm>
        <a:graphic>
          <a:graphicData uri="http://schemas.openxmlformats.org/drawingml/2006/table">
            <a:tbl>
              <a:tblPr firstRow="1" bandRow="1">
                <a:tableStyleId>{93296810-A885-4BE3-A3E7-6D5BEEA58F35}</a:tableStyleId>
              </a:tblPr>
              <a:tblGrid>
                <a:gridCol w="4724400"/>
                <a:gridCol w="1409700"/>
                <a:gridCol w="1409700"/>
              </a:tblGrid>
              <a:tr h="1056640">
                <a:tc>
                  <a:txBody>
                    <a:bodyPr/>
                    <a:lstStyle/>
                    <a:p>
                      <a:r>
                        <a:rPr lang="en-US" sz="3200" dirty="0" smtClean="0"/>
                        <a:t>Experience</a:t>
                      </a:r>
                      <a:r>
                        <a:rPr lang="en-US" sz="3200" baseline="0" dirty="0" smtClean="0"/>
                        <a:t> question</a:t>
                      </a:r>
                      <a:endParaRPr lang="en-US" sz="3200" dirty="0"/>
                    </a:p>
                  </a:txBody>
                  <a:tcPr anchor="ctr"/>
                </a:tc>
                <a:tc>
                  <a:txBody>
                    <a:bodyPr/>
                    <a:lstStyle/>
                    <a:p>
                      <a:r>
                        <a:rPr lang="en-US" dirty="0" smtClean="0"/>
                        <a:t>Control Courses</a:t>
                      </a:r>
                      <a:endParaRPr lang="en-US" dirty="0"/>
                    </a:p>
                  </a:txBody>
                  <a:tcPr anchor="ctr"/>
                </a:tc>
                <a:tc>
                  <a:txBody>
                    <a:bodyPr/>
                    <a:lstStyle/>
                    <a:p>
                      <a:r>
                        <a:rPr lang="en-US" dirty="0" smtClean="0"/>
                        <a:t>Low Findability Courses</a:t>
                      </a:r>
                      <a:endParaRPr lang="en-US" dirty="0"/>
                    </a:p>
                  </a:txBody>
                  <a:tcPr anchor="ctr"/>
                </a:tc>
              </a:tr>
              <a:tr h="741680">
                <a:tc>
                  <a:txBody>
                    <a:bodyPr/>
                    <a:lstStyle/>
                    <a:p>
                      <a:r>
                        <a:rPr lang="en-US" sz="2400" dirty="0" smtClean="0"/>
                        <a:t>“Enjoyed the experience”</a:t>
                      </a:r>
                      <a:endParaRPr 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3.8</a:t>
                      </a:r>
                      <a:r>
                        <a:rPr lang="en-US" sz="1800" b="1" dirty="0" smtClean="0"/>
                        <a:t>  </a:t>
                      </a:r>
                      <a:r>
                        <a:rPr lang="en-US" sz="1800" b="0" dirty="0" smtClean="0"/>
                        <a:t>± 0.8</a:t>
                      </a:r>
                    </a:p>
                    <a:p>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2.6</a:t>
                      </a:r>
                      <a:r>
                        <a:rPr lang="en-US" sz="1800" b="1" dirty="0" smtClean="0"/>
                        <a:t>  </a:t>
                      </a:r>
                      <a:r>
                        <a:rPr lang="en-US" sz="1800" b="0" dirty="0" smtClean="0"/>
                        <a:t>± 1.1</a:t>
                      </a:r>
                    </a:p>
                    <a:p>
                      <a:endParaRPr lang="en-US" b="1" dirty="0"/>
                    </a:p>
                  </a:txBody>
                  <a:tcPr anchor="ctr"/>
                </a:tc>
              </a:tr>
              <a:tr h="741680">
                <a:tc>
                  <a:txBody>
                    <a:bodyPr/>
                    <a:lstStyle/>
                    <a:p>
                      <a:r>
                        <a:rPr lang="en-US" sz="2400" dirty="0" smtClean="0"/>
                        <a:t>“Would recommend course to friends”</a:t>
                      </a:r>
                      <a:endParaRPr 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3.8</a:t>
                      </a:r>
                      <a:r>
                        <a:rPr lang="en-US" sz="1800" b="1" dirty="0" smtClean="0"/>
                        <a:t>  </a:t>
                      </a:r>
                      <a:r>
                        <a:rPr lang="en-US" sz="1800" b="0" dirty="0" smtClean="0"/>
                        <a:t>± 1.0</a:t>
                      </a:r>
                    </a:p>
                    <a:p>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2.5</a:t>
                      </a:r>
                      <a:r>
                        <a:rPr lang="en-US" sz="1800" b="1" dirty="0" smtClean="0"/>
                        <a:t>  </a:t>
                      </a:r>
                      <a:r>
                        <a:rPr lang="en-US" sz="1800" b="0" dirty="0" smtClean="0"/>
                        <a:t>± 1.1</a:t>
                      </a:r>
                    </a:p>
                    <a:p>
                      <a:endParaRPr lang="en-US" b="1" dirty="0"/>
                    </a:p>
                  </a:txBody>
                  <a:tcPr anchor="ctr"/>
                </a:tc>
              </a:tr>
              <a:tr h="741680">
                <a:tc>
                  <a:txBody>
                    <a:bodyPr/>
                    <a:lstStyle/>
                    <a:p>
                      <a:r>
                        <a:rPr lang="en-US" sz="2400" dirty="0" smtClean="0"/>
                        <a:t>“Course instructor would be good”</a:t>
                      </a:r>
                      <a:endParaRPr 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3.9</a:t>
                      </a:r>
                      <a:r>
                        <a:rPr lang="en-US" sz="1800" b="1" dirty="0" smtClean="0"/>
                        <a:t>  </a:t>
                      </a:r>
                      <a:r>
                        <a:rPr lang="en-US" sz="1800" b="0" dirty="0" smtClean="0"/>
                        <a:t>± 0.9</a:t>
                      </a:r>
                    </a:p>
                    <a:p>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2.8</a:t>
                      </a:r>
                      <a:r>
                        <a:rPr lang="en-US" sz="1800" b="1" dirty="0" smtClean="0"/>
                        <a:t>  </a:t>
                      </a:r>
                      <a:r>
                        <a:rPr lang="en-US" sz="1800" b="0" dirty="0" smtClean="0"/>
                        <a:t>± 0.9</a:t>
                      </a:r>
                    </a:p>
                    <a:p>
                      <a:endParaRPr lang="en-US" b="1" dirty="0"/>
                    </a:p>
                  </a:txBody>
                  <a:tcPr anchor="ctr"/>
                </a:tc>
              </a:tr>
            </a:tbl>
          </a:graphicData>
        </a:graphic>
      </p:graphicFrame>
    </p:spTree>
    <p:extLst>
      <p:ext uri="{BB962C8B-B14F-4D97-AF65-F5344CB8AC3E}">
        <p14:creationId xmlns:p14="http://schemas.microsoft.com/office/powerpoint/2010/main" val="39641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Authors’ Conclusion</a:t>
            </a:r>
            <a:endParaRPr lang="en-US" dirty="0">
              <a:solidFill>
                <a:schemeClr val="bg1"/>
              </a:solidFill>
            </a:endParaRPr>
          </a:p>
        </p:txBody>
      </p:sp>
      <p:sp>
        <p:nvSpPr>
          <p:cNvPr id="3" name="Content Placeholder 2"/>
          <p:cNvSpPr>
            <a:spLocks noGrp="1"/>
          </p:cNvSpPr>
          <p:nvPr>
            <p:ph idx="1"/>
          </p:nvPr>
        </p:nvSpPr>
        <p:spPr>
          <a:xfrm>
            <a:off x="457200" y="1981201"/>
            <a:ext cx="8229600" cy="2438400"/>
          </a:xfrm>
        </p:spPr>
        <p:txBody>
          <a:bodyPr>
            <a:normAutofit/>
          </a:bodyPr>
          <a:lstStyle/>
          <a:p>
            <a:pPr>
              <a:buNone/>
            </a:pPr>
            <a:r>
              <a:rPr lang="en-US" dirty="0" smtClean="0">
                <a:solidFill>
                  <a:schemeClr val="bg1"/>
                </a:solidFill>
              </a:rPr>
              <a:t>	</a:t>
            </a:r>
            <a:r>
              <a:rPr lang="en-US" sz="3600" i="1" dirty="0" smtClean="0">
                <a:solidFill>
                  <a:schemeClr val="bg1"/>
                </a:solidFill>
              </a:rPr>
              <a:t>“…this study lays the groundwork for demonstrating the importance of good navigation…”</a:t>
            </a:r>
          </a:p>
          <a:p>
            <a:pPr>
              <a:buNone/>
            </a:pPr>
            <a:endParaRPr lang="en-US" sz="3600" dirty="0">
              <a:solidFill>
                <a:schemeClr val="bg1"/>
              </a:solidFill>
            </a:endParaRPr>
          </a:p>
        </p:txBody>
      </p:sp>
    </p:spTree>
    <p:extLst>
      <p:ext uri="{BB962C8B-B14F-4D97-AF65-F5344CB8AC3E}">
        <p14:creationId xmlns:p14="http://schemas.microsoft.com/office/powerpoint/2010/main" val="986043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4" y="381000"/>
            <a:ext cx="8686800" cy="1143000"/>
          </a:xfrm>
        </p:spPr>
        <p:txBody>
          <a:bodyPr>
            <a:noAutofit/>
          </a:bodyPr>
          <a:lstStyle/>
          <a:p>
            <a:pPr algn="l"/>
            <a:r>
              <a:rPr lang="en-US" sz="4000" dirty="0" smtClean="0">
                <a:solidFill>
                  <a:srgbClr val="FFC000"/>
                </a:solidFill>
              </a:rPr>
              <a:t>Recommendations based on the results:</a:t>
            </a:r>
            <a:r>
              <a:rPr lang="en-US" sz="4000" dirty="0" smtClean="0">
                <a:solidFill>
                  <a:schemeClr val="bg1"/>
                </a:solidFill>
              </a:rPr>
              <a:t/>
            </a:r>
            <a:br>
              <a:rPr lang="en-US" sz="4000" dirty="0" smtClean="0">
                <a:solidFill>
                  <a:schemeClr val="bg1"/>
                </a:solidFill>
              </a:rPr>
            </a:br>
            <a:endParaRPr lang="en-US" sz="4000" dirty="0"/>
          </a:p>
        </p:txBody>
      </p:sp>
      <p:sp>
        <p:nvSpPr>
          <p:cNvPr id="6" name="Content Placeholder 5"/>
          <p:cNvSpPr>
            <a:spLocks noGrp="1"/>
          </p:cNvSpPr>
          <p:nvPr>
            <p:ph idx="1"/>
          </p:nvPr>
        </p:nvSpPr>
        <p:spPr>
          <a:xfrm>
            <a:off x="533400" y="2057400"/>
            <a:ext cx="8229600" cy="4191000"/>
          </a:xfrm>
        </p:spPr>
        <p:txBody>
          <a:bodyPr>
            <a:normAutofit/>
          </a:bodyPr>
          <a:lstStyle/>
          <a:p>
            <a:pPr marL="514350" indent="-514350">
              <a:buFont typeface="+mj-lt"/>
              <a:buAutoNum type="arabicPeriod"/>
            </a:pPr>
            <a:r>
              <a:rPr lang="en-US" sz="3300" dirty="0" smtClean="0">
                <a:solidFill>
                  <a:schemeClr val="bg1"/>
                </a:solidFill>
              </a:rPr>
              <a:t>Use chunking to group navigation items into logical categories</a:t>
            </a:r>
          </a:p>
          <a:p>
            <a:pPr marL="514350" indent="-514350">
              <a:buFont typeface="+mj-lt"/>
              <a:buAutoNum type="arabicPeriod"/>
            </a:pPr>
            <a:r>
              <a:rPr lang="en-US" sz="3300" dirty="0" smtClean="0">
                <a:solidFill>
                  <a:schemeClr val="bg1"/>
                </a:solidFill>
              </a:rPr>
              <a:t>Use specific language (rather than file name)</a:t>
            </a:r>
          </a:p>
          <a:p>
            <a:pPr marL="514350" indent="-514350">
              <a:buFont typeface="+mj-lt"/>
              <a:buAutoNum type="arabicPeriod"/>
            </a:pPr>
            <a:r>
              <a:rPr lang="en-US" sz="3300" dirty="0" smtClean="0">
                <a:solidFill>
                  <a:schemeClr val="bg1"/>
                </a:solidFill>
              </a:rPr>
              <a:t>Place links in logical locations</a:t>
            </a:r>
          </a:p>
          <a:p>
            <a:pPr marL="514350" indent="-514350">
              <a:buFont typeface="+mj-lt"/>
              <a:buAutoNum type="arabicPeriod"/>
            </a:pPr>
            <a:r>
              <a:rPr lang="en-US" sz="3300" dirty="0" smtClean="0">
                <a:solidFill>
                  <a:schemeClr val="bg1"/>
                </a:solidFill>
              </a:rPr>
              <a:t>Don’t deeply bury content (3 click rule)</a:t>
            </a:r>
          </a:p>
          <a:p>
            <a:pPr marL="514350" indent="-514350">
              <a:buFont typeface="+mj-lt"/>
              <a:buAutoNum type="arabicPeriod"/>
            </a:pPr>
            <a:r>
              <a:rPr lang="en-US" sz="3300" dirty="0" smtClean="0">
                <a:solidFill>
                  <a:schemeClr val="bg1"/>
                </a:solidFill>
              </a:rPr>
              <a:t>Use visual contrast among page elements</a:t>
            </a:r>
            <a:endParaRPr lang="en-US" dirty="0" smtClean="0">
              <a:solidFill>
                <a:schemeClr val="bg1"/>
              </a:solidFill>
            </a:endParaRPr>
          </a:p>
          <a:p>
            <a:pPr marL="514350" indent="-514350">
              <a:buNone/>
            </a:pPr>
            <a:endParaRPr lang="en-US" dirty="0" smtClean="0">
              <a:solidFill>
                <a:schemeClr val="bg1"/>
              </a:solidFill>
            </a:endParaRPr>
          </a:p>
          <a:p>
            <a:pPr marL="514350" indent="-514350">
              <a:buFont typeface="+mj-lt"/>
              <a:buAutoNum type="arabicPeriod"/>
            </a:pPr>
            <a:endParaRPr lang="en-US" dirty="0" smtClean="0">
              <a:solidFill>
                <a:schemeClr val="bg1"/>
              </a:solidFill>
            </a:endParaRPr>
          </a:p>
        </p:txBody>
      </p:sp>
      <p:sp>
        <p:nvSpPr>
          <p:cNvPr id="3" name="TextBox 2"/>
          <p:cNvSpPr txBox="1"/>
          <p:nvPr/>
        </p:nvSpPr>
        <p:spPr>
          <a:xfrm>
            <a:off x="533400" y="1179263"/>
            <a:ext cx="7924800" cy="523220"/>
          </a:xfrm>
          <a:prstGeom prst="rect">
            <a:avLst/>
          </a:prstGeom>
          <a:noFill/>
        </p:spPr>
        <p:txBody>
          <a:bodyPr wrap="square" rtlCol="0">
            <a:spAutoFit/>
          </a:bodyPr>
          <a:lstStyle/>
          <a:p>
            <a:r>
              <a:rPr lang="en-US" sz="2800" dirty="0" smtClean="0">
                <a:solidFill>
                  <a:prstClr val="white"/>
                </a:solidFill>
              </a:rPr>
              <a:t>Create minimal guidelines for findability</a:t>
            </a:r>
            <a:endParaRPr lang="en-US" sz="2800" dirty="0">
              <a:solidFill>
                <a:prstClr val="white"/>
              </a:solidFill>
            </a:endParaRPr>
          </a:p>
        </p:txBody>
      </p:sp>
    </p:spTree>
    <p:extLst>
      <p:ext uri="{BB962C8B-B14F-4D97-AF65-F5344CB8AC3E}">
        <p14:creationId xmlns:p14="http://schemas.microsoft.com/office/powerpoint/2010/main" val="127862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a:bodyPr>
          <a:lstStyle/>
          <a:p>
            <a:r>
              <a:rPr lang="en-US" sz="6000" b="1" dirty="0" smtClean="0"/>
              <a:t>Summary</a:t>
            </a:r>
            <a:endParaRPr lang="en-US" sz="6000" b="1" dirty="0"/>
          </a:p>
        </p:txBody>
      </p:sp>
    </p:spTree>
    <p:extLst>
      <p:ext uri="{BB962C8B-B14F-4D97-AF65-F5344CB8AC3E}">
        <p14:creationId xmlns:p14="http://schemas.microsoft.com/office/powerpoint/2010/main" val="2620080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dirty="0" smtClean="0">
                <a:solidFill>
                  <a:srgbClr val="FFC000"/>
                </a:solidFill>
              </a:rPr>
              <a:t>Design </a:t>
            </a:r>
            <a:r>
              <a:rPr lang="en-US" dirty="0" err="1" smtClean="0">
                <a:solidFill>
                  <a:srgbClr val="FFC000"/>
                </a:solidFill>
              </a:rPr>
              <a:t>elearning</a:t>
            </a:r>
            <a:r>
              <a:rPr lang="en-US" dirty="0" smtClean="0">
                <a:solidFill>
                  <a:srgbClr val="FFC000"/>
                </a:solidFill>
              </a:rPr>
              <a:t> courses that:</a:t>
            </a:r>
            <a:endParaRPr lang="en-US" dirty="0">
              <a:solidFill>
                <a:srgbClr val="FFC000"/>
              </a:solidFill>
            </a:endParaRPr>
          </a:p>
        </p:txBody>
      </p:sp>
      <p:sp>
        <p:nvSpPr>
          <p:cNvPr id="3" name="Content Placeholder 2"/>
          <p:cNvSpPr>
            <a:spLocks noGrp="1"/>
          </p:cNvSpPr>
          <p:nvPr>
            <p:ph idx="1"/>
          </p:nvPr>
        </p:nvSpPr>
        <p:spPr>
          <a:xfrm>
            <a:off x="457200" y="1600200"/>
            <a:ext cx="8229600" cy="5181600"/>
          </a:xfrm>
        </p:spPr>
        <p:txBody>
          <a:bodyPr>
            <a:normAutofit fontScale="92500" lnSpcReduction="10000"/>
          </a:bodyPr>
          <a:lstStyle/>
          <a:p>
            <a:r>
              <a:rPr lang="en-US" dirty="0" smtClean="0">
                <a:solidFill>
                  <a:schemeClr val="bg1"/>
                </a:solidFill>
              </a:rPr>
              <a:t>Don’t simply put an existing course online, but redesign instruction to incorporate online learning activities</a:t>
            </a:r>
          </a:p>
          <a:p>
            <a:r>
              <a:rPr lang="en-US" dirty="0">
                <a:solidFill>
                  <a:schemeClr val="bg1"/>
                </a:solidFill>
              </a:rPr>
              <a:t>Incorporate multiple opportunities for students to interact with the instructor and with other students</a:t>
            </a:r>
          </a:p>
          <a:p>
            <a:r>
              <a:rPr lang="en-US" dirty="0" smtClean="0">
                <a:solidFill>
                  <a:schemeClr val="bg1"/>
                </a:solidFill>
              </a:rPr>
              <a:t>Introduce activities that require </a:t>
            </a:r>
            <a:r>
              <a:rPr lang="en-US" dirty="0">
                <a:solidFill>
                  <a:schemeClr val="bg1"/>
                </a:solidFill>
              </a:rPr>
              <a:t> </a:t>
            </a:r>
            <a:r>
              <a:rPr lang="en-US" dirty="0" smtClean="0">
                <a:solidFill>
                  <a:schemeClr val="bg1"/>
                </a:solidFill>
              </a:rPr>
              <a:t>student reflection on the course material</a:t>
            </a:r>
          </a:p>
          <a:p>
            <a:endParaRPr lang="en-US" dirty="0" smtClean="0">
              <a:solidFill>
                <a:schemeClr val="bg1"/>
              </a:solidFill>
            </a:endParaRPr>
          </a:p>
          <a:p>
            <a:pPr marL="457200" lvl="1" indent="0">
              <a:buNone/>
            </a:pPr>
            <a:endParaRPr lang="en-US" dirty="0" smtClean="0">
              <a:solidFill>
                <a:schemeClr val="bg1"/>
              </a:solidFill>
            </a:endParaRPr>
          </a:p>
          <a:p>
            <a:pPr marL="457200" lvl="1" indent="0">
              <a:buNone/>
            </a:pPr>
            <a:r>
              <a:rPr lang="en-US" dirty="0">
                <a:solidFill>
                  <a:schemeClr val="bg1"/>
                </a:solidFill>
              </a:rPr>
              <a:t>	</a:t>
            </a:r>
          </a:p>
          <a:p>
            <a:pPr marL="0" indent="0">
              <a:buNone/>
            </a:pPr>
            <a:endParaRPr lang="en-US" dirty="0">
              <a:solidFill>
                <a:schemeClr val="bg1"/>
              </a:solidFill>
            </a:endParaRPr>
          </a:p>
        </p:txBody>
      </p:sp>
    </p:spTree>
    <p:extLst>
      <p:ext uri="{BB962C8B-B14F-4D97-AF65-F5344CB8AC3E}">
        <p14:creationId xmlns:p14="http://schemas.microsoft.com/office/powerpoint/2010/main" val="111370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302376065"/>
              </p:ext>
            </p:extLst>
          </p:nvPr>
        </p:nvGraphicFramePr>
        <p:xfrm>
          <a:off x="1828800" y="76200"/>
          <a:ext cx="5195718" cy="6724008"/>
        </p:xfrm>
        <a:graphic>
          <a:graphicData uri="http://schemas.openxmlformats.org/presentationml/2006/ole">
            <mc:AlternateContent xmlns:mc="http://schemas.openxmlformats.org/markup-compatibility/2006">
              <mc:Choice xmlns:v="urn:schemas-microsoft-com:vml" Requires="v">
                <p:oleObj spid="_x0000_s6172" name="Acrobat Document" r:id="rId3" imgW="5829233" imgH="7543775" progId="Acrobat.Document.11">
                  <p:embed/>
                </p:oleObj>
              </mc:Choice>
              <mc:Fallback>
                <p:oleObj name="Acrobat Document" r:id="rId3" imgW="5829233" imgH="7543775" progId="Acrobat.Document.11">
                  <p:embed/>
                  <p:pic>
                    <p:nvPicPr>
                      <p:cNvPr id="0" name=""/>
                      <p:cNvPicPr/>
                      <p:nvPr/>
                    </p:nvPicPr>
                    <p:blipFill>
                      <a:blip r:embed="rId4"/>
                      <a:stretch>
                        <a:fillRect/>
                      </a:stretch>
                    </p:blipFill>
                    <p:spPr>
                      <a:xfrm>
                        <a:off x="1828800" y="76200"/>
                        <a:ext cx="5195718" cy="6724008"/>
                      </a:xfrm>
                      <a:prstGeom prst="rect">
                        <a:avLst/>
                      </a:prstGeom>
                    </p:spPr>
                  </p:pic>
                </p:oleObj>
              </mc:Fallback>
            </mc:AlternateContent>
          </a:graphicData>
        </a:graphic>
      </p:graphicFrame>
      <p:sp>
        <p:nvSpPr>
          <p:cNvPr id="2" name="TextBox 1"/>
          <p:cNvSpPr txBox="1"/>
          <p:nvPr/>
        </p:nvSpPr>
        <p:spPr>
          <a:xfrm rot="20913251">
            <a:off x="1076722" y="3779336"/>
            <a:ext cx="6679936" cy="769441"/>
          </a:xfrm>
          <a:prstGeom prst="rect">
            <a:avLst/>
          </a:prstGeom>
          <a:solidFill>
            <a:schemeClr val="bg1"/>
          </a:solidFill>
          <a:ln>
            <a:solidFill>
              <a:schemeClr val="tx1"/>
            </a:solidFill>
          </a:ln>
        </p:spPr>
        <p:txBody>
          <a:bodyPr wrap="square" rtlCol="0">
            <a:spAutoFit/>
          </a:bodyPr>
          <a:lstStyle/>
          <a:p>
            <a:r>
              <a:rPr lang="en-US" sz="4400" dirty="0" smtClean="0"/>
              <a:t>   What I won’t talk about </a:t>
            </a:r>
            <a:endParaRPr lang="en-US" sz="4400" dirty="0"/>
          </a:p>
        </p:txBody>
      </p:sp>
    </p:spTree>
    <p:extLst>
      <p:ext uri="{BB962C8B-B14F-4D97-AF65-F5344CB8AC3E}">
        <p14:creationId xmlns:p14="http://schemas.microsoft.com/office/powerpoint/2010/main" val="25773108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Create engaging videos by:</a:t>
            </a:r>
            <a:endParaRPr lang="en-US" dirty="0">
              <a:solidFill>
                <a:srgbClr val="FFC000"/>
              </a:solidFill>
            </a:endParaRPr>
          </a:p>
        </p:txBody>
      </p:sp>
      <p:sp>
        <p:nvSpPr>
          <p:cNvPr id="3" name="Content Placeholder 2"/>
          <p:cNvSpPr>
            <a:spLocks noGrp="1"/>
          </p:cNvSpPr>
          <p:nvPr>
            <p:ph idx="1"/>
          </p:nvPr>
        </p:nvSpPr>
        <p:spPr>
          <a:xfrm>
            <a:off x="457200" y="1600200"/>
            <a:ext cx="8229600" cy="5638800"/>
          </a:xfrm>
        </p:spPr>
        <p:txBody>
          <a:bodyPr>
            <a:normAutofit/>
          </a:bodyPr>
          <a:lstStyle/>
          <a:p>
            <a:r>
              <a:rPr lang="en-US" dirty="0" smtClean="0">
                <a:solidFill>
                  <a:schemeClr val="bg1"/>
                </a:solidFill>
              </a:rPr>
              <a:t>Keeping the length to 6 minutes or less </a:t>
            </a:r>
          </a:p>
          <a:p>
            <a:r>
              <a:rPr lang="en-US" dirty="0" smtClean="0">
                <a:solidFill>
                  <a:schemeClr val="bg1"/>
                </a:solidFill>
              </a:rPr>
              <a:t>Displaying the instructor’s head at opportune times; informal settings are OK</a:t>
            </a:r>
          </a:p>
          <a:p>
            <a:r>
              <a:rPr lang="en-US" dirty="0" smtClean="0">
                <a:solidFill>
                  <a:schemeClr val="bg1"/>
                </a:solidFill>
              </a:rPr>
              <a:t>Introducing </a:t>
            </a:r>
            <a:r>
              <a:rPr lang="en-US" dirty="0">
                <a:solidFill>
                  <a:schemeClr val="bg1"/>
                </a:solidFill>
              </a:rPr>
              <a:t>motion, visual flow, </a:t>
            </a:r>
            <a:r>
              <a:rPr lang="en-US" dirty="0" smtClean="0">
                <a:solidFill>
                  <a:schemeClr val="bg1"/>
                </a:solidFill>
              </a:rPr>
              <a:t>extemporaneous speaking, and instructor enthusiasm</a:t>
            </a:r>
          </a:p>
          <a:p>
            <a:r>
              <a:rPr lang="en-US" dirty="0" smtClean="0">
                <a:solidFill>
                  <a:schemeClr val="bg1"/>
                </a:solidFill>
              </a:rPr>
              <a:t>Avoiding </a:t>
            </a:r>
            <a:r>
              <a:rPr lang="en-US" dirty="0">
                <a:solidFill>
                  <a:schemeClr val="bg1"/>
                </a:solidFill>
              </a:rPr>
              <a:t>pre-recorded classroom lectures and speaking too slowly</a:t>
            </a:r>
          </a:p>
          <a:p>
            <a:pPr lvl="1"/>
            <a:endParaRPr lang="en-US" dirty="0" smtClean="0">
              <a:solidFill>
                <a:schemeClr val="bg1"/>
              </a:solidFill>
            </a:endParaRPr>
          </a:p>
          <a:p>
            <a:pPr marL="457200" lvl="1" indent="0">
              <a:buNone/>
            </a:pPr>
            <a:r>
              <a:rPr lang="en-US" dirty="0">
                <a:solidFill>
                  <a:schemeClr val="bg1"/>
                </a:solidFill>
              </a:rPr>
              <a:t>	</a:t>
            </a:r>
          </a:p>
          <a:p>
            <a:pPr marL="0" indent="0">
              <a:buNone/>
            </a:pPr>
            <a:endParaRPr lang="en-US" dirty="0">
              <a:solidFill>
                <a:schemeClr val="bg1"/>
              </a:solidFill>
            </a:endParaRPr>
          </a:p>
        </p:txBody>
      </p:sp>
    </p:spTree>
    <p:extLst>
      <p:ext uri="{BB962C8B-B14F-4D97-AF65-F5344CB8AC3E}">
        <p14:creationId xmlns:p14="http://schemas.microsoft.com/office/powerpoint/2010/main" val="28095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Make courses findable by:</a:t>
            </a:r>
            <a:endParaRPr lang="en-US" dirty="0">
              <a:solidFill>
                <a:srgbClr val="FFC000"/>
              </a:solidFill>
            </a:endParaRPr>
          </a:p>
        </p:txBody>
      </p:sp>
      <p:sp>
        <p:nvSpPr>
          <p:cNvPr id="3" name="Content Placeholder 2"/>
          <p:cNvSpPr>
            <a:spLocks noGrp="1"/>
          </p:cNvSpPr>
          <p:nvPr>
            <p:ph idx="1"/>
          </p:nvPr>
        </p:nvSpPr>
        <p:spPr>
          <a:xfrm>
            <a:off x="457200" y="1600200"/>
            <a:ext cx="8229600" cy="5181600"/>
          </a:xfrm>
        </p:spPr>
        <p:txBody>
          <a:bodyPr>
            <a:normAutofit/>
          </a:bodyPr>
          <a:lstStyle/>
          <a:p>
            <a:r>
              <a:rPr lang="en-US" dirty="0" smtClean="0">
                <a:solidFill>
                  <a:schemeClr val="bg1"/>
                </a:solidFill>
              </a:rPr>
              <a:t>Grouping items into logical categories</a:t>
            </a:r>
          </a:p>
          <a:p>
            <a:r>
              <a:rPr lang="en-US" dirty="0" smtClean="0">
                <a:solidFill>
                  <a:schemeClr val="bg1"/>
                </a:solidFill>
              </a:rPr>
              <a:t>Using specific language</a:t>
            </a:r>
          </a:p>
          <a:p>
            <a:r>
              <a:rPr lang="en-US" dirty="0" smtClean="0">
                <a:solidFill>
                  <a:schemeClr val="bg1"/>
                </a:solidFill>
              </a:rPr>
              <a:t>Placing links in logical locations</a:t>
            </a:r>
          </a:p>
          <a:p>
            <a:r>
              <a:rPr lang="en-US" dirty="0" smtClean="0">
                <a:solidFill>
                  <a:schemeClr val="bg1"/>
                </a:solidFill>
              </a:rPr>
              <a:t>Using visual contrast among page elements</a:t>
            </a:r>
          </a:p>
          <a:p>
            <a:r>
              <a:rPr lang="en-US" dirty="0">
                <a:solidFill>
                  <a:schemeClr val="bg1"/>
                </a:solidFill>
              </a:rPr>
              <a:t>Not deeply </a:t>
            </a:r>
            <a:r>
              <a:rPr lang="en-US" dirty="0" smtClean="0">
                <a:solidFill>
                  <a:schemeClr val="bg1"/>
                </a:solidFill>
              </a:rPr>
              <a:t>burying </a:t>
            </a:r>
            <a:r>
              <a:rPr lang="en-US" dirty="0">
                <a:solidFill>
                  <a:schemeClr val="bg1"/>
                </a:solidFill>
              </a:rPr>
              <a:t>content</a:t>
            </a:r>
          </a:p>
          <a:p>
            <a:endParaRPr lang="en-US" dirty="0" smtClean="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48573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9250465"/>
              </p:ext>
            </p:extLst>
          </p:nvPr>
        </p:nvGraphicFramePr>
        <p:xfrm>
          <a:off x="2133600" y="990600"/>
          <a:ext cx="47625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46859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&amp; Reports Referenced</a:t>
            </a:r>
            <a:endParaRPr lang="en-US" dirty="0"/>
          </a:p>
        </p:txBody>
      </p:sp>
      <p:sp>
        <p:nvSpPr>
          <p:cNvPr id="3" name="Content Placeholder 2"/>
          <p:cNvSpPr>
            <a:spLocks noGrp="1"/>
          </p:cNvSpPr>
          <p:nvPr>
            <p:ph idx="1"/>
          </p:nvPr>
        </p:nvSpPr>
        <p:spPr>
          <a:xfrm>
            <a:off x="457200" y="1600200"/>
            <a:ext cx="8229600" cy="5410200"/>
          </a:xfrm>
        </p:spPr>
        <p:txBody>
          <a:bodyPr>
            <a:normAutofit fontScale="62500" lnSpcReduction="20000"/>
          </a:bodyPr>
          <a:lstStyle/>
          <a:p>
            <a:r>
              <a:rPr lang="en-US" dirty="0" smtClean="0"/>
              <a:t>Evaluation of Evidence-Based Practices in Online Learning: A Meta-Analysis and Review of Online Learning Studies, U.S. Department of Education (2010).</a:t>
            </a:r>
          </a:p>
          <a:p>
            <a:r>
              <a:rPr lang="en-US" dirty="0" smtClean="0"/>
              <a:t>Effectiveness of Fully Online courses for College Students: Response to a Department of Education Meta-Analysis, </a:t>
            </a:r>
            <a:r>
              <a:rPr lang="en-US" dirty="0" err="1" smtClean="0"/>
              <a:t>Jaggers</a:t>
            </a:r>
            <a:r>
              <a:rPr lang="en-US" dirty="0" smtClean="0"/>
              <a:t>, S.S. &amp; Bailey, </a:t>
            </a:r>
            <a:r>
              <a:rPr lang="en-US" i="1" dirty="0" smtClean="0"/>
              <a:t>Community College Research Center </a:t>
            </a:r>
            <a:r>
              <a:rPr lang="en-US" dirty="0" smtClean="0"/>
              <a:t>(2010).</a:t>
            </a:r>
          </a:p>
          <a:p>
            <a:r>
              <a:rPr lang="en-US" dirty="0" smtClean="0"/>
              <a:t>Examining the Effectiveness of Online Learning Within a Community College System: An Instrumental Variable Approach, Xu, D. &amp; </a:t>
            </a:r>
            <a:r>
              <a:rPr lang="en-US" dirty="0" err="1" smtClean="0"/>
              <a:t>Jaggars</a:t>
            </a:r>
            <a:r>
              <a:rPr lang="en-US" dirty="0" smtClean="0"/>
              <a:t>, S.S., </a:t>
            </a:r>
            <a:r>
              <a:rPr lang="en-US" i="1" dirty="0"/>
              <a:t>Community College Research Center </a:t>
            </a:r>
            <a:r>
              <a:rPr lang="en-US" dirty="0"/>
              <a:t>(</a:t>
            </a:r>
            <a:r>
              <a:rPr lang="en-US" dirty="0" smtClean="0"/>
              <a:t>2013).</a:t>
            </a:r>
          </a:p>
          <a:p>
            <a:r>
              <a:rPr lang="en-US" dirty="0" smtClean="0"/>
              <a:t>How </a:t>
            </a:r>
            <a:r>
              <a:rPr lang="en-US" dirty="0"/>
              <a:t>do online course design features influence student performance</a:t>
            </a:r>
            <a:r>
              <a:rPr lang="en-US" dirty="0" smtClean="0"/>
              <a:t>? </a:t>
            </a:r>
            <a:r>
              <a:rPr lang="en-US" dirty="0" err="1" smtClean="0"/>
              <a:t>Jaggars</a:t>
            </a:r>
            <a:r>
              <a:rPr lang="en-US" dirty="0" smtClean="0"/>
              <a:t>, S.S. &amp; Xu, D., </a:t>
            </a:r>
            <a:r>
              <a:rPr lang="en-US" i="1" dirty="0" smtClean="0"/>
              <a:t>Computers and Education</a:t>
            </a:r>
            <a:r>
              <a:rPr lang="en-US" dirty="0" smtClean="0"/>
              <a:t>, 95, 270-284 (2016).</a:t>
            </a:r>
          </a:p>
          <a:p>
            <a:r>
              <a:rPr lang="en-US" dirty="0"/>
              <a:t>How video production affects student engagement: an empirical study of MOOC </a:t>
            </a:r>
            <a:r>
              <a:rPr lang="en-US" dirty="0" smtClean="0"/>
              <a:t>videos, </a:t>
            </a:r>
            <a:r>
              <a:rPr lang="en-US" dirty="0" err="1" smtClean="0"/>
              <a:t>Guo</a:t>
            </a:r>
            <a:r>
              <a:rPr lang="en-US" dirty="0" smtClean="0"/>
              <a:t>, P.J., Kim, J., Rubin, </a:t>
            </a:r>
            <a:r>
              <a:rPr lang="en-US" i="1" dirty="0" smtClean="0"/>
              <a:t>R. L@s </a:t>
            </a:r>
            <a:r>
              <a:rPr lang="en-US" dirty="0" smtClean="0"/>
              <a:t>(2014).</a:t>
            </a:r>
          </a:p>
          <a:p>
            <a:r>
              <a:rPr lang="en-US" dirty="0" smtClean="0"/>
              <a:t>Online Report Card: Tracking Online Education in the United States, Allen, I.E., Seaman, J., </a:t>
            </a:r>
            <a:r>
              <a:rPr lang="en-US" dirty="0" err="1" smtClean="0"/>
              <a:t>Poulin</a:t>
            </a:r>
            <a:r>
              <a:rPr lang="en-US" dirty="0" smtClean="0"/>
              <a:t>, R. &amp; </a:t>
            </a:r>
            <a:r>
              <a:rPr lang="en-US" dirty="0" err="1" smtClean="0"/>
              <a:t>Straut</a:t>
            </a:r>
            <a:r>
              <a:rPr lang="en-US" dirty="0" smtClean="0"/>
              <a:t>, T.T. Babson Survey Research Group and Quahog Research Group (2016).</a:t>
            </a:r>
          </a:p>
          <a:p>
            <a:r>
              <a:rPr lang="en-US" dirty="0" smtClean="0"/>
              <a:t>The </a:t>
            </a:r>
            <a:r>
              <a:rPr lang="en-US" dirty="0"/>
              <a:t>impact of findability on student motivation, self-efficacy, and perceptions of online course </a:t>
            </a:r>
            <a:r>
              <a:rPr lang="en-US" dirty="0" smtClean="0"/>
              <a:t>quality, </a:t>
            </a:r>
            <a:r>
              <a:rPr lang="en-US" dirty="0" err="1" smtClean="0"/>
              <a:t>Simunich</a:t>
            </a:r>
            <a:r>
              <a:rPr lang="en-US" dirty="0" smtClean="0"/>
              <a:t>, Robins, &amp; Kelly, </a:t>
            </a:r>
            <a:r>
              <a:rPr lang="en-US" i="1" dirty="0" smtClean="0"/>
              <a:t>The American Journal of Distance Education (2015).</a:t>
            </a:r>
          </a:p>
        </p:txBody>
      </p:sp>
    </p:spTree>
    <p:extLst>
      <p:ext uri="{BB962C8B-B14F-4D97-AF65-F5344CB8AC3E}">
        <p14:creationId xmlns:p14="http://schemas.microsoft.com/office/powerpoint/2010/main" val="72196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520796356"/>
              </p:ext>
            </p:extLst>
          </p:nvPr>
        </p:nvGraphicFramePr>
        <p:xfrm>
          <a:off x="2057400" y="-9236"/>
          <a:ext cx="5253038" cy="6798189"/>
        </p:xfrm>
        <a:graphic>
          <a:graphicData uri="http://schemas.openxmlformats.org/presentationml/2006/ole">
            <mc:AlternateContent xmlns:mc="http://schemas.openxmlformats.org/markup-compatibility/2006">
              <mc:Choice xmlns:v="urn:schemas-microsoft-com:vml" Requires="v">
                <p:oleObj spid="_x0000_s4138" name="Acrobat Document" r:id="rId3" imgW="5829233" imgH="7543775" progId="Acrobat.Document.11">
                  <p:embed/>
                </p:oleObj>
              </mc:Choice>
              <mc:Fallback>
                <p:oleObj name="Acrobat Document" r:id="rId3" imgW="5829233" imgH="7543775" progId="Acrobat.Document.11">
                  <p:embed/>
                  <p:pic>
                    <p:nvPicPr>
                      <p:cNvPr id="0" name=""/>
                      <p:cNvPicPr/>
                      <p:nvPr/>
                    </p:nvPicPr>
                    <p:blipFill>
                      <a:blip r:embed="rId4"/>
                      <a:stretch>
                        <a:fillRect/>
                      </a:stretch>
                    </p:blipFill>
                    <p:spPr>
                      <a:xfrm>
                        <a:off x="2057400" y="-9236"/>
                        <a:ext cx="5253038" cy="6798189"/>
                      </a:xfrm>
                      <a:prstGeom prst="rect">
                        <a:avLst/>
                      </a:prstGeom>
                    </p:spPr>
                  </p:pic>
                </p:oleObj>
              </mc:Fallback>
            </mc:AlternateContent>
          </a:graphicData>
        </a:graphic>
      </p:graphicFrame>
    </p:spTree>
    <p:extLst>
      <p:ext uri="{BB962C8B-B14F-4D97-AF65-F5344CB8AC3E}">
        <p14:creationId xmlns:p14="http://schemas.microsoft.com/office/powerpoint/2010/main" val="835926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USDOE study 2010</a:t>
            </a:r>
            <a:endParaRPr lang="en-US" dirty="0"/>
          </a:p>
        </p:txBody>
      </p:sp>
      <p:sp>
        <p:nvSpPr>
          <p:cNvPr id="3" name="Content Placeholder 2"/>
          <p:cNvSpPr>
            <a:spLocks noGrp="1"/>
          </p:cNvSpPr>
          <p:nvPr>
            <p:ph idx="1"/>
          </p:nvPr>
        </p:nvSpPr>
        <p:spPr/>
        <p:txBody>
          <a:bodyPr>
            <a:normAutofit/>
          </a:bodyPr>
          <a:lstStyle/>
          <a:p>
            <a:r>
              <a:rPr lang="en-US" dirty="0" smtClean="0"/>
              <a:t>Online learning – learning that takes place partially or entirely over the Internet</a:t>
            </a:r>
          </a:p>
          <a:p>
            <a:r>
              <a:rPr lang="en-US" dirty="0" smtClean="0"/>
              <a:t>Contrast Online to F2F or Hybrid to F2F </a:t>
            </a:r>
          </a:p>
          <a:p>
            <a:r>
              <a:rPr lang="en-US" dirty="0" smtClean="0"/>
              <a:t>Criteria for inclusion</a:t>
            </a:r>
          </a:p>
          <a:p>
            <a:pPr marL="971550" lvl="1" indent="-514350">
              <a:buFont typeface="+mj-lt"/>
              <a:buAutoNum type="arabicPeriod"/>
            </a:pPr>
            <a:r>
              <a:rPr lang="en-US" dirty="0" smtClean="0"/>
              <a:t>Significant use of the Web for instruction (25%)</a:t>
            </a:r>
          </a:p>
          <a:p>
            <a:pPr marL="971550" lvl="1" indent="-514350">
              <a:buFont typeface="+mj-lt"/>
              <a:buAutoNum type="arabicPeriod"/>
            </a:pPr>
            <a:r>
              <a:rPr lang="en-US" dirty="0" smtClean="0"/>
              <a:t>Objective learning measure as the outcome </a:t>
            </a:r>
          </a:p>
          <a:p>
            <a:pPr marL="971550" lvl="1" indent="-514350">
              <a:buFont typeface="+mj-lt"/>
              <a:buAutoNum type="arabicPeriod"/>
            </a:pPr>
            <a:r>
              <a:rPr lang="en-US" dirty="0" smtClean="0"/>
              <a:t>Higher quality study design – controlled or quasi-experimental design</a:t>
            </a:r>
            <a:endParaRPr lang="en-US" dirty="0"/>
          </a:p>
        </p:txBody>
      </p:sp>
    </p:spTree>
    <p:extLst>
      <p:ext uri="{BB962C8B-B14F-4D97-AF65-F5344CB8AC3E}">
        <p14:creationId xmlns:p14="http://schemas.microsoft.com/office/powerpoint/2010/main" val="80284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USDOE study 2010</a:t>
            </a:r>
            <a:endParaRPr lang="en-US" dirty="0"/>
          </a:p>
        </p:txBody>
      </p:sp>
      <p:sp>
        <p:nvSpPr>
          <p:cNvPr id="3" name="Content Placeholder 2"/>
          <p:cNvSpPr>
            <a:spLocks noGrp="1"/>
          </p:cNvSpPr>
          <p:nvPr>
            <p:ph idx="1"/>
          </p:nvPr>
        </p:nvSpPr>
        <p:spPr/>
        <p:txBody>
          <a:bodyPr>
            <a:normAutofit/>
          </a:bodyPr>
          <a:lstStyle/>
          <a:p>
            <a:r>
              <a:rPr lang="en-US" dirty="0" smtClean="0"/>
              <a:t>1,318 articles</a:t>
            </a:r>
          </a:p>
          <a:p>
            <a:r>
              <a:rPr lang="en-US" dirty="0" smtClean="0"/>
              <a:t>176 met all 3 criteria for inclusion</a:t>
            </a:r>
          </a:p>
          <a:p>
            <a:r>
              <a:rPr lang="en-US" dirty="0" smtClean="0"/>
              <a:t>99 contrasted either online or hybrid to F2F</a:t>
            </a:r>
          </a:p>
          <a:p>
            <a:r>
              <a:rPr lang="en-US" dirty="0" smtClean="0"/>
              <a:t>50 had enough data to extract an effect size</a:t>
            </a:r>
          </a:p>
        </p:txBody>
      </p:sp>
    </p:spTree>
    <p:extLst>
      <p:ext uri="{BB962C8B-B14F-4D97-AF65-F5344CB8AC3E}">
        <p14:creationId xmlns:p14="http://schemas.microsoft.com/office/powerpoint/2010/main" val="4106841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3124200" cy="1143000"/>
          </a:xfrm>
        </p:spPr>
        <p:txBody>
          <a:bodyPr>
            <a:noAutofit/>
          </a:bodyPr>
          <a:lstStyle/>
          <a:p>
            <a:pPr algn="r"/>
            <a:r>
              <a:rPr lang="en-US" sz="2400" dirty="0" smtClean="0"/>
              <a:t>Classes with online learning on average produce stronger student learning outcomes than do classes with solely face-to-face instruction effect size of + 0.2</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76200"/>
            <a:ext cx="58076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7162800" y="838200"/>
            <a:ext cx="0" cy="5715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0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43000"/>
          </a:xfrm>
        </p:spPr>
        <p:txBody>
          <a:bodyPr>
            <a:noAutofit/>
          </a:bodyPr>
          <a:lstStyle/>
          <a:p>
            <a:pPr algn="l"/>
            <a:r>
              <a:rPr lang="en-US" sz="3200" dirty="0" smtClean="0"/>
              <a:t>Classes taught completely online had a </a:t>
            </a:r>
            <a:r>
              <a:rPr lang="en-US" sz="3200" b="1" dirty="0" smtClean="0"/>
              <a:t>+0.05 effect size</a:t>
            </a:r>
            <a:r>
              <a:rPr lang="en-US" sz="3200" dirty="0" smtClean="0"/>
              <a:t> when compared to face-to-face classes</a:t>
            </a:r>
            <a:endParaRPr lang="en-US" sz="3200"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5895975"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5943600" y="2057400"/>
            <a:ext cx="0" cy="403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24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2611</TotalTime>
  <Words>1454</Words>
  <Application>Microsoft Office PowerPoint</Application>
  <PresentationFormat>On-screen Show (4:3)</PresentationFormat>
  <Paragraphs>193</Paragraphs>
  <Slides>43</Slides>
  <Notes>0</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43</vt:i4>
      </vt:variant>
    </vt:vector>
  </HeadingPairs>
  <TitlesOfParts>
    <vt:vector size="49" baseType="lpstr">
      <vt:lpstr>Office Theme</vt:lpstr>
      <vt:lpstr>1_Office Theme</vt:lpstr>
      <vt:lpstr>2_Office Theme</vt:lpstr>
      <vt:lpstr>3_Office Theme</vt:lpstr>
      <vt:lpstr>4_Office Theme</vt:lpstr>
      <vt:lpstr>Acrobat Document</vt:lpstr>
      <vt:lpstr>What does recent pedagogical research tell us about eLearning good practice?</vt:lpstr>
      <vt:lpstr>What is evidence-based pedagogy?</vt:lpstr>
      <vt:lpstr>Use pedagogical research findings to:</vt:lpstr>
      <vt:lpstr>PowerPoint Presentation</vt:lpstr>
      <vt:lpstr>PowerPoint Presentation</vt:lpstr>
      <vt:lpstr>USDOE study 2010</vt:lpstr>
      <vt:lpstr>USDOE study 2010</vt:lpstr>
      <vt:lpstr>Classes with online learning on average produce stronger student learning outcomes than do classes with solely face-to-face instruction effect size of + 0.2</vt:lpstr>
      <vt:lpstr>Classes taught completely online had a +0.05 effect size when compared to face-to-face classes</vt:lpstr>
      <vt:lpstr>Classes taught partially online had a +0.35 effect size when compared to face-to-face classes</vt:lpstr>
      <vt:lpstr>Authors’ conclusions</vt:lpstr>
      <vt:lpstr>Authors’ recommendation</vt:lpstr>
      <vt:lpstr>The study also looked at specific course activities that improved student outcomes</vt:lpstr>
      <vt:lpstr>Effectiveness of Fully Online Courses for College Students: Response to a Department of Education Meta-Analysis, Community College Research Center, S. S. Jaggars &amp; T. Baily, 2010</vt:lpstr>
      <vt:lpstr>Study of Washington community colleges</vt:lpstr>
      <vt:lpstr>Study of Washington community colleges</vt:lpstr>
      <vt:lpstr>Author conclusion</vt:lpstr>
      <vt:lpstr>PowerPoint Presentation</vt:lpstr>
      <vt:lpstr>PowerPoint Presentation</vt:lpstr>
      <vt:lpstr>Study design</vt:lpstr>
      <vt:lpstr>The optimal engagement time is 6 minutes or less</vt:lpstr>
      <vt:lpstr>Other findings:</vt:lpstr>
      <vt:lpstr>Recommendations based on a summary of the results:</vt:lpstr>
      <vt:lpstr>PowerPoint Presentation</vt:lpstr>
      <vt:lpstr>PowerPoint Presentation</vt:lpstr>
      <vt:lpstr>PowerPoint Presentation</vt:lpstr>
      <vt:lpstr>Study design </vt:lpstr>
      <vt:lpstr>Higher interaction ratings (only) correlated with higher grades</vt:lpstr>
      <vt:lpstr>Focus groups asked students for examples of “good” student-instructor interaction</vt:lpstr>
      <vt:lpstr>Authors’ conclusion</vt:lpstr>
      <vt:lpstr>PowerPoint Presentation</vt:lpstr>
      <vt:lpstr>PowerPoint Presentation</vt:lpstr>
      <vt:lpstr>Study design</vt:lpstr>
      <vt:lpstr>Students report lower levels of self-efficacy after interacting with low findability courses</vt:lpstr>
      <vt:lpstr>Students participating in high findability courses had better “experiences”</vt:lpstr>
      <vt:lpstr>Authors’ Conclusion</vt:lpstr>
      <vt:lpstr>Recommendations based on the results: </vt:lpstr>
      <vt:lpstr>Summary</vt:lpstr>
      <vt:lpstr>Design elearning courses that:</vt:lpstr>
      <vt:lpstr>Create engaging videos by:</vt:lpstr>
      <vt:lpstr>Make courses findable by:</vt:lpstr>
      <vt:lpstr>PowerPoint Presentation</vt:lpstr>
      <vt:lpstr>Articles &amp; Reports Referenced</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I Petersen</dc:creator>
  <cp:lastModifiedBy>Christina I Petersen</cp:lastModifiedBy>
  <cp:revision>59</cp:revision>
  <cp:lastPrinted>2016-07-28T00:20:25Z</cp:lastPrinted>
  <dcterms:created xsi:type="dcterms:W3CDTF">2016-06-15T18:37:19Z</dcterms:created>
  <dcterms:modified xsi:type="dcterms:W3CDTF">2016-07-28T00:51:56Z</dcterms:modified>
</cp:coreProperties>
</file>