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1" r:id="rId1"/>
  </p:sldMasterIdLst>
  <p:notesMasterIdLst>
    <p:notesMasterId r:id="rId40"/>
  </p:notesMasterIdLst>
  <p:sldIdLst>
    <p:sldId id="256" r:id="rId2"/>
    <p:sldId id="270" r:id="rId3"/>
    <p:sldId id="274" r:id="rId4"/>
    <p:sldId id="280" r:id="rId5"/>
    <p:sldId id="283" r:id="rId6"/>
    <p:sldId id="275" r:id="rId7"/>
    <p:sldId id="299" r:id="rId8"/>
    <p:sldId id="300" r:id="rId9"/>
    <p:sldId id="303" r:id="rId10"/>
    <p:sldId id="301" r:id="rId11"/>
    <p:sldId id="302" r:id="rId12"/>
    <p:sldId id="286" r:id="rId13"/>
    <p:sldId id="268" r:id="rId14"/>
    <p:sldId id="271" r:id="rId15"/>
    <p:sldId id="310" r:id="rId16"/>
    <p:sldId id="288" r:id="rId17"/>
    <p:sldId id="281" r:id="rId18"/>
    <p:sldId id="287" r:id="rId19"/>
    <p:sldId id="298" r:id="rId20"/>
    <p:sldId id="258" r:id="rId21"/>
    <p:sldId id="291" r:id="rId22"/>
    <p:sldId id="289" r:id="rId23"/>
    <p:sldId id="305" r:id="rId24"/>
    <p:sldId id="269" r:id="rId25"/>
    <p:sldId id="292" r:id="rId26"/>
    <p:sldId id="306" r:id="rId27"/>
    <p:sldId id="293" r:id="rId28"/>
    <p:sldId id="294" r:id="rId29"/>
    <p:sldId id="311" r:id="rId30"/>
    <p:sldId id="296" r:id="rId31"/>
    <p:sldId id="308" r:id="rId32"/>
    <p:sldId id="295" r:id="rId33"/>
    <p:sldId id="277" r:id="rId34"/>
    <p:sldId id="278" r:id="rId35"/>
    <p:sldId id="309" r:id="rId36"/>
    <p:sldId id="312" r:id="rId37"/>
    <p:sldId id="313" r:id="rId38"/>
    <p:sldId id="27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43" autoAdjust="0"/>
    <p:restoredTop sz="64492" autoAdjust="0"/>
  </p:normalViewPr>
  <p:slideViewPr>
    <p:cSldViewPr snapToGrid="0">
      <p:cViewPr>
        <p:scale>
          <a:sx n="60" d="100"/>
          <a:sy n="60" d="100"/>
        </p:scale>
        <p:origin x="888"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42FA3D-0D3D-45B5-8158-55706ABFDC77}" type="datetimeFigureOut">
              <a:rPr lang="en-US" smtClean="0"/>
              <a:t>7/26/2016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E7857A-4ED7-4DB7-B088-03261947A7FB}" type="slidenum">
              <a:rPr lang="en-US" smtClean="0"/>
              <a:t>‹#›</a:t>
            </a:fld>
            <a:endParaRPr lang="en-US"/>
          </a:p>
        </p:txBody>
      </p:sp>
    </p:spTree>
    <p:extLst>
      <p:ext uri="{BB962C8B-B14F-4D97-AF65-F5344CB8AC3E}">
        <p14:creationId xmlns:p14="http://schemas.microsoft.com/office/powerpoint/2010/main" val="3337318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www.psu.edu/" TargetMode="External"/><Relationship Id="rId3" Type="http://schemas.openxmlformats.org/officeDocument/2006/relationships/hyperlink" Target="http://www.d2l.com/" TargetMode="External"/><Relationship Id="rId7" Type="http://schemas.openxmlformats.org/officeDocument/2006/relationships/hyperlink" Target="http://www.mcgraw-hill.com/"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www.learningobjects.com/" TargetMode="External"/><Relationship Id="rId5" Type="http://schemas.openxmlformats.org/officeDocument/2006/relationships/hyperlink" Target="http://www.intellifylearning.com/" TargetMode="External"/><Relationship Id="rId4" Type="http://schemas.openxmlformats.org/officeDocument/2006/relationships/hyperlink" Target="http://www.elsevier.com/" TargetMode="External"/><Relationship Id="rId9" Type="http://schemas.openxmlformats.org/officeDocument/2006/relationships/hyperlink" Target="http://www.umich.edu/"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7857A-4ED7-4DB7-B088-03261947A7FB}" type="slidenum">
              <a:rPr lang="en-US" smtClean="0"/>
              <a:t>1</a:t>
            </a:fld>
            <a:endParaRPr lang="en-US"/>
          </a:p>
        </p:txBody>
      </p:sp>
    </p:spTree>
    <p:extLst>
      <p:ext uri="{BB962C8B-B14F-4D97-AF65-F5344CB8AC3E}">
        <p14:creationId xmlns:p14="http://schemas.microsoft.com/office/powerpoint/2010/main" val="1235461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7857A-4ED7-4DB7-B088-03261947A7FB}" type="slidenum">
              <a:rPr lang="en-US" smtClean="0"/>
              <a:t>16</a:t>
            </a:fld>
            <a:endParaRPr lang="en-US"/>
          </a:p>
        </p:txBody>
      </p:sp>
    </p:spTree>
    <p:extLst>
      <p:ext uri="{BB962C8B-B14F-4D97-AF65-F5344CB8AC3E}">
        <p14:creationId xmlns:p14="http://schemas.microsoft.com/office/powerpoint/2010/main" val="2534152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7857A-4ED7-4DB7-B088-03261947A7FB}" type="slidenum">
              <a:rPr lang="en-US" smtClean="0"/>
              <a:t>17</a:t>
            </a:fld>
            <a:endParaRPr lang="en-US"/>
          </a:p>
        </p:txBody>
      </p:sp>
    </p:spTree>
    <p:extLst>
      <p:ext uri="{BB962C8B-B14F-4D97-AF65-F5344CB8AC3E}">
        <p14:creationId xmlns:p14="http://schemas.microsoft.com/office/powerpoint/2010/main" val="333510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Have to ensure that content can</a:t>
            </a:r>
            <a:r>
              <a:rPr lang="en-US" sz="1400" baseline="0" dirty="0" smtClean="0"/>
              <a:t> be exchanged, transferred and utilized.</a:t>
            </a:r>
          </a:p>
          <a:p>
            <a:endParaRPr lang="en-US" sz="1400" baseline="0" dirty="0" smtClean="0"/>
          </a:p>
          <a:p>
            <a:r>
              <a:rPr lang="en-US" sz="1400" baseline="0" dirty="0" smtClean="0"/>
              <a:t>Tools – </a:t>
            </a:r>
            <a:r>
              <a:rPr lang="en-US" sz="1400" baseline="0" dirty="0" err="1" smtClean="0"/>
              <a:t>ebook</a:t>
            </a:r>
            <a:r>
              <a:rPr lang="en-US" sz="1400" baseline="0" dirty="0" smtClean="0"/>
              <a:t>, publisher material, SoftChalk – might be separate quizzing tool, so want that smooth exchange of data in a secured manner. </a:t>
            </a:r>
          </a:p>
          <a:p>
            <a:endParaRPr lang="en-US" sz="1400" baseline="0" dirty="0" smtClean="0"/>
          </a:p>
          <a:p>
            <a:r>
              <a:rPr lang="en-US" sz="1400" baseline="0" dirty="0" smtClean="0"/>
              <a:t>Caliper – interoperability standard for Analytics. Sponsored in part by the Bill and Melinda Gates Foundation; group of developers led by </a:t>
            </a:r>
            <a:r>
              <a:rPr lang="en-US" sz="1400" dirty="0" smtClean="0">
                <a:hlinkClick r:id="rId3"/>
              </a:rPr>
              <a:t>D2L</a:t>
            </a:r>
            <a:r>
              <a:rPr lang="en-US" sz="1400" dirty="0" smtClean="0"/>
              <a:t>, </a:t>
            </a:r>
            <a:r>
              <a:rPr lang="en-US" sz="1400" dirty="0" smtClean="0">
                <a:hlinkClick r:id="rId4"/>
              </a:rPr>
              <a:t>Elsevier</a:t>
            </a:r>
            <a:r>
              <a:rPr lang="en-US" sz="1400" dirty="0" smtClean="0"/>
              <a:t>, </a:t>
            </a:r>
            <a:r>
              <a:rPr lang="en-US" sz="1400" dirty="0" err="1" smtClean="0">
                <a:hlinkClick r:id="rId5"/>
              </a:rPr>
              <a:t>Intellify</a:t>
            </a:r>
            <a:r>
              <a:rPr lang="en-US" sz="1400" dirty="0" smtClean="0">
                <a:hlinkClick r:id="rId5"/>
              </a:rPr>
              <a:t> Learning</a:t>
            </a:r>
            <a:r>
              <a:rPr lang="en-US" sz="1400" dirty="0" smtClean="0"/>
              <a:t>, </a:t>
            </a:r>
            <a:r>
              <a:rPr lang="en-US" sz="1400" dirty="0" smtClean="0">
                <a:hlinkClick r:id="rId6"/>
              </a:rPr>
              <a:t>Learning Objects</a:t>
            </a:r>
            <a:r>
              <a:rPr lang="en-US" sz="1400" dirty="0" smtClean="0"/>
              <a:t>, </a:t>
            </a:r>
            <a:r>
              <a:rPr lang="en-US" sz="1400" dirty="0" smtClean="0">
                <a:hlinkClick r:id="rId7"/>
              </a:rPr>
              <a:t>McGraw-Hill Education</a:t>
            </a:r>
            <a:r>
              <a:rPr lang="en-US" sz="1400" dirty="0" smtClean="0"/>
              <a:t>, </a:t>
            </a:r>
            <a:r>
              <a:rPr lang="en-US" sz="1400" dirty="0" smtClean="0">
                <a:hlinkClick r:id="rId8"/>
              </a:rPr>
              <a:t>Penn State University</a:t>
            </a:r>
            <a:r>
              <a:rPr lang="en-US" sz="1400" dirty="0" smtClean="0"/>
              <a:t>, and the </a:t>
            </a:r>
            <a:r>
              <a:rPr lang="en-US" sz="1400" dirty="0" smtClean="0">
                <a:hlinkClick r:id="rId9"/>
              </a:rPr>
              <a:t>University of Michigan</a:t>
            </a:r>
            <a:endParaRPr lang="en-US" sz="1400" dirty="0"/>
          </a:p>
        </p:txBody>
      </p:sp>
      <p:sp>
        <p:nvSpPr>
          <p:cNvPr id="4" name="Slide Number Placeholder 3"/>
          <p:cNvSpPr>
            <a:spLocks noGrp="1"/>
          </p:cNvSpPr>
          <p:nvPr>
            <p:ph type="sldNum" sz="quarter" idx="10"/>
          </p:nvPr>
        </p:nvSpPr>
        <p:spPr/>
        <p:txBody>
          <a:bodyPr/>
          <a:lstStyle/>
          <a:p>
            <a:fld id="{FEE7857A-4ED7-4DB7-B088-03261947A7FB}" type="slidenum">
              <a:rPr lang="en-US" smtClean="0"/>
              <a:t>18</a:t>
            </a:fld>
            <a:endParaRPr lang="en-US"/>
          </a:p>
        </p:txBody>
      </p:sp>
    </p:spTree>
    <p:extLst>
      <p:ext uri="{BB962C8B-B14F-4D97-AF65-F5344CB8AC3E}">
        <p14:creationId xmlns:p14="http://schemas.microsoft.com/office/powerpoint/2010/main" val="1722518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7857A-4ED7-4DB7-B088-03261947A7FB}" type="slidenum">
              <a:rPr lang="en-US" smtClean="0"/>
              <a:t>19</a:t>
            </a:fld>
            <a:endParaRPr lang="en-US"/>
          </a:p>
        </p:txBody>
      </p:sp>
    </p:spTree>
    <p:extLst>
      <p:ext uri="{BB962C8B-B14F-4D97-AF65-F5344CB8AC3E}">
        <p14:creationId xmlns:p14="http://schemas.microsoft.com/office/powerpoint/2010/main" val="1260790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Caliper</a:t>
            </a:r>
            <a:endParaRPr lang="en-US" dirty="0"/>
          </a:p>
        </p:txBody>
      </p:sp>
      <p:sp>
        <p:nvSpPr>
          <p:cNvPr id="4" name="Slide Number Placeholder 3"/>
          <p:cNvSpPr>
            <a:spLocks noGrp="1"/>
          </p:cNvSpPr>
          <p:nvPr>
            <p:ph type="sldNum" sz="quarter" idx="10"/>
          </p:nvPr>
        </p:nvSpPr>
        <p:spPr/>
        <p:txBody>
          <a:bodyPr/>
          <a:lstStyle/>
          <a:p>
            <a:fld id="{FEE7857A-4ED7-4DB7-B088-03261947A7FB}" type="slidenum">
              <a:rPr lang="en-US" smtClean="0"/>
              <a:t>20</a:t>
            </a:fld>
            <a:endParaRPr lang="en-US"/>
          </a:p>
        </p:txBody>
      </p:sp>
    </p:spTree>
    <p:extLst>
      <p:ext uri="{BB962C8B-B14F-4D97-AF65-F5344CB8AC3E}">
        <p14:creationId xmlns:p14="http://schemas.microsoft.com/office/powerpoint/2010/main" val="3768090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Seen it more in the K-12 System </a:t>
            </a:r>
          </a:p>
          <a:p>
            <a:endParaRPr lang="en-US" sz="1400" dirty="0" smtClean="0"/>
          </a:p>
          <a:p>
            <a:r>
              <a:rPr lang="en-US" sz="1400" dirty="0" smtClean="0"/>
              <a:t>Learner profiles – learning styles, preferences</a:t>
            </a:r>
          </a:p>
          <a:p>
            <a:r>
              <a:rPr lang="en-US" sz="1400" dirty="0" smtClean="0"/>
              <a:t>Competency-based</a:t>
            </a:r>
            <a:r>
              <a:rPr lang="en-US" sz="1400" baseline="0" dirty="0" smtClean="0"/>
              <a:t> progression</a:t>
            </a:r>
          </a:p>
          <a:p>
            <a:r>
              <a:rPr lang="en-US" sz="1400" baseline="0" dirty="0" smtClean="0"/>
              <a:t>Individualized learning path</a:t>
            </a:r>
          </a:p>
          <a:p>
            <a:r>
              <a:rPr lang="en-US" sz="1400" baseline="0" dirty="0" smtClean="0"/>
              <a:t>Flexible learning environments</a:t>
            </a:r>
          </a:p>
          <a:p>
            <a:endParaRPr lang="en-US" sz="1400" dirty="0"/>
          </a:p>
        </p:txBody>
      </p:sp>
      <p:sp>
        <p:nvSpPr>
          <p:cNvPr id="4" name="Slide Number Placeholder 3"/>
          <p:cNvSpPr>
            <a:spLocks noGrp="1"/>
          </p:cNvSpPr>
          <p:nvPr>
            <p:ph type="sldNum" sz="quarter" idx="10"/>
          </p:nvPr>
        </p:nvSpPr>
        <p:spPr/>
        <p:txBody>
          <a:bodyPr/>
          <a:lstStyle/>
          <a:p>
            <a:fld id="{FEE7857A-4ED7-4DB7-B088-03261947A7FB}" type="slidenum">
              <a:rPr lang="en-US" smtClean="0"/>
              <a:t>21</a:t>
            </a:fld>
            <a:endParaRPr lang="en-US"/>
          </a:p>
        </p:txBody>
      </p:sp>
    </p:spTree>
    <p:extLst>
      <p:ext uri="{BB962C8B-B14F-4D97-AF65-F5344CB8AC3E}">
        <p14:creationId xmlns:p14="http://schemas.microsoft.com/office/powerpoint/2010/main" val="3230884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In its purest</a:t>
            </a:r>
            <a:r>
              <a:rPr lang="en-US" sz="1400" baseline="0" dirty="0" smtClean="0"/>
              <a:t> form, it means clear, customized, self-paced learning and degree pathways.</a:t>
            </a:r>
          </a:p>
          <a:p>
            <a:r>
              <a:rPr lang="en-US" sz="1400" baseline="0" dirty="0" smtClean="0"/>
              <a:t>Instruction that is paced to student learning needs and tailored to student learning preferences and interests. </a:t>
            </a:r>
            <a:endParaRPr lang="en-US" sz="1400" dirty="0"/>
          </a:p>
        </p:txBody>
      </p:sp>
      <p:sp>
        <p:nvSpPr>
          <p:cNvPr id="4" name="Slide Number Placeholder 3"/>
          <p:cNvSpPr>
            <a:spLocks noGrp="1"/>
          </p:cNvSpPr>
          <p:nvPr>
            <p:ph type="sldNum" sz="quarter" idx="10"/>
          </p:nvPr>
        </p:nvSpPr>
        <p:spPr/>
        <p:txBody>
          <a:bodyPr/>
          <a:lstStyle/>
          <a:p>
            <a:fld id="{FEE7857A-4ED7-4DB7-B088-03261947A7FB}" type="slidenum">
              <a:rPr lang="en-US" smtClean="0"/>
              <a:t>22</a:t>
            </a:fld>
            <a:endParaRPr lang="en-US"/>
          </a:p>
        </p:txBody>
      </p:sp>
    </p:spTree>
    <p:extLst>
      <p:ext uri="{BB962C8B-B14F-4D97-AF65-F5344CB8AC3E}">
        <p14:creationId xmlns:p14="http://schemas.microsoft.com/office/powerpoint/2010/main" val="3636701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Very applicable</a:t>
            </a:r>
            <a:r>
              <a:rPr lang="en-US" sz="1400" baseline="0" dirty="0" smtClean="0"/>
              <a:t> to industry, Customized Training and Continuing Ed. Certificates or technical degrees</a:t>
            </a:r>
          </a:p>
          <a:p>
            <a:endParaRPr lang="en-US" sz="1400" baseline="0" dirty="0" smtClean="0"/>
          </a:p>
          <a:p>
            <a:r>
              <a:rPr lang="en-US" sz="1400" b="1" dirty="0" smtClean="0"/>
              <a:t>Competency</a:t>
            </a:r>
            <a:r>
              <a:rPr lang="en-US" sz="1400" dirty="0" smtClean="0"/>
              <a:t>-</a:t>
            </a:r>
            <a:r>
              <a:rPr lang="en-US" sz="1400" b="1" dirty="0" smtClean="0"/>
              <a:t>based learning</a:t>
            </a:r>
            <a:r>
              <a:rPr lang="en-US" sz="1400" dirty="0" smtClean="0"/>
              <a:t> refers to systems of instruction, assessment, grading, and academic reporting that are </a:t>
            </a:r>
            <a:r>
              <a:rPr lang="en-US" sz="1400" b="1" dirty="0" smtClean="0"/>
              <a:t>based</a:t>
            </a:r>
            <a:r>
              <a:rPr lang="en-US" sz="1400" dirty="0" smtClean="0"/>
              <a:t> on students demonstrating that they have learned the knowledge and skills they are expected to learn as they progress through their </a:t>
            </a:r>
            <a:r>
              <a:rPr lang="en-US" sz="1400" b="1" dirty="0" smtClean="0"/>
              <a:t>education</a:t>
            </a:r>
            <a:endParaRPr lang="en-US" sz="1400" baseline="0" dirty="0" smtClean="0"/>
          </a:p>
          <a:p>
            <a:endParaRPr lang="en-US" sz="1400" baseline="0" dirty="0" smtClean="0"/>
          </a:p>
          <a:p>
            <a:r>
              <a:rPr lang="en-US" sz="1400" dirty="0" smtClean="0"/>
              <a:t>Not always related</a:t>
            </a:r>
            <a:r>
              <a:rPr lang="en-US" sz="1400" baseline="0" dirty="0" smtClean="0"/>
              <a:t> to time. </a:t>
            </a:r>
            <a:r>
              <a:rPr lang="en-US" sz="1400" dirty="0" smtClean="0"/>
              <a:t>While more traditional models can and often do measure competency, they are time-based — courses last about four months, and students may advance only after they have put in the seat time. This is true even if they could have completed the coursework and passed the final exam in half the time. So, while most colleges and universities hold time requirements constant and let learning vary, competency-based learning allows us to hold learning constant and let time vary.</a:t>
            </a:r>
          </a:p>
          <a:p>
            <a:pPr marL="228600" indent="-228600">
              <a:buAutoNum type="arabicPeriod"/>
            </a:pPr>
            <a:r>
              <a:rPr lang="en-US" sz="1400" dirty="0" smtClean="0"/>
              <a:t>Measure student learning rather than time.</a:t>
            </a:r>
          </a:p>
          <a:p>
            <a:pPr marL="228600" indent="-228600">
              <a:buAutoNum type="arabicPeriod"/>
            </a:pPr>
            <a:r>
              <a:rPr lang="en-US" sz="1400" dirty="0" smtClean="0"/>
              <a:t>Harness the power of technology for teaching and learning. Computer-mediated instruction gives us the ability to individualize learning for each student. </a:t>
            </a:r>
          </a:p>
          <a:p>
            <a:r>
              <a:rPr lang="en-US" sz="1400" dirty="0" smtClean="0"/>
              <a:t>3. Fundamentally change the faculty role. Faculty members work with students, guiding learning, answering questions, leading discussions, and helping students synthesize and apply knowledge</a:t>
            </a:r>
            <a:r>
              <a:rPr lang="en-US" sz="1400" dirty="0" smtClean="0"/>
              <a:t>.</a:t>
            </a:r>
            <a:endParaRPr lang="en-US" sz="1400" dirty="0" smtClean="0"/>
          </a:p>
          <a:p>
            <a:r>
              <a:rPr lang="en-US" sz="1400" dirty="0" smtClean="0"/>
              <a:t>4. Define competencies and develop valid, reliable assessments. We define what students should know and be able to do, and they graduate when they have demonstrated their competency. This means that we have to define the competencies very clearly. Getting industry input is essential to make sure that we’ve identified relevant competencies. Once the competencies are established, we need experts in assessment to ensure that we’re measuring the right things. </a:t>
            </a:r>
          </a:p>
          <a:p>
            <a:endParaRPr lang="en-US" sz="1400" dirty="0"/>
          </a:p>
        </p:txBody>
      </p:sp>
      <p:sp>
        <p:nvSpPr>
          <p:cNvPr id="4" name="Slide Number Placeholder 3"/>
          <p:cNvSpPr>
            <a:spLocks noGrp="1"/>
          </p:cNvSpPr>
          <p:nvPr>
            <p:ph type="sldNum" sz="quarter" idx="10"/>
          </p:nvPr>
        </p:nvSpPr>
        <p:spPr/>
        <p:txBody>
          <a:bodyPr/>
          <a:lstStyle/>
          <a:p>
            <a:fld id="{FEE7857A-4ED7-4DB7-B088-03261947A7FB}" type="slidenum">
              <a:rPr lang="en-US" smtClean="0"/>
              <a:t>23</a:t>
            </a:fld>
            <a:endParaRPr lang="en-US"/>
          </a:p>
        </p:txBody>
      </p:sp>
    </p:spTree>
    <p:extLst>
      <p:ext uri="{BB962C8B-B14F-4D97-AF65-F5344CB8AC3E}">
        <p14:creationId xmlns:p14="http://schemas.microsoft.com/office/powerpoint/2010/main" val="1089335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LeaP </a:t>
            </a:r>
            <a:r>
              <a:rPr lang="en-US" sz="1400" dirty="0" smtClean="0"/>
              <a:t>– by </a:t>
            </a:r>
            <a:r>
              <a:rPr lang="en-US" sz="1400" dirty="0" err="1" smtClean="0"/>
              <a:t>Knowillage</a:t>
            </a:r>
            <a:r>
              <a:rPr lang="en-US" sz="1400" baseline="0" dirty="0" smtClean="0"/>
              <a:t> – but D2L’s product now</a:t>
            </a:r>
          </a:p>
          <a:p>
            <a:r>
              <a:rPr lang="en-US" sz="1400" dirty="0" smtClean="0"/>
              <a:t>The study was done on an Introduction to Chemistry course at an unnamed Canadian university. Following ~130 students, the study looked at test scores.</a:t>
            </a:r>
            <a:r>
              <a:rPr lang="en-US" sz="1400" baseline="0" dirty="0" smtClean="0"/>
              <a:t> S</a:t>
            </a:r>
            <a:r>
              <a:rPr lang="en-US" sz="1400" dirty="0" smtClean="0"/>
              <a:t>tudy was not about the LMS – it was about the pedagogical usage of the adaptive engine that sits on top of the LMS. The study found evidence that </a:t>
            </a:r>
            <a:r>
              <a:rPr lang="en-US" sz="1400" dirty="0" err="1" smtClean="0"/>
              <a:t>Knowillage</a:t>
            </a:r>
            <a:r>
              <a:rPr lang="en-US" sz="1400" dirty="0" smtClean="0"/>
              <a:t> / LeaP allows students to have better test scores than students using just the main functionality</a:t>
            </a:r>
            <a:r>
              <a:rPr lang="en-US" sz="1400" baseline="0" dirty="0" smtClean="0"/>
              <a:t> within the LE.</a:t>
            </a:r>
          </a:p>
          <a:p>
            <a:endParaRPr lang="en-US" dirty="0"/>
          </a:p>
        </p:txBody>
      </p:sp>
      <p:sp>
        <p:nvSpPr>
          <p:cNvPr id="4" name="Slide Number Placeholder 3"/>
          <p:cNvSpPr>
            <a:spLocks noGrp="1"/>
          </p:cNvSpPr>
          <p:nvPr>
            <p:ph type="sldNum" sz="quarter" idx="10"/>
          </p:nvPr>
        </p:nvSpPr>
        <p:spPr/>
        <p:txBody>
          <a:bodyPr/>
          <a:lstStyle/>
          <a:p>
            <a:fld id="{FEE7857A-4ED7-4DB7-B088-03261947A7FB}" type="slidenum">
              <a:rPr lang="en-US" smtClean="0"/>
              <a:t>24</a:t>
            </a:fld>
            <a:endParaRPr lang="en-US"/>
          </a:p>
        </p:txBody>
      </p:sp>
    </p:spTree>
    <p:extLst>
      <p:ext uri="{BB962C8B-B14F-4D97-AF65-F5344CB8AC3E}">
        <p14:creationId xmlns:p14="http://schemas.microsoft.com/office/powerpoint/2010/main" val="2307726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Learning analytics: measurement, collection, analysis and reporting of data about learners to optimize learning in the environment in which it occurs</a:t>
            </a:r>
          </a:p>
          <a:p>
            <a:endParaRPr lang="en-US" sz="1400" dirty="0" smtClean="0"/>
          </a:p>
          <a:p>
            <a:r>
              <a:rPr lang="en-US" sz="1400" dirty="0" smtClean="0"/>
              <a:t>Integrated planning and advising systems (IPAS) – Learning analytics can be seen as</a:t>
            </a:r>
            <a:r>
              <a:rPr lang="en-US" sz="1400" baseline="0" dirty="0" smtClean="0"/>
              <a:t> a </a:t>
            </a:r>
            <a:r>
              <a:rPr lang="en-US" sz="1400" baseline="0" dirty="0" err="1" smtClean="0"/>
              <a:t>poart</a:t>
            </a:r>
            <a:r>
              <a:rPr lang="en-US" sz="1400" baseline="0" dirty="0" smtClean="0"/>
              <a:t> of the larger IPAS suite of student success services. </a:t>
            </a:r>
            <a:endParaRPr lang="en-US" sz="1400" dirty="0" smtClean="0"/>
          </a:p>
          <a:p>
            <a:endParaRPr lang="en-US" sz="1400" dirty="0" smtClean="0"/>
          </a:p>
          <a:p>
            <a:r>
              <a:rPr lang="en-US" sz="1400" b="1" dirty="0" smtClean="0"/>
              <a:t>Renewed emphasis on student progress and degree completion is driving higher education to take a fresh look at services that promote student success.</a:t>
            </a:r>
            <a:r>
              <a:rPr lang="en-US" sz="1400" dirty="0" smtClean="0"/>
              <a:t> Integrated planning and advising services (IPAS) are an approach to student success that promotes shared ownership for educational progress among students, faculty, and staff through holistic information and services that contribute to credential completion. EDUCAUSE is contributing to this effort with a comprehensive ECAR research project which will investigate IPAS benchmarking; data and systems integration; implementation; and assessment and evaluation. </a:t>
            </a:r>
          </a:p>
          <a:p>
            <a:endParaRPr lang="en-US" sz="1400" dirty="0" smtClean="0"/>
          </a:p>
          <a:p>
            <a:r>
              <a:rPr lang="en-US" sz="1400" dirty="0" smtClean="0"/>
              <a:t>Assessment of learning: CBE or outcomes – the key of the NGDLE is to weave together formative assessments, adaptive learning technology, and learning analytics. And if the course is organized around competencies, the LMS platforms have introduced support for Competency based approaches with tools. Many institutions now have CBE</a:t>
            </a:r>
            <a:r>
              <a:rPr lang="en-US" sz="1400" baseline="0" dirty="0" smtClean="0"/>
              <a:t> based programs. Moving away from a single-approach to learning.</a:t>
            </a:r>
            <a:endParaRPr lang="en-US" sz="1400" dirty="0" smtClean="0"/>
          </a:p>
          <a:p>
            <a:endParaRPr lang="en-US" sz="1400" dirty="0" smtClean="0"/>
          </a:p>
          <a:p>
            <a:r>
              <a:rPr lang="en-US" sz="1400" dirty="0" smtClean="0"/>
              <a:t>Faculty,</a:t>
            </a:r>
            <a:r>
              <a:rPr lang="en-US" sz="1400" baseline="0" dirty="0" smtClean="0"/>
              <a:t> students, and administrators want to configure reporting dashboards to get the information they deem most essential to tracking progress.</a:t>
            </a:r>
          </a:p>
          <a:p>
            <a:endParaRPr lang="en-US" sz="1400" baseline="0" dirty="0" smtClean="0"/>
          </a:p>
          <a:p>
            <a:endParaRPr lang="en-US" sz="1400" baseline="0" dirty="0" smtClean="0"/>
          </a:p>
          <a:p>
            <a:endParaRPr lang="en-US" dirty="0"/>
          </a:p>
        </p:txBody>
      </p:sp>
      <p:sp>
        <p:nvSpPr>
          <p:cNvPr id="4" name="Slide Number Placeholder 3"/>
          <p:cNvSpPr>
            <a:spLocks noGrp="1"/>
          </p:cNvSpPr>
          <p:nvPr>
            <p:ph type="sldNum" sz="quarter" idx="10"/>
          </p:nvPr>
        </p:nvSpPr>
        <p:spPr/>
        <p:txBody>
          <a:bodyPr/>
          <a:lstStyle/>
          <a:p>
            <a:fld id="{FEE7857A-4ED7-4DB7-B088-03261947A7FB}" type="slidenum">
              <a:rPr lang="en-US" smtClean="0"/>
              <a:t>25</a:t>
            </a:fld>
            <a:endParaRPr lang="en-US"/>
          </a:p>
        </p:txBody>
      </p:sp>
    </p:spTree>
    <p:extLst>
      <p:ext uri="{BB962C8B-B14F-4D97-AF65-F5344CB8AC3E}">
        <p14:creationId xmlns:p14="http://schemas.microsoft.com/office/powerpoint/2010/main" val="1082155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Most of the current LMS systems were designed under the assumption that what happens in the course must stay in the course. As a result, within the LMS, the course is a private community—a walled garden. </a:t>
            </a:r>
          </a:p>
          <a:p>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This phrase has come to represent closed information technology systems or virtual spaces inaccessible to outsiders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Instructor</a:t>
            </a:r>
            <a:r>
              <a:rPr lang="en-US" sz="1400" kern="1200" baseline="0" dirty="0" smtClean="0">
                <a:solidFill>
                  <a:schemeClr val="tx1"/>
                </a:solidFill>
                <a:effectLst/>
                <a:latin typeface="+mn-lt"/>
                <a:ea typeface="+mn-ea"/>
                <a:cs typeface="+mn-cs"/>
              </a:rPr>
              <a:t> and course-centric. One size fits-all architecture. </a:t>
            </a:r>
            <a:endParaRPr lang="en-US" sz="1400" dirty="0"/>
          </a:p>
        </p:txBody>
      </p:sp>
      <p:sp>
        <p:nvSpPr>
          <p:cNvPr id="4" name="Slide Number Placeholder 3"/>
          <p:cNvSpPr>
            <a:spLocks noGrp="1"/>
          </p:cNvSpPr>
          <p:nvPr>
            <p:ph type="sldNum" sz="quarter" idx="10"/>
          </p:nvPr>
        </p:nvSpPr>
        <p:spPr/>
        <p:txBody>
          <a:bodyPr/>
          <a:lstStyle/>
          <a:p>
            <a:fld id="{FEE7857A-4ED7-4DB7-B088-03261947A7FB}" type="slidenum">
              <a:rPr lang="en-US" smtClean="0"/>
              <a:t>2</a:t>
            </a:fld>
            <a:endParaRPr lang="en-US"/>
          </a:p>
        </p:txBody>
      </p:sp>
    </p:spTree>
    <p:extLst>
      <p:ext uri="{BB962C8B-B14F-4D97-AF65-F5344CB8AC3E}">
        <p14:creationId xmlns:p14="http://schemas.microsoft.com/office/powerpoint/2010/main" val="3138829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IPAS </a:t>
            </a:r>
            <a:r>
              <a:rPr lang="en-US" sz="1400" dirty="0" smtClean="0"/>
              <a:t>services seek to realize a comprehensive vision of a technology-enabled and integrated digital environment that provides students, advisors, and faculty with the following capabilities:</a:t>
            </a:r>
          </a:p>
          <a:p>
            <a:pPr lvl="1"/>
            <a:r>
              <a:rPr lang="en-US" sz="1400" dirty="0" smtClean="0"/>
              <a:t>Education planning – identifying the degree and the best path to its achievement</a:t>
            </a:r>
          </a:p>
          <a:p>
            <a:pPr lvl="1"/>
            <a:r>
              <a:rPr lang="en-US" sz="1400" dirty="0" smtClean="0"/>
              <a:t>Progress tracking (whether the learner is on course toward degree completion</a:t>
            </a:r>
          </a:p>
          <a:p>
            <a:pPr lvl="1"/>
            <a:r>
              <a:rPr lang="en-US" sz="1400" dirty="0" smtClean="0"/>
              <a:t>Advising and counseling (offering mentoring and tutoring services)</a:t>
            </a:r>
          </a:p>
          <a:p>
            <a:pPr lvl="1"/>
            <a:r>
              <a:rPr lang="en-US" sz="1400" dirty="0" smtClean="0"/>
              <a:t>Early alert system (initiating intervention strategies with at-risk students)</a:t>
            </a:r>
          </a:p>
          <a:p>
            <a:endParaRPr lang="en-US" sz="1400" b="1" kern="1200" dirty="0" smtClean="0">
              <a:solidFill>
                <a:schemeClr val="tx1"/>
              </a:solidFill>
              <a:effectLst/>
              <a:latin typeface="+mn-lt"/>
              <a:ea typeface="+mn-ea"/>
              <a:cs typeface="+mn-cs"/>
            </a:endParaRPr>
          </a:p>
          <a:p>
            <a:r>
              <a:rPr lang="en-US" sz="1400" b="1" kern="1200" dirty="0" smtClean="0">
                <a:solidFill>
                  <a:schemeClr val="tx1"/>
                </a:solidFill>
                <a:effectLst/>
                <a:latin typeface="+mn-lt"/>
                <a:ea typeface="+mn-ea"/>
                <a:cs typeface="+mn-cs"/>
              </a:rPr>
              <a:t>Integrated planning and advising services (IPAS) are an approach to student success that promotes shared ownership for educational progress among students, faculty, and staff through holistic information and services that contribute to credential completion. EDUCAUSE is contributing to this effort with a comprehensive ECAR research project which will investigate IPAS benchmarking; data and systems integration; implementation; and assessment and evaluation. </a:t>
            </a:r>
          </a:p>
          <a:p>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FEE7857A-4ED7-4DB7-B088-03261947A7FB}" type="slidenum">
              <a:rPr lang="en-US" smtClean="0"/>
              <a:t>26</a:t>
            </a:fld>
            <a:endParaRPr lang="en-US"/>
          </a:p>
        </p:txBody>
      </p:sp>
    </p:spTree>
    <p:extLst>
      <p:ext uri="{BB962C8B-B14F-4D97-AF65-F5344CB8AC3E}">
        <p14:creationId xmlns:p14="http://schemas.microsoft.com/office/powerpoint/2010/main" val="1017284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LMSs in the first iterations support the walled garden: the course is a private community</a:t>
            </a:r>
          </a:p>
          <a:p>
            <a:r>
              <a:rPr lang="en-US" sz="1400" dirty="0" smtClean="0"/>
              <a:t>Based on transmission model (instructor-posted materials)  for faculty </a:t>
            </a:r>
            <a:r>
              <a:rPr lang="en-US" sz="1400" baseline="0" dirty="0" smtClean="0"/>
              <a:t>to post course documents, Except for discussion topics and group work,</a:t>
            </a:r>
            <a:r>
              <a:rPr lang="en-US" sz="1400" dirty="0" smtClean="0"/>
              <a:t> </a:t>
            </a:r>
          </a:p>
          <a:p>
            <a:endParaRPr lang="en-US" sz="1400" dirty="0" smtClean="0"/>
          </a:p>
          <a:p>
            <a:r>
              <a:rPr lang="en-US" sz="1400" dirty="0" smtClean="0"/>
              <a:t>Goal of the NGDLE – to move past the binary choice of either public or private. It should enable a learning community to make choices about which elements are public vs. private.</a:t>
            </a:r>
          </a:p>
          <a:p>
            <a:r>
              <a:rPr lang="en-US" sz="1400" baseline="0" dirty="0" smtClean="0"/>
              <a:t> not much ability to collaborate. No shared creation or editing of documents. Students have to use tools outside of the LMS. </a:t>
            </a:r>
          </a:p>
          <a:p>
            <a:endParaRPr lang="en-US" sz="1400" baseline="0" dirty="0" smtClean="0"/>
          </a:p>
          <a:p>
            <a:r>
              <a:rPr lang="en-US" sz="1400" baseline="0" dirty="0" smtClean="0"/>
              <a:t>Newer technologies provide learners and instructors ways to collaboratively construct pathways to accomplish learning goals. Learners are not restricted to forming collaborations with just their peers in their course. They can organize inter-institutional collaborations, discover content, participate in MOOCs, to augment their learning. The breadth and depth of resources at the disposal of higher education is unprecedented. The NGDLE has to provide the architecture to support this kind of learning.</a:t>
            </a:r>
          </a:p>
          <a:p>
            <a:endParaRPr lang="en-US" sz="1400" baseline="0" dirty="0" smtClean="0"/>
          </a:p>
          <a:p>
            <a:endParaRPr lang="en-US" sz="1400" dirty="0"/>
          </a:p>
        </p:txBody>
      </p:sp>
      <p:sp>
        <p:nvSpPr>
          <p:cNvPr id="4" name="Slide Number Placeholder 3"/>
          <p:cNvSpPr>
            <a:spLocks noGrp="1"/>
          </p:cNvSpPr>
          <p:nvPr>
            <p:ph type="sldNum" sz="quarter" idx="10"/>
          </p:nvPr>
        </p:nvSpPr>
        <p:spPr/>
        <p:txBody>
          <a:bodyPr/>
          <a:lstStyle/>
          <a:p>
            <a:fld id="{FEE7857A-4ED7-4DB7-B088-03261947A7FB}" type="slidenum">
              <a:rPr lang="en-US" smtClean="0"/>
              <a:t>27</a:t>
            </a:fld>
            <a:endParaRPr lang="en-US"/>
          </a:p>
        </p:txBody>
      </p:sp>
    </p:spTree>
    <p:extLst>
      <p:ext uri="{BB962C8B-B14F-4D97-AF65-F5344CB8AC3E}">
        <p14:creationId xmlns:p14="http://schemas.microsoft.com/office/powerpoint/2010/main" val="2661056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So your school has video creation capability – but does the school have captioning in its toolset? Easy for the report</a:t>
            </a:r>
            <a:r>
              <a:rPr lang="en-US" sz="1400" baseline="0" dirty="0" smtClean="0"/>
              <a:t> to include it, but we know the massive cost associated with having all tools in the tool set.</a:t>
            </a:r>
            <a:endParaRPr lang="en-US" sz="1400" dirty="0"/>
          </a:p>
        </p:txBody>
      </p:sp>
      <p:sp>
        <p:nvSpPr>
          <p:cNvPr id="4" name="Slide Number Placeholder 3"/>
          <p:cNvSpPr>
            <a:spLocks noGrp="1"/>
          </p:cNvSpPr>
          <p:nvPr>
            <p:ph type="sldNum" sz="quarter" idx="10"/>
          </p:nvPr>
        </p:nvSpPr>
        <p:spPr/>
        <p:txBody>
          <a:bodyPr/>
          <a:lstStyle/>
          <a:p>
            <a:fld id="{FEE7857A-4ED7-4DB7-B088-03261947A7FB}" type="slidenum">
              <a:rPr lang="en-US" smtClean="0"/>
              <a:t>28</a:t>
            </a:fld>
            <a:endParaRPr lang="en-US"/>
          </a:p>
        </p:txBody>
      </p:sp>
    </p:spTree>
    <p:extLst>
      <p:ext uri="{BB962C8B-B14F-4D97-AF65-F5344CB8AC3E}">
        <p14:creationId xmlns:p14="http://schemas.microsoft.com/office/powerpoint/2010/main" val="447972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7857A-4ED7-4DB7-B088-03261947A7FB}" type="slidenum">
              <a:rPr lang="en-US" smtClean="0"/>
              <a:t>29</a:t>
            </a:fld>
            <a:endParaRPr lang="en-US"/>
          </a:p>
        </p:txBody>
      </p:sp>
    </p:spTree>
    <p:extLst>
      <p:ext uri="{BB962C8B-B14F-4D97-AF65-F5344CB8AC3E}">
        <p14:creationId xmlns:p14="http://schemas.microsoft.com/office/powerpoint/2010/main" val="32602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7857A-4ED7-4DB7-B088-03261947A7FB}" type="slidenum">
              <a:rPr lang="en-US" smtClean="0"/>
              <a:t>30</a:t>
            </a:fld>
            <a:endParaRPr lang="en-US"/>
          </a:p>
        </p:txBody>
      </p:sp>
    </p:spTree>
    <p:extLst>
      <p:ext uri="{BB962C8B-B14F-4D97-AF65-F5344CB8AC3E}">
        <p14:creationId xmlns:p14="http://schemas.microsoft.com/office/powerpoint/2010/main" val="1509921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Name elements of each that already exist or have been developed</a:t>
            </a:r>
          </a:p>
          <a:p>
            <a:endParaRPr lang="en-US" dirty="0"/>
          </a:p>
        </p:txBody>
      </p:sp>
      <p:sp>
        <p:nvSpPr>
          <p:cNvPr id="4" name="Slide Number Placeholder 3"/>
          <p:cNvSpPr>
            <a:spLocks noGrp="1"/>
          </p:cNvSpPr>
          <p:nvPr>
            <p:ph type="sldNum" sz="quarter" idx="10"/>
          </p:nvPr>
        </p:nvSpPr>
        <p:spPr/>
        <p:txBody>
          <a:bodyPr/>
          <a:lstStyle/>
          <a:p>
            <a:fld id="{FEE7857A-4ED7-4DB7-B088-03261947A7FB}" type="slidenum">
              <a:rPr lang="en-US" smtClean="0"/>
              <a:t>32</a:t>
            </a:fld>
            <a:endParaRPr lang="en-US"/>
          </a:p>
        </p:txBody>
      </p:sp>
    </p:spTree>
    <p:extLst>
      <p:ext uri="{BB962C8B-B14F-4D97-AF65-F5344CB8AC3E}">
        <p14:creationId xmlns:p14="http://schemas.microsoft.com/office/powerpoint/2010/main" val="1718535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7857A-4ED7-4DB7-B088-03261947A7FB}" type="slidenum">
              <a:rPr lang="en-US" smtClean="0"/>
              <a:t>33</a:t>
            </a:fld>
            <a:endParaRPr lang="en-US"/>
          </a:p>
        </p:txBody>
      </p:sp>
    </p:spTree>
    <p:extLst>
      <p:ext uri="{BB962C8B-B14F-4D97-AF65-F5344CB8AC3E}">
        <p14:creationId xmlns:p14="http://schemas.microsoft.com/office/powerpoint/2010/main" val="1811409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7857A-4ED7-4DB7-B088-03261947A7FB}" type="slidenum">
              <a:rPr lang="en-US" smtClean="0"/>
              <a:t>35</a:t>
            </a:fld>
            <a:endParaRPr lang="en-US"/>
          </a:p>
        </p:txBody>
      </p:sp>
    </p:spTree>
    <p:extLst>
      <p:ext uri="{BB962C8B-B14F-4D97-AF65-F5344CB8AC3E}">
        <p14:creationId xmlns:p14="http://schemas.microsoft.com/office/powerpoint/2010/main" val="1014341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7857A-4ED7-4DB7-B088-03261947A7FB}" type="slidenum">
              <a:rPr lang="en-US" smtClean="0"/>
              <a:t>3</a:t>
            </a:fld>
            <a:endParaRPr lang="en-US"/>
          </a:p>
        </p:txBody>
      </p:sp>
    </p:spTree>
    <p:extLst>
      <p:ext uri="{BB962C8B-B14F-4D97-AF65-F5344CB8AC3E}">
        <p14:creationId xmlns:p14="http://schemas.microsoft.com/office/powerpoint/2010/main" val="748702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7857A-4ED7-4DB7-B088-03261947A7FB}" type="slidenum">
              <a:rPr lang="en-US" smtClean="0"/>
              <a:t>4</a:t>
            </a:fld>
            <a:endParaRPr lang="en-US"/>
          </a:p>
        </p:txBody>
      </p:sp>
    </p:spTree>
    <p:extLst>
      <p:ext uri="{BB962C8B-B14F-4D97-AF65-F5344CB8AC3E}">
        <p14:creationId xmlns:p14="http://schemas.microsoft.com/office/powerpoint/2010/main" val="697851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err="1" smtClean="0"/>
              <a:t>ListEdTech</a:t>
            </a:r>
            <a:r>
              <a:rPr lang="en-US" sz="1400" dirty="0" smtClean="0"/>
              <a:t>  It’s a 1.7 billion dollar business globally. 99% of institutions</a:t>
            </a:r>
            <a:r>
              <a:rPr lang="en-US" sz="1400" baseline="0" dirty="0" smtClean="0"/>
              <a:t> have an LMS. 85% of faculty use one. 83% of students use one. </a:t>
            </a:r>
            <a:endParaRPr lang="en-US" sz="1400" dirty="0" smtClean="0"/>
          </a:p>
        </p:txBody>
      </p:sp>
      <p:sp>
        <p:nvSpPr>
          <p:cNvPr id="4" name="Slide Number Placeholder 3"/>
          <p:cNvSpPr>
            <a:spLocks noGrp="1"/>
          </p:cNvSpPr>
          <p:nvPr>
            <p:ph type="sldNum" sz="quarter" idx="10"/>
          </p:nvPr>
        </p:nvSpPr>
        <p:spPr/>
        <p:txBody>
          <a:bodyPr/>
          <a:lstStyle/>
          <a:p>
            <a:fld id="{FEE7857A-4ED7-4DB7-B088-03261947A7FB}" type="slidenum">
              <a:rPr lang="en-US" smtClean="0"/>
              <a:t>5</a:t>
            </a:fld>
            <a:endParaRPr lang="en-US"/>
          </a:p>
        </p:txBody>
      </p:sp>
    </p:spTree>
    <p:extLst>
      <p:ext uri="{BB962C8B-B14F-4D97-AF65-F5344CB8AC3E}">
        <p14:creationId xmlns:p14="http://schemas.microsoft.com/office/powerpoint/2010/main" val="3399797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err="1" smtClean="0"/>
              <a:t>ListEdTech</a:t>
            </a:r>
            <a:r>
              <a:rPr lang="en-US" sz="1400" dirty="0" smtClean="0"/>
              <a:t> </a:t>
            </a:r>
          </a:p>
          <a:p>
            <a:r>
              <a:rPr lang="en-US" sz="1400" dirty="0" smtClean="0"/>
              <a:t>Blackboar</a:t>
            </a:r>
            <a:r>
              <a:rPr lang="en-US" sz="1400" baseline="0" dirty="0" smtClean="0"/>
              <a:t>d has dominated the higher ed market since data was first collected in 2002. But their overall market share is now declining. Canvas seems to be the new favorite for adoption. </a:t>
            </a:r>
          </a:p>
          <a:p>
            <a:r>
              <a:rPr lang="en-US" sz="1400" baseline="0" dirty="0" smtClean="0"/>
              <a:t>Little </a:t>
            </a:r>
            <a:r>
              <a:rPr lang="en-US" sz="1400" baseline="0" dirty="0" smtClean="0"/>
              <a:t>variation in satisfaction ratings for different LMS vendors. </a:t>
            </a:r>
            <a:r>
              <a:rPr lang="en-US" sz="1400" dirty="0" smtClean="0"/>
              <a:t>Vendors are </a:t>
            </a:r>
            <a:r>
              <a:rPr lang="en-US" sz="1400" b="0" dirty="0" smtClean="0"/>
              <a:t>developing all functionality in the cloud.</a:t>
            </a:r>
          </a:p>
          <a:p>
            <a:endParaRPr lang="en-US" sz="1400" b="0" baseline="0" dirty="0" smtClean="0"/>
          </a:p>
          <a:p>
            <a:r>
              <a:rPr lang="en-US" sz="1400" b="0" baseline="0" dirty="0" smtClean="0"/>
              <a:t>Canvas – </a:t>
            </a:r>
            <a:r>
              <a:rPr lang="en-US" sz="1400" b="0" baseline="0" dirty="0" err="1" smtClean="0"/>
              <a:t>Speedgrader</a:t>
            </a:r>
            <a:r>
              <a:rPr lang="en-US" sz="1400" b="0" baseline="0" dirty="0" smtClean="0"/>
              <a:t>, can share your course with the world, </a:t>
            </a:r>
            <a:r>
              <a:rPr lang="en-US" sz="1400" b="0" baseline="0" dirty="0" err="1" smtClean="0"/>
              <a:t>EduApps</a:t>
            </a:r>
            <a:r>
              <a:rPr lang="en-US" sz="1400" b="0" baseline="0" dirty="0" smtClean="0"/>
              <a:t> Center</a:t>
            </a:r>
          </a:p>
        </p:txBody>
      </p:sp>
      <p:sp>
        <p:nvSpPr>
          <p:cNvPr id="4" name="Slide Number Placeholder 3"/>
          <p:cNvSpPr>
            <a:spLocks noGrp="1"/>
          </p:cNvSpPr>
          <p:nvPr>
            <p:ph type="sldNum" sz="quarter" idx="10"/>
          </p:nvPr>
        </p:nvSpPr>
        <p:spPr/>
        <p:txBody>
          <a:bodyPr/>
          <a:lstStyle/>
          <a:p>
            <a:fld id="{FEE7857A-4ED7-4DB7-B088-03261947A7FB}" type="slidenum">
              <a:rPr lang="en-US" smtClean="0"/>
              <a:t>6</a:t>
            </a:fld>
            <a:endParaRPr lang="en-US"/>
          </a:p>
        </p:txBody>
      </p:sp>
    </p:spTree>
    <p:extLst>
      <p:ext uri="{BB962C8B-B14F-4D97-AF65-F5344CB8AC3E}">
        <p14:creationId xmlns:p14="http://schemas.microsoft.com/office/powerpoint/2010/main" val="169885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Terms</a:t>
            </a:r>
            <a:r>
              <a:rPr lang="en-US" sz="1400" baseline="0" dirty="0" smtClean="0"/>
              <a:t> such as LMS 3.0 or LMS in a post-LMS world abound. Restlessness with the LMS is conspicuous. Despite the high percentages of LMS adoption, relatively few faculty use the more advanced features or use it consistently across programs.</a:t>
            </a:r>
          </a:p>
          <a:p>
            <a:endParaRPr lang="en-US" sz="1400" baseline="0" dirty="0" smtClean="0"/>
          </a:p>
          <a:p>
            <a:r>
              <a:rPr lang="en-US" sz="1400" baseline="0" dirty="0" smtClean="0"/>
              <a:t>What is clear is that it enables administration of a class, but less enables learning itself. What is Next Generation Learning? Needs to support this. </a:t>
            </a:r>
          </a:p>
          <a:p>
            <a:endParaRPr lang="en-US" sz="1400" baseline="0" dirty="0" smtClean="0"/>
          </a:p>
          <a:p>
            <a:r>
              <a:rPr lang="en-US" sz="1400" baseline="0" dirty="0" smtClean="0"/>
              <a:t>The notion of building from scratch is reaching obsolescence. We can’t expect new LMS products to appear in the near horizon that are fantastically different. And those that did build in a way that they said was vastly different? The legacy systems are re-architecting and they are nearly all caught up with each other. </a:t>
            </a:r>
          </a:p>
          <a:p>
            <a:endParaRPr lang="en-US" sz="1400" baseline="0" dirty="0" smtClean="0"/>
          </a:p>
          <a:p>
            <a:endParaRPr lang="en-US" sz="1400" dirty="0"/>
          </a:p>
        </p:txBody>
      </p:sp>
      <p:sp>
        <p:nvSpPr>
          <p:cNvPr id="4" name="Slide Number Placeholder 3"/>
          <p:cNvSpPr>
            <a:spLocks noGrp="1"/>
          </p:cNvSpPr>
          <p:nvPr>
            <p:ph type="sldNum" sz="quarter" idx="10"/>
          </p:nvPr>
        </p:nvSpPr>
        <p:spPr/>
        <p:txBody>
          <a:bodyPr/>
          <a:lstStyle/>
          <a:p>
            <a:fld id="{FEE7857A-4ED7-4DB7-B088-03261947A7FB}" type="slidenum">
              <a:rPr lang="en-US" smtClean="0"/>
              <a:t>12</a:t>
            </a:fld>
            <a:endParaRPr lang="en-US"/>
          </a:p>
        </p:txBody>
      </p:sp>
    </p:spTree>
    <p:extLst>
      <p:ext uri="{BB962C8B-B14F-4D97-AF65-F5344CB8AC3E}">
        <p14:creationId xmlns:p14="http://schemas.microsoft.com/office/powerpoint/2010/main" val="3206853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What </a:t>
            </a:r>
            <a:r>
              <a:rPr lang="en-US" sz="1400" dirty="0" smtClean="0"/>
              <a:t>does next generation look like?</a:t>
            </a:r>
          </a:p>
          <a:p>
            <a:endParaRPr lang="en-US" sz="1400" dirty="0" smtClean="0"/>
          </a:p>
          <a:p>
            <a:r>
              <a:rPr lang="en-US" sz="1400" dirty="0" smtClean="0"/>
              <a:t>Example: </a:t>
            </a:r>
            <a:endParaRPr lang="en-US" sz="1400" dirty="0" smtClean="0">
              <a:effectLst/>
            </a:endParaRPr>
          </a:p>
          <a:p>
            <a:pPr lvl="1"/>
            <a:r>
              <a:rPr lang="en-US" sz="1400" kern="1200" dirty="0" smtClean="0">
                <a:solidFill>
                  <a:schemeClr val="tx1"/>
                </a:solidFill>
                <a:effectLst/>
                <a:latin typeface="+mn-lt"/>
                <a:ea typeface="+mn-ea"/>
                <a:cs typeface="+mn-cs"/>
              </a:rPr>
              <a:t>Plug </a:t>
            </a:r>
            <a:r>
              <a:rPr lang="en-US" sz="1400" kern="1200" dirty="0" smtClean="0">
                <a:solidFill>
                  <a:schemeClr val="tx1"/>
                </a:solidFill>
                <a:effectLst/>
                <a:latin typeface="+mn-lt"/>
                <a:ea typeface="+mn-ea"/>
                <a:cs typeface="+mn-cs"/>
              </a:rPr>
              <a:t>&amp; play digital resources, learning tools, real-time analytics, competencies, mobile – responsive design, gamification and badging</a:t>
            </a:r>
          </a:p>
          <a:p>
            <a:pPr lvl="1"/>
            <a:endParaRPr lang="en-US" sz="1400" kern="1200" dirty="0" smtClean="0">
              <a:solidFill>
                <a:schemeClr val="tx1"/>
              </a:solidFill>
              <a:effectLst/>
              <a:latin typeface="+mn-lt"/>
              <a:ea typeface="+mn-ea"/>
              <a:cs typeface="+mn-cs"/>
            </a:endParaRPr>
          </a:p>
          <a:p>
            <a:pPr lvl="1"/>
            <a:r>
              <a:rPr lang="en-US" sz="1400" kern="1200" dirty="0" smtClean="0">
                <a:solidFill>
                  <a:schemeClr val="tx1"/>
                </a:solidFill>
                <a:effectLst/>
                <a:latin typeface="+mn-lt"/>
                <a:ea typeface="+mn-ea"/>
                <a:cs typeface="+mn-cs"/>
              </a:rPr>
              <a:t>Or</a:t>
            </a:r>
            <a:r>
              <a:rPr lang="en-US" sz="1400" kern="1200" baseline="0" dirty="0" smtClean="0">
                <a:solidFill>
                  <a:schemeClr val="tx1"/>
                </a:solidFill>
                <a:effectLst/>
                <a:latin typeface="+mn-lt"/>
                <a:ea typeface="+mn-ea"/>
                <a:cs typeface="+mn-cs"/>
              </a:rPr>
              <a:t> project-based learning</a:t>
            </a:r>
            <a:endParaRPr lang="en-US" sz="1400" kern="1200" dirty="0" smtClean="0">
              <a:solidFill>
                <a:schemeClr val="tx1"/>
              </a:solidFill>
              <a:effectLst/>
              <a:latin typeface="+mn-lt"/>
              <a:ea typeface="+mn-ea"/>
              <a:cs typeface="+mn-cs"/>
            </a:endParaRPr>
          </a:p>
          <a:p>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FEE7857A-4ED7-4DB7-B088-03261947A7FB}" type="slidenum">
              <a:rPr lang="en-US" smtClean="0"/>
              <a:t>13</a:t>
            </a:fld>
            <a:endParaRPr lang="en-US"/>
          </a:p>
        </p:txBody>
      </p:sp>
    </p:spTree>
    <p:extLst>
      <p:ext uri="{BB962C8B-B14F-4D97-AF65-F5344CB8AC3E}">
        <p14:creationId xmlns:p14="http://schemas.microsoft.com/office/powerpoint/2010/main" val="1164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ELI Paper (Educause)</a:t>
            </a:r>
            <a:r>
              <a:rPr lang="en-US" sz="1400" baseline="0" dirty="0" smtClean="0"/>
              <a:t> in partnership with the Bill and Melinda Gates Foundation. Explored the gaps between current learning management tools and a digital learning environment that could meet the changing needs of higher education. Consultations with 70 thought leaders. </a:t>
            </a:r>
          </a:p>
          <a:p>
            <a:endParaRPr lang="en-US" sz="1400" baseline="0" dirty="0" smtClean="0"/>
          </a:p>
          <a:p>
            <a:r>
              <a:rPr lang="en-US" sz="1400" dirty="0" smtClean="0"/>
              <a:t>April 2015, Malcolm</a:t>
            </a:r>
            <a:r>
              <a:rPr lang="en-US" sz="1400" baseline="0" dirty="0" smtClean="0"/>
              <a:t> Brown, Joanne Dehoney, Nancy Millichap</a:t>
            </a:r>
            <a:endParaRPr lang="en-US" sz="1400" dirty="0"/>
          </a:p>
        </p:txBody>
      </p:sp>
      <p:sp>
        <p:nvSpPr>
          <p:cNvPr id="4" name="Slide Number Placeholder 3"/>
          <p:cNvSpPr>
            <a:spLocks noGrp="1"/>
          </p:cNvSpPr>
          <p:nvPr>
            <p:ph type="sldNum" sz="quarter" idx="10"/>
          </p:nvPr>
        </p:nvSpPr>
        <p:spPr/>
        <p:txBody>
          <a:bodyPr/>
          <a:lstStyle/>
          <a:p>
            <a:fld id="{FEE7857A-4ED7-4DB7-B088-03261947A7FB}" type="slidenum">
              <a:rPr lang="en-US" smtClean="0"/>
              <a:t>14</a:t>
            </a:fld>
            <a:endParaRPr lang="en-US"/>
          </a:p>
        </p:txBody>
      </p:sp>
    </p:spTree>
    <p:extLst>
      <p:ext uri="{BB962C8B-B14F-4D97-AF65-F5344CB8AC3E}">
        <p14:creationId xmlns:p14="http://schemas.microsoft.com/office/powerpoint/2010/main" val="4063844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CB88BCE-9212-4BBB-A066-F4FC3E491078}"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68B411E-C96B-4C35-B143-E6E4757DF514}" type="slidenum">
              <a:rPr lang="en-US" smtClean="0"/>
              <a:t>‹#›</a:t>
            </a:fld>
            <a:endParaRPr lang="en-US"/>
          </a:p>
        </p:txBody>
      </p:sp>
    </p:spTree>
    <p:extLst>
      <p:ext uri="{BB962C8B-B14F-4D97-AF65-F5344CB8AC3E}">
        <p14:creationId xmlns:p14="http://schemas.microsoft.com/office/powerpoint/2010/main" val="3052493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8BCE-9212-4BBB-A066-F4FC3E491078}"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68B411E-C96B-4C35-B143-E6E4757DF514}" type="slidenum">
              <a:rPr lang="en-US" smtClean="0"/>
              <a:t>‹#›</a:t>
            </a:fld>
            <a:endParaRPr lang="en-US"/>
          </a:p>
        </p:txBody>
      </p:sp>
    </p:spTree>
    <p:extLst>
      <p:ext uri="{BB962C8B-B14F-4D97-AF65-F5344CB8AC3E}">
        <p14:creationId xmlns:p14="http://schemas.microsoft.com/office/powerpoint/2010/main" val="817082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8BCE-9212-4BBB-A066-F4FC3E491078}"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68B411E-C96B-4C35-B143-E6E4757DF514}"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82325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CB88BCE-9212-4BBB-A066-F4FC3E491078}" type="datetimeFigureOut">
              <a:rPr lang="en-US" smtClean="0"/>
              <a:t>7/26/2016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68B411E-C96B-4C35-B143-E6E4757DF514}" type="slidenum">
              <a:rPr lang="en-US" smtClean="0"/>
              <a:t>‹#›</a:t>
            </a:fld>
            <a:endParaRPr lang="en-US"/>
          </a:p>
        </p:txBody>
      </p:sp>
    </p:spTree>
    <p:extLst>
      <p:ext uri="{BB962C8B-B14F-4D97-AF65-F5344CB8AC3E}">
        <p14:creationId xmlns:p14="http://schemas.microsoft.com/office/powerpoint/2010/main" val="3699983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CB88BCE-9212-4BBB-A066-F4FC3E491078}" type="datetimeFigureOut">
              <a:rPr lang="en-US" smtClean="0"/>
              <a:t>7/26/2016</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68B411E-C96B-4C35-B143-E6E4757DF514}"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78127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CB88BCE-9212-4BBB-A066-F4FC3E491078}" type="datetimeFigureOut">
              <a:rPr lang="en-US" smtClean="0"/>
              <a:t>7/26/2016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68B411E-C96B-4C35-B143-E6E4757DF514}" type="slidenum">
              <a:rPr lang="en-US" smtClean="0"/>
              <a:t>‹#›</a:t>
            </a:fld>
            <a:endParaRPr lang="en-US"/>
          </a:p>
        </p:txBody>
      </p:sp>
    </p:spTree>
    <p:extLst>
      <p:ext uri="{BB962C8B-B14F-4D97-AF65-F5344CB8AC3E}">
        <p14:creationId xmlns:p14="http://schemas.microsoft.com/office/powerpoint/2010/main" val="605883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B88BCE-9212-4BBB-A066-F4FC3E491078}"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68B411E-C96B-4C35-B143-E6E4757DF514}" type="slidenum">
              <a:rPr lang="en-US" smtClean="0"/>
              <a:t>‹#›</a:t>
            </a:fld>
            <a:endParaRPr lang="en-US"/>
          </a:p>
        </p:txBody>
      </p:sp>
    </p:spTree>
    <p:extLst>
      <p:ext uri="{BB962C8B-B14F-4D97-AF65-F5344CB8AC3E}">
        <p14:creationId xmlns:p14="http://schemas.microsoft.com/office/powerpoint/2010/main" val="771489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B88BCE-9212-4BBB-A066-F4FC3E491078}"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68B411E-C96B-4C35-B143-E6E4757DF514}" type="slidenum">
              <a:rPr lang="en-US" smtClean="0"/>
              <a:t>‹#›</a:t>
            </a:fld>
            <a:endParaRPr lang="en-US"/>
          </a:p>
        </p:txBody>
      </p:sp>
    </p:spTree>
    <p:extLst>
      <p:ext uri="{BB962C8B-B14F-4D97-AF65-F5344CB8AC3E}">
        <p14:creationId xmlns:p14="http://schemas.microsoft.com/office/powerpoint/2010/main" val="3031479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B88BCE-9212-4BBB-A066-F4FC3E491078}"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68B411E-C96B-4C35-B143-E6E4757DF514}" type="slidenum">
              <a:rPr lang="en-US" smtClean="0"/>
              <a:t>‹#›</a:t>
            </a:fld>
            <a:endParaRPr lang="en-US"/>
          </a:p>
        </p:txBody>
      </p:sp>
    </p:spTree>
    <p:extLst>
      <p:ext uri="{BB962C8B-B14F-4D97-AF65-F5344CB8AC3E}">
        <p14:creationId xmlns:p14="http://schemas.microsoft.com/office/powerpoint/2010/main" val="185728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8BCE-9212-4BBB-A066-F4FC3E491078}"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68B411E-C96B-4C35-B143-E6E4757DF514}" type="slidenum">
              <a:rPr lang="en-US" smtClean="0"/>
              <a:t>‹#›</a:t>
            </a:fld>
            <a:endParaRPr lang="en-US"/>
          </a:p>
        </p:txBody>
      </p:sp>
    </p:spTree>
    <p:extLst>
      <p:ext uri="{BB962C8B-B14F-4D97-AF65-F5344CB8AC3E}">
        <p14:creationId xmlns:p14="http://schemas.microsoft.com/office/powerpoint/2010/main" val="2496027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B88BCE-9212-4BBB-A066-F4FC3E491078}" type="datetimeFigureOut">
              <a:rPr lang="en-US" smtClean="0"/>
              <a:t>7/26/2016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68B411E-C96B-4C35-B143-E6E4757DF514}" type="slidenum">
              <a:rPr lang="en-US" smtClean="0"/>
              <a:t>‹#›</a:t>
            </a:fld>
            <a:endParaRPr lang="en-US"/>
          </a:p>
        </p:txBody>
      </p:sp>
    </p:spTree>
    <p:extLst>
      <p:ext uri="{BB962C8B-B14F-4D97-AF65-F5344CB8AC3E}">
        <p14:creationId xmlns:p14="http://schemas.microsoft.com/office/powerpoint/2010/main" val="250149582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B88BCE-9212-4BBB-A066-F4FC3E491078}" type="datetimeFigureOut">
              <a:rPr lang="en-US" smtClean="0"/>
              <a:t>7/26/2016</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68B411E-C96B-4C35-B143-E6E4757DF514}" type="slidenum">
              <a:rPr lang="en-US" smtClean="0"/>
              <a:t>‹#›</a:t>
            </a:fld>
            <a:endParaRPr lang="en-US"/>
          </a:p>
        </p:txBody>
      </p:sp>
    </p:spTree>
    <p:extLst>
      <p:ext uri="{BB962C8B-B14F-4D97-AF65-F5344CB8AC3E}">
        <p14:creationId xmlns:p14="http://schemas.microsoft.com/office/powerpoint/2010/main" val="34828325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CB88BCE-9212-4BBB-A066-F4FC3E491078}" type="datetimeFigureOut">
              <a:rPr lang="en-US" smtClean="0"/>
              <a:t>7/26/2016</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68B411E-C96B-4C35-B143-E6E4757DF514}" type="slidenum">
              <a:rPr lang="en-US" smtClean="0"/>
              <a:t>‹#›</a:t>
            </a:fld>
            <a:endParaRPr lang="en-US"/>
          </a:p>
        </p:txBody>
      </p:sp>
    </p:spTree>
    <p:extLst>
      <p:ext uri="{BB962C8B-B14F-4D97-AF65-F5344CB8AC3E}">
        <p14:creationId xmlns:p14="http://schemas.microsoft.com/office/powerpoint/2010/main" val="826602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8BCE-9212-4BBB-A066-F4FC3E491078}" type="datetimeFigureOut">
              <a:rPr lang="en-US" smtClean="0"/>
              <a:t>7/26/2016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68B411E-C96B-4C35-B143-E6E4757DF514}" type="slidenum">
              <a:rPr lang="en-US" smtClean="0"/>
              <a:t>‹#›</a:t>
            </a:fld>
            <a:endParaRPr lang="en-US"/>
          </a:p>
        </p:txBody>
      </p:sp>
    </p:spTree>
    <p:extLst>
      <p:ext uri="{BB962C8B-B14F-4D97-AF65-F5344CB8AC3E}">
        <p14:creationId xmlns:p14="http://schemas.microsoft.com/office/powerpoint/2010/main" val="2525573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8BCE-9212-4BBB-A066-F4FC3E491078}" type="datetimeFigureOut">
              <a:rPr lang="en-US" smtClean="0"/>
              <a:t>7/26/2016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68B411E-C96B-4C35-B143-E6E4757DF514}" type="slidenum">
              <a:rPr lang="en-US" smtClean="0"/>
              <a:t>‹#›</a:t>
            </a:fld>
            <a:endParaRPr lang="en-US"/>
          </a:p>
        </p:txBody>
      </p:sp>
    </p:spTree>
    <p:extLst>
      <p:ext uri="{BB962C8B-B14F-4D97-AF65-F5344CB8AC3E}">
        <p14:creationId xmlns:p14="http://schemas.microsoft.com/office/powerpoint/2010/main" val="124971196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8BCE-9212-4BBB-A066-F4FC3E491078}" type="datetimeFigureOut">
              <a:rPr lang="en-US" smtClean="0"/>
              <a:t>7/26/2016</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68B411E-C96B-4C35-B143-E6E4757DF514}" type="slidenum">
              <a:rPr lang="en-US" smtClean="0"/>
              <a:t>‹#›</a:t>
            </a:fld>
            <a:endParaRPr lang="en-US"/>
          </a:p>
        </p:txBody>
      </p:sp>
    </p:spTree>
    <p:extLst>
      <p:ext uri="{BB962C8B-B14F-4D97-AF65-F5344CB8AC3E}">
        <p14:creationId xmlns:p14="http://schemas.microsoft.com/office/powerpoint/2010/main" val="1423723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CB88BCE-9212-4BBB-A066-F4FC3E491078}" type="datetimeFigureOut">
              <a:rPr lang="en-US" smtClean="0"/>
              <a:t>7/26/2016</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68B411E-C96B-4C35-B143-E6E4757DF514}" type="slidenum">
              <a:rPr lang="en-US" smtClean="0"/>
              <a:t>‹#›</a:t>
            </a:fld>
            <a:endParaRPr lang="en-US"/>
          </a:p>
        </p:txBody>
      </p:sp>
    </p:spTree>
    <p:extLst>
      <p:ext uri="{BB962C8B-B14F-4D97-AF65-F5344CB8AC3E}">
        <p14:creationId xmlns:p14="http://schemas.microsoft.com/office/powerpoint/2010/main" val="1065490388"/>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14" r:id="rId13"/>
    <p:sldLayoutId id="2147484015" r:id="rId14"/>
    <p:sldLayoutId id="2147484016" r:id="rId15"/>
    <p:sldLayoutId id="214748401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Lesley.blicker@so.mnsc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s://appfinder.brightspace.com/" TargetMode="External"/><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www.eduappcenter.com/" TargetMode="Externa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youtu.be/YJ7Yw8xBVIw?list=PLC0A574871BE1850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5867" y="389269"/>
            <a:ext cx="9486421" cy="2971801"/>
          </a:xfrm>
        </p:spPr>
        <p:txBody>
          <a:bodyPr>
            <a:normAutofit fontScale="90000"/>
          </a:bodyPr>
          <a:lstStyle/>
          <a:p>
            <a:r>
              <a:rPr lang="en-US" b="1" dirty="0"/>
              <a:t>What’s Next for the LMS? </a:t>
            </a:r>
            <a:r>
              <a:rPr lang="en-US" b="1" dirty="0" smtClean="0"/>
              <a:t/>
            </a:r>
            <a:br>
              <a:rPr lang="en-US" b="1" dirty="0" smtClean="0"/>
            </a:br>
            <a:r>
              <a:rPr lang="en-US" b="1" dirty="0" smtClean="0"/>
              <a:t>From </a:t>
            </a:r>
            <a:r>
              <a:rPr lang="en-US" b="1" dirty="0"/>
              <a:t>Walled Gardens to Open </a:t>
            </a:r>
            <a:r>
              <a:rPr lang="en-US" b="1" dirty="0" err="1"/>
              <a:t>EcoSystems</a:t>
            </a:r>
            <a:r>
              <a:rPr lang="en-US" dirty="0"/>
              <a:t/>
            </a:r>
            <a:br>
              <a:rPr lang="en-US" dirty="0"/>
            </a:br>
            <a:endParaRPr lang="en-US" dirty="0"/>
          </a:p>
        </p:txBody>
      </p:sp>
      <p:sp>
        <p:nvSpPr>
          <p:cNvPr id="3" name="Subtitle 2"/>
          <p:cNvSpPr>
            <a:spLocks noGrp="1"/>
          </p:cNvSpPr>
          <p:nvPr>
            <p:ph type="subTitle" idx="1"/>
          </p:nvPr>
        </p:nvSpPr>
        <p:spPr>
          <a:xfrm>
            <a:off x="2974634" y="4622887"/>
            <a:ext cx="5932487" cy="1750421"/>
          </a:xfrm>
        </p:spPr>
        <p:txBody>
          <a:bodyPr>
            <a:normAutofit/>
          </a:bodyPr>
          <a:lstStyle/>
          <a:p>
            <a:r>
              <a:rPr lang="en-US" dirty="0" smtClean="0"/>
              <a:t>Lesley Blicker, Director of LMS Learning and Next Generation Technology</a:t>
            </a:r>
          </a:p>
          <a:p>
            <a:r>
              <a:rPr lang="en-US" dirty="0" smtClean="0"/>
              <a:t>Educational Innovations, MN STATE</a:t>
            </a:r>
          </a:p>
          <a:p>
            <a:r>
              <a:rPr lang="en-US" dirty="0" smtClean="0">
                <a:hlinkClick r:id="rId3"/>
              </a:rPr>
              <a:t>Lesley.blicker@so.mnscu.edu</a:t>
            </a:r>
            <a:endParaRPr lang="en-US" dirty="0" smtClean="0"/>
          </a:p>
          <a:p>
            <a:endParaRPr lang="en-US" dirty="0"/>
          </a:p>
        </p:txBody>
      </p:sp>
      <p:pic>
        <p:nvPicPr>
          <p:cNvPr id="1028" name="Picture 4" descr="https://www.minnpost.com/sites/default/files/imagecache/article_detail/mnscu-logo_side_0.jpg" title="MnSCU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1443" y="5200215"/>
            <a:ext cx="1205678" cy="11730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godintonhouse.co.uk/wordpress/wp-content/uploads/DPP_00181-e1384858804716.jpg" title="Image of a garden with walls with people walking a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4989" y="2810135"/>
            <a:ext cx="2414311" cy="16067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ebayimg.com/00/s/MjIxWDIyOA==/z/5T0AAOSwY45UTn%7Eg/$_35.JPG?set_id=2" title="Image of a set of legos that are stacked to build a non-despriptive shap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8896" y="2710149"/>
            <a:ext cx="2525604" cy="178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513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87963" y="98587"/>
            <a:ext cx="8979724" cy="6472215"/>
          </a:xfrm>
          <a:prstGeom prst="rect">
            <a:avLst/>
          </a:prstGeom>
        </p:spPr>
      </p:pic>
    </p:spTree>
    <p:extLst>
      <p:ext uri="{BB962C8B-B14F-4D97-AF65-F5344CB8AC3E}">
        <p14:creationId xmlns:p14="http://schemas.microsoft.com/office/powerpoint/2010/main" val="3790622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65415" y="269954"/>
            <a:ext cx="9344132" cy="6269741"/>
          </a:xfrm>
          <a:prstGeom prst="rect">
            <a:avLst/>
          </a:prstGeom>
        </p:spPr>
      </p:pic>
    </p:spTree>
    <p:extLst>
      <p:ext uri="{BB962C8B-B14F-4D97-AF65-F5344CB8AC3E}">
        <p14:creationId xmlns:p14="http://schemas.microsoft.com/office/powerpoint/2010/main" val="4289274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What’s Next?</a:t>
            </a:r>
            <a:endParaRPr lang="en-US" dirty="0"/>
          </a:p>
        </p:txBody>
      </p:sp>
      <p:pic>
        <p:nvPicPr>
          <p:cNvPr id="5122" name="Picture 2" descr="http://image.slidesharecdn.com/deliveringthenextgenerationlmsexperiencepptfinal-150305090630-conversion-gate01/95/delivering-the-next-generation-lms-experience-1-638.jpg?cb=14255465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802" y="1633334"/>
            <a:ext cx="3374433" cy="253566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allencomm.com/wp-content/uploads/2016/04/GoingBeyondTheLMS-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4140" y="4718835"/>
            <a:ext cx="4231759" cy="140813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www.d11.org/NextGen/PublishingImages/Environment%20Characteristic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550" y="2011520"/>
            <a:ext cx="6062329" cy="3411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49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122"/>
                                        </p:tgtEl>
                                      </p:cBhvr>
                                    </p:animEffect>
                                    <p:animScale>
                                      <p:cBhvr>
                                        <p:cTn id="7" dur="250" autoRev="1" fill="hold"/>
                                        <p:tgtEl>
                                          <p:spTgt spid="5122"/>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5124"/>
                                        </p:tgtEl>
                                      </p:cBhvr>
                                    </p:animEffect>
                                    <p:animScale>
                                      <p:cBhvr>
                                        <p:cTn id="10" dur="250" autoRev="1" fill="hold"/>
                                        <p:tgtEl>
                                          <p:spTgt spid="5124"/>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5132"/>
                                        </p:tgtEl>
                                      </p:cBhvr>
                                    </p:animEffect>
                                    <p:animScale>
                                      <p:cBhvr>
                                        <p:cTn id="13" dur="250" autoRev="1" fill="hold"/>
                                        <p:tgtEl>
                                          <p:spTgt spid="51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40032" y="464622"/>
            <a:ext cx="8911687" cy="1280890"/>
          </a:xfrm>
        </p:spPr>
        <p:txBody>
          <a:bodyPr>
            <a:normAutofit fontScale="90000"/>
          </a:bodyPr>
          <a:lstStyle/>
          <a:p>
            <a:r>
              <a:rPr lang="en-US" dirty="0" smtClean="0"/>
              <a:t>Before We Look at </a:t>
            </a:r>
            <a:r>
              <a:rPr lang="en-US" dirty="0" smtClean="0"/>
              <a:t>the </a:t>
            </a:r>
            <a:r>
              <a:rPr lang="en-US" dirty="0" smtClean="0"/>
              <a:t>Next Generation Digital Learning Environment, First We Have to Ask: </a:t>
            </a:r>
            <a:br>
              <a:rPr lang="en-US" dirty="0" smtClean="0"/>
            </a:br>
            <a:r>
              <a:rPr lang="en-US" dirty="0"/>
              <a:t> </a:t>
            </a:r>
            <a:r>
              <a:rPr lang="en-US" dirty="0" smtClean="0"/>
              <a:t>                      </a:t>
            </a:r>
            <a:r>
              <a:rPr lang="en-US" dirty="0" smtClean="0"/>
              <a:t>What </a:t>
            </a:r>
            <a:r>
              <a:rPr lang="en-US" dirty="0" smtClean="0"/>
              <a:t>is </a:t>
            </a:r>
            <a:r>
              <a:rPr lang="en-US" dirty="0" smtClean="0"/>
              <a:t/>
            </a:r>
            <a:br>
              <a:rPr lang="en-US" dirty="0" smtClean="0"/>
            </a:br>
            <a:endParaRPr lang="en-US" dirty="0"/>
          </a:p>
        </p:txBody>
      </p:sp>
      <p:sp>
        <p:nvSpPr>
          <p:cNvPr id="7" name="Title 1"/>
          <p:cNvSpPr txBox="1">
            <a:spLocks/>
          </p:cNvSpPr>
          <p:nvPr/>
        </p:nvSpPr>
        <p:spPr>
          <a:xfrm>
            <a:off x="1900333" y="5668963"/>
            <a:ext cx="8856568" cy="1100137"/>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t>What does it mean for students and for faculty?</a:t>
            </a:r>
            <a:endParaRPr lang="en-US" sz="2800" dirty="0"/>
          </a:p>
        </p:txBody>
      </p:sp>
      <p:pic>
        <p:nvPicPr>
          <p:cNvPr id="1028" name="Picture 4" descr="https://cdn-az.allevents.in/banners/7c9ca3b60126affb2d0b9e69ae35bd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2475" y="2694524"/>
            <a:ext cx="5153025" cy="202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405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Next Generation Digital Learning Environment (NGDLE)</a:t>
            </a:r>
            <a:endParaRPr lang="en-US" dirty="0"/>
          </a:p>
        </p:txBody>
      </p:sp>
      <p:pic>
        <p:nvPicPr>
          <p:cNvPr id="6" name="Picture 10" descr="http://www.educause.edu/visuals/shared/nglc/NGDLEWhitePape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1057" y="2154692"/>
            <a:ext cx="4545380" cy="4421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755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Conclusion for the NGDLE -</a:t>
            </a:r>
            <a:br>
              <a:rPr lang="en-US" dirty="0" smtClean="0"/>
            </a:br>
            <a:r>
              <a:rPr lang="en-US" dirty="0" smtClean="0"/>
              <a:t>It’s More </a:t>
            </a:r>
            <a:r>
              <a:rPr lang="en-US" dirty="0" smtClean="0"/>
              <a:t>than an LMS</a:t>
            </a:r>
            <a:endParaRPr lang="en-US" dirty="0"/>
          </a:p>
        </p:txBody>
      </p:sp>
      <p:sp>
        <p:nvSpPr>
          <p:cNvPr id="3" name="Content Placeholder 2"/>
          <p:cNvSpPr>
            <a:spLocks noGrp="1"/>
          </p:cNvSpPr>
          <p:nvPr>
            <p:ph idx="1"/>
          </p:nvPr>
        </p:nvSpPr>
        <p:spPr/>
        <p:txBody>
          <a:bodyPr>
            <a:normAutofit/>
          </a:bodyPr>
          <a:lstStyle/>
          <a:p>
            <a:r>
              <a:rPr lang="en-US" sz="2400" dirty="0" smtClean="0"/>
              <a:t>“An early conclusion from our research is that although the NGDLE might include a traditional LMS as a component, it will not itself be a single application, like the current LMS or other enterprise applications. Rather the NGDLE will be an ecosystem of sorts.”</a:t>
            </a:r>
            <a:endParaRPr lang="en-US" sz="2400" dirty="0"/>
          </a:p>
        </p:txBody>
      </p:sp>
      <p:pic>
        <p:nvPicPr>
          <p:cNvPr id="5" name="Picture 6" descr="https://i.ytimg.com/vi/eGG7hyx_HlA/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2955" y="4457107"/>
            <a:ext cx="3207359" cy="1804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145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953" y="517784"/>
            <a:ext cx="8911687" cy="1280890"/>
          </a:xfrm>
        </p:spPr>
        <p:txBody>
          <a:bodyPr/>
          <a:lstStyle/>
          <a:p>
            <a:r>
              <a:rPr lang="en-US" dirty="0" err="1" smtClean="0"/>
              <a:t>EcoSystem</a:t>
            </a:r>
            <a:endParaRPr lang="en-US" dirty="0"/>
          </a:p>
        </p:txBody>
      </p:sp>
      <p:sp>
        <p:nvSpPr>
          <p:cNvPr id="3" name="Content Placeholder 2"/>
          <p:cNvSpPr>
            <a:spLocks noGrp="1"/>
          </p:cNvSpPr>
          <p:nvPr>
            <p:ph idx="1"/>
          </p:nvPr>
        </p:nvSpPr>
        <p:spPr>
          <a:xfrm>
            <a:off x="1888306" y="1798674"/>
            <a:ext cx="4702993" cy="4134002"/>
          </a:xfrm>
        </p:spPr>
        <p:txBody>
          <a:bodyPr>
            <a:normAutofit/>
          </a:bodyPr>
          <a:lstStyle/>
          <a:p>
            <a:r>
              <a:rPr lang="en-US" sz="2400" dirty="0" smtClean="0"/>
              <a:t>Componentry</a:t>
            </a:r>
          </a:p>
          <a:p>
            <a:r>
              <a:rPr lang="en-US" sz="2400" dirty="0" smtClean="0"/>
              <a:t>Lego approach –interlocking pieces that work together</a:t>
            </a:r>
          </a:p>
          <a:p>
            <a:r>
              <a:rPr lang="en-US" sz="2400" dirty="0"/>
              <a:t>New architectures that support a digital confederation</a:t>
            </a:r>
          </a:p>
          <a:p>
            <a:endParaRPr lang="en-US" dirty="0" smtClean="0"/>
          </a:p>
          <a:p>
            <a:endParaRPr lang="en-US" dirty="0"/>
          </a:p>
        </p:txBody>
      </p:sp>
      <p:pic>
        <p:nvPicPr>
          <p:cNvPr id="11270" name="Picture 6" descr="https://i.ytimg.com/vi/eGG7hyx_HlA/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1923" y="2577351"/>
            <a:ext cx="3782717" cy="2128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638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8560628" cy="1280890"/>
          </a:xfrm>
        </p:spPr>
        <p:txBody>
          <a:bodyPr/>
          <a:lstStyle/>
          <a:p>
            <a:r>
              <a:rPr lang="en-US" dirty="0" smtClean="0"/>
              <a:t>The Five Core Functional Dimensions of the NGDLE</a:t>
            </a:r>
            <a:endParaRPr lang="en-US" dirty="0"/>
          </a:p>
        </p:txBody>
      </p:sp>
      <p:sp>
        <p:nvSpPr>
          <p:cNvPr id="3" name="Content Placeholder 2"/>
          <p:cNvSpPr>
            <a:spLocks noGrp="1"/>
          </p:cNvSpPr>
          <p:nvPr>
            <p:ph idx="1"/>
          </p:nvPr>
        </p:nvSpPr>
        <p:spPr>
          <a:xfrm>
            <a:off x="2592926" y="2388781"/>
            <a:ext cx="8915400" cy="3777622"/>
          </a:xfrm>
        </p:spPr>
        <p:txBody>
          <a:bodyPr>
            <a:normAutofit/>
          </a:bodyPr>
          <a:lstStyle/>
          <a:p>
            <a:pPr marL="457200" lvl="0" indent="-457200">
              <a:buFont typeface="+mj-lt"/>
              <a:buAutoNum type="arabicPeriod"/>
            </a:pPr>
            <a:r>
              <a:rPr lang="en-US" sz="2800" dirty="0"/>
              <a:t>Interoperability and </a:t>
            </a:r>
            <a:r>
              <a:rPr lang="en-US" sz="2800" dirty="0" smtClean="0"/>
              <a:t>Integration</a:t>
            </a:r>
            <a:endParaRPr lang="en-US" sz="2800" dirty="0"/>
          </a:p>
          <a:p>
            <a:pPr marL="457200" lvl="0" indent="-457200">
              <a:buFont typeface="+mj-lt"/>
              <a:buAutoNum type="arabicPeriod"/>
            </a:pPr>
            <a:r>
              <a:rPr lang="en-US" sz="2800" dirty="0" smtClean="0"/>
              <a:t>Personalization</a:t>
            </a:r>
            <a:endParaRPr lang="en-US" sz="2800" dirty="0"/>
          </a:p>
          <a:p>
            <a:pPr marL="457200" lvl="0" indent="-457200">
              <a:buFont typeface="+mj-lt"/>
              <a:buAutoNum type="arabicPeriod"/>
            </a:pPr>
            <a:r>
              <a:rPr lang="en-US" sz="2800" dirty="0"/>
              <a:t>Analytics, </a:t>
            </a:r>
            <a:r>
              <a:rPr lang="en-US" sz="2800" dirty="0" smtClean="0"/>
              <a:t>Advising</a:t>
            </a:r>
            <a:r>
              <a:rPr lang="en-US" sz="2800" dirty="0"/>
              <a:t>, and </a:t>
            </a:r>
            <a:r>
              <a:rPr lang="en-US" sz="2800" dirty="0" smtClean="0"/>
              <a:t>Learning Assessment</a:t>
            </a:r>
            <a:endParaRPr lang="en-US" sz="2800" dirty="0"/>
          </a:p>
          <a:p>
            <a:pPr marL="457200" lvl="0" indent="-457200">
              <a:buFont typeface="+mj-lt"/>
              <a:buAutoNum type="arabicPeriod"/>
            </a:pPr>
            <a:r>
              <a:rPr lang="en-US" sz="2800" dirty="0"/>
              <a:t>Collaboration</a:t>
            </a:r>
          </a:p>
          <a:p>
            <a:pPr marL="457200" lvl="0" indent="-457200">
              <a:buFont typeface="+mj-lt"/>
              <a:buAutoNum type="arabicPeriod"/>
            </a:pPr>
            <a:r>
              <a:rPr lang="en-US" sz="2800" dirty="0"/>
              <a:t>Accessibility and </a:t>
            </a:r>
            <a:r>
              <a:rPr lang="en-US" sz="2800" dirty="0" smtClean="0"/>
              <a:t>Universal Design</a:t>
            </a:r>
            <a:r>
              <a:rPr lang="en-US" sz="2800" dirty="0"/>
              <a:t> </a:t>
            </a:r>
          </a:p>
          <a:p>
            <a:endParaRPr lang="en-US" sz="2800" dirty="0"/>
          </a:p>
        </p:txBody>
      </p:sp>
    </p:spTree>
    <p:extLst>
      <p:ext uri="{BB962C8B-B14F-4D97-AF65-F5344CB8AC3E}">
        <p14:creationId xmlns:p14="http://schemas.microsoft.com/office/powerpoint/2010/main" val="4235894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1. Interoperability </a:t>
            </a:r>
            <a:r>
              <a:rPr lang="en-US" dirty="0"/>
              <a:t>and Integration</a:t>
            </a:r>
            <a:br>
              <a:rPr lang="en-US" dirty="0"/>
            </a:br>
            <a:endParaRPr lang="en-US" dirty="0"/>
          </a:p>
        </p:txBody>
      </p:sp>
      <p:sp>
        <p:nvSpPr>
          <p:cNvPr id="3" name="Content Placeholder 2"/>
          <p:cNvSpPr>
            <a:spLocks noGrp="1"/>
          </p:cNvSpPr>
          <p:nvPr>
            <p:ph idx="1"/>
          </p:nvPr>
        </p:nvSpPr>
        <p:spPr>
          <a:xfrm>
            <a:off x="2132011" y="1904999"/>
            <a:ext cx="4622749" cy="4363065"/>
          </a:xfrm>
        </p:spPr>
        <p:txBody>
          <a:bodyPr>
            <a:normAutofit/>
          </a:bodyPr>
          <a:lstStyle/>
          <a:p>
            <a:r>
              <a:rPr lang="en-US" sz="2100" dirty="0" smtClean="0"/>
              <a:t>Plug </a:t>
            </a:r>
            <a:r>
              <a:rPr lang="en-US" sz="2100" dirty="0"/>
              <a:t>&amp; play digital </a:t>
            </a:r>
            <a:r>
              <a:rPr lang="en-US" sz="2100" dirty="0" smtClean="0"/>
              <a:t>resources – components have to accept and exchange curricular content in common formats</a:t>
            </a:r>
          </a:p>
          <a:p>
            <a:r>
              <a:rPr lang="en-US" sz="2100" dirty="0" smtClean="0"/>
              <a:t>Tools have to be easy enough to add</a:t>
            </a:r>
          </a:p>
          <a:p>
            <a:r>
              <a:rPr lang="en-US" sz="2100" dirty="0" smtClean="0"/>
              <a:t>Unimpeded exchange of data (gradebook integration)</a:t>
            </a:r>
          </a:p>
          <a:p>
            <a:r>
              <a:rPr lang="en-US" sz="2100" dirty="0" smtClean="0"/>
              <a:t>Understanding of interoperability standards (LTI, Caliper) </a:t>
            </a:r>
            <a:endParaRPr lang="en-US" sz="2100" dirty="0"/>
          </a:p>
        </p:txBody>
      </p:sp>
      <p:pic>
        <p:nvPicPr>
          <p:cNvPr id="9218" name="Picture 2" descr="https://i.ytimg.com/vi/tX57ruRKys0/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2681" y="2592111"/>
            <a:ext cx="3375875" cy="1899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056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blog.washburn.edu/d2l/files/2015/08/2015-08-05_15h21_171.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9385" y="611864"/>
            <a:ext cx="3114675" cy="223837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data:image/png;base64,iVBORw0KGgoAAAANSUhEUgAAATYAAACjCAMAAAA3vsLfAAACRlBMVEX////u7u77+/vt7e339/cAAADy8vL29vZLarEgNmbqdxkhhK5zEQ/vWRz+tgD+swD//PX+1Hz/6Ln+vQ/+yE3/6sHuklDqdA/n5+cPLkbW1tZvAAClpaXMzMzCwsK7u7vLJyyUlJSxsbGAgIAAJkHuUQOgoKD75dbpbQD30r7f39+NjY11dXXKztJra2tfX1+7AAD0knGFhYX2po0YM0oAKEKEjpgzMzPZ5N2Sma3W2OG4vMLTz8sqkmjuSAAAACYnJyf14+PIPEJTU1O5ICiuHi6fACDxbDkAABYWFhYvQTkuRFjNWV3TbXBNXm5lcn+uxbYAIFkXMWTzo6N2i8HwNTX/9d/7xmGWTUxKW1T3wLLcAADv/v4AECcuSodFAAAvV6m4wdx5hI+ir9WOodC4p4vFy9yWxcJHR0fQxbT0kZDtCwCGjKfzgFassMPuNDL4t7aspJ1QmLqQu9Cvzt3+25BXjaYicpLawMCZj4Wgv89tp8Oxn4DXz8GjjGQlXUXK9OE5zI53xqJay5pfjXiGl5JuKyx3Hx5vOz3HqqkxAAAkAACGVlgfMSpeeG43XEwYVTtvW190m4ryek9BT0lYAABtNznViIs7Hx9BS3gAAFKcABBpcpZ4fp3etr2bAAAJIGASlGOJaGergoJWe42jamuk5ceFamrQ9uUYNipHNjarL0fEXWRTjGeZt6NpLy6rjZLmXVsnIxbycXEACzv1f3/PmJheerz1wZuAvLV2MRnMUSWtSyrxTU7wom06d3GMzMc5l49F7EzbAAAeFklEQVR4nO2di38TR5bvj/ppBgwiCZNyu7uaLtnt0FJLRn6i1sVSvAkYAhhjIHF4GRyjPDB2AgkkNzM7mRiS2cSzgTAsG0JyZyZ7d3cSJkwIDLs3m5n/7J5qPSzZki0L88gH/Sz3S9Wnu759qk51qVUCoSDISpgvqczSo60cJQC1bcMI14Y2qSy6uXq0AWYJwciWzVs2t+Z0ccTfCkoxGoBANTQfEfkopC2tF4Mb2hobG7d0bMFp60V8Q4rK+iwoYAN6pGj1EUfIsw8bW1vTI5uDyGsEGrlaOwD6maz5dZ1f4xmyATLkqz+wUny7UL4qfATkZxs5QUfjxs0bN6bbWjtOnOhobIQQ1WXIREwnO+npAcUARyeOqZkQSPUEVGYA06j4oHPwQMSxKa2NrRtgy+YR6ICRE3BiAzT+OTZg9WckORKWiRyJy44cRt9ispGJy1HZlGSbyKyHyP0p/T772/zDVfZ4yKauapcKVirYzmJDahcbL0LHRdg4Aq3BtsP/7z8ZyGFDdqjM+ESXTRBUWTetnqggU03W+vuVjCFryn2OqDA5t50EhkkACN/G52JRRh1w+GYt9/bsLholc1tbVANByW4lZHa7lk1H5lD1sW2+CBtaGzuAvzYEW2Gk9b9lgcjUlsEesHCC7CgAlSO2IDNDVnT0wVgct0v3u24L7kmPTKYnz+xJz2bBMASqG1Rjroi1hjebmIJBTY26Sapj3cJIYQ8KlJqOSb3C6QeZakiUuQYz3aSuFKfEWklzTVZyGtm6bSOMbG5tA/6CDR2wsfG/YgiJRDOQCkVwEjGwkCoxmSApzZaFFJZPBkYqc7+pweS1yWtte6TJM9cKh0YEqmtQMBMGpUbCLNS2YAqu4TCgnmkkPS1JobAHmNRhqsKUWdOMKiahhiMahjFr2wQa1PmmZEmxykbSRgHSbRshOAJtG6BDSLdi2yMuQyol9yj+BDLyQMxJybGoLFG5x5JjMbnHlEP3PZCmIb3nzIZJZWTW2wSiUEETqSISYijEKHqDAnMFqiYdfAf/8tvBMVTHBUMrSms4aMUgRFEIcQKFlEncD0xPJKWhz8+3uqV148VWjKet2dfmiwP8yoiyqYI/wbqVBPyWh5Btd+ReD0KggDq3qobZ2r/krLC68t+CQoLc9vnNp+IkJZvxDWdeXZRb72jc3NqYFYLrECSFO6iMNSqfzDHF1xzNoIwZD4bc/VaZuJubQXpkpINrZCSduwjALH9SBg04vEI1DO1eYFvG2HzPwnzx/dK80A75Sbn9KnWXPBJ6ZDN+d6pjq0l1bDWpjq0mgVRXDQKxrhoEgbpqUAHbslyER8TULDZRhWWQ4puSHjJT2QwKiyes0lQdW02m6thqMlXHVpOpOraaTNWx1WRqqdgEKV0ide6p3D9sDgvZpEpTDxLb5A8v5nUStfeHH364ceM71GRRonuKLcBCsYjOtwQiTUOHDh26GfVREBbq70n167lkuZvG4h0fHLbvXz3pay/qhxyy71/ZM3kmPfnKbKp7iS3ed6ihoeHQQfSxnoasDmXACff03RziuhnFRDRzMKdMuMDpwWEbeTXvaHuz8sF9z8GlX7lWOa+1a66p6KEcqwhAX0Oe20Df7qEVOW0lIMmFtaHdqZK83mtsSn8MQM+YJcm/f/UavzsJTL7IuZ3cc+AV7nHc4RDcrLvdQ2wH86Ti6Hh5hIdaVszqpoZ+ODS73qcV57UUm8iiYQ2WrgW8LZYiEE2V1rffvZqtwiZ9fzu5B17JFlW/pH5fMa93obmmQjlUB0XM9FAO28Eiaiv6HMzWwCy3vnwW5mBTaLxH9hVj1UaVvBbApg+Y0NNfmvyHkydf3QN7Xj3pxwOOzQ8KHNz3r3xXMa/ViWhlzn6eqf4sN3Q2EFuy1K4UO9tQD09FbxY2DJTkNYtNNcIZuVipOF1K02sBbGQgrskWOFbYADBMgZgOx/YiYnvxxq0bJ29dxsUdt27t/WHv5eSZHTe+uzE/r20/L1EQ1O2+uueeB//odlffroWxZWd+IDgSwRPLF9itvEZrybtchsNnN7FW8+u7och8bCTvZ6lUaqCAzloWbNCT0WWHpFI9KQqhAZXKjGNDF5t88RV0M0ij42HyWycvY+IDN26UwbbhqSeL9FQbKC1dXZ3bO4/OPY8WLEqe7S2ETejZ3dKvJ8NNR4553uihm0P5mq1BXtGydXhsWL46Pjo6On71YKo/07di6Or4+FXkdpPNx8at2bHYQCaGTRafW8ZaUhW3ELbwQE8K2AAjqSjHZgww2Htybym2V27gLA17JwGDQzlsP+N60p/+DLGBKCp2Z5cLeveubhcUr/voUQ+07s7Oo67bjdg8vg5et6vv6lZKsOl+wwNhHYvK8l9GjzQUdOjg0JHx2PjunWNHjhwZvrp79+4vdw/t/nx47HOcDUVBifbPwwaMgdWTxxZeCrNFsGnyQAiYTNWBGIRk39vmYft+L85UgW9YANvPnypgwzcREah9LS1NLa7b0onud9Rr2b69pbu75Sgc7erqatoF3U1NLU1NO0uw9ecpjcqWIbOJcTY+7o2NeWxidGLc1WW9e+dYQ4AERicmRhPodhPDYx5OV9zMbB26ac7DZjPIDPTknC1b/x3wJwf4P5+A4M8F/pmBIM1vOVfABgOyAbpMFTkGETlXSOdi+wFnCq91KmN78ufw1yJsuzq34ym4jngUPaxpp+h2thClqclFVt2kpdPzOruc7s6dDs4rYZP7qSAPyClZNi2cO7IcxcpKR2xjw+NHRvF15PaRxPDYaMPw7U1DWFJ3W/OwhRnMTM/0D8gDn87MzPjB6M5xgN7jx48D/t+B4wdwdrwXdP7Elm1QE2Mv+hJZFFtG1rLY+gvY9s4tpFlsk5OT3+9dABv89ck8Nq8JiyheQ9c72rnL5R61HZF1NTkcm9u0HWBnk4eLEGhqEYqxWfm67LaLjCh/MNaUw4ZpygyvL5W9Tf1jGCvGx8aODSfGEw3HhsfGbo8mJnavKIstwnov3Pnb345zTnfuUO5nCAxhgT/p7UVsuHwH/JYrVhyOoRhLx6bMDwkvZrG9qAgvrn/u6b1lQ4KPre1nT+W9zS+iGMuwEHbOx+bx9Rw2samrBJuZx+ZGHE+2ZIvJghzW5ZjM5PCwJ08ciY01gKqONtweHW8YRmzD6vCRhkrYoubxvyO2O9yl7lyY9mH19sKBO3d64fi/9945wL2tF73NNrEJwdkxdUnYVMTmPwaoF7Bdhlde9LHt2JvFxltwlbAhrycLhRSLKE/R3XQU/a4YG5nrbXOxOX7j9hAvpDELUSE2SQ6nYgbH1jAhh8fR227fHlaPHBHHbgeOjGIhPZY4Mupjs+dh6zenL/z973/zfe0Cx3bgzvG/3QEfH/I6wGdIDwTf23ASoBL6pCEuiq0HseEpUazborLeg9hunFyfw3bmjI/twx04S8PXZ2DHyTLN3Ry2nxUiqdu1ffvOnTu79aad7i7ubdv1o51dAaGrUyfISurqPHq0s0Uph43fVx3q0Xsahm1Zjih/sZkMf7FtOYbb7IbRjOz1H7t9+/YYholNWKkNHxsbSzQcGdt0M3VzRZmQ0GNO/3jhzt/vcE1zbLxI8iLrO1qWXi9WdaBrGnqPZjABmKZlmzMLYkshNpUHGgMjqRyVbfhu/fr2ScT2HMA1H1sasPG7A9OmT57cUQ5bTrysPoXYvL6mpq6ull1KV9fBzpadiK2lpQsrjl1dfd3dfeiBXS0tLQyO4iLp6yvFZu2+iWVNbWkYHh0dGz6WFXoUatOVhmPHhjs3cV3ZtGnF1YlN41i/TSQSE19iI0qWlXnYTIXOTP+Innbnwo8z04iVYLBUAkIvOlqA9zsFBEVVhV6BoED0nyIF4sDi2DQD11TdwrQSI4pB4HL7+vVPP/f0+vYdz7U/dwMX1z+3o319+3N7LiPPPfOxQTCrvz715FN/hSCejeaLgOK6kkawkLouzxK4nijyekPx14mGZUHToPQuQfNTxrI13NDNm7vzbbcVfS1bD+E9lt9x1Ld168Ghqz5PbAMP38TyqSiFvBbdyisvvIBu9uOPWESnMYuaYziOhi8Dz0/kU5HgughltCC2+UojtkpqT5fBllfwf576nzL2vK6dCx6vnKlsL1vKkCQn3ybhN6UHD/p3VyldUwSy9bWxY/xvdPTYwULzfy42cGdmpqd//O309AwvegJvneEcZ+Afz38WUirb0bREbHCtvQK49vbZ7rayt/Jt5bC5nWVuQ0s0z5SW7fYI8eVIvilX6ALJ3ko5fSuurLgydMXvflNK8lrScaRNz0y/8MLMjLvISczTUrFB+vKOHc+hni6Ir+3YcStdlOhe9u7mPCyF2af5jiO8vcr3f6R4GmO2/8PvRyrKa2l/m+AePz7jB4ClacnYqtI9xGbkUA1hG2rr7G3p1oK78ZhZjG0omt91LjZJwcqL12ZEVJZ4rgtjC4dne8BUu5AToMQxitMRpptmeLbj5R5iy+TcKwOQHJrFVqC0lVdlwla/l5JHiN275QrdlFhvqYrfV62oQtkarLIWxhbSGEMeAWoBC9tamNiUWEZGFOJxYlEtwNcslenEzjiKM9v1cu+wObuzneC8l5IdmsV2JedaW7MfXGmpvr6+g6lMLGLZtCSv9+MjmKhNI1IY6UWYrlgRPNMYtQG9yjYiENKJpemG5URDzAwtlNe70RxTQqalJRNhfjUv9s1iO8gd6+bWWOHSEYfMBXT/sBlWCCd2RDcjphVB34sFkCTic8Ja1GAxjSm6HnIcFimxei9DQlG2jUz2M76hm5n+/hheY2X+/kW6b9iwwUn8bys7Ev/eFpUMIhqgqYBVqIEvgrWqAcQQlNJG4X37VB6b8BqlRnVHum/YalX9GZCaVMdWk+rYalIdW0165LAFlIW/LVOdsnlVHzJTgWU2Vfe2mkzVsdVkqjpsuUFIBNNUYJF8LJpXxcx2camLPuqzsClSeFJBAerffKple2N9VcKmKlkDWWUPFfBnhOdaKHPwJWCTLGayJLjENRTT1kxWMWUVLkI8Rye6FjL4rMyjH1WaCiuirnui7nhhhwkG0XTN1StloRK2tKe7DE+FuklHp90UrcG7ONWJxlxbT9oVTFVZSBl473YDExNM1CUW1iu7++LYLDDP2sAowj/rLnABFjM1xVRmGswSTQg7pp00dVev5MEVsVkKoy41wXtZh2CCBeMSvGsBY8ZUgpoOTVQwVSU2DUwERhSS1BXdoQv4yKLYHN0zGNMJQ29zSvvulmSKMk01tCTTlKSme0HPYY5W8Rm/StgCVNVMF8u4iX4bYAbTJCAUcJtmWhohZa7qgwwJziLvL8FUVaohJNAK51iPpLWbqmOryVQdW02m6thqMlXHVpOpOraaTM3FlhvErNZJyePdFdMJ+clC1kqw3c05CaXYqtutcg7r3la7qTq2mkzVsdVkqo6tJlNzseUH8YXc3OEj90LhDjno4K2uv0qy95W8p6vk/nk2r0kXQIRc8vy7JWcgBPJLpFyCWVP5z9yVIBUBSg1W9cRQAZsizB7EdxNVglzn2uyhS045qPChTeeYmoMtaAvMNQ1mJsMu72MgNuOD/ZqaAUnTNZjGHF3HTboAYcooMZKig0nNwjMqs3kliXcnFNMwTQ8tAO5CTYdZhi4E9aSuMRf/DIoLCd6ZQU38S3rMs4pcvmDKYaKuu9RgNvU0QnVKXUgyw2BMZO4U7o2rHp6tRk2Xlu2KKmBzTJ26NjXFJEvqpsdUYjI0aroWDeOZGR6jhpFkjFEdgBm6gwtER+OmW2xqDjbBsUOmZWss4JpgokXMImUSPUsgrE+ZNtN1uzuJExUYSUx5LKngIcwQm5/XgJfUk0xXznp0KgF60D2r2xadstX0UZZg3pRlufjulGuqcNamIbRi25QWf/W3YEpy4gkDT8ulSVeImrbuWGBSlnTMKB4Dt4eBKcxkzFPCVpmexWJsdtALU1Pxprygh3CA+BsYXjYTnMTZBJpxp9ypELUIsS1xyp5K7CK4XesuNjW3kGoCURxJChCJg+G94YKqOhKiJ4qKKwofpdsfZ1vx38QyKxFFJPPzCo7up5QCEuaEG8R0ARX3dBRBmPIcmHJVXDAdwAMExKQdCKhqoJy3gSbhWRAJTWjZsyBgEgk0PvyuA5pKQNAUwlM4atn+ngI2QcFTUf2MKQRPx9/gCFQXVFEgHh/4WMLLxCngiUoCX/SACJpY8qhcPSTUZKoctruyXprXrKnSnAtlV8ocdO7zbdUcXiifrARb6ax4B6ms55RaLIctoCYdrG4kk5jlDFShQl5FgfqmmAJm0qGOq+GfkwBL9xTTTABN6iJxLL7ddjygookFzCtrCgMKGJRiwcEAQMwAE3k6mtTCjuvQKcMxCZMg6SRdzcK2gCdS3j/uMsXMh+oCNtWljmEmvSRJ6mA7pgRh2yUUBCaZonFWw4lpOni+Cfwnvk2n9BunZb0tbISFuBmGqQU+ZakOWzBudAfDaIqBGWbM8EzqUYOPty/qU7oELImBzzRsjIuUMIyMQcvSp8o2QN7VWdyYmsDcWl7ahpCqY10bTIQZ7o0bSTdEJA8YWsKQTnWMxx6GKls5W7j4BWxJB9sGpu6EmccH9Ae8Xia1dUhKZxn/1CXYjWBNk38ZMmh5YNq+zUWxGQJGe7yejunUxm3WRQw1ayoA6Gum5iUpIZoLmisZppjAOt01NPQPF7dqJvCPOwxikrKmWADfcvCFTR7CHEEzqRAUkxqSJ8TBTRpGBqoRgm1FgslMRxQcTSKFr5IXsImS6TjoUtShGqBPqkAdgk6e1BXTCTjcOFrkptCH0SaeXbIKbHethyokLPS9hFJVf5RHAFtB9yOS3pXuGbai9pjo14DZJ8ODTjXjnxSw8a+fBX1TSi67SRIMzJpf/JPInw42x5sizGaazmxLZ2FIYqteZ0ZICeq6yRZ6HiKv2ZDAmIX3aGdtQ2fUdgFX0Qpj3XiL5Zq6ZqPhBZ+w+ClhQ0qYTcSGodi2AW9LMXd0yoW4JVKPf+lzERWwEcbiNDFluyHCTAvjOTIK2qoZp0xFZAShUTG+kL2fDra716Nbt92V6thqUh1bTapjq0l1bDWpjq0m1bHVpDq2mlTHVpPq2GpSHVtNqmOrSXVsNamOrSbVsdWkOraaVMdWk+rYatKjgC3fk7+MppYB28P+xNHLL7+0XKZeevnl7MLdYys19RBie+mllwPLZyr7+OgyYPvf7xaZegixKcrLv5CWy9RLv/BZ3T22gPrSL6Bg6iHEhnp5uU0tS0goMvVwYlt2U49CJL0Hpu4htsCy/Frso2KqCFtdS1AdW02qY6tJdWw16V6EhOWw9FCbKsL2sI1Vt+zD3knLZipQb7fVYqqOrSZTdWw1mapjq8nUfcW27rEKWle9KeXU20v9IVb4SWMLPr5mvlav9mePB6sxRU69s9LX628klnayP2Fsa9ecXjdXj61+gs9Or1m7iKnAqTdeX1mqd04lquZwv7ClkwFsoyjpM2k+iLFyJl3RzBxVxvbE4/O37Vu9+jSfP/7EwqbIm2+tnK+3/lgy9um6fbCvfHG/X9iUr1Y9/9VXXz3//Pnz/vz8+WqtVolNPXOGH27f6sd9R1sMGwjE0N8sYfZHy3RKxsc4vXb/6f1rH6uc13uP7cNV355v5lrlT3//QfO3VVqtDtutZ79o/+IWYltz+gnObVFsXFIJtXmD7K59Ys3+NU+crpzXe45NfL45enhVQc2//8/mS1Uesyps1z579uuvv2i/xrEB51YVNihyt7feLDnE6dOwbv+6x4KPPVYuttwvbB9mnSwnvrLq0ofVWa0K25+evQYw2f40BFc/vm7d46tPV4dNIG9myR1lzuuvr3yj8Mba/Wsx4Oz3+sPxTP+A059xeqLhjNEzUO7j5QP/VqJ/rC5fBS2A7avm83/IVmp/+Agrtj989dHzzb+vzmo12JRnn+Gz9e0qPOY3Qlavrgob+pvDyyf/9SGHam+8k998Ggvnmv373Xh/hEZCWjgF/WLKicQKv9hUjO3ff7nt0xdQn366bdt//MfAe9Xlq6DK2ALPNz9vTE39Ycr+ln3L2LeRqf/b3HwOcj/k6ItEWMn6QnnNaRab8Myzaf5biu2Yj31+e7c6b4PEyrffFPXCQV8vLO17bO1j+yAWSiG2iB0bsAfCsSjrt8pj86nlwPnYevlBBvFfGsztIF3PLxWU+yXEytjS51et+t25VX8+d+7SufN/vnSu+dyfV606jJfYNG3H1gzNFjU7ZJhOxNQNm1iBIuOLYdvQMQJw+dk/Xbv2dPsOgJGODXxrldjeWPnmm0Wh4A0ss6eyi2vWrtmHhVhQNKLw0WLAETSY/aG5Emy/faEIW4pj+2YQxOvXYbBXeH8QAoO41zeKiqswOAi91wP+Ui8mWBjbGR4GeJ12/tsPvz3XnI0Lh/F8qRVlUd2KxpiDxSEWYRE7GgtFyw+nUBbbic2tmy+C9KfPvvii/WkJtuDqiaqxvfPWSp0UNTokTXVWvu0v7t+/JgiGZUbCFtPDdpjpuh6yqKmVx3bhvX+LvnDh1+9lsfVe/wbel65fVy6I13sHvxm8jhABcLX3wmDv+8qFwevfID9ktzi2899+1Pw7O2yF7Y+y3A6jT5ksboWioUicavEoArOsfjNUPDDUYthGNjc2Nm7uAOHW11/fEqCjla+OVImNvMVWzhvVhazMuh+PoIG4HrdtIxTWSdzULZvp+VTF2P7xl4jtV7+Ozbz/q1/3+Nje773ei//XxQuB64O93/TilfmmFwn6FC/AhcHBwOCgOji4CLY0OtonXqg5FLYjlh4572P7Db4hElM0CSWmojLHMQi1oyGqmOUHXSuHbSPn1Hoiv+miv7qxSmyn3lLIvNbagZVFw3QIEOAjuqnZMaCU2Rg3F9v0+xdemP7t+xe2bfuYextIYu9griyCch0PomaXe9UATrJvSIthk7CMftD9ybn+SNy1Y7EPuLs1f1ImY1hM5gJaGFtHllP62Wee+Yd/aE9nKXZUiU15S8wPWZcdkJ/Xa2/8cUkjM/jYMCRMT/Ofdd2Wq9uWogUaIM+ju8XP/y7TE4/HMxkf2yU+LprGx3tQKfBlGin7s3kLYwu2tja2bm7j2J5BbG2bcbU1WG3d9vbrp95e6cefd3ib7dRbbyTeebPsMHdl81qM7YXpwZlCJM3dpBEzm0CzcV0RQCqbwQWwfYjYwufPZVKRUCjV42P7Db+oGrUN2zBZv8YgSkzLsZlDeXCtFhukN2450QZ5bNB2YstG3ktQZSTVPMN9/e1Tp96h7jun3niTEo8lq6E2F9un3/zqV9Mz7//6vY99bJppUoeEDdOgJtOogG0EixoMX4Y+rzJdAJuE2KzzzbFMJprJ9PtVW4xvZ/FwKEajGBZiEAUnEo9HIroV6q8eW1YFbHlViY1L9bqZhpWYZ1b1owtFeS1g28axbcOQ8F7qY9/bTMUGPoIStgkJx2YQZmiEGsSw5rVMF8DG764+wmgajWVi0XOc2j/558hCVtyOROLRiAVRPRqLh60eoz+sF/1E6cLYNmzhGsljG/FXNywJW00qwfbP27b99pe//HTbzMzMxx9n7xKk7CUQA3N3NOZdm4WwwQfNfhz44CO/hK46nB3DjDiEGMTRDNEAkaqG4xBNwGtSFN+qiqTpL5797LP29vTSIuldaC62rD5GycsYEvDNSz6uZp/eqkv9VVutCptwzZdwovGBYEulOLAUamBgebGBc5gDO+872+H+6rtcqsKmXObaoSwV28RrKEHYBBOq8PnnKoxfGeebE6I/wi9KwlkAEgm/UVIUCEuw/Z//VazlxQbKJ4ebmz+KX8J6Lb4Eq9UV0s+eeZa325aILcCba5tU6Uu4EtiEAOHL8X/lbDaNb5qYwBf+4yJCnXgN/3BaaNIVY7tLLYINb6X+5XDzpUu/6Z/fzbGAFsG2ubUV70LTnyE1jq2Vr1aLTfjyX8d9bENwRdnkuZ9LK7JOlhhH/0pk/8fHE4D/uEkaHy/U8PcTGzZpP/mX+JKgLYYt3cHVFvAL6eV0m7+artbbrg4lfGy70dte8xKfI79NfknEzQqW24S/JJQZNPX+YqtBS/vkKq9q+9tQWKVduboCxlesmOALHMWmTZ8nJsj451hGX9uEmrg619RPGNv+1euCFbRu9f6qTGERHOf1G/+AlHDHyn5SSkgCw4OIhZSICVGZUOb9htxPGNu+1X73dzmtWb1vSaaWrJ8wNth3em0FnS5HrY7tgZuqY6tJdWw16R5g+/8a72jJLBkd7AAAAABJRU5ErkJggg=="/>
          <p:cNvSpPr>
            <a:spLocks noChangeAspect="1" noChangeArrowheads="1"/>
          </p:cNvSpPr>
          <p:nvPr/>
        </p:nvSpPr>
        <p:spPr bwMode="auto">
          <a:xfrm>
            <a:off x="155575" y="-1379538"/>
            <a:ext cx="5467350" cy="2876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png;base64,iVBORw0KGgoAAAANSUhEUgAAATYAAACjCAMAAAA3vsLfAAACRlBMVEX////u7u77+/vt7e339/cAAADy8vL29vZLarEgNmbqdxkhhK5zEQ/vWRz+tgD+swD//PX+1Hz/6Ln+vQ/+yE3/6sHuklDqdA/n5+cPLkbW1tZvAAClpaXMzMzCwsK7u7vLJyyUlJSxsbGAgIAAJkHuUQOgoKD75dbpbQD30r7f39+NjY11dXXKztJra2tfX1+7AAD0knGFhYX2po0YM0oAKEKEjpgzMzPZ5N2Sma3W2OG4vMLTz8sqkmjuSAAAACYnJyf14+PIPEJTU1O5ICiuHi6fACDxbDkAABYWFhYvQTkuRFjNWV3TbXBNXm5lcn+uxbYAIFkXMWTzo6N2i8HwNTX/9d/7xmGWTUxKW1T3wLLcAADv/v4AECcuSodFAAAvV6m4wdx5hI+ir9WOodC4p4vFy9yWxcJHR0fQxbT0kZDtCwCGjKfzgFassMPuNDL4t7aspJ1QmLqQu9Cvzt3+25BXjaYicpLawMCZj4Wgv89tp8Oxn4DXz8GjjGQlXUXK9OE5zI53xqJay5pfjXiGl5JuKyx3Hx5vOz3HqqkxAAAkAACGVlgfMSpeeG43XEwYVTtvW190m4ryek9BT0lYAABtNznViIs7Hx9BS3gAAFKcABBpcpZ4fp3etr2bAAAJIGASlGOJaGergoJWe42jamuk5ceFamrQ9uUYNipHNjarL0fEXWRTjGeZt6NpLy6rjZLmXVsnIxbycXEACzv1f3/PmJheerz1wZuAvLV2MRnMUSWtSyrxTU7wom06d3GMzMc5l49F7EzbAAAeFklEQVR4nO2di38TR5bvj/ppBgwiCZNyu7uaLtnt0FJLRn6i1sVSvAkYAhhjIHF4GRyjPDB2AgkkNzM7mRiS2cSzgTAsG0JyZyZ7d3cSJkwIDLs3m5n/7J5qPSzZki0L88gH/Sz3S9Wnu759qk51qVUCoSDISpgvqczSo60cJQC1bcMI14Y2qSy6uXq0AWYJwciWzVs2t+Z0ccTfCkoxGoBANTQfEfkopC2tF4Mb2hobG7d0bMFp60V8Q4rK+iwoYAN6pGj1EUfIsw8bW1vTI5uDyGsEGrlaOwD6maz5dZ1f4xmyATLkqz+wUny7UL4qfATkZxs5QUfjxs0bN6bbWjtOnOhobIQQ1WXIREwnO+npAcUARyeOqZkQSPUEVGYA06j4oHPwQMSxKa2NrRtgy+YR6ICRE3BiAzT+OTZg9WckORKWiRyJy44cRt9ispGJy1HZlGSbyKyHyP0p/T772/zDVfZ4yKauapcKVirYzmJDahcbL0LHRdg4Aq3BtsP/7z8ZyGFDdqjM+ESXTRBUWTetnqggU03W+vuVjCFryn2OqDA5t50EhkkACN/G52JRRh1w+GYt9/bsLholc1tbVANByW4lZHa7lk1H5lD1sW2+CBtaGzuAvzYEW2Gk9b9lgcjUlsEesHCC7CgAlSO2IDNDVnT0wVgct0v3u24L7kmPTKYnz+xJz2bBMASqG1Rjroi1hjebmIJBTY26Sapj3cJIYQ8KlJqOSb3C6QeZakiUuQYz3aSuFKfEWklzTVZyGtm6bSOMbG5tA/6CDR2wsfG/YgiJRDOQCkVwEjGwkCoxmSApzZaFFJZPBkYqc7+pweS1yWtte6TJM9cKh0YEqmtQMBMGpUbCLNS2YAqu4TCgnmkkPS1JobAHmNRhqsKUWdOMKiahhiMahjFr2wQa1PmmZEmxykbSRgHSbRshOAJtG6BDSLdi2yMuQyol9yj+BDLyQMxJybGoLFG5x5JjMbnHlEP3PZCmIb3nzIZJZWTW2wSiUEETqSISYijEKHqDAnMFqiYdfAf/8tvBMVTHBUMrSms4aMUgRFEIcQKFlEncD0xPJKWhz8+3uqV148VWjKet2dfmiwP8yoiyqYI/wbqVBPyWh5Btd+ReD0KggDq3qobZ2r/krLC68t+CQoLc9vnNp+IkJZvxDWdeXZRb72jc3NqYFYLrECSFO6iMNSqfzDHF1xzNoIwZD4bc/VaZuJubQXpkpINrZCSduwjALH9SBg04vEI1DO1eYFvG2HzPwnzx/dK80A75Sbn9KnWXPBJ6ZDN+d6pjq0l1bDWpjq0mgVRXDQKxrhoEgbpqUAHbslyER8TULDZRhWWQ4puSHjJT2QwKiyes0lQdW02m6thqMlXHVpOpOraaTNWx1WRqqdgEKV0ide6p3D9sDgvZpEpTDxLb5A8v5nUStfeHH364ceM71GRRonuKLcBCsYjOtwQiTUOHDh26GfVREBbq70n167lkuZvG4h0fHLbvXz3pay/qhxyy71/ZM3kmPfnKbKp7iS3ed6ihoeHQQfSxnoasDmXACff03RziuhnFRDRzMKdMuMDpwWEbeTXvaHuz8sF9z8GlX7lWOa+1a66p6KEcqwhAX0Oe20Df7qEVOW0lIMmFtaHdqZK83mtsSn8MQM+YJcm/f/UavzsJTL7IuZ3cc+AV7nHc4RDcrLvdQ2wH86Ti6Hh5hIdaVszqpoZ+ODS73qcV57UUm8iiYQ2WrgW8LZYiEE2V1rffvZqtwiZ9fzu5B17JFlW/pH5fMa93obmmQjlUB0XM9FAO28Eiaiv6HMzWwCy3vnwW5mBTaLxH9hVj1UaVvBbApg+Y0NNfmvyHkydf3QN7Xj3pxwOOzQ8KHNz3r3xXMa/ViWhlzn6eqf4sN3Q2EFuy1K4UO9tQD09FbxY2DJTkNYtNNcIZuVipOF1K02sBbGQgrskWOFbYADBMgZgOx/YiYnvxxq0bJ29dxsUdt27t/WHv5eSZHTe+uzE/r20/L1EQ1O2+uueeB//odlffroWxZWd+IDgSwRPLF9itvEZrybtchsNnN7FW8+u7och8bCTvZ6lUaqCAzloWbNCT0WWHpFI9KQqhAZXKjGNDF5t88RV0M0ij42HyWycvY+IDN26UwbbhqSeL9FQbKC1dXZ3bO4/OPY8WLEqe7S2ETejZ3dKvJ8NNR4553uihm0P5mq1BXtGydXhsWL46Pjo6On71YKo/07di6Or4+FXkdpPNx8at2bHYQCaGTRafW8ZaUhW3ELbwQE8K2AAjqSjHZgww2Htybym2V27gLA17JwGDQzlsP+N60p/+DLGBKCp2Z5cLeveubhcUr/voUQ+07s7Oo67bjdg8vg5et6vv6lZKsOl+wwNhHYvK8l9GjzQUdOjg0JHx2PjunWNHjhwZvrp79+4vdw/t/nx47HOcDUVBifbPwwaMgdWTxxZeCrNFsGnyQAiYTNWBGIRk39vmYft+L85UgW9YANvPnypgwzcREah9LS1NLa7b0onud9Rr2b69pbu75Sgc7erqatoF3U1NLU1NO0uw9ecpjcqWIbOJcTY+7o2NeWxidGLc1WW9e+dYQ4AERicmRhPodhPDYx5OV9zMbB26ac7DZjPIDPTknC1b/x3wJwf4P5+A4M8F/pmBIM1vOVfABgOyAbpMFTkGETlXSOdi+wFnCq91KmN78ufw1yJsuzq34ym4jngUPaxpp+h2thClqclFVt2kpdPzOruc7s6dDs4rYZP7qSAPyClZNi2cO7IcxcpKR2xjw+NHRvF15PaRxPDYaMPw7U1DWFJ3W/OwhRnMTM/0D8gDn87MzPjB6M5xgN7jx48D/t+B4wdwdrwXdP7Elm1QE2Mv+hJZFFtG1rLY+gvY9s4tpFlsk5OT3+9dABv89ck8Nq8JiyheQ9c72rnL5R61HZF1NTkcm9u0HWBnk4eLEGhqEYqxWfm67LaLjCh/MNaUw4ZpygyvL5W9Tf1jGCvGx8aODSfGEw3HhsfGbo8mJnavKIstwnov3Pnb345zTnfuUO5nCAxhgT/p7UVsuHwH/JYrVhyOoRhLx6bMDwkvZrG9qAgvrn/u6b1lQ4KPre1nT+W9zS+iGMuwEHbOx+bx9Rw2samrBJuZx+ZGHE+2ZIvJghzW5ZjM5PCwJ08ciY01gKqONtweHW8YRmzD6vCRhkrYoubxvyO2O9yl7lyY9mH19sKBO3d64fi/9945wL2tF73NNrEJwdkxdUnYVMTmPwaoF7Bdhlde9LHt2JvFxltwlbAhrycLhRSLKE/R3XQU/a4YG5nrbXOxOX7j9hAvpDELUSE2SQ6nYgbH1jAhh8fR227fHlaPHBHHbgeOjGIhPZY4Mupjs+dh6zenL/z973/zfe0Cx3bgzvG/3QEfH/I6wGdIDwTf23ASoBL6pCEuiq0HseEpUazborLeg9hunFyfw3bmjI/twx04S8PXZ2DHyTLN3Ry2nxUiqdu1ffvOnTu79aad7i7ubdv1o51dAaGrUyfISurqPHq0s0Uph43fVx3q0Xsahm1Zjih/sZkMf7FtOYbb7IbRjOz1H7t9+/YYholNWKkNHxsbSzQcGdt0M3VzRZmQ0GNO/3jhzt/vcE1zbLxI8iLrO1qWXi9WdaBrGnqPZjABmKZlmzMLYkshNpUHGgMjqRyVbfhu/fr2ScT2HMA1H1sasPG7A9OmT57cUQ5bTrysPoXYvL6mpq6ull1KV9fBzpadiK2lpQsrjl1dfd3dfeiBXS0tLQyO4iLp6yvFZu2+iWVNbWkYHh0dGz6WFXoUatOVhmPHhjs3cV3ZtGnF1YlN41i/TSQSE19iI0qWlXnYTIXOTP+Innbnwo8z04iVYLBUAkIvOlqA9zsFBEVVhV6BoED0nyIF4sDi2DQD11TdwrQSI4pB4HL7+vVPP/f0+vYdz7U/dwMX1z+3o319+3N7LiPPPfOxQTCrvz715FN/hSCejeaLgOK6kkawkLouzxK4nijyekPx14mGZUHToPQuQfNTxrI13NDNm7vzbbcVfS1bD+E9lt9x1Ld168Ghqz5PbAMP38TyqSiFvBbdyisvvIBu9uOPWESnMYuaYziOhi8Dz0/kU5HgughltCC2+UojtkpqT5fBllfwf576nzL2vK6dCx6vnKlsL1vKkCQn3ybhN6UHD/p3VyldUwSy9bWxY/xvdPTYwULzfy42cGdmpqd//O309AwvegJvneEcZ+Afz38WUirb0bREbHCtvQK49vbZ7rayt/Jt5bC5nWVuQ0s0z5SW7fYI8eVIvilX6ALJ3ko5fSuurLgydMXvflNK8lrScaRNz0y/8MLMjLvISczTUrFB+vKOHc+hni6Ir+3YcStdlOhe9u7mPCyF2af5jiO8vcr3f6R4GmO2/8PvRyrKa2l/m+AePz7jB4ClacnYqtI9xGbkUA1hG2rr7G3p1oK78ZhZjG0omt91LjZJwcqL12ZEVJZ4rgtjC4dne8BUu5AToMQxitMRpptmeLbj5R5iy+TcKwOQHJrFVqC0lVdlwla/l5JHiN275QrdlFhvqYrfV62oQtkarLIWxhbSGEMeAWoBC9tamNiUWEZGFOJxYlEtwNcslenEzjiKM9v1cu+wObuzneC8l5IdmsV2JedaW7MfXGmpvr6+g6lMLGLZtCSv9+MjmKhNI1IY6UWYrlgRPNMYtQG9yjYiENKJpemG5URDzAwtlNe70RxTQqalJRNhfjUv9s1iO8gd6+bWWOHSEYfMBXT/sBlWCCd2RDcjphVB34sFkCTic8Ja1GAxjSm6HnIcFimxei9DQlG2jUz2M76hm5n+/hheY2X+/kW6b9iwwUn8bys7Ev/eFpUMIhqgqYBVqIEvgrWqAcQQlNJG4X37VB6b8BqlRnVHum/YalX9GZCaVMdWk+rYalIdW0165LAFlIW/LVOdsnlVHzJTgWU2Vfe2mkzVsdVkqjpsuUFIBNNUYJF8LJpXxcx2camLPuqzsClSeFJBAerffKple2N9VcKmKlkDWWUPFfBnhOdaKHPwJWCTLGayJLjENRTT1kxWMWUVLkI8Rye6FjL4rMyjH1WaCiuirnui7nhhhwkG0XTN1StloRK2tKe7DE+FuklHp90UrcG7ONWJxlxbT9oVTFVZSBl473YDExNM1CUW1iu7++LYLDDP2sAowj/rLnABFjM1xVRmGswSTQg7pp00dVev5MEVsVkKoy41wXtZh2CCBeMSvGsBY8ZUgpoOTVQwVSU2DUwERhSS1BXdoQv4yKLYHN0zGNMJQ29zSvvulmSKMk01tCTTlKSme0HPYY5W8Rm/StgCVNVMF8u4iX4bYAbTJCAUcJtmWhohZa7qgwwJziLvL8FUVaohJNAK51iPpLWbqmOryVQdW02m6thqMlXHVpOpOraaTM3FlhvErNZJyePdFdMJ+clC1kqw3c05CaXYqtutcg7r3la7qTq2mkzVsdVkqo6tJlNzseUH8YXc3OEj90LhDjno4K2uv0qy95W8p6vk/nk2r0kXQIRc8vy7JWcgBPJLpFyCWVP5z9yVIBUBSg1W9cRQAZsizB7EdxNVglzn2uyhS045qPChTeeYmoMtaAvMNQ1mJsMu72MgNuOD/ZqaAUnTNZjGHF3HTboAYcooMZKig0nNwjMqs3kliXcnFNMwTQ8tAO5CTYdZhi4E9aSuMRf/DIoLCd6ZQU38S3rMs4pcvmDKYaKuu9RgNvU0QnVKXUgyw2BMZO4U7o2rHp6tRk2Xlu2KKmBzTJ26NjXFJEvqpsdUYjI0aroWDeOZGR6jhpFkjFEdgBm6gwtER+OmW2xqDjbBsUOmZWss4JpgokXMImUSPUsgrE+ZNtN1uzuJExUYSUx5LKngIcwQm5/XgJfUk0xXznp0KgF60D2r2xadstX0UZZg3pRlufjulGuqcNamIbRi25QWf/W3YEpy4gkDT8ulSVeImrbuWGBSlnTMKB4Dt4eBKcxkzFPCVpmexWJsdtALU1Pxprygh3CA+BsYXjYTnMTZBJpxp9ypELUIsS1xyp5K7CK4XesuNjW3kGoCURxJChCJg+G94YKqOhKiJ4qKKwofpdsfZ1vx38QyKxFFJPPzCo7up5QCEuaEG8R0ARX3dBRBmPIcmHJVXDAdwAMExKQdCKhqoJy3gSbhWRAJTWjZsyBgEgk0PvyuA5pKQNAUwlM4atn+ngI2QcFTUf2MKQRPx9/gCFQXVFEgHh/4WMLLxCngiUoCX/SACJpY8qhcPSTUZKoctruyXprXrKnSnAtlV8ocdO7zbdUcXiifrARb6ax4B6ms55RaLIctoCYdrG4kk5jlDFShQl5FgfqmmAJm0qGOq+GfkwBL9xTTTABN6iJxLL7ddjygookFzCtrCgMKGJRiwcEAQMwAE3k6mtTCjuvQKcMxCZMg6SRdzcK2gCdS3j/uMsXMh+oCNtWljmEmvSRJ6mA7pgRh2yUUBCaZonFWw4lpOni+Cfwnvk2n9BunZb0tbISFuBmGqQU+ZakOWzBudAfDaIqBGWbM8EzqUYOPty/qU7oELImBzzRsjIuUMIyMQcvSp8o2QN7VWdyYmsDcWl7ahpCqY10bTIQZ7o0bSTdEJA8YWsKQTnWMxx6GKls5W7j4BWxJB9sGpu6EmccH9Ae8Xia1dUhKZxn/1CXYjWBNk38ZMmh5YNq+zUWxGQJGe7yejunUxm3WRQw1ayoA6Gum5iUpIZoLmisZppjAOt01NPQPF7dqJvCPOwxikrKmWADfcvCFTR7CHEEzqRAUkxqSJ8TBTRpGBqoRgm1FgslMRxQcTSKFr5IXsImS6TjoUtShGqBPqkAdgk6e1BXTCTjcOFrkptCH0SaeXbIKbHethyokLPS9hFJVf5RHAFtB9yOS3pXuGbai9pjo14DZJ8ODTjXjnxSw8a+fBX1TSi67SRIMzJpf/JPInw42x5sizGaazmxLZ2FIYqteZ0ZICeq6yRZ6HiKv2ZDAmIX3aGdtQ2fUdgFX0Qpj3XiL5Zq6ZqPhBZ+w+ClhQ0qYTcSGodi2AW9LMXd0yoW4JVKPf+lzERWwEcbiNDFluyHCTAvjOTIK2qoZp0xFZAShUTG+kL2fDra716Nbt92V6thqUh1bTapjq0l1bDWpjq0m1bHVpDq2mlTHVpPq2GpSHVtNqmOrSXVsNamOrSbVsdWkOraaVMdWk+rYatKjgC3fk7+MppYB28P+xNHLL7+0XKZeevnl7MLdYys19RBie+mllwPLZyr7+OgyYPvf7xaZegixKcrLv5CWy9RLv/BZ3T22gPrSL6Bg6iHEhnp5uU0tS0goMvVwYlt2U49CJL0Hpu4htsCy/Frso2KqCFtdS1AdW02qY6tJdWw16V6EhOWw9FCbKsL2sI1Vt+zD3knLZipQb7fVYqqOrSZTdWw1mapjq8nUfcW27rEKWle9KeXU20v9IVb4SWMLPr5mvlav9mePB6sxRU69s9LX628klnayP2Fsa9ecXjdXj61+gs9Or1m7iKnAqTdeX1mqd04lquZwv7ClkwFsoyjpM2k+iLFyJl3RzBxVxvbE4/O37Vu9+jSfP/7EwqbIm2+tnK+3/lgy9um6fbCvfHG/X9iUr1Y9/9VXXz3//Pnz/vz8+WqtVolNPXOGH27f6sd9R1sMGwjE0N8sYfZHy3RKxsc4vXb/6f1rH6uc13uP7cNV355v5lrlT3//QfO3VVqtDtutZ79o/+IWYltz+gnObVFsXFIJtXmD7K59Ys3+NU+crpzXe45NfL45enhVQc2//8/mS1Uesyps1z579uuvv2i/xrEB51YVNihyt7feLDnE6dOwbv+6x4KPPVYuttwvbB9mnSwnvrLq0ofVWa0K25+evQYw2f40BFc/vm7d46tPV4dNIG9myR1lzuuvr3yj8Mba/Wsx4Oz3+sPxTP+A059xeqLhjNEzUO7j5QP/VqJ/rC5fBS2A7avm83/IVmp/+Agrtj989dHzzb+vzmo12JRnn+Gz9e0qPOY3Qlavrgob+pvDyyf/9SGHam+8k998Ggvnmv373Xh/hEZCWjgF/WLKicQKv9hUjO3ff7nt0xdQn366bdt//MfAe9Xlq6DK2ALPNz9vTE39Ycr+ln3L2LeRqf/b3HwOcj/k6ItEWMn6QnnNaRab8Myzaf5biu2Yj31+e7c6b4PEyrffFPXCQV8vLO17bO1j+yAWSiG2iB0bsAfCsSjrt8pj86nlwPnYevlBBvFfGsztIF3PLxWU+yXEytjS51et+t25VX8+d+7SufN/vnSu+dyfV606jJfYNG3H1gzNFjU7ZJhOxNQNm1iBIuOLYdvQMQJw+dk/Xbv2dPsOgJGODXxrldjeWPnmm0Wh4A0ss6eyi2vWrtmHhVhQNKLw0WLAETSY/aG5Emy/faEIW4pj+2YQxOvXYbBXeH8QAoO41zeKiqswOAi91wP+Ui8mWBjbGR4GeJ12/tsPvz3XnI0Lh/F8qRVlUd2KxpiDxSEWYRE7GgtFyw+nUBbbic2tmy+C9KfPvvii/WkJtuDqiaqxvfPWSp0UNTokTXVWvu0v7t+/JgiGZUbCFtPDdpjpuh6yqKmVx3bhvX+LvnDh1+9lsfVe/wbel65fVy6I13sHvxm8jhABcLX3wmDv+8qFwevfID9ktzi2899+1Pw7O2yF7Y+y3A6jT5ksboWioUicavEoArOsfjNUPDDUYthGNjc2Nm7uAOHW11/fEqCjla+OVImNvMVWzhvVhazMuh+PoIG4HrdtIxTWSdzULZvp+VTF2P7xl4jtV7+Ozbz/q1/3+Nje773ei//XxQuB64O93/TilfmmFwn6FC/AhcHBwOCgOji4CLY0OtonXqg5FLYjlh4572P7Db4hElM0CSWmojLHMQi1oyGqmOUHXSuHbSPn1Hoiv+miv7qxSmyn3lLIvNbagZVFw3QIEOAjuqnZMaCU2Rg3F9v0+xdemP7t+xe2bfuYextIYu9griyCch0PomaXe9UATrJvSIthk7CMftD9ybn+SNy1Y7EPuLs1f1ImY1hM5gJaGFtHllP62Wee+Yd/aE9nKXZUiU15S8wPWZcdkJ/Xa2/8cUkjM/jYMCRMT/Ofdd2Wq9uWogUaIM+ju8XP/y7TE4/HMxkf2yU+LprGx3tQKfBlGin7s3kLYwu2tja2bm7j2J5BbG2bcbU1WG3d9vbrp95e6cefd3ib7dRbbyTeebPsMHdl81qM7YXpwZlCJM3dpBEzm0CzcV0RQCqbwQWwfYjYwufPZVKRUCjV42P7Db+oGrUN2zBZv8YgSkzLsZlDeXCtFhukN2450QZ5bNB2YstG3ktQZSTVPMN9/e1Tp96h7jun3niTEo8lq6E2F9un3/zqV9Mz7//6vY99bJppUoeEDdOgJtOogG0EixoMX4Y+rzJdAJuE2KzzzbFMJprJ9PtVW4xvZ/FwKEajGBZiEAUnEo9HIroV6q8eW1YFbHlViY1L9bqZhpWYZ1b1owtFeS1g28axbcOQ8F7qY9/bTMUGPoIStgkJx2YQZmiEGsSw5rVMF8DG764+wmgajWVi0XOc2j/558hCVtyOROLRiAVRPRqLh60eoz+sF/1E6cLYNmzhGsljG/FXNywJW00qwfbP27b99pe//HTbzMzMxx9n7xKk7CUQA3N3NOZdm4WwwQfNfhz44CO/hK46nB3DjDiEGMTRDNEAkaqG4xBNwGtSFN+qiqTpL5797LP29vTSIuldaC62rD5GycsYEvDNSz6uZp/eqkv9VVutCptwzZdwovGBYEulOLAUamBgebGBc5gDO+872+H+6rtcqsKmXObaoSwV28RrKEHYBBOq8PnnKoxfGeebE6I/wi9KwlkAEgm/UVIUCEuw/Z//VazlxQbKJ4ebmz+KX8J6Lb4Eq9UV0s+eeZa325aILcCba5tU6Uu4EtiEAOHL8X/lbDaNb5qYwBf+4yJCnXgN/3BaaNIVY7tLLYINb6X+5XDzpUu/6Z/fzbGAFsG2ubUV70LTnyE1jq2Vr1aLTfjyX8d9bENwRdnkuZ9LK7JOlhhH/0pk/8fHE4D/uEkaHy/U8PcTGzZpP/mX+JKgLYYt3cHVFvAL6eV0m7+artbbrg4lfGy70dte8xKfI79NfknEzQqW24S/JJQZNPX+YqtBS/vkKq9q+9tQWKVduboCxlesmOALHMWmTZ8nJsj451hGX9uEmrg619RPGNv+1euCFbRu9f6qTGERHOf1G/+AlHDHyn5SSkgCw4OIhZSICVGZUOb9htxPGNu+1X73dzmtWb1vSaaWrJ8wNth3em0FnS5HrY7tgZuqY6tJdWw16R5g+/8a72jJLBkd7AAAAABJRU5ErkJggg=="/>
          <p:cNvSpPr>
            <a:spLocks noChangeAspect="1" noChangeArrowheads="1"/>
          </p:cNvSpPr>
          <p:nvPr/>
        </p:nvSpPr>
        <p:spPr bwMode="auto">
          <a:xfrm>
            <a:off x="307975" y="-1227138"/>
            <a:ext cx="5467350" cy="2876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92" name="Picture 8" descr="Edu App Cente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63353" y="377825"/>
            <a:ext cx="2272304" cy="4680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twimgs.com/informationweek/education/2013Q1/edu-app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2573" y="991394"/>
            <a:ext cx="3960242" cy="26177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onlinecollegecourses.com/wp-content/uploads/2012/11/32-Mobile-Apps-That-Online-Students-Lov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1650" y="3342495"/>
            <a:ext cx="3951287" cy="3044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056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9116475" cy="1890490"/>
          </a:xfrm>
        </p:spPr>
        <p:txBody>
          <a:bodyPr>
            <a:normAutofit/>
          </a:bodyPr>
          <a:lstStyle/>
          <a:p>
            <a:r>
              <a:rPr lang="en-US" dirty="0" smtClean="0"/>
              <a:t>The Notion of Walled Gardens (LMS 1.0/2.0)</a:t>
            </a:r>
            <a:endParaRPr lang="en-US" dirty="0"/>
          </a:p>
        </p:txBody>
      </p:sp>
      <p:pic>
        <p:nvPicPr>
          <p:cNvPr id="4" name="Picture 2" descr="https://www.mindflash.com/wp-content/uploads/2015/09/LMS-Photo.jpg" title="Word cloud with the primary words showing being that of LMS, Learning Management System, and administr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7713" y="2813050"/>
            <a:ext cx="3974084" cy="26447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title="Cartoon image of a walled garden. The walls are made of red brick and inside there are a number of green trees and bushes."/>
          <p:cNvPicPr>
            <a:picLocks noChangeAspect="1"/>
          </p:cNvPicPr>
          <p:nvPr/>
        </p:nvPicPr>
        <p:blipFill>
          <a:blip r:embed="rId4"/>
          <a:stretch>
            <a:fillRect/>
          </a:stretch>
        </p:blipFill>
        <p:spPr>
          <a:xfrm>
            <a:off x="6996112" y="2628900"/>
            <a:ext cx="4127107" cy="3013076"/>
          </a:xfrm>
          <a:prstGeom prst="rect">
            <a:avLst/>
          </a:prstGeom>
        </p:spPr>
      </p:pic>
      <p:pic>
        <p:nvPicPr>
          <p:cNvPr id="3" name="Picture 2"/>
          <p:cNvPicPr>
            <a:picLocks noChangeAspect="1"/>
          </p:cNvPicPr>
          <p:nvPr/>
        </p:nvPicPr>
        <p:blipFill>
          <a:blip r:embed="rId5"/>
          <a:stretch>
            <a:fillRect/>
          </a:stretch>
        </p:blipFill>
        <p:spPr>
          <a:xfrm>
            <a:off x="5400604" y="3721099"/>
            <a:ext cx="1489386" cy="1004887"/>
          </a:xfrm>
          <a:prstGeom prst="rect">
            <a:avLst/>
          </a:prstGeom>
        </p:spPr>
      </p:pic>
    </p:spTree>
    <p:extLst>
      <p:ext uri="{BB962C8B-B14F-4D97-AF65-F5344CB8AC3E}">
        <p14:creationId xmlns:p14="http://schemas.microsoft.com/office/powerpoint/2010/main" val="1899455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ww.tsugi.org&#10;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498" y="1343331"/>
            <a:ext cx="9753600" cy="38961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80664" y="5894211"/>
            <a:ext cx="8899451" cy="923330"/>
          </a:xfrm>
          <a:prstGeom prst="rect">
            <a:avLst/>
          </a:prstGeom>
          <a:noFill/>
        </p:spPr>
        <p:txBody>
          <a:bodyPr wrap="square" rtlCol="0">
            <a:spAutoFit/>
          </a:bodyPr>
          <a:lstStyle/>
          <a:p>
            <a:r>
              <a:rPr lang="en-US" dirty="0">
                <a:hlinkClick r:id="rId4"/>
              </a:rPr>
              <a:t>https://</a:t>
            </a:r>
            <a:r>
              <a:rPr lang="en-US" dirty="0" smtClean="0">
                <a:hlinkClick r:id="rId4"/>
              </a:rPr>
              <a:t>youtu.be/YJ7Yw8xBVIw?list=PLC0A574871BE1850A</a:t>
            </a:r>
            <a:endParaRPr lang="en-US" dirty="0" smtClean="0"/>
          </a:p>
          <a:p>
            <a:r>
              <a:rPr lang="en-US" dirty="0" smtClean="0"/>
              <a:t>IMG Global Consortium</a:t>
            </a:r>
          </a:p>
          <a:p>
            <a:endParaRPr lang="en-US" dirty="0"/>
          </a:p>
        </p:txBody>
      </p:sp>
    </p:spTree>
    <p:extLst>
      <p:ext uri="{BB962C8B-B14F-4D97-AF65-F5344CB8AC3E}">
        <p14:creationId xmlns:p14="http://schemas.microsoft.com/office/powerpoint/2010/main" val="817348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Personalized Learning</a:t>
            </a:r>
            <a:endParaRPr lang="en-US" dirty="0"/>
          </a:p>
        </p:txBody>
      </p:sp>
      <p:sp>
        <p:nvSpPr>
          <p:cNvPr id="3" name="Content Placeholder 2"/>
          <p:cNvSpPr>
            <a:spLocks noGrp="1"/>
          </p:cNvSpPr>
          <p:nvPr>
            <p:ph idx="1"/>
          </p:nvPr>
        </p:nvSpPr>
        <p:spPr>
          <a:xfrm>
            <a:off x="1917442" y="1616149"/>
            <a:ext cx="4151829" cy="3777622"/>
          </a:xfrm>
        </p:spPr>
        <p:txBody>
          <a:bodyPr>
            <a:noAutofit/>
          </a:bodyPr>
          <a:lstStyle/>
          <a:p>
            <a:r>
              <a:rPr lang="en-US" sz="2000" dirty="0" smtClean="0"/>
              <a:t>Personalized </a:t>
            </a:r>
            <a:r>
              <a:rPr lang="en-US" sz="2000" dirty="0"/>
              <a:t>learning is intended to facilitate the academic success of each student by first determining the learning needs, interests, and aspirations of individual students, and then providing learning experiences that are customized—to a greater or lesser extent—for each student.</a:t>
            </a:r>
          </a:p>
        </p:txBody>
      </p:sp>
      <p:pic>
        <p:nvPicPr>
          <p:cNvPr id="4" name="Picture 4" descr="http://elearninginfographics.com/wp-content/uploads/how-personalized-learning-can-benefits-learning-550x5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768" y="1637415"/>
            <a:ext cx="3476347" cy="36335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ceiweb.wpengine.com/wp-content/uploads/2014/04/CEI_700x300_NextGenerationLearn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6678" y="5393771"/>
            <a:ext cx="2801561" cy="1200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847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Personalization  in the NGDLE</a:t>
            </a:r>
            <a:r>
              <a:rPr lang="en-US" dirty="0"/>
              <a:t/>
            </a:r>
            <a:br>
              <a:rPr lang="en-US" dirty="0"/>
            </a:br>
            <a:endParaRPr lang="en-US" dirty="0"/>
          </a:p>
        </p:txBody>
      </p:sp>
      <p:sp>
        <p:nvSpPr>
          <p:cNvPr id="3" name="Content Placeholder 2"/>
          <p:cNvSpPr>
            <a:spLocks noGrp="1"/>
          </p:cNvSpPr>
          <p:nvPr>
            <p:ph idx="1"/>
          </p:nvPr>
        </p:nvSpPr>
        <p:spPr>
          <a:xfrm>
            <a:off x="1844932" y="1809709"/>
            <a:ext cx="4566500" cy="4506089"/>
          </a:xfrm>
        </p:spPr>
        <p:txBody>
          <a:bodyPr>
            <a:noAutofit/>
          </a:bodyPr>
          <a:lstStyle/>
          <a:p>
            <a:r>
              <a:rPr lang="en-US" sz="2400" dirty="0" smtClean="0"/>
              <a:t>CBE - new architecture in LE to construct pathways to accomplish learning tasks and achieve learning goals</a:t>
            </a:r>
          </a:p>
          <a:p>
            <a:r>
              <a:rPr lang="en-US" sz="2400" dirty="0" smtClean="0"/>
              <a:t>Adaptive Learning – automated system that provides learners with coaching an recommendations specific to the learner</a:t>
            </a:r>
          </a:p>
        </p:txBody>
      </p:sp>
      <p:pic>
        <p:nvPicPr>
          <p:cNvPr id="12294" name="Picture 6" descr="https://blog.stcloudstate.edu/ims/files/2015/11/personalized-learning-guide-fi-vg1i4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080" y="2043225"/>
            <a:ext cx="4359053" cy="3269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697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Competency-Based Learning in the LMS</a:t>
            </a:r>
            <a:endParaRPr lang="en-US" dirty="0"/>
          </a:p>
        </p:txBody>
      </p:sp>
      <p:pic>
        <p:nvPicPr>
          <p:cNvPr id="5" name="Picture 4"/>
          <p:cNvPicPr>
            <a:picLocks noChangeAspect="1"/>
          </p:cNvPicPr>
          <p:nvPr/>
        </p:nvPicPr>
        <p:blipFill>
          <a:blip r:embed="rId3"/>
          <a:stretch>
            <a:fillRect/>
          </a:stretch>
        </p:blipFill>
        <p:spPr>
          <a:xfrm>
            <a:off x="7466004" y="1905000"/>
            <a:ext cx="3708379" cy="2833676"/>
          </a:xfrm>
          <a:prstGeom prst="rect">
            <a:avLst/>
          </a:prstGeom>
          <a:ln w="41275">
            <a:solidFill>
              <a:schemeClr val="accent1"/>
            </a:solidFill>
          </a:ln>
        </p:spPr>
      </p:pic>
      <p:pic>
        <p:nvPicPr>
          <p:cNvPr id="7" name="Picture 6"/>
          <p:cNvPicPr>
            <a:picLocks noChangeAspect="1"/>
          </p:cNvPicPr>
          <p:nvPr/>
        </p:nvPicPr>
        <p:blipFill>
          <a:blip r:embed="rId4"/>
          <a:stretch>
            <a:fillRect/>
          </a:stretch>
        </p:blipFill>
        <p:spPr>
          <a:xfrm>
            <a:off x="1134756" y="2188774"/>
            <a:ext cx="4113245" cy="2006050"/>
          </a:xfrm>
          <a:prstGeom prst="rect">
            <a:avLst/>
          </a:prstGeom>
        </p:spPr>
      </p:pic>
      <p:pic>
        <p:nvPicPr>
          <p:cNvPr id="4" name="Picture 3"/>
          <p:cNvPicPr>
            <a:picLocks noChangeAspect="1"/>
          </p:cNvPicPr>
          <p:nvPr/>
        </p:nvPicPr>
        <p:blipFill>
          <a:blip r:embed="rId5"/>
          <a:stretch>
            <a:fillRect/>
          </a:stretch>
        </p:blipFill>
        <p:spPr>
          <a:xfrm rot="608114">
            <a:off x="3217359" y="3876271"/>
            <a:ext cx="5336479" cy="2235294"/>
          </a:xfrm>
          <a:prstGeom prst="rect">
            <a:avLst/>
          </a:prstGeom>
        </p:spPr>
      </p:pic>
    </p:spTree>
    <p:extLst>
      <p:ext uri="{BB962C8B-B14F-4D97-AF65-F5344CB8AC3E}">
        <p14:creationId xmlns:p14="http://schemas.microsoft.com/office/powerpoint/2010/main" val="4020507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mage.slidesharecdn.com/85-teem-151216122611/95/design-of-adaptive-experiences-in-higher-education-through-a-learning-management-system-2-638.jpg?cb=14502688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122" y="2344993"/>
            <a:ext cx="4205993" cy="316052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tctechcrunch2011.files.wordpress.com/2013/09/screen-shot-2013-09-09-at-8-26-56-am.png?w=4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6981" y="4752260"/>
            <a:ext cx="2953058" cy="169800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eduventures.com/wp-content/uploads/2015/10/Graphi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7592" y="1632725"/>
            <a:ext cx="3704893" cy="287751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2592925" y="624110"/>
            <a:ext cx="8911687" cy="1280890"/>
          </a:xfrm>
        </p:spPr>
        <p:txBody>
          <a:bodyPr>
            <a:normAutofit/>
          </a:bodyPr>
          <a:lstStyle/>
          <a:p>
            <a:pPr lvl="0"/>
            <a:r>
              <a:rPr lang="en-US" dirty="0" smtClean="0"/>
              <a:t>Adaptive Learning in the LMS</a:t>
            </a:r>
            <a:r>
              <a:rPr lang="en-US" dirty="0"/>
              <a:t/>
            </a:r>
            <a:br>
              <a:rPr lang="en-US" dirty="0"/>
            </a:br>
            <a:endParaRPr lang="en-US" dirty="0"/>
          </a:p>
        </p:txBody>
      </p:sp>
    </p:spTree>
    <p:extLst>
      <p:ext uri="{BB962C8B-B14F-4D97-AF65-F5344CB8AC3E}">
        <p14:creationId xmlns:p14="http://schemas.microsoft.com/office/powerpoint/2010/main" val="3247001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09588" lvl="0" indent="-509588">
              <a:tabLst>
                <a:tab pos="509588" algn="l"/>
              </a:tabLst>
            </a:pPr>
            <a:r>
              <a:rPr lang="en-US" dirty="0" smtClean="0"/>
              <a:t>3. Analytics, Advising, and Learning Assessment</a:t>
            </a:r>
            <a:endParaRPr lang="en-US" dirty="0"/>
          </a:p>
        </p:txBody>
      </p:sp>
      <p:sp>
        <p:nvSpPr>
          <p:cNvPr id="3" name="Content Placeholder 2"/>
          <p:cNvSpPr>
            <a:spLocks noGrp="1"/>
          </p:cNvSpPr>
          <p:nvPr>
            <p:ph idx="1"/>
          </p:nvPr>
        </p:nvSpPr>
        <p:spPr>
          <a:xfrm>
            <a:off x="2302133" y="2415363"/>
            <a:ext cx="4566500" cy="3777622"/>
          </a:xfrm>
        </p:spPr>
        <p:txBody>
          <a:bodyPr>
            <a:normAutofit/>
          </a:bodyPr>
          <a:lstStyle/>
          <a:p>
            <a:r>
              <a:rPr lang="en-US" sz="2400" dirty="0" smtClean="0"/>
              <a:t>Learning analytics</a:t>
            </a:r>
          </a:p>
          <a:p>
            <a:r>
              <a:rPr lang="en-US" sz="2400" dirty="0" smtClean="0"/>
              <a:t>Integrated planning and advising systems (IPAS)</a:t>
            </a:r>
          </a:p>
          <a:p>
            <a:r>
              <a:rPr lang="en-US" sz="2400" dirty="0" smtClean="0"/>
              <a:t>Assessment of learning: via CBE or learning outcomes measurement</a:t>
            </a:r>
          </a:p>
        </p:txBody>
      </p:sp>
      <p:pic>
        <p:nvPicPr>
          <p:cNvPr id="14338" name="Picture 2" descr="http://image.slidesharecdn.com/alt-c-140901030929-phpapp01/95/data-mining-to-predict-student-success-alt-altc-6-638.jpg?cb=14095502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5204" y="2785730"/>
            <a:ext cx="3447514" cy="259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851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IPAS </a:t>
            </a:r>
            <a:br>
              <a:rPr lang="en-US" dirty="0" smtClean="0"/>
            </a:br>
            <a:r>
              <a:rPr lang="en-US" dirty="0" smtClean="0"/>
              <a:t>Integrated </a:t>
            </a:r>
            <a:r>
              <a:rPr lang="en-US" dirty="0"/>
              <a:t>planning and advising systems </a:t>
            </a:r>
          </a:p>
        </p:txBody>
      </p:sp>
      <p:sp>
        <p:nvSpPr>
          <p:cNvPr id="3" name="Content Placeholder 2"/>
          <p:cNvSpPr>
            <a:spLocks noGrp="1"/>
          </p:cNvSpPr>
          <p:nvPr>
            <p:ph idx="1"/>
          </p:nvPr>
        </p:nvSpPr>
        <p:spPr>
          <a:xfrm>
            <a:off x="2589212" y="2133600"/>
            <a:ext cx="8915400" cy="4474464"/>
          </a:xfrm>
        </p:spPr>
        <p:txBody>
          <a:bodyPr>
            <a:normAutofit/>
          </a:bodyPr>
          <a:lstStyle/>
          <a:p>
            <a:r>
              <a:rPr lang="en-US" dirty="0"/>
              <a:t> </a:t>
            </a:r>
            <a:r>
              <a:rPr lang="en-US" dirty="0" smtClean="0"/>
              <a:t>Technologies for student success:</a:t>
            </a:r>
            <a:endParaRPr lang="en-US" sz="2000" dirty="0" smtClean="0"/>
          </a:p>
          <a:p>
            <a:pPr lvl="1"/>
            <a:r>
              <a:rPr lang="en-US" sz="2000" dirty="0"/>
              <a:t>Education planning – identifying the degree and the best path to its achievement</a:t>
            </a:r>
          </a:p>
          <a:p>
            <a:pPr lvl="1"/>
            <a:r>
              <a:rPr lang="en-US" sz="2000" dirty="0"/>
              <a:t>Progress tracking (whether the learner is on course toward degree completion</a:t>
            </a:r>
          </a:p>
          <a:p>
            <a:pPr lvl="1"/>
            <a:r>
              <a:rPr lang="en-US" sz="2000" dirty="0"/>
              <a:t>Advising and counseling (offering mentoring and tutoring services)</a:t>
            </a:r>
          </a:p>
          <a:p>
            <a:pPr lvl="1"/>
            <a:r>
              <a:rPr lang="en-US" sz="2000" dirty="0"/>
              <a:t>Early alert system (initiating intervention strategies with at-risk students)</a:t>
            </a:r>
          </a:p>
          <a:p>
            <a:endParaRPr lang="en-US" sz="2000" dirty="0"/>
          </a:p>
          <a:p>
            <a:endParaRPr lang="en-US" dirty="0"/>
          </a:p>
        </p:txBody>
      </p:sp>
      <p:pic>
        <p:nvPicPr>
          <p:cNvPr id="2050" name="Picture 2" descr="http://image.slidesharecdn.com/ipaseco-systempresentationv2-140925105352-phpapp02/95/ipas-ecosystem-moving-from-analysis-to-action-with-the-student-success-plan-3-638.jpg?cb=14116428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52" y="3596640"/>
            <a:ext cx="2529235" cy="189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812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025" y="497110"/>
            <a:ext cx="8911687" cy="1280890"/>
          </a:xfrm>
        </p:spPr>
        <p:txBody>
          <a:bodyPr/>
          <a:lstStyle/>
          <a:p>
            <a:pPr lvl="0"/>
            <a:r>
              <a:rPr lang="en-US" dirty="0" smtClean="0"/>
              <a:t>4. Collaboration</a:t>
            </a:r>
            <a:endParaRPr lang="en-US" dirty="0"/>
          </a:p>
        </p:txBody>
      </p:sp>
      <p:sp>
        <p:nvSpPr>
          <p:cNvPr id="3" name="Content Placeholder 2"/>
          <p:cNvSpPr>
            <a:spLocks noGrp="1"/>
          </p:cNvSpPr>
          <p:nvPr>
            <p:ph idx="1"/>
          </p:nvPr>
        </p:nvSpPr>
        <p:spPr>
          <a:xfrm>
            <a:off x="1996025" y="1670634"/>
            <a:ext cx="4493675" cy="4311065"/>
          </a:xfrm>
        </p:spPr>
        <p:txBody>
          <a:bodyPr>
            <a:normAutofit/>
          </a:bodyPr>
          <a:lstStyle/>
          <a:p>
            <a:r>
              <a:rPr lang="en-US" sz="2400" dirty="0" smtClean="0"/>
              <a:t>NGDLE has to support collaboration at multiple levels </a:t>
            </a:r>
            <a:endParaRPr lang="en-US" sz="2400" dirty="0" smtClean="0"/>
          </a:p>
          <a:p>
            <a:r>
              <a:rPr lang="en-US" sz="2400" dirty="0" smtClean="0"/>
              <a:t>M</a:t>
            </a:r>
            <a:r>
              <a:rPr lang="en-US" sz="2400" dirty="0" smtClean="0"/>
              <a:t>ake </a:t>
            </a:r>
            <a:r>
              <a:rPr lang="en-US" sz="2400" dirty="0" smtClean="0"/>
              <a:t>it easy to move between public and private </a:t>
            </a:r>
            <a:r>
              <a:rPr lang="en-US" sz="2400" dirty="0" smtClean="0"/>
              <a:t>spaces – go beyond a single course, if desired</a:t>
            </a:r>
            <a:endParaRPr lang="en-US" sz="2400" dirty="0" smtClean="0"/>
          </a:p>
          <a:p>
            <a:r>
              <a:rPr lang="en-US" sz="2400" dirty="0" smtClean="0"/>
              <a:t>Must be a design goal, not an afterthought</a:t>
            </a:r>
          </a:p>
        </p:txBody>
      </p:sp>
      <p:pic>
        <p:nvPicPr>
          <p:cNvPr id="2050" name="Picture 2" descr="http://s3.amazonaws.com/libapps/customers/4624/images/collabor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3598" y="1066800"/>
            <a:ext cx="3770738" cy="20129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hootingtruthbullets.files.wordpress.com/2013/08/freedom_breaking_through_wall_1600_clr_781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6103" y="3419746"/>
            <a:ext cx="4322233" cy="324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1986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5. Accessibility and Universal Design</a:t>
            </a:r>
            <a:endParaRPr lang="en-US" dirty="0"/>
          </a:p>
        </p:txBody>
      </p:sp>
      <p:sp>
        <p:nvSpPr>
          <p:cNvPr id="3" name="Content Placeholder 2"/>
          <p:cNvSpPr>
            <a:spLocks noGrp="1"/>
          </p:cNvSpPr>
          <p:nvPr>
            <p:ph idx="1"/>
          </p:nvPr>
        </p:nvSpPr>
        <p:spPr>
          <a:xfrm>
            <a:off x="2302133" y="2415363"/>
            <a:ext cx="4566500" cy="3777622"/>
          </a:xfrm>
        </p:spPr>
        <p:txBody>
          <a:bodyPr>
            <a:normAutofit/>
          </a:bodyPr>
          <a:lstStyle/>
          <a:p>
            <a:r>
              <a:rPr lang="en-US" dirty="0" smtClean="0"/>
              <a:t>The NGDLE must support people with disabilities by adopting a universal design approach</a:t>
            </a:r>
          </a:p>
          <a:p>
            <a:r>
              <a:rPr lang="en-US" dirty="0" smtClean="0"/>
              <a:t>UD is to be used by all people without any need for adaptation</a:t>
            </a:r>
          </a:p>
          <a:p>
            <a:r>
              <a:rPr lang="en-US" dirty="0" smtClean="0"/>
              <a:t>All plug and play components should be filtered through the accessible lens</a:t>
            </a:r>
          </a:p>
        </p:txBody>
      </p:sp>
      <p:pic>
        <p:nvPicPr>
          <p:cNvPr id="3074" name="Picture 2" descr="https://images-na.ssl-images-amazon.com/images/I/51KcERustnL._SX258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874" y="1905000"/>
            <a:ext cx="2854325" cy="368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7208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3525" y="514916"/>
            <a:ext cx="8911687" cy="1280890"/>
          </a:xfrm>
        </p:spPr>
        <p:txBody>
          <a:bodyPr/>
          <a:lstStyle/>
          <a:p>
            <a:r>
              <a:rPr lang="en-US" dirty="0" smtClean="0"/>
              <a:t>The </a:t>
            </a:r>
            <a:r>
              <a:rPr lang="en-US" dirty="0" smtClean="0"/>
              <a:t>Conclusion</a:t>
            </a:r>
            <a:endParaRPr lang="en-US" dirty="0"/>
          </a:p>
        </p:txBody>
      </p:sp>
      <p:sp>
        <p:nvSpPr>
          <p:cNvPr id="3" name="Content Placeholder 2"/>
          <p:cNvSpPr>
            <a:spLocks noGrp="1"/>
          </p:cNvSpPr>
          <p:nvPr>
            <p:ph idx="1"/>
          </p:nvPr>
        </p:nvSpPr>
        <p:spPr>
          <a:xfrm>
            <a:off x="2182812" y="1574800"/>
            <a:ext cx="8129588" cy="3777622"/>
          </a:xfrm>
        </p:spPr>
        <p:txBody>
          <a:bodyPr>
            <a:normAutofit/>
          </a:bodyPr>
          <a:lstStyle/>
          <a:p>
            <a:r>
              <a:rPr lang="en-US" sz="2400" dirty="0" smtClean="0"/>
              <a:t>“Since </a:t>
            </a:r>
            <a:r>
              <a:rPr lang="en-US" sz="2400" dirty="0"/>
              <a:t>no single application can deliver in all five domains, </a:t>
            </a:r>
            <a:r>
              <a:rPr lang="en-US" sz="2400" dirty="0" smtClean="0"/>
              <a:t>we recommend </a:t>
            </a:r>
            <a:r>
              <a:rPr lang="en-US" sz="2400" dirty="0"/>
              <a:t>a </a:t>
            </a:r>
            <a:r>
              <a:rPr lang="en-US" sz="2400" dirty="0" smtClean="0"/>
              <a:t>“Lego</a:t>
            </a:r>
            <a:r>
              <a:rPr lang="en-US" sz="2400" dirty="0"/>
              <a:t>” approach to realizing the </a:t>
            </a:r>
            <a:r>
              <a:rPr lang="en-US" sz="2400" dirty="0" smtClean="0"/>
              <a:t>NGDLE, </a:t>
            </a:r>
            <a:r>
              <a:rPr lang="en-US" sz="2400" dirty="0"/>
              <a:t>where NGDLE-conforming components are built that allow individual and institutions the opportunity to </a:t>
            </a:r>
            <a:r>
              <a:rPr lang="en-US" sz="2400" dirty="0" smtClean="0"/>
              <a:t>construct learning environments tailored </a:t>
            </a:r>
            <a:r>
              <a:rPr lang="en-US" sz="2400" dirty="0"/>
              <a:t>to their requirements and goals</a:t>
            </a:r>
            <a:r>
              <a:rPr lang="en-US" sz="2400" dirty="0" smtClean="0"/>
              <a:t>.”</a:t>
            </a:r>
            <a:endParaRPr lang="en-US" sz="2400" dirty="0"/>
          </a:p>
          <a:p>
            <a:endParaRPr lang="en-US" sz="2400" dirty="0"/>
          </a:p>
        </p:txBody>
      </p:sp>
      <p:pic>
        <p:nvPicPr>
          <p:cNvPr id="2050" name="Picture 2" descr="http://www.bouldercitysocial.com/wp-content/uploads/2011/03/legoBuildingBlocks.jpg" title="Image of stacked lego bl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309" y="4741237"/>
            <a:ext cx="2506603" cy="1671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945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1850" y="560609"/>
            <a:ext cx="9087798" cy="2246909"/>
          </a:xfrm>
        </p:spPr>
        <p:txBody>
          <a:bodyPr>
            <a:normAutofit/>
          </a:bodyPr>
          <a:lstStyle/>
          <a:p>
            <a:r>
              <a:rPr lang="en-US" sz="3000" dirty="0" smtClean="0"/>
              <a:t>Michael Stephens </a:t>
            </a:r>
            <a:r>
              <a:rPr lang="en-US" sz="3000" dirty="0"/>
              <a:t>Beyond the Walled Garden: </a:t>
            </a:r>
            <a:r>
              <a:rPr lang="en-US" sz="3000" dirty="0" smtClean="0"/>
              <a:t>Students </a:t>
            </a:r>
            <a:r>
              <a:rPr lang="en-US" sz="3000" dirty="0"/>
              <a:t>in an Era of Participatory Culture</a:t>
            </a:r>
          </a:p>
        </p:txBody>
      </p:sp>
      <p:sp>
        <p:nvSpPr>
          <p:cNvPr id="3" name="Content Placeholder 2"/>
          <p:cNvSpPr>
            <a:spLocks noGrp="1"/>
          </p:cNvSpPr>
          <p:nvPr>
            <p:ph idx="1"/>
          </p:nvPr>
        </p:nvSpPr>
        <p:spPr>
          <a:xfrm>
            <a:off x="2101850" y="2070100"/>
            <a:ext cx="8915400" cy="3777622"/>
          </a:xfrm>
        </p:spPr>
        <p:txBody>
          <a:bodyPr/>
          <a:lstStyle/>
          <a:p>
            <a:r>
              <a:rPr lang="en-US" dirty="0">
                <a:solidFill>
                  <a:schemeClr val="tx1"/>
                </a:solidFill>
              </a:rPr>
              <a:t>The garden is safe from outside influences and those inside can flourish if tended. </a:t>
            </a:r>
            <a:endParaRPr lang="en-US" dirty="0" smtClean="0">
              <a:solidFill>
                <a:schemeClr val="tx1"/>
              </a:solidFill>
            </a:endParaRPr>
          </a:p>
          <a:p>
            <a:r>
              <a:rPr lang="en-US" dirty="0" smtClean="0">
                <a:solidFill>
                  <a:schemeClr val="tx1"/>
                </a:solidFill>
              </a:rPr>
              <a:t>But </a:t>
            </a:r>
            <a:r>
              <a:rPr lang="en-US" dirty="0">
                <a:solidFill>
                  <a:schemeClr val="tx1"/>
                </a:solidFill>
              </a:rPr>
              <a:t>the wall is also a barrier to outside participation. If students spend all of their time in a classroom or within the virtual walls of a closed learning management system (LMS), the potential benefits of accessing and experiencing their forthcoming  professional environment will decrease. </a:t>
            </a:r>
            <a:endParaRPr lang="en-US" dirty="0" smtClean="0">
              <a:solidFill>
                <a:schemeClr val="tx1"/>
              </a:solidFill>
            </a:endParaRPr>
          </a:p>
          <a:p>
            <a:r>
              <a:rPr lang="en-US" dirty="0" smtClean="0">
                <a:solidFill>
                  <a:schemeClr val="tx1"/>
                </a:solidFill>
              </a:rPr>
              <a:t>There </a:t>
            </a:r>
            <a:r>
              <a:rPr lang="en-US" dirty="0">
                <a:solidFill>
                  <a:schemeClr val="tx1"/>
                </a:solidFill>
              </a:rPr>
              <a:t>will always be a place for the classroom and the LMS, but balancing that environment with experience beyond the walled garden should be part of the learning process as well.</a:t>
            </a:r>
          </a:p>
          <a:p>
            <a:endParaRPr lang="en-US" dirty="0"/>
          </a:p>
        </p:txBody>
      </p:sp>
      <p:sp>
        <p:nvSpPr>
          <p:cNvPr id="4" name="TextBox 3"/>
          <p:cNvSpPr txBox="1"/>
          <p:nvPr/>
        </p:nvSpPr>
        <p:spPr>
          <a:xfrm>
            <a:off x="1929452" y="5847722"/>
            <a:ext cx="8902700" cy="584775"/>
          </a:xfrm>
          <a:prstGeom prst="rect">
            <a:avLst/>
          </a:prstGeom>
          <a:noFill/>
        </p:spPr>
        <p:txBody>
          <a:bodyPr wrap="square" rtlCol="0">
            <a:spAutoFit/>
          </a:bodyPr>
          <a:lstStyle/>
          <a:p>
            <a:r>
              <a:rPr lang="en-US" sz="1600" dirty="0" smtClean="0"/>
              <a:t>Source: Beyond the Walled Garden: LIS Students in an Era of Participatory Culture by Michael Stevens. SJSU Scholar Works, 2011.</a:t>
            </a:r>
            <a:endParaRPr lang="en-US" sz="1600" dirty="0"/>
          </a:p>
        </p:txBody>
      </p:sp>
    </p:spTree>
    <p:extLst>
      <p:ext uri="{BB962C8B-B14F-4D97-AF65-F5344CB8AC3E}">
        <p14:creationId xmlns:p14="http://schemas.microsoft.com/office/powerpoint/2010/main" val="6176895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0451" y="525579"/>
            <a:ext cx="6446300" cy="1280890"/>
          </a:xfrm>
        </p:spPr>
        <p:txBody>
          <a:bodyPr>
            <a:normAutofit fontScale="90000"/>
          </a:bodyPr>
          <a:lstStyle/>
          <a:p>
            <a:r>
              <a:rPr lang="en-US" dirty="0" smtClean="0"/>
              <a:t>Other Ed Tech Themes</a:t>
            </a:r>
            <a:br>
              <a:rPr lang="en-US" dirty="0" smtClean="0"/>
            </a:br>
            <a:r>
              <a:rPr lang="en-US" dirty="0" smtClean="0"/>
              <a:t>not Specifically Addressed in the NDGLE Report</a:t>
            </a:r>
            <a:br>
              <a:rPr lang="en-US" dirty="0" smtClean="0"/>
            </a:br>
            <a:endParaRPr lang="en-US" dirty="0"/>
          </a:p>
        </p:txBody>
      </p:sp>
      <p:sp>
        <p:nvSpPr>
          <p:cNvPr id="3" name="Content Placeholder 2"/>
          <p:cNvSpPr>
            <a:spLocks noGrp="1"/>
          </p:cNvSpPr>
          <p:nvPr>
            <p:ph idx="1"/>
          </p:nvPr>
        </p:nvSpPr>
        <p:spPr>
          <a:xfrm>
            <a:off x="2113726" y="2481209"/>
            <a:ext cx="4261674" cy="2627209"/>
          </a:xfrm>
        </p:spPr>
        <p:txBody>
          <a:bodyPr>
            <a:normAutofit/>
          </a:bodyPr>
          <a:lstStyle/>
          <a:p>
            <a:r>
              <a:rPr lang="en-US" sz="2800" dirty="0" smtClean="0"/>
              <a:t>Gamification</a:t>
            </a:r>
          </a:p>
          <a:p>
            <a:r>
              <a:rPr lang="en-US" sz="2800" dirty="0" smtClean="0"/>
              <a:t>Digital badging</a:t>
            </a:r>
          </a:p>
          <a:p>
            <a:r>
              <a:rPr lang="en-US" sz="2800" dirty="0" smtClean="0"/>
              <a:t>Mobile </a:t>
            </a:r>
            <a:r>
              <a:rPr lang="en-US" sz="2800" dirty="0" smtClean="0"/>
              <a:t>functionality – it’s about the architecture</a:t>
            </a:r>
            <a:endParaRPr lang="en-US" sz="2800" dirty="0"/>
          </a:p>
        </p:txBody>
      </p:sp>
      <p:pic>
        <p:nvPicPr>
          <p:cNvPr id="4100" name="Picture 4" descr="http://www.coredigitalworks.com/wp-content/uploads/2014/03/gamific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2894" y="525579"/>
            <a:ext cx="2521710" cy="141885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tctechcrunch2011.files.wordpress.com/2012/02/bad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24268" y="2346061"/>
            <a:ext cx="2437175" cy="12246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johnpolacek.github.io/scrolldeck.js/decks/responsive/img/responsive_web_desig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45396" y="4165008"/>
            <a:ext cx="2558549" cy="1548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0469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2381" y="624110"/>
            <a:ext cx="8911687" cy="1280890"/>
          </a:xfrm>
        </p:spPr>
        <p:txBody>
          <a:bodyPr/>
          <a:lstStyle/>
          <a:p>
            <a:r>
              <a:rPr lang="en-US" dirty="0" smtClean="0"/>
              <a:t>Moving Forward</a:t>
            </a:r>
            <a:endParaRPr lang="en-US" dirty="0"/>
          </a:p>
        </p:txBody>
      </p:sp>
      <p:pic>
        <p:nvPicPr>
          <p:cNvPr id="5" name="Picture 2" descr="https://s-media-cache-ak0.pinimg.com/736x/14/48/0e/14480e4108f3c87ccdf6b9ff4a272af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438" y="1625600"/>
            <a:ext cx="3538282" cy="4707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6728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725" y="471710"/>
            <a:ext cx="8911687" cy="1280890"/>
          </a:xfrm>
        </p:spPr>
        <p:txBody>
          <a:bodyPr/>
          <a:lstStyle/>
          <a:p>
            <a:r>
              <a:rPr lang="en-US" dirty="0" smtClean="0"/>
              <a:t>Is the NGDLE Already Here?</a:t>
            </a:r>
            <a:endParaRPr lang="en-US" dirty="0"/>
          </a:p>
        </p:txBody>
      </p:sp>
      <p:sp>
        <p:nvSpPr>
          <p:cNvPr id="5" name="Content Placeholder 2"/>
          <p:cNvSpPr>
            <a:spLocks noGrp="1"/>
          </p:cNvSpPr>
          <p:nvPr>
            <p:ph idx="1"/>
          </p:nvPr>
        </p:nvSpPr>
        <p:spPr>
          <a:xfrm>
            <a:off x="2148426" y="1752600"/>
            <a:ext cx="4798474" cy="5097364"/>
          </a:xfrm>
        </p:spPr>
        <p:txBody>
          <a:bodyPr>
            <a:normAutofit/>
          </a:bodyPr>
          <a:lstStyle/>
          <a:p>
            <a:pPr marL="457200" lvl="0" indent="-457200">
              <a:buFont typeface="+mj-lt"/>
              <a:buAutoNum type="arabicPeriod"/>
            </a:pPr>
            <a:r>
              <a:rPr lang="en-US" sz="2800" dirty="0"/>
              <a:t>Interoperability and </a:t>
            </a:r>
            <a:r>
              <a:rPr lang="en-US" sz="2800" dirty="0" smtClean="0"/>
              <a:t>Integration</a:t>
            </a:r>
            <a:endParaRPr lang="en-US" sz="2800" dirty="0"/>
          </a:p>
          <a:p>
            <a:pPr marL="457200" lvl="0" indent="-457200">
              <a:buFont typeface="+mj-lt"/>
              <a:buAutoNum type="arabicPeriod"/>
            </a:pPr>
            <a:r>
              <a:rPr lang="en-US" sz="2800" dirty="0" smtClean="0"/>
              <a:t>Personalization</a:t>
            </a:r>
            <a:endParaRPr lang="en-US" sz="2800" dirty="0"/>
          </a:p>
          <a:p>
            <a:pPr marL="457200" lvl="0" indent="-457200">
              <a:buFont typeface="+mj-lt"/>
              <a:buAutoNum type="arabicPeriod"/>
            </a:pPr>
            <a:r>
              <a:rPr lang="en-US" sz="2800" dirty="0"/>
              <a:t>Analytics, </a:t>
            </a:r>
            <a:r>
              <a:rPr lang="en-US" sz="2800" dirty="0" smtClean="0"/>
              <a:t>Advising</a:t>
            </a:r>
            <a:r>
              <a:rPr lang="en-US" sz="2800" dirty="0"/>
              <a:t>, and </a:t>
            </a:r>
            <a:r>
              <a:rPr lang="en-US" sz="2800" dirty="0" smtClean="0"/>
              <a:t>Learning </a:t>
            </a:r>
            <a:r>
              <a:rPr lang="en-US" sz="2800" dirty="0" smtClean="0"/>
              <a:t>Assessment </a:t>
            </a:r>
            <a:endParaRPr lang="en-US" sz="2800" dirty="0"/>
          </a:p>
          <a:p>
            <a:pPr marL="457200" lvl="0" indent="-457200">
              <a:buFont typeface="+mj-lt"/>
              <a:buAutoNum type="arabicPeriod"/>
            </a:pPr>
            <a:r>
              <a:rPr lang="en-US" sz="2800" dirty="0"/>
              <a:t>Collaboration</a:t>
            </a:r>
          </a:p>
          <a:p>
            <a:pPr marL="457200" lvl="0" indent="-457200">
              <a:buFont typeface="+mj-lt"/>
              <a:buAutoNum type="arabicPeriod"/>
            </a:pPr>
            <a:r>
              <a:rPr lang="en-US" sz="2800" dirty="0"/>
              <a:t>Accessibility and </a:t>
            </a:r>
            <a:r>
              <a:rPr lang="en-US" sz="2800" dirty="0" smtClean="0"/>
              <a:t>Universal Design</a:t>
            </a:r>
            <a:r>
              <a:rPr lang="en-US" sz="2800" dirty="0"/>
              <a:t> </a:t>
            </a:r>
          </a:p>
          <a:p>
            <a:endParaRPr lang="en-US" sz="2800" dirty="0"/>
          </a:p>
        </p:txBody>
      </p:sp>
      <p:pic>
        <p:nvPicPr>
          <p:cNvPr id="4098" name="Picture 2" descr="http://ilovemycouponfans.com/wp-content/uploads/2013/10/bigstock-What-Do-You-Think-417844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9375" y="2385101"/>
            <a:ext cx="3959225" cy="2639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488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424" y="535210"/>
            <a:ext cx="8911687" cy="1280890"/>
          </a:xfrm>
        </p:spPr>
        <p:txBody>
          <a:bodyPr/>
          <a:lstStyle/>
          <a:p>
            <a:r>
              <a:rPr lang="en-US" dirty="0" smtClean="0"/>
              <a:t>MnSCU 2016 </a:t>
            </a:r>
            <a:r>
              <a:rPr lang="en-US" dirty="0" smtClean="0"/>
              <a:t>RFI </a:t>
            </a:r>
            <a:endParaRPr lang="en-US" dirty="0"/>
          </a:p>
        </p:txBody>
      </p:sp>
      <p:sp>
        <p:nvSpPr>
          <p:cNvPr id="3" name="Content Placeholder 2"/>
          <p:cNvSpPr>
            <a:spLocks noGrp="1"/>
          </p:cNvSpPr>
          <p:nvPr>
            <p:ph idx="1"/>
          </p:nvPr>
        </p:nvSpPr>
        <p:spPr>
          <a:xfrm>
            <a:off x="2251711" y="1569060"/>
            <a:ext cx="8915400" cy="4577740"/>
          </a:xfrm>
        </p:spPr>
        <p:txBody>
          <a:bodyPr>
            <a:normAutofit/>
          </a:bodyPr>
          <a:lstStyle/>
          <a:p>
            <a:r>
              <a:rPr lang="en-US" dirty="0" smtClean="0"/>
              <a:t>Competency </a:t>
            </a:r>
            <a:r>
              <a:rPr lang="en-US" dirty="0"/>
              <a:t>Based Education (CBE) </a:t>
            </a:r>
            <a:r>
              <a:rPr lang="en-US" dirty="0" smtClean="0"/>
              <a:t>tools for alternative </a:t>
            </a:r>
            <a:r>
              <a:rPr lang="en-US" dirty="0"/>
              <a:t>course delivery </a:t>
            </a:r>
            <a:r>
              <a:rPr lang="en-US" dirty="0" smtClean="0"/>
              <a:t>formats: All </a:t>
            </a:r>
            <a:r>
              <a:rPr lang="en-US" dirty="0"/>
              <a:t>vendors have this capability, with varying levels of detail in the level of </a:t>
            </a:r>
            <a:r>
              <a:rPr lang="en-US" dirty="0" smtClean="0"/>
              <a:t>control</a:t>
            </a:r>
          </a:p>
          <a:p>
            <a:r>
              <a:rPr lang="en-US" dirty="0"/>
              <a:t>Differentiated Instruction </a:t>
            </a:r>
            <a:r>
              <a:rPr lang="en-US" dirty="0" smtClean="0"/>
              <a:t>– Adaptive </a:t>
            </a:r>
            <a:r>
              <a:rPr lang="en-US" dirty="0" smtClean="0"/>
              <a:t>L</a:t>
            </a:r>
            <a:r>
              <a:rPr lang="en-US" dirty="0" smtClean="0"/>
              <a:t>earning: </a:t>
            </a:r>
            <a:r>
              <a:rPr lang="en-US" dirty="0"/>
              <a:t>All vendors have this capability, with varying levels of detail in the level of control</a:t>
            </a:r>
          </a:p>
          <a:p>
            <a:r>
              <a:rPr lang="en-US" dirty="0" smtClean="0"/>
              <a:t>Student-centered </a:t>
            </a:r>
            <a:r>
              <a:rPr lang="en-US" dirty="0" smtClean="0"/>
              <a:t>features: Focus </a:t>
            </a:r>
            <a:r>
              <a:rPr lang="en-US" dirty="0"/>
              <a:t>on tools that enable group work and </a:t>
            </a:r>
            <a:r>
              <a:rPr lang="en-US" dirty="0" smtClean="0"/>
              <a:t>collaboration. All </a:t>
            </a:r>
            <a:r>
              <a:rPr lang="en-US" dirty="0"/>
              <a:t>products have a great many tools in this </a:t>
            </a:r>
            <a:r>
              <a:rPr lang="en-US" dirty="0" smtClean="0"/>
              <a:t>category. Each </a:t>
            </a:r>
            <a:r>
              <a:rPr lang="en-US" dirty="0"/>
              <a:t>vendor has a unique approach, but all strive to engage </a:t>
            </a:r>
            <a:r>
              <a:rPr lang="en-US" dirty="0" smtClean="0"/>
              <a:t>students</a:t>
            </a:r>
          </a:p>
          <a:p>
            <a:r>
              <a:rPr lang="en-US" dirty="0"/>
              <a:t>Accessibility Standards and ADA </a:t>
            </a:r>
            <a:r>
              <a:rPr lang="en-US" dirty="0" smtClean="0"/>
              <a:t>Compliance: All </a:t>
            </a:r>
            <a:r>
              <a:rPr lang="en-US" dirty="0"/>
              <a:t>vendors appear to have a high level of compliance, but there was no verification involved during RFI </a:t>
            </a:r>
            <a:r>
              <a:rPr lang="en-US" dirty="0" smtClean="0"/>
              <a:t>review and less confidence in third party tools with which they integrate</a:t>
            </a:r>
          </a:p>
          <a:p>
            <a:r>
              <a:rPr lang="en-US" dirty="0"/>
              <a:t>Release </a:t>
            </a:r>
            <a:r>
              <a:rPr lang="en-US" dirty="0" smtClean="0"/>
              <a:t>Management: Most </a:t>
            </a:r>
            <a:r>
              <a:rPr lang="en-US" dirty="0"/>
              <a:t>have moved away from large annual version upgrades and have gone to more frequent releases (e.g., monthly, bi-monthly)</a:t>
            </a:r>
          </a:p>
          <a:p>
            <a:endParaRPr lang="en-US" b="1" dirty="0"/>
          </a:p>
          <a:p>
            <a:endParaRPr lang="en-US" dirty="0"/>
          </a:p>
          <a:p>
            <a:endParaRPr lang="en-US" dirty="0"/>
          </a:p>
        </p:txBody>
      </p:sp>
    </p:spTree>
    <p:extLst>
      <p:ext uri="{BB962C8B-B14F-4D97-AF65-F5344CB8AC3E}">
        <p14:creationId xmlns:p14="http://schemas.microsoft.com/office/powerpoint/2010/main" val="5916540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1417" y="560610"/>
            <a:ext cx="8911687" cy="1280890"/>
          </a:xfrm>
        </p:spPr>
        <p:txBody>
          <a:bodyPr/>
          <a:lstStyle/>
          <a:p>
            <a:r>
              <a:rPr lang="en-US" dirty="0" smtClean="0"/>
              <a:t>MnSCU 2016 RFI</a:t>
            </a:r>
            <a:endParaRPr lang="en-US" dirty="0"/>
          </a:p>
        </p:txBody>
      </p:sp>
      <p:sp>
        <p:nvSpPr>
          <p:cNvPr id="3" name="Content Placeholder 2"/>
          <p:cNvSpPr>
            <a:spLocks noGrp="1"/>
          </p:cNvSpPr>
          <p:nvPr>
            <p:ph idx="1"/>
          </p:nvPr>
        </p:nvSpPr>
        <p:spPr>
          <a:xfrm>
            <a:off x="2207704" y="1620154"/>
            <a:ext cx="8915400" cy="4894945"/>
          </a:xfrm>
        </p:spPr>
        <p:txBody>
          <a:bodyPr>
            <a:normAutofit/>
          </a:bodyPr>
          <a:lstStyle/>
          <a:p>
            <a:r>
              <a:rPr lang="en-US" dirty="0" smtClean="0"/>
              <a:t>Mobile Strategies: Strength </a:t>
            </a:r>
            <a:r>
              <a:rPr lang="en-US" dirty="0"/>
              <a:t>of commitment to intentionally-designed mobile features for students and feature-parity with their core learning environment</a:t>
            </a:r>
            <a:r>
              <a:rPr lang="en-US" dirty="0" smtClean="0"/>
              <a:t>. Most are designing now for the responsive web, but variation in degree of completion</a:t>
            </a:r>
          </a:p>
          <a:p>
            <a:r>
              <a:rPr lang="en-US" dirty="0" smtClean="0"/>
              <a:t>Cloud: All </a:t>
            </a:r>
            <a:r>
              <a:rPr lang="en-US" dirty="0" smtClean="0"/>
              <a:t>building to cloud with constraints for on-premise (self-hosted clients). Several don’t have a self-hosted option</a:t>
            </a:r>
          </a:p>
          <a:p>
            <a:r>
              <a:rPr lang="en-US" dirty="0" smtClean="0"/>
              <a:t>Data and </a:t>
            </a:r>
            <a:r>
              <a:rPr lang="en-US" dirty="0" smtClean="0"/>
              <a:t>Reporting: All </a:t>
            </a:r>
            <a:r>
              <a:rPr lang="en-US" dirty="0" smtClean="0"/>
              <a:t>have some built-in analytics capabilities such as user progress, early alerts, but most are also building a suite of more robust functionality that can be purchased separately. These typically have predictive elements.</a:t>
            </a:r>
          </a:p>
          <a:p>
            <a:r>
              <a:rPr lang="en-US" dirty="0" smtClean="0"/>
              <a:t>Interoperability Standards: All </a:t>
            </a:r>
            <a:r>
              <a:rPr lang="en-US" dirty="0" smtClean="0"/>
              <a:t>have commitment to interoperability standards and have growing partner relationships with 3</a:t>
            </a:r>
            <a:r>
              <a:rPr lang="en-US" baseline="30000" dirty="0" smtClean="0"/>
              <a:t>rd</a:t>
            </a:r>
            <a:r>
              <a:rPr lang="en-US" dirty="0" smtClean="0"/>
              <a:t> party products.</a:t>
            </a:r>
          </a:p>
          <a:p>
            <a:endParaRPr lang="en-US" dirty="0"/>
          </a:p>
          <a:p>
            <a:endParaRPr lang="en-US" dirty="0"/>
          </a:p>
          <a:p>
            <a:endParaRPr lang="en-US" dirty="0"/>
          </a:p>
        </p:txBody>
      </p:sp>
    </p:spTree>
    <p:extLst>
      <p:ext uri="{BB962C8B-B14F-4D97-AF65-F5344CB8AC3E}">
        <p14:creationId xmlns:p14="http://schemas.microsoft.com/office/powerpoint/2010/main" val="40162839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978" y="263162"/>
            <a:ext cx="8911687" cy="1280890"/>
          </a:xfrm>
        </p:spPr>
        <p:txBody>
          <a:bodyPr/>
          <a:lstStyle/>
          <a:p>
            <a:r>
              <a:rPr lang="en-US" dirty="0" smtClean="0"/>
              <a:t>My Take on the NGDLE for Higher 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74067191"/>
              </p:ext>
            </p:extLst>
          </p:nvPr>
        </p:nvGraphicFramePr>
        <p:xfrm>
          <a:off x="1788021" y="1011322"/>
          <a:ext cx="9799600" cy="5441481"/>
        </p:xfrm>
        <a:graphic>
          <a:graphicData uri="http://schemas.openxmlformats.org/drawingml/2006/table">
            <a:tbl>
              <a:tblPr firstRow="1" bandRow="1">
                <a:tableStyleId>{5C22544A-7EE6-4342-B048-85BDC9FD1C3A}</a:tableStyleId>
              </a:tblPr>
              <a:tblGrid>
                <a:gridCol w="1786570"/>
                <a:gridCol w="2286000"/>
                <a:gridCol w="2249905"/>
                <a:gridCol w="3477125"/>
              </a:tblGrid>
              <a:tr h="625641">
                <a:tc>
                  <a:txBody>
                    <a:bodyPr/>
                    <a:lstStyle/>
                    <a:p>
                      <a:r>
                        <a:rPr lang="en-US" dirty="0" smtClean="0"/>
                        <a:t>Domain</a:t>
                      </a:r>
                      <a:endParaRPr lang="en-US" dirty="0"/>
                    </a:p>
                  </a:txBody>
                  <a:tcPr/>
                </a:tc>
                <a:tc>
                  <a:txBody>
                    <a:bodyPr/>
                    <a:lstStyle/>
                    <a:p>
                      <a:r>
                        <a:rPr lang="en-US" dirty="0" smtClean="0"/>
                        <a:t>Present Already?</a:t>
                      </a:r>
                      <a:endParaRPr lang="en-US" dirty="0"/>
                    </a:p>
                  </a:txBody>
                  <a:tcPr/>
                </a:tc>
                <a:tc>
                  <a:txBody>
                    <a:bodyPr/>
                    <a:lstStyle/>
                    <a:p>
                      <a:r>
                        <a:rPr lang="en-US" dirty="0" smtClean="0"/>
                        <a:t>Coming?</a:t>
                      </a:r>
                      <a:endParaRPr lang="en-US" dirty="0"/>
                    </a:p>
                  </a:txBody>
                  <a:tcPr/>
                </a:tc>
                <a:tc>
                  <a:txBody>
                    <a:bodyPr/>
                    <a:lstStyle/>
                    <a:p>
                      <a:r>
                        <a:rPr lang="en-US" dirty="0" smtClean="0"/>
                        <a:t>Utilization</a:t>
                      </a:r>
                      <a:endParaRPr lang="en-US" dirty="0"/>
                    </a:p>
                  </a:txBody>
                  <a:tcPr/>
                </a:tc>
              </a:tr>
              <a:tr h="9283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Interoperability and Integration</a:t>
                      </a:r>
                    </a:p>
                    <a:p>
                      <a:endParaRPr lang="en-US" sz="1600" dirty="0"/>
                    </a:p>
                  </a:txBody>
                  <a:tcPr/>
                </a:tc>
                <a:tc>
                  <a:txBody>
                    <a:bodyPr/>
                    <a:lstStyle/>
                    <a:p>
                      <a:r>
                        <a:rPr lang="en-US" sz="1600" dirty="0" smtClean="0"/>
                        <a:t>Yes</a:t>
                      </a:r>
                      <a:endParaRPr lang="en-US" sz="1600" dirty="0"/>
                    </a:p>
                  </a:txBody>
                  <a:tcPr/>
                </a:tc>
                <a:tc>
                  <a:txBody>
                    <a:bodyPr/>
                    <a:lstStyle/>
                    <a:p>
                      <a:r>
                        <a:rPr lang="en-US" sz="1600" dirty="0" smtClean="0"/>
                        <a:t>More of same,  more apps, perhaps more standards to be developed</a:t>
                      </a:r>
                      <a:endParaRPr lang="en-US" sz="1600" dirty="0"/>
                    </a:p>
                  </a:txBody>
                  <a:tcPr/>
                </a:tc>
                <a:tc>
                  <a:txBody>
                    <a:bodyPr/>
                    <a:lstStyle/>
                    <a:p>
                      <a:r>
                        <a:rPr lang="en-US" sz="1600" dirty="0" smtClean="0"/>
                        <a:t>Extremely high</a:t>
                      </a:r>
                      <a:endParaRPr lang="en-US" sz="1600" dirty="0"/>
                    </a:p>
                  </a:txBody>
                  <a:tcPr/>
                </a:tc>
              </a:tr>
              <a:tr h="2853342">
                <a:tc>
                  <a:txBody>
                    <a:bodyPr/>
                    <a:lstStyle/>
                    <a:p>
                      <a:r>
                        <a:rPr lang="en-US" sz="1600" dirty="0" smtClean="0"/>
                        <a:t>Personalization</a:t>
                      </a:r>
                      <a:endParaRPr lang="en-US" sz="1600" dirty="0"/>
                    </a:p>
                  </a:txBody>
                  <a:tcPr/>
                </a:tc>
                <a:tc>
                  <a:txBody>
                    <a:bodyPr/>
                    <a:lstStyle/>
                    <a:p>
                      <a:r>
                        <a:rPr lang="en-US" sz="1600" dirty="0" smtClean="0"/>
                        <a:t>Yes:</a:t>
                      </a:r>
                    </a:p>
                    <a:p>
                      <a:pPr marL="285750" indent="-285750">
                        <a:buFont typeface="Arial" panose="020B0604020202020204" pitchFamily="34" charset="0"/>
                        <a:buChar char="•"/>
                      </a:pPr>
                      <a:r>
                        <a:rPr lang="en-US" sz="1600" dirty="0" smtClean="0"/>
                        <a:t>Adaptive learning tools</a:t>
                      </a:r>
                    </a:p>
                    <a:p>
                      <a:pPr marL="285750" indent="-285750">
                        <a:buFont typeface="Arial" panose="020B0604020202020204" pitchFamily="34" charset="0"/>
                        <a:buChar char="•"/>
                      </a:pPr>
                      <a:r>
                        <a:rPr lang="en-US" sz="1600" dirty="0" smtClean="0"/>
                        <a:t>Technologies</a:t>
                      </a:r>
                      <a:r>
                        <a:rPr lang="en-US" sz="1600" baseline="0" dirty="0" smtClean="0"/>
                        <a:t> to support CBE</a:t>
                      </a:r>
                    </a:p>
                    <a:p>
                      <a:pPr marL="285750" indent="-285750">
                        <a:buFont typeface="Arial" panose="020B0604020202020204" pitchFamily="34" charset="0"/>
                        <a:buChar char="•"/>
                      </a:pPr>
                      <a:r>
                        <a:rPr lang="en-US" sz="1600" baseline="0" dirty="0" smtClean="0"/>
                        <a:t>Gamification</a:t>
                      </a:r>
                    </a:p>
                    <a:p>
                      <a:pPr marL="285750" indent="-285750">
                        <a:buFont typeface="Arial" panose="020B0604020202020204" pitchFamily="34" charset="0"/>
                        <a:buChar char="•"/>
                      </a:pPr>
                      <a:r>
                        <a:rPr lang="en-US" sz="1600" baseline="0" dirty="0" smtClean="0"/>
                        <a:t>Badging including integration with major badging platforms</a:t>
                      </a:r>
                      <a:endParaRPr lang="en-US" sz="1600" dirty="0"/>
                    </a:p>
                  </a:txBody>
                  <a:tcPr/>
                </a:tc>
                <a:tc>
                  <a:txBody>
                    <a:bodyPr/>
                    <a:lstStyle/>
                    <a:p>
                      <a:r>
                        <a:rPr lang="en-US" sz="1600" dirty="0" smtClean="0"/>
                        <a:t>Vendors</a:t>
                      </a:r>
                      <a:r>
                        <a:rPr lang="en-US" sz="1600" baseline="0" dirty="0" smtClean="0"/>
                        <a:t> will play catch-up; all LE vendors will have some sort of gamification and even add more gaming elements, plus badging</a:t>
                      </a:r>
                      <a:endParaRPr lang="en-US" sz="1600" dirty="0"/>
                    </a:p>
                  </a:txBody>
                  <a:tcPr/>
                </a:tc>
                <a:tc>
                  <a:txBody>
                    <a:bodyPr/>
                    <a:lstStyle/>
                    <a:p>
                      <a:pPr marL="285750" indent="-285750">
                        <a:buFont typeface="Arial" panose="020B0604020202020204" pitchFamily="34" charset="0"/>
                        <a:buChar char="•"/>
                      </a:pPr>
                      <a:r>
                        <a:rPr lang="en-US" sz="1600" dirty="0" smtClean="0"/>
                        <a:t>Modest</a:t>
                      </a:r>
                      <a:r>
                        <a:rPr lang="en-US" sz="1600" baseline="0" dirty="0" smtClean="0"/>
                        <a:t> to moderate use of CBE and adaptive learning tools except for programs with national standards</a:t>
                      </a:r>
                    </a:p>
                    <a:p>
                      <a:pPr marL="285750" indent="-285750">
                        <a:buFont typeface="Arial" panose="020B0604020202020204" pitchFamily="34" charset="0"/>
                        <a:buChar char="•"/>
                      </a:pPr>
                      <a:r>
                        <a:rPr lang="en-US" sz="1600" baseline="0" dirty="0" smtClean="0"/>
                        <a:t>Modest gamification in courses, too early to tell; may go the way of Second Life</a:t>
                      </a:r>
                    </a:p>
                    <a:p>
                      <a:pPr marL="285750" indent="-285750">
                        <a:buFont typeface="Arial" panose="020B0604020202020204" pitchFamily="34" charset="0"/>
                        <a:buChar char="•"/>
                      </a:pPr>
                      <a:r>
                        <a:rPr lang="en-US" sz="1600" baseline="0" dirty="0" smtClean="0"/>
                        <a:t>High utilization of badging for certain programs and for CE/CT or CPL</a:t>
                      </a:r>
                    </a:p>
                    <a:p>
                      <a:pPr marL="285750" indent="-285750">
                        <a:buFont typeface="Arial" panose="020B0604020202020204" pitchFamily="34" charset="0"/>
                        <a:buChar char="•"/>
                      </a:pPr>
                      <a:r>
                        <a:rPr lang="en-US" sz="1600" baseline="0" dirty="0" smtClean="0"/>
                        <a:t>*Not convinced personalization will take root in higher ed; tools will be there; but faculty time and interest issue</a:t>
                      </a:r>
                      <a:endParaRPr lang="en-US" sz="1600" dirty="0"/>
                    </a:p>
                  </a:txBody>
                  <a:tcPr/>
                </a:tc>
              </a:tr>
            </a:tbl>
          </a:graphicData>
        </a:graphic>
      </p:graphicFrame>
    </p:spTree>
    <p:extLst>
      <p:ext uri="{BB962C8B-B14F-4D97-AF65-F5344CB8AC3E}">
        <p14:creationId xmlns:p14="http://schemas.microsoft.com/office/powerpoint/2010/main" val="30406465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33124718"/>
              </p:ext>
            </p:extLst>
          </p:nvPr>
        </p:nvGraphicFramePr>
        <p:xfrm>
          <a:off x="1689099" y="1143000"/>
          <a:ext cx="9969501" cy="5143501"/>
        </p:xfrm>
        <a:graphic>
          <a:graphicData uri="http://schemas.openxmlformats.org/drawingml/2006/table">
            <a:tbl>
              <a:tblPr firstRow="1" bandRow="1">
                <a:tableStyleId>{5C22544A-7EE6-4342-B048-85BDC9FD1C3A}</a:tableStyleId>
              </a:tblPr>
              <a:tblGrid>
                <a:gridCol w="1972978"/>
                <a:gridCol w="3341502"/>
                <a:gridCol w="2521592"/>
                <a:gridCol w="2133429"/>
              </a:tblGrid>
              <a:tr h="505919">
                <a:tc>
                  <a:txBody>
                    <a:bodyPr/>
                    <a:lstStyle/>
                    <a:p>
                      <a:r>
                        <a:rPr lang="en-US" dirty="0" smtClean="0"/>
                        <a:t>Domain</a:t>
                      </a:r>
                      <a:endParaRPr lang="en-US" dirty="0"/>
                    </a:p>
                  </a:txBody>
                  <a:tcPr/>
                </a:tc>
                <a:tc>
                  <a:txBody>
                    <a:bodyPr/>
                    <a:lstStyle/>
                    <a:p>
                      <a:r>
                        <a:rPr lang="en-US" dirty="0" smtClean="0"/>
                        <a:t>Present Already?</a:t>
                      </a:r>
                      <a:endParaRPr lang="en-US" dirty="0"/>
                    </a:p>
                  </a:txBody>
                  <a:tcPr/>
                </a:tc>
                <a:tc>
                  <a:txBody>
                    <a:bodyPr/>
                    <a:lstStyle/>
                    <a:p>
                      <a:r>
                        <a:rPr lang="en-US" dirty="0" smtClean="0"/>
                        <a:t>Coming?</a:t>
                      </a:r>
                      <a:endParaRPr lang="en-US" dirty="0"/>
                    </a:p>
                  </a:txBody>
                  <a:tcPr/>
                </a:tc>
                <a:tc>
                  <a:txBody>
                    <a:bodyPr/>
                    <a:lstStyle/>
                    <a:p>
                      <a:r>
                        <a:rPr lang="en-US" dirty="0" smtClean="0"/>
                        <a:t>Utilization</a:t>
                      </a:r>
                      <a:endParaRPr lang="en-US" dirty="0"/>
                    </a:p>
                  </a:txBody>
                  <a:tcPr/>
                </a:tc>
              </a:tr>
              <a:tr h="28247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Analytics, Advising, and Learning Assessment</a:t>
                      </a:r>
                    </a:p>
                    <a:p>
                      <a:endParaRPr lang="en-US" sz="1600" dirty="0"/>
                    </a:p>
                  </a:txBody>
                  <a:tcPr/>
                </a:tc>
                <a:tc>
                  <a:txBody>
                    <a:bodyPr/>
                    <a:lstStyle/>
                    <a:p>
                      <a:r>
                        <a:rPr lang="en-US" sz="1600" dirty="0" smtClean="0"/>
                        <a:t>Elements of each: yes to analytics, some within LE, some as external products; historical</a:t>
                      </a:r>
                      <a:r>
                        <a:rPr lang="en-US" sz="1600" baseline="0" dirty="0" smtClean="0"/>
                        <a:t> data tools ready; predictive still being built. A</a:t>
                      </a:r>
                      <a:r>
                        <a:rPr lang="en-US" sz="1600" dirty="0" smtClean="0"/>
                        <a:t>ll have some form of competencies alignment</a:t>
                      </a:r>
                      <a:r>
                        <a:rPr lang="en-US" sz="1600" baseline="0" dirty="0" smtClean="0"/>
                        <a:t> structure; not sure of status of IPAS-readiness</a:t>
                      </a:r>
                      <a:endParaRPr lang="en-US" sz="1600" dirty="0"/>
                    </a:p>
                  </a:txBody>
                  <a:tcPr/>
                </a:tc>
                <a:tc>
                  <a:txBody>
                    <a:bodyPr/>
                    <a:lstStyle/>
                    <a:p>
                      <a:r>
                        <a:rPr lang="en-US" sz="1600" dirty="0" smtClean="0"/>
                        <a:t>More integration  with student services; completion of predictive analytics tools for the LE</a:t>
                      </a:r>
                      <a:endParaRPr lang="en-US" sz="1600" dirty="0"/>
                    </a:p>
                  </a:txBody>
                  <a:tcPr/>
                </a:tc>
                <a:tc>
                  <a:txBody>
                    <a:bodyPr/>
                    <a:lstStyle/>
                    <a:p>
                      <a:r>
                        <a:rPr lang="en-US" sz="1600" dirty="0" smtClean="0"/>
                        <a:t>Very </a:t>
                      </a:r>
                      <a:r>
                        <a:rPr lang="en-US" sz="1600" baseline="0" dirty="0" smtClean="0"/>
                        <a:t>high (cost-dependent)</a:t>
                      </a:r>
                      <a:endParaRPr lang="en-US" sz="1600" dirty="0"/>
                    </a:p>
                  </a:txBody>
                  <a:tcPr/>
                </a:tc>
              </a:tr>
              <a:tr h="1812872">
                <a:tc>
                  <a:txBody>
                    <a:bodyPr/>
                    <a:lstStyle/>
                    <a:p>
                      <a:r>
                        <a:rPr lang="en-US" sz="1600" dirty="0" smtClean="0"/>
                        <a:t>Collaboration</a:t>
                      </a:r>
                      <a:endParaRPr lang="en-US" sz="1600" dirty="0"/>
                    </a:p>
                  </a:txBody>
                  <a:tcPr/>
                </a:tc>
                <a:tc>
                  <a:txBody>
                    <a:bodyPr/>
                    <a:lstStyle/>
                    <a:p>
                      <a:r>
                        <a:rPr lang="en-US" sz="1600" dirty="0" smtClean="0"/>
                        <a:t>Not much; some LMS products more so than others</a:t>
                      </a:r>
                      <a:endParaRPr lang="en-US" sz="1600" dirty="0"/>
                    </a:p>
                  </a:txBody>
                  <a:tcPr/>
                </a:tc>
                <a:tc>
                  <a:txBody>
                    <a:bodyPr/>
                    <a:lstStyle/>
                    <a:p>
                      <a:r>
                        <a:rPr lang="en-US" sz="1600" dirty="0" smtClean="0"/>
                        <a:t>Yes – all will move to reduce</a:t>
                      </a:r>
                      <a:r>
                        <a:rPr lang="en-US" sz="1600" baseline="0" dirty="0" smtClean="0"/>
                        <a:t> or eliminate walls; will give option to make public, shared, or private</a:t>
                      </a:r>
                      <a:endParaRPr lang="en-US" sz="1600" dirty="0"/>
                    </a:p>
                  </a:txBody>
                  <a:tcPr/>
                </a:tc>
                <a:tc>
                  <a:txBody>
                    <a:bodyPr/>
                    <a:lstStyle/>
                    <a:p>
                      <a:r>
                        <a:rPr lang="en-US" sz="1600" dirty="0" smtClean="0"/>
                        <a:t>Early data shows little use of this</a:t>
                      </a:r>
                      <a:r>
                        <a:rPr lang="en-US" sz="1600" baseline="0" dirty="0" smtClean="0"/>
                        <a:t> function</a:t>
                      </a:r>
                      <a:endParaRPr lang="en-US" sz="1600" dirty="0"/>
                    </a:p>
                  </a:txBody>
                  <a:tcPr/>
                </a:tc>
              </a:tr>
            </a:tbl>
          </a:graphicData>
        </a:graphic>
      </p:graphicFrame>
      <p:sp>
        <p:nvSpPr>
          <p:cNvPr id="5" name="Title 1"/>
          <p:cNvSpPr>
            <a:spLocks noGrp="1"/>
          </p:cNvSpPr>
          <p:nvPr>
            <p:ph type="title"/>
          </p:nvPr>
        </p:nvSpPr>
        <p:spPr>
          <a:xfrm>
            <a:off x="1689099" y="301262"/>
            <a:ext cx="10083801" cy="1280890"/>
          </a:xfrm>
        </p:spPr>
        <p:txBody>
          <a:bodyPr>
            <a:normAutofit/>
          </a:bodyPr>
          <a:lstStyle/>
          <a:p>
            <a:r>
              <a:rPr lang="en-US" sz="3200" dirty="0" smtClean="0"/>
              <a:t>My Take on the NGDLE for Higher Ed</a:t>
            </a:r>
            <a:r>
              <a:rPr lang="en-US" sz="3200" dirty="0" smtClean="0"/>
              <a:t>? - continued</a:t>
            </a:r>
            <a:endParaRPr lang="en-US" sz="3200" dirty="0"/>
          </a:p>
        </p:txBody>
      </p:sp>
    </p:spTree>
    <p:extLst>
      <p:ext uri="{BB962C8B-B14F-4D97-AF65-F5344CB8AC3E}">
        <p14:creationId xmlns:p14="http://schemas.microsoft.com/office/powerpoint/2010/main" val="9543948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45830977"/>
              </p:ext>
            </p:extLst>
          </p:nvPr>
        </p:nvGraphicFramePr>
        <p:xfrm>
          <a:off x="1765299" y="1391652"/>
          <a:ext cx="9893300" cy="4971047"/>
        </p:xfrm>
        <a:graphic>
          <a:graphicData uri="http://schemas.openxmlformats.org/drawingml/2006/table">
            <a:tbl>
              <a:tblPr firstRow="1" bandRow="1">
                <a:tableStyleId>{5C22544A-7EE6-4342-B048-85BDC9FD1C3A}</a:tableStyleId>
              </a:tblPr>
              <a:tblGrid>
                <a:gridCol w="1957898"/>
                <a:gridCol w="3315961"/>
                <a:gridCol w="2502319"/>
                <a:gridCol w="2117122"/>
              </a:tblGrid>
              <a:tr h="562760">
                <a:tc>
                  <a:txBody>
                    <a:bodyPr/>
                    <a:lstStyle/>
                    <a:p>
                      <a:r>
                        <a:rPr lang="en-US" dirty="0" smtClean="0"/>
                        <a:t>Domain</a:t>
                      </a:r>
                      <a:endParaRPr lang="en-US" dirty="0"/>
                    </a:p>
                  </a:txBody>
                  <a:tcPr/>
                </a:tc>
                <a:tc>
                  <a:txBody>
                    <a:bodyPr/>
                    <a:lstStyle/>
                    <a:p>
                      <a:r>
                        <a:rPr lang="en-US" dirty="0" smtClean="0"/>
                        <a:t>Present Already?</a:t>
                      </a:r>
                      <a:endParaRPr lang="en-US" dirty="0"/>
                    </a:p>
                  </a:txBody>
                  <a:tcPr/>
                </a:tc>
                <a:tc>
                  <a:txBody>
                    <a:bodyPr/>
                    <a:lstStyle/>
                    <a:p>
                      <a:r>
                        <a:rPr lang="en-US" dirty="0" smtClean="0"/>
                        <a:t>Coming?</a:t>
                      </a:r>
                      <a:endParaRPr lang="en-US" dirty="0"/>
                    </a:p>
                  </a:txBody>
                  <a:tcPr/>
                </a:tc>
                <a:tc>
                  <a:txBody>
                    <a:bodyPr/>
                    <a:lstStyle/>
                    <a:p>
                      <a:r>
                        <a:rPr lang="en-US" dirty="0" smtClean="0"/>
                        <a:t>Utilization</a:t>
                      </a:r>
                      <a:endParaRPr lang="en-US" dirty="0"/>
                    </a:p>
                  </a:txBody>
                  <a:tcPr/>
                </a:tc>
              </a:tr>
              <a:tr h="1641383">
                <a:tc>
                  <a:txBody>
                    <a:bodyPr/>
                    <a:lstStyle/>
                    <a:p>
                      <a:r>
                        <a:rPr lang="en-US" sz="1600" dirty="0" smtClean="0"/>
                        <a:t>Accessibility and UD</a:t>
                      </a:r>
                      <a:endParaRPr lang="en-US" sz="1600" dirty="0"/>
                    </a:p>
                  </a:txBody>
                  <a:tcPr/>
                </a:tc>
                <a:tc>
                  <a:txBody>
                    <a:bodyPr/>
                    <a:lstStyle/>
                    <a:p>
                      <a:r>
                        <a:rPr lang="en-US" sz="1600" dirty="0" smtClean="0"/>
                        <a:t>Core LE services – yes, high marks </a:t>
                      </a:r>
                      <a:endParaRPr lang="en-US" sz="1600" dirty="0"/>
                    </a:p>
                  </a:txBody>
                  <a:tcPr/>
                </a:tc>
                <a:tc>
                  <a:txBody>
                    <a:bodyPr/>
                    <a:lstStyle/>
                    <a:p>
                      <a:r>
                        <a:rPr lang="en-US" sz="1600" dirty="0" smtClean="0"/>
                        <a:t>Third party vendor ADA compliance – might be rating or certification</a:t>
                      </a:r>
                      <a:endParaRPr lang="en-US" sz="1600" dirty="0"/>
                    </a:p>
                  </a:txBody>
                  <a:tcPr/>
                </a:tc>
                <a:tc>
                  <a:txBody>
                    <a:bodyPr/>
                    <a:lstStyle/>
                    <a:p>
                      <a:r>
                        <a:rPr lang="en-US" sz="1600" dirty="0" smtClean="0"/>
                        <a:t>Focus on core LE compliance;</a:t>
                      </a:r>
                      <a:r>
                        <a:rPr lang="en-US" sz="1600" baseline="0" dirty="0" smtClean="0"/>
                        <a:t> uneven attention to third parties</a:t>
                      </a:r>
                      <a:endParaRPr lang="en-US" sz="1600" dirty="0"/>
                    </a:p>
                  </a:txBody>
                  <a:tcPr/>
                </a:tc>
              </a:tr>
              <a:tr h="2766904">
                <a:tc>
                  <a:txBody>
                    <a:bodyPr/>
                    <a:lstStyle/>
                    <a:p>
                      <a:r>
                        <a:rPr lang="en-US" sz="1600" dirty="0" smtClean="0"/>
                        <a:t>Mobile Functionality/</a:t>
                      </a:r>
                    </a:p>
                    <a:p>
                      <a:r>
                        <a:rPr lang="en-US" sz="1600" dirty="0" smtClean="0"/>
                        <a:t>Responsive Design</a:t>
                      </a:r>
                      <a:endParaRPr lang="en-US" sz="1600" dirty="0"/>
                    </a:p>
                  </a:txBody>
                  <a:tcPr/>
                </a:tc>
                <a:tc>
                  <a:txBody>
                    <a:bodyPr/>
                    <a:lstStyle/>
                    <a:p>
                      <a:r>
                        <a:rPr lang="en-US" sz="1600" dirty="0" smtClean="0"/>
                        <a:t>Mixed;</a:t>
                      </a:r>
                      <a:r>
                        <a:rPr lang="en-US" sz="1600" baseline="0" dirty="0" smtClean="0"/>
                        <a:t> most done through apps; most working on responsive design now</a:t>
                      </a:r>
                      <a:endParaRPr lang="en-US" sz="1600" dirty="0"/>
                    </a:p>
                  </a:txBody>
                  <a:tcPr/>
                </a:tc>
                <a:tc>
                  <a:txBody>
                    <a:bodyPr/>
                    <a:lstStyle/>
                    <a:p>
                      <a:pPr marL="285750" indent="-285750">
                        <a:buFont typeface="Arial" panose="020B0604020202020204" pitchFamily="34" charset="0"/>
                        <a:buChar char="•"/>
                      </a:pPr>
                      <a:r>
                        <a:rPr lang="en-US" sz="1600" dirty="0" smtClean="0"/>
                        <a:t>Responsive design </a:t>
                      </a:r>
                      <a:r>
                        <a:rPr lang="en-US" sz="1600" dirty="0" smtClean="0"/>
                        <a:t>fully developed</a:t>
                      </a:r>
                      <a:endParaRPr lang="en-US" sz="1600" baseline="0" dirty="0" smtClean="0"/>
                    </a:p>
                    <a:p>
                      <a:pPr marL="285750" indent="-285750">
                        <a:buFont typeface="Arial" panose="020B0604020202020204" pitchFamily="34" charset="0"/>
                        <a:buChar char="•"/>
                      </a:pPr>
                      <a:r>
                        <a:rPr lang="en-US" sz="1600" baseline="0" dirty="0" smtClean="0"/>
                        <a:t>More apps -“100,000</a:t>
                      </a:r>
                      <a:r>
                        <a:rPr lang="en-US" sz="1600" baseline="0" dirty="0" smtClean="0"/>
                        <a:t>”</a:t>
                      </a:r>
                    </a:p>
                    <a:p>
                      <a:pPr marL="285750" indent="-285750">
                        <a:buFont typeface="Arial" panose="020B0604020202020204" pitchFamily="34" charset="0"/>
                        <a:buChar char="•"/>
                      </a:pPr>
                      <a:r>
                        <a:rPr lang="en-US" sz="1600" baseline="0" dirty="0" smtClean="0"/>
                        <a:t>Ability to access full course and reply, post, edit – via any device</a:t>
                      </a:r>
                      <a:endParaRPr lang="en-US" sz="1600" dirty="0"/>
                    </a:p>
                  </a:txBody>
                  <a:tcPr/>
                </a:tc>
                <a:tc>
                  <a:txBody>
                    <a:bodyPr/>
                    <a:lstStyle/>
                    <a:p>
                      <a:r>
                        <a:rPr lang="en-US" sz="1600" dirty="0" smtClean="0"/>
                        <a:t>High</a:t>
                      </a:r>
                      <a:endParaRPr lang="en-US" sz="1600" dirty="0"/>
                    </a:p>
                  </a:txBody>
                  <a:tcPr/>
                </a:tc>
              </a:tr>
            </a:tbl>
          </a:graphicData>
        </a:graphic>
      </p:graphicFrame>
      <p:sp>
        <p:nvSpPr>
          <p:cNvPr id="5" name="Title 1"/>
          <p:cNvSpPr>
            <a:spLocks noGrp="1"/>
          </p:cNvSpPr>
          <p:nvPr>
            <p:ph type="title"/>
          </p:nvPr>
        </p:nvSpPr>
        <p:spPr>
          <a:xfrm>
            <a:off x="2231978" y="263162"/>
            <a:ext cx="8911687" cy="1280890"/>
          </a:xfrm>
        </p:spPr>
        <p:txBody>
          <a:bodyPr/>
          <a:lstStyle/>
          <a:p>
            <a:r>
              <a:rPr lang="en-US" dirty="0" smtClean="0"/>
              <a:t>My Take on the NGDLE for Higher Ed</a:t>
            </a:r>
            <a:r>
              <a:rPr lang="en-US" dirty="0" smtClean="0"/>
              <a:t>? - continued</a:t>
            </a:r>
            <a:endParaRPr lang="en-US" dirty="0"/>
          </a:p>
        </p:txBody>
      </p:sp>
    </p:spTree>
    <p:extLst>
      <p:ext uri="{BB962C8B-B14F-4D97-AF65-F5344CB8AC3E}">
        <p14:creationId xmlns:p14="http://schemas.microsoft.com/office/powerpoint/2010/main" val="39109049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2683" y="698538"/>
            <a:ext cx="8911687" cy="1280890"/>
          </a:xfrm>
        </p:spPr>
        <p:txBody>
          <a:bodyPr/>
          <a:lstStyle/>
          <a:p>
            <a:r>
              <a:rPr lang="en-US" dirty="0" smtClean="0"/>
              <a:t>Next Gen LE Resource Articles</a:t>
            </a:r>
            <a:endParaRPr lang="en-US" dirty="0"/>
          </a:p>
        </p:txBody>
      </p:sp>
      <p:sp>
        <p:nvSpPr>
          <p:cNvPr id="3" name="Content Placeholder 2"/>
          <p:cNvSpPr>
            <a:spLocks noGrp="1"/>
          </p:cNvSpPr>
          <p:nvPr>
            <p:ph idx="1"/>
          </p:nvPr>
        </p:nvSpPr>
        <p:spPr>
          <a:xfrm>
            <a:off x="1994084" y="2117085"/>
            <a:ext cx="8915400" cy="3777622"/>
          </a:xfrm>
        </p:spPr>
        <p:txBody>
          <a:bodyPr/>
          <a:lstStyle/>
          <a:p>
            <a:r>
              <a:rPr lang="en-US" dirty="0" smtClean="0"/>
              <a:t>The Current Ecosystem of Learning Management Systems in Higher Education: Student, Faculty, and IT Perspectives. 2014 ECAR Report.</a:t>
            </a:r>
          </a:p>
          <a:p>
            <a:r>
              <a:rPr lang="en-US" dirty="0" smtClean="0"/>
              <a:t>NMC Horizon Report: 2016 Higher Education Edition.</a:t>
            </a:r>
          </a:p>
          <a:p>
            <a:r>
              <a:rPr lang="en-US" dirty="0" smtClean="0"/>
              <a:t>The Next Generation Digital Learning Environment. Malcolm Brown, Joanne Dehoney, and Nancy Millichap. 2015 ELI Report.</a:t>
            </a:r>
          </a:p>
          <a:p>
            <a:r>
              <a:rPr lang="en-US" dirty="0" smtClean="0"/>
              <a:t>Six Trajectories for Digital Technology in Higher Education. Malcolm Brown. Educause June 22, 2015.</a:t>
            </a:r>
          </a:p>
          <a:p>
            <a:r>
              <a:rPr lang="en-US" dirty="0" smtClean="0"/>
              <a:t>Dammit, the LMS. Michael Feldstein, e-Literate, November 10, 2014 post.</a:t>
            </a:r>
          </a:p>
          <a:p>
            <a:r>
              <a:rPr lang="en-US" dirty="0" smtClean="0"/>
              <a:t>What’s Next for the LMS? Malcolm Brown, Joanne Dehoney, Nancy Millichap. </a:t>
            </a:r>
            <a:r>
              <a:rPr lang="en-US" dirty="0" err="1" smtClean="0"/>
              <a:t>Educuase</a:t>
            </a:r>
            <a:r>
              <a:rPr lang="en-US" dirty="0" smtClean="0"/>
              <a:t> June 22, 2015.</a:t>
            </a:r>
            <a:endParaRPr lang="en-US" dirty="0"/>
          </a:p>
        </p:txBody>
      </p:sp>
      <p:pic>
        <p:nvPicPr>
          <p:cNvPr id="6146" name="Picture 2" descr="http://www.hypertension-bloodpressure-center.com/images/articl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7854" y="560881"/>
            <a:ext cx="1430881" cy="1418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070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038" y="446310"/>
            <a:ext cx="8911687" cy="1280890"/>
          </a:xfrm>
        </p:spPr>
        <p:txBody>
          <a:bodyPr/>
          <a:lstStyle/>
          <a:p>
            <a:r>
              <a:rPr lang="en-US" dirty="0" smtClean="0"/>
              <a:t>Michael Feldstein on the LMS</a:t>
            </a:r>
            <a:endParaRPr lang="en-US" dirty="0"/>
          </a:p>
        </p:txBody>
      </p:sp>
      <p:sp>
        <p:nvSpPr>
          <p:cNvPr id="3" name="Content Placeholder 2"/>
          <p:cNvSpPr>
            <a:spLocks noGrp="1"/>
          </p:cNvSpPr>
          <p:nvPr>
            <p:ph idx="1"/>
          </p:nvPr>
        </p:nvSpPr>
        <p:spPr>
          <a:xfrm>
            <a:off x="2110325" y="1624714"/>
            <a:ext cx="8915400" cy="3777622"/>
          </a:xfrm>
        </p:spPr>
        <p:txBody>
          <a:bodyPr>
            <a:normAutofit fontScale="92500" lnSpcReduction="10000"/>
          </a:bodyPr>
          <a:lstStyle/>
          <a:p>
            <a:r>
              <a:rPr lang="en-US" dirty="0" smtClean="0"/>
              <a:t>Current LMS model likened to seats bolted to the floor and how the room is arranged. </a:t>
            </a:r>
          </a:p>
          <a:p>
            <a:r>
              <a:rPr lang="en-US" dirty="0" smtClean="0"/>
              <a:t>Spaces we create for fostering learning matters and to the degree possible, technology platforms should get out of the way and avoid dictating choices.</a:t>
            </a:r>
          </a:p>
          <a:p>
            <a:r>
              <a:rPr lang="en-US" dirty="0" smtClean="0"/>
              <a:t>Technology should enable choices that humans make, not the other way around.</a:t>
            </a:r>
          </a:p>
          <a:p>
            <a:r>
              <a:rPr lang="en-US" dirty="0" smtClean="0"/>
              <a:t>Access privileges design particular ways of working together. </a:t>
            </a:r>
            <a:br>
              <a:rPr lang="en-US" dirty="0" smtClean="0"/>
            </a:br>
            <a:r>
              <a:rPr lang="en-US" dirty="0" smtClean="0"/>
              <a:t>Both protective and restrictive.</a:t>
            </a:r>
          </a:p>
          <a:p>
            <a:r>
              <a:rPr lang="en-US" dirty="0" smtClean="0"/>
              <a:t>Faculty don’t come to the table with ideas of what could be, but fears of what they might lose, or checklists of feature enhancements to the basic same LMS properties</a:t>
            </a:r>
          </a:p>
          <a:p>
            <a:r>
              <a:rPr lang="en-US" dirty="0" smtClean="0"/>
              <a:t>But while they still have walls, LMSs today do have “windows” via the IMS LTI standard. </a:t>
            </a:r>
            <a:endParaRPr lang="en-US" dirty="0"/>
          </a:p>
        </p:txBody>
      </p:sp>
      <p:pic>
        <p:nvPicPr>
          <p:cNvPr id="8194" name="Picture 2" descr="http://nextgenlearning.org/sites/default/files/styles/large/public/elearn%20logo_0.png?itok=Qu_CJpcG" title="An insert saying e-Literate (the journal or blog) with a tag line &quot;What We are Learning About Online Learning...Onlin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183" y="5542515"/>
            <a:ext cx="4572000"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375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LMS Business – Higher Ed</a:t>
            </a:r>
            <a:endParaRPr lang="en-US" dirty="0"/>
          </a:p>
        </p:txBody>
      </p:sp>
      <p:pic>
        <p:nvPicPr>
          <p:cNvPr id="4098" name="Picture 2" descr="World Value of the Higher Education LMS Market" title="An image from ListEdTe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229" y="1783330"/>
            <a:ext cx="6163725" cy="434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363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6225" y="255810"/>
            <a:ext cx="8911687" cy="1280890"/>
          </a:xfrm>
        </p:spPr>
        <p:txBody>
          <a:bodyPr/>
          <a:lstStyle/>
          <a:p>
            <a:r>
              <a:rPr lang="en-US" dirty="0" smtClean="0"/>
              <a:t>Current LMS Vendors – Higher Ed</a:t>
            </a:r>
            <a:endParaRPr lang="en-US" dirty="0"/>
          </a:p>
        </p:txBody>
      </p:sp>
      <p:pic>
        <p:nvPicPr>
          <p:cNvPr id="4" name="Picture 8" descr="http://i2.wp.com/mfeldstein.com/wp-content/uploads/2015/11/LMS-Providers-Market-Share-by-Year1.png. An image showing market share of each of the primary LMS vendors." title="Current LMS Vendors in the HIgher Ed Sp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4276" y="1015529"/>
            <a:ext cx="7278224" cy="5657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969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277434" y="199603"/>
            <a:ext cx="10177489" cy="6091238"/>
          </a:xfrm>
          <a:prstGeom prst="rect">
            <a:avLst/>
          </a:prstGeom>
        </p:spPr>
      </p:pic>
    </p:spTree>
    <p:extLst>
      <p:ext uri="{BB962C8B-B14F-4D97-AF65-F5344CB8AC3E}">
        <p14:creationId xmlns:p14="http://schemas.microsoft.com/office/powerpoint/2010/main" val="2083962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00225" y="114300"/>
            <a:ext cx="8591550" cy="6629400"/>
          </a:xfrm>
          <a:prstGeom prst="rect">
            <a:avLst/>
          </a:prstGeom>
        </p:spPr>
      </p:pic>
    </p:spTree>
    <p:extLst>
      <p:ext uri="{BB962C8B-B14F-4D97-AF65-F5344CB8AC3E}">
        <p14:creationId xmlns:p14="http://schemas.microsoft.com/office/powerpoint/2010/main" val="975434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63220" y="115324"/>
            <a:ext cx="9898947" cy="6376492"/>
          </a:xfrm>
          <a:prstGeom prst="rect">
            <a:avLst/>
          </a:prstGeom>
        </p:spPr>
      </p:pic>
    </p:spTree>
    <p:extLst>
      <p:ext uri="{BB962C8B-B14F-4D97-AF65-F5344CB8AC3E}">
        <p14:creationId xmlns:p14="http://schemas.microsoft.com/office/powerpoint/2010/main" val="1962312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898</TotalTime>
  <Words>3016</Words>
  <Application>Microsoft Office PowerPoint</Application>
  <PresentationFormat>Widescreen</PresentationFormat>
  <Paragraphs>253</Paragraphs>
  <Slides>38</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Century Gothic</vt:lpstr>
      <vt:lpstr>Wingdings 3</vt:lpstr>
      <vt:lpstr>Wisp</vt:lpstr>
      <vt:lpstr>What’s Next for the LMS?  From Walled Gardens to Open EcoSystems </vt:lpstr>
      <vt:lpstr>The Notion of Walled Gardens (LMS 1.0/2.0)</vt:lpstr>
      <vt:lpstr>Michael Stephens Beyond the Walled Garden: Students in an Era of Participatory Culture</vt:lpstr>
      <vt:lpstr>Michael Feldstein on the LMS</vt:lpstr>
      <vt:lpstr>The LMS Business – Higher Ed</vt:lpstr>
      <vt:lpstr>Current LMS Vendors – Higher Ed</vt:lpstr>
      <vt:lpstr>PowerPoint Presentation</vt:lpstr>
      <vt:lpstr>PowerPoint Presentation</vt:lpstr>
      <vt:lpstr>PowerPoint Presentation</vt:lpstr>
      <vt:lpstr>PowerPoint Presentation</vt:lpstr>
      <vt:lpstr>PowerPoint Presentation</vt:lpstr>
      <vt:lpstr>So What’s Next?</vt:lpstr>
      <vt:lpstr>Before We Look at the Next Generation Digital Learning Environment, First We Have to Ask:                         What is  </vt:lpstr>
      <vt:lpstr>The Next Generation Digital Learning Environment (NGDLE)</vt:lpstr>
      <vt:lpstr>Main Conclusion for the NGDLE - It’s More than an LMS</vt:lpstr>
      <vt:lpstr>EcoSystem</vt:lpstr>
      <vt:lpstr>The Five Core Functional Dimensions of the NGDLE</vt:lpstr>
      <vt:lpstr>1. Interoperability and Integration </vt:lpstr>
      <vt:lpstr>PowerPoint Presentation</vt:lpstr>
      <vt:lpstr>PowerPoint Presentation</vt:lpstr>
      <vt:lpstr>2. Personalized Learning</vt:lpstr>
      <vt:lpstr>Personalization  in the NGDLE </vt:lpstr>
      <vt:lpstr>Competency-Based Learning in the LMS</vt:lpstr>
      <vt:lpstr>Adaptive Learning in the LMS </vt:lpstr>
      <vt:lpstr>3. Analytics, Advising, and Learning Assessment</vt:lpstr>
      <vt:lpstr>IPAS  Integrated planning and advising systems </vt:lpstr>
      <vt:lpstr>4. Collaboration</vt:lpstr>
      <vt:lpstr>5. Accessibility and Universal Design</vt:lpstr>
      <vt:lpstr>The Conclusion</vt:lpstr>
      <vt:lpstr>Other Ed Tech Themes not Specifically Addressed in the NDGLE Report </vt:lpstr>
      <vt:lpstr>Moving Forward</vt:lpstr>
      <vt:lpstr>Is the NGDLE Already Here?</vt:lpstr>
      <vt:lpstr>MnSCU 2016 RFI </vt:lpstr>
      <vt:lpstr>MnSCU 2016 RFI</vt:lpstr>
      <vt:lpstr>My Take on the NGDLE for Higher Ed?</vt:lpstr>
      <vt:lpstr>My Take on the NGDLE for Higher Ed? - continued</vt:lpstr>
      <vt:lpstr>My Take on the NGDLE for Higher Ed? - continued</vt:lpstr>
      <vt:lpstr>Next Gen LE Resource Articles</vt:lpstr>
    </vt:vector>
  </TitlesOfParts>
  <Company>MNSCU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Lesley Blicker</dc:creator>
  <cp:lastModifiedBy>Lesley Blicker</cp:lastModifiedBy>
  <cp:revision>60</cp:revision>
  <dcterms:created xsi:type="dcterms:W3CDTF">2016-07-24T21:51:47Z</dcterms:created>
  <dcterms:modified xsi:type="dcterms:W3CDTF">2016-07-26T21:14:33Z</dcterms:modified>
</cp:coreProperties>
</file>