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22"/>
  </p:notesMasterIdLst>
  <p:sldIdLst>
    <p:sldId id="256" r:id="rId2"/>
    <p:sldId id="258" r:id="rId3"/>
    <p:sldId id="257" r:id="rId4"/>
    <p:sldId id="262" r:id="rId5"/>
    <p:sldId id="264" r:id="rId6"/>
    <p:sldId id="269" r:id="rId7"/>
    <p:sldId id="265" r:id="rId8"/>
    <p:sldId id="266" r:id="rId9"/>
    <p:sldId id="267" r:id="rId10"/>
    <p:sldId id="268" r:id="rId11"/>
    <p:sldId id="273" r:id="rId12"/>
    <p:sldId id="271" r:id="rId13"/>
    <p:sldId id="272" r:id="rId14"/>
    <p:sldId id="274" r:id="rId15"/>
    <p:sldId id="270" r:id="rId16"/>
    <p:sldId id="260" r:id="rId17"/>
    <p:sldId id="261" r:id="rId18"/>
    <p:sldId id="279" r:id="rId19"/>
    <p:sldId id="259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83" d="100"/>
          <a:sy n="83" d="100"/>
        </p:scale>
        <p:origin x="108" y="1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4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85B9C-EEE7-4FD4-8F24-98E89542909C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35611-D6ED-424E-9C24-6EDAFB32F6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“</a:t>
            </a:r>
            <a:r>
              <a:rPr lang="en-US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https://www.opened.com” and click on “j</a:t>
            </a:r>
            <a:r>
              <a:rPr lang="en-US" dirty="0"/>
              <a:t>oin for free” as shown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93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Scroll</a:t>
            </a:r>
            <a:r>
              <a:rPr lang="en-US" baseline="0" dirty="0"/>
              <a:t> down on the home page for more information about </a:t>
            </a:r>
            <a:r>
              <a:rPr lang="en-US" baseline="0" dirty="0" err="1"/>
              <a:t>OpenEd</a:t>
            </a:r>
            <a:r>
              <a:rPr lang="en-US" baseline="0" dirty="0"/>
              <a:t> as shown above.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37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click on “Join for Free” brings you profile page.  Choose</a:t>
            </a:r>
            <a:r>
              <a:rPr lang="en-US" baseline="0" dirty="0"/>
              <a:t> one from the options and click next to complete your profile.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34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customize your by selecting grade level, subject area,  Textbook, suggested lesson plan, and class name.  Use the dropdown menu in some cases.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8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information could be entered one-by-one or uploaded if formatted in Excel file. Students should</a:t>
            </a:r>
            <a:r>
              <a:rPr lang="en-US" baseline="0" dirty="0"/>
              <a:t> login with a class code that is generated automatically as soon as your class is created.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library showcases varieties of resources – assessments, homework, lesson plans,</a:t>
            </a:r>
            <a:r>
              <a:rPr lang="en-US" baseline="0" dirty="0"/>
              <a:t> and other teaching aids you can assign to your class. Choose the resources that are appropriate for your students’ grade levels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85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mastery chart is</a:t>
            </a:r>
            <a:r>
              <a:rPr lang="en-US" baseline="0" dirty="0"/>
              <a:t> a summary of the class performance as a group.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35611-D6ED-424E-9C24-6EDAFB32F6E4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/>
              <a:pPr algn="r"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en-US" sz="1200"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375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18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6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367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7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1032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997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7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75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6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10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987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2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4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8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38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7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accent1">
                <a:lumMod val="5000"/>
                <a:lumOff val="95000"/>
              </a:schemeClr>
            </a:gs>
            <a:gs pos="1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7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equiptex2001@yahoo.com" TargetMode="External"/><Relationship Id="rId2" Type="http://schemas.openxmlformats.org/officeDocument/2006/relationships/hyperlink" Target="mailto:agbox003@umn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1774">
            <a:off x="212053" y="1066820"/>
            <a:ext cx="10910409" cy="1333613"/>
          </a:xfrm>
        </p:spPr>
        <p:txBody>
          <a:bodyPr/>
          <a:lstStyle/>
          <a:p>
            <a:pPr algn="ctr"/>
            <a:r>
              <a:rPr lang="en-US" sz="32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Condensed" pitchFamily="18" charset="0"/>
                <a:ea typeface="Angsana New" charset="0"/>
                <a:cs typeface="Angsana New" charset="0"/>
              </a:rPr>
              <a:t>Open Source Course (Learning) Management System (OSCMS): Providing Online Learning Experiences and Positive Alternatives to Addictive Internet 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76249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  <a:ea typeface="Impact" charset="0"/>
                <a:cs typeface="Impact" charset="0"/>
              </a:rPr>
              <a:t>By </a:t>
            </a:r>
          </a:p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  <a:ea typeface="Impact" charset="0"/>
                <a:cs typeface="Impact" charset="0"/>
              </a:rPr>
              <a:t>Agbo, Benjamin C. D. (PhD)</a:t>
            </a:r>
          </a:p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  <a:ea typeface="Impact" charset="0"/>
                <a:cs typeface="Impact" charset="0"/>
              </a:rPr>
              <a:t>Onaga, Paul Okwudili</a:t>
            </a:r>
          </a:p>
        </p:txBody>
      </p:sp>
    </p:spTree>
    <p:extLst>
      <p:ext uri="{BB962C8B-B14F-4D97-AF65-F5344CB8AC3E}">
        <p14:creationId xmlns:p14="http://schemas.microsoft.com/office/powerpoint/2010/main" val="1015266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11125200" cy="762000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Signing up for an </a:t>
            </a:r>
            <a:r>
              <a:rPr lang="en-US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OpenEd</a:t>
            </a:r>
            <a:r>
              <a:rPr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 Account</a:t>
            </a:r>
            <a:r>
              <a:rPr lang="en-US" dirty="0"/>
              <a:t>, 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OpenEd</a:t>
            </a:r>
            <a:r>
              <a:rPr lang="en-US" sz="2400" dirty="0">
                <a:solidFill>
                  <a:schemeClr val="tx1"/>
                </a:solidFill>
              </a:rPr>
              <a:t>, 2016)</a:t>
            </a:r>
          </a:p>
        </p:txBody>
      </p:sp>
      <p:pic>
        <p:nvPicPr>
          <p:cNvPr id="4" name="Content Placeholder 3" descr="IMG_0887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1219200"/>
            <a:ext cx="11277600" cy="5638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10828866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latin typeface="Bernard MT Condensed" panose="02050806060905020404" pitchFamily="18" charset="0"/>
              </a:rPr>
              <a:t>More Information</a:t>
            </a:r>
          </a:p>
        </p:txBody>
      </p:sp>
      <p:pic>
        <p:nvPicPr>
          <p:cNvPr id="4" name="Content Placeholder 3" descr="IMG_0878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295400"/>
            <a:ext cx="113538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6096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Creating Your Profile</a:t>
            </a:r>
          </a:p>
        </p:txBody>
      </p:sp>
      <p:pic>
        <p:nvPicPr>
          <p:cNvPr id="6" name="Content Placeholder 5" descr="IMG_0888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3401" y="1295400"/>
            <a:ext cx="11277599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10905066" cy="762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Customizing Your Class</a:t>
            </a:r>
          </a:p>
        </p:txBody>
      </p:sp>
      <p:pic>
        <p:nvPicPr>
          <p:cNvPr id="6" name="Content Placeholder 5" descr="IMG_0889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1" y="1295400"/>
            <a:ext cx="11429999" cy="5257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10676466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Students’ Enrolment</a:t>
            </a:r>
          </a:p>
        </p:txBody>
      </p:sp>
      <p:pic>
        <p:nvPicPr>
          <p:cNvPr id="6" name="Content Placeholder 5" descr="IMG_0885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295400"/>
            <a:ext cx="112014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8596668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Resource Library</a:t>
            </a:r>
          </a:p>
        </p:txBody>
      </p:sp>
      <p:pic>
        <p:nvPicPr>
          <p:cNvPr id="6" name="Content Placeholder 5" descr="IMG_0886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6787" y="1295400"/>
            <a:ext cx="11201400" cy="5486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10676466" cy="4572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Assignments and Lesson Plans</a:t>
            </a:r>
          </a:p>
        </p:txBody>
      </p:sp>
      <p:pic>
        <p:nvPicPr>
          <p:cNvPr id="6" name="Content Placeholder 5" descr="IMG_088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295399"/>
            <a:ext cx="11353800" cy="5334001"/>
          </a:xfrm>
        </p:spPr>
      </p:pic>
    </p:spTree>
    <p:extLst>
      <p:ext uri="{BB962C8B-B14F-4D97-AF65-F5344CB8AC3E}">
        <p14:creationId xmlns:p14="http://schemas.microsoft.com/office/powerpoint/2010/main" val="43904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10905066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A Summary of Mastery Chart</a:t>
            </a:r>
          </a:p>
        </p:txBody>
      </p:sp>
      <p:pic>
        <p:nvPicPr>
          <p:cNvPr id="7" name="Picture 6" descr="IMG_088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95400"/>
            <a:ext cx="11353800" cy="53484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6083348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b="1" dirty="0">
                <a:solidFill>
                  <a:schemeClr val="lt1"/>
                </a:solidFill>
                <a:latin typeface="Amarante"/>
                <a:ea typeface="Amarante"/>
                <a:cs typeface="Amarante"/>
                <a:sym typeface="Amarante"/>
              </a:rPr>
              <a:t>Department of Organizational Lea, Policy,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25711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1447800" y="0"/>
            <a:ext cx="10515600" cy="106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en-US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COMMENTS, questions &amp; answers (</a:t>
            </a:r>
            <a:r>
              <a:rPr lang="en-US" sz="4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CQAs</a:t>
            </a:r>
            <a:r>
              <a:rPr lang="en-US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)</a:t>
            </a:r>
            <a:endParaRPr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2209800" y="1752601"/>
            <a:ext cx="77724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79811"/>
            <a:ext cx="10668000" cy="53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008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75" y="152401"/>
            <a:ext cx="9158027" cy="45719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agara Engraved" pitchFamily="82" charset="0"/>
              </a:rPr>
              <a:t>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449" y="1295400"/>
            <a:ext cx="11945551" cy="61231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C. H., Yen, J. Y., Yen, C. F., Chen, C. S., &amp; Chen, C. C. (2012). The association between Internet addiction and psychiatric disorder: a review of the literature. European Psychiatry, 27(1), 1-8.</a:t>
            </a:r>
          </a:p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J., Van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Rooij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J., Shorter, G. W., Griffiths, M. D., &amp; van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Mheen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(2013). Internet addiction in adolescents: Prevalence and risk factors.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Computers in Human Behavior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(5), 1987-1996.</a:t>
            </a:r>
          </a:p>
          <a:p>
            <a:pPr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Li, W., O’Brien, J. E., Snyder, S. M., &amp; Howard, M. O. (2015). Characteristics of internet addiction/pathological internet use in US University students: a qualitative-method investigation.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one, 10(2), e0117372.</a:t>
            </a:r>
          </a:p>
          <a:p>
            <a:pPr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Liu, T. C., Desai, R. A., Krishnan-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Sarin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Cavallo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A., &amp; Potenza, M. N. (2011). Problematic Internet use and health in adolescents: data from a high school survey in Connecticut.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Journal of clinical psychiatry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(6), 836-845.</a:t>
            </a:r>
          </a:p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OpenEd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(2006). The leading standards aligned K-12 open educational resource library: An ACT Assessment Technologies Company. Retrieved on July 4</a:t>
            </a:r>
            <a:r>
              <a:rPr lang="en-US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 from https://www.opened.com/?_=1467659147374.</a:t>
            </a:r>
          </a:p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(1999). The open source definition.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sources: voices from the open source revolution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171-188.</a:t>
            </a:r>
          </a:p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J.,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S.,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S., &amp; Nam, B. W. (2004). The relationships of Internet addiction, depression, and suicidal ideation in adolescents.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Taehan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Kanho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Hakhoe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Chi, 34(1), 102-110.</a:t>
            </a:r>
          </a:p>
          <a:p>
            <a:pPr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Šmahel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D., &amp;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Blinka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(2012). Excessive internet use among European children.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Children, risk and safety on the internet: Research and policy challenges in comparative perspective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191-204.</a:t>
            </a:r>
          </a:p>
          <a:p>
            <a:pPr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Weinstein, A., &amp;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Lejoyeux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(2010). Internet addiction or excessive internet use. The American journal of drug and alcohol abuse, 36(5), 277-283.</a:t>
            </a:r>
          </a:p>
        </p:txBody>
      </p:sp>
    </p:spTree>
    <p:extLst>
      <p:ext uri="{BB962C8B-B14F-4D97-AF65-F5344CB8AC3E}">
        <p14:creationId xmlns:p14="http://schemas.microsoft.com/office/powerpoint/2010/main" val="55261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Impact" charset="0"/>
                <a:ea typeface="Impact" charset="0"/>
                <a:cs typeface="Impact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4001"/>
            <a:ext cx="10219266" cy="4517362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Bodoni MT Condensed" pitchFamily="18" charset="0"/>
              </a:rPr>
              <a:t>At the end of this presentation, participants will be able to: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State the dangers inherent in the adolescents addiction to the Internet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Identify, at least, two open source that can be used for teaching/learning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Sign up on OpenEd Course Management System (OCMS)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Register students and/or learners in the OCMS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Sign subjects to different grade levels,</a:t>
            </a:r>
          </a:p>
          <a:p>
            <a:pPr>
              <a:buAutoNum type="arabicParenBoth"/>
            </a:pPr>
            <a:r>
              <a:rPr lang="en-US" sz="2800" b="1" dirty="0">
                <a:latin typeface="Bodoni MT Condensed" pitchFamily="18" charset="0"/>
              </a:rPr>
              <a:t>Organize activities in the OCMS, etc.</a:t>
            </a:r>
          </a:p>
        </p:txBody>
      </p:sp>
    </p:spTree>
    <p:extLst>
      <p:ext uri="{BB962C8B-B14F-4D97-AF65-F5344CB8AC3E}">
        <p14:creationId xmlns:p14="http://schemas.microsoft.com/office/powerpoint/2010/main" val="185679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Contacts for 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Agbo, Benjamin C.. D. (PhD)</a:t>
            </a:r>
          </a:p>
          <a:p>
            <a:pPr marL="400050" lvl="1" indent="0">
              <a:buNone/>
            </a:pPr>
            <a:r>
              <a:rPr lang="en-US" dirty="0">
                <a:solidFill>
                  <a:schemeClr val="tx1"/>
                </a:solidFill>
              </a:rPr>
              <a:t>Email: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agbox003@umn.edu</a:t>
            </a:r>
            <a:endParaRPr lang="en-US" dirty="0">
              <a:solidFill>
                <a:schemeClr val="tx1"/>
              </a:solidFill>
            </a:endParaRPr>
          </a:p>
          <a:p>
            <a:pPr marL="400050" lvl="1" indent="0">
              <a:buNone/>
            </a:pPr>
            <a:r>
              <a:rPr lang="en-US" dirty="0"/>
              <a:t>Phone: +1 651 771 7632</a:t>
            </a:r>
          </a:p>
          <a:p>
            <a:r>
              <a:rPr lang="en-US" dirty="0" err="1"/>
              <a:t>Onaga</a:t>
            </a:r>
            <a:r>
              <a:rPr lang="en-US" dirty="0"/>
              <a:t>, Paul O.</a:t>
            </a:r>
          </a:p>
          <a:p>
            <a:pPr marL="400050" lvl="1" indent="0">
              <a:buNone/>
            </a:pPr>
            <a:r>
              <a:rPr lang="en-US" dirty="0"/>
              <a:t>Email</a:t>
            </a:r>
            <a:r>
              <a:rPr lang="en-US" u="sng" dirty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equiptex2001@yahoo.com</a:t>
            </a:r>
            <a:r>
              <a:rPr lang="en-US" u="sng" dirty="0">
                <a:solidFill>
                  <a:schemeClr val="tx1"/>
                </a:solidFill>
              </a:rPr>
              <a:t> </a:t>
            </a:r>
          </a:p>
          <a:p>
            <a:pPr marL="400050" lvl="1" indent="0">
              <a:buNone/>
            </a:pPr>
            <a:r>
              <a:rPr lang="en-US" dirty="0"/>
              <a:t>Phone: +234 803 500 9454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36984"/>
            <a:ext cx="21672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92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10905066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Lucida Calligraphy" pitchFamily="66" charset="0"/>
              </a:rPr>
              <a:t>What is Addictive Use of the Internet?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19200"/>
            <a:ext cx="11209866" cy="48221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Century" pitchFamily="18" charset="0"/>
              </a:rPr>
              <a:t>Problematic Internet use, or addiction, is characterized by excessive or poorly controlled preoccupations, urges or behaviors regarding Internet use that lead to impairment or distress (Weinstein and </a:t>
            </a:r>
            <a:r>
              <a:rPr lang="en-US" sz="2400" dirty="0" err="1">
                <a:latin typeface="Century" pitchFamily="18" charset="0"/>
              </a:rPr>
              <a:t>Lejoyeux</a:t>
            </a:r>
            <a:r>
              <a:rPr lang="en-US" sz="2400" dirty="0">
                <a:latin typeface="Century" pitchFamily="18" charset="0"/>
              </a:rPr>
              <a:t>, 2010 p. 277) </a:t>
            </a:r>
          </a:p>
          <a:p>
            <a:pPr>
              <a:buNone/>
            </a:pPr>
            <a:endParaRPr lang="en-US" sz="2400" dirty="0">
              <a:latin typeface="Century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Century" pitchFamily="18" charset="0"/>
              </a:rPr>
              <a:t>Uncontrolled use of the internet that leads to significant psychosocial and functional impairments (Lie et all, 2011).</a:t>
            </a: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Century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Century" pitchFamily="18" charset="0"/>
              </a:rPr>
              <a:t>When negative outcomes are associated with repetitive, compulsive and uncontrolled use of online technology, they led to the term ‘internet addiction (</a:t>
            </a:r>
            <a:r>
              <a:rPr lang="en-US" sz="2400" dirty="0" err="1">
                <a:latin typeface="Century" pitchFamily="18" charset="0"/>
                <a:cs typeface="Courier New" pitchFamily="49" charset="0"/>
              </a:rPr>
              <a:t>Šmahel</a:t>
            </a:r>
            <a:r>
              <a:rPr lang="en-US" sz="2400" dirty="0">
                <a:latin typeface="Century" pitchFamily="18" charset="0"/>
                <a:cs typeface="Courier New" pitchFamily="49" charset="0"/>
              </a:rPr>
              <a:t> &amp; </a:t>
            </a:r>
            <a:r>
              <a:rPr lang="en-US" sz="2400" dirty="0" err="1">
                <a:latin typeface="Century" pitchFamily="18" charset="0"/>
                <a:cs typeface="Courier New" pitchFamily="49" charset="0"/>
              </a:rPr>
              <a:t>Blinka</a:t>
            </a:r>
            <a:r>
              <a:rPr lang="en-US" sz="2400" dirty="0">
                <a:latin typeface="Century" pitchFamily="18" charset="0"/>
                <a:cs typeface="Courier New" pitchFamily="49" charset="0"/>
              </a:rPr>
              <a:t>, 2013)</a:t>
            </a:r>
            <a:endParaRPr lang="en-US" sz="2400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0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6858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Statistics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11201400" cy="52578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 ESSENCE" pitchFamily="2" charset="0"/>
                <a:cs typeface="Courier New" pitchFamily="49" charset="0"/>
              </a:rPr>
              <a:t>Associate with substance use, depression and aggression (Lie et all, 2011)</a:t>
            </a:r>
          </a:p>
          <a:p>
            <a:pPr>
              <a:buNone/>
            </a:pPr>
            <a:endParaRPr lang="en-US" sz="2800" dirty="0">
              <a:latin typeface="AR ESSENCE" pitchFamily="2" charset="0"/>
              <a:cs typeface="Courier New" pitchFamily="49" charset="0"/>
            </a:endParaRPr>
          </a:p>
          <a:p>
            <a:r>
              <a:rPr lang="en-US" sz="2800" dirty="0">
                <a:latin typeface="AR ESSENCE" pitchFamily="2" charset="0"/>
                <a:cs typeface="Courier New" pitchFamily="49" charset="0"/>
              </a:rPr>
              <a:t>Present in about 4% of high school students in the United States (Lie et all, 2011).</a:t>
            </a:r>
          </a:p>
          <a:p>
            <a:endParaRPr lang="en-US" sz="2800" dirty="0">
              <a:latin typeface="AR ESSENCE" pitchFamily="2" charset="0"/>
              <a:cs typeface="Courier New" pitchFamily="49" charset="0"/>
            </a:endParaRPr>
          </a:p>
          <a:p>
            <a:r>
              <a:rPr lang="en-US" sz="2800" dirty="0">
                <a:latin typeface="AR ESSENCE" pitchFamily="2" charset="0"/>
                <a:cs typeface="Courier New" pitchFamily="49" charset="0"/>
              </a:rPr>
              <a:t>3.7% of the sample were classified as potentially being addicted to the Internet (</a:t>
            </a:r>
            <a:r>
              <a:rPr lang="en-US" sz="2800" dirty="0" err="1">
                <a:latin typeface="AR ESSENCE" pitchFamily="2" charset="0"/>
                <a:cs typeface="Courier New" pitchFamily="49" charset="0"/>
              </a:rPr>
              <a:t>Kuss</a:t>
            </a:r>
            <a:r>
              <a:rPr lang="en-US" sz="2800" dirty="0">
                <a:latin typeface="AR ESSENCE" pitchFamily="2" charset="0"/>
                <a:cs typeface="Courier New" pitchFamily="49" charset="0"/>
              </a:rPr>
              <a:t> et al, 2013).</a:t>
            </a:r>
          </a:p>
          <a:p>
            <a:pPr>
              <a:buNone/>
            </a:pPr>
            <a:endParaRPr lang="en-US" sz="2800" dirty="0">
              <a:latin typeface="AR ESSENCE" pitchFamily="2" charset="0"/>
              <a:cs typeface="Courier New" pitchFamily="49" charset="0"/>
            </a:endParaRPr>
          </a:p>
          <a:p>
            <a:r>
              <a:rPr lang="en-US" sz="2800" dirty="0">
                <a:latin typeface="AR ESSENCE" pitchFamily="2" charset="0"/>
                <a:cs typeface="Courier New" pitchFamily="49" charset="0"/>
              </a:rPr>
              <a:t>Associated with substance use disorder, attention-deficit hyperactivity disorder, depression, hostility, and social anxiety disorder (</a:t>
            </a:r>
            <a:r>
              <a:rPr lang="en-US" sz="2800" dirty="0" err="1">
                <a:latin typeface="AR ESSENCE" pitchFamily="2" charset="0"/>
                <a:cs typeface="Courier New" pitchFamily="49" charset="0"/>
              </a:rPr>
              <a:t>Ko</a:t>
            </a:r>
            <a:r>
              <a:rPr lang="en-US" sz="2800" dirty="0">
                <a:latin typeface="AR ESSENCE" pitchFamily="2" charset="0"/>
                <a:cs typeface="Courier New" pitchFamily="49" charset="0"/>
              </a:rPr>
              <a:t>, et al, 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0"/>
            <a:ext cx="10828865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Overview of Prevalence Studies of Internet Addiction in Adolescents </a:t>
            </a:r>
            <a:r>
              <a:rPr lang="en-US" sz="27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Study 	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(</a:t>
            </a:r>
            <a:r>
              <a:rPr lang="en-US" sz="1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Kuss</a:t>
            </a:r>
            <a:r>
              <a:rPr lang="en-US" sz="1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 et all, 2013)</a:t>
            </a:r>
            <a:br>
              <a:rPr lang="en-US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815718"/>
              </p:ext>
            </p:extLst>
          </p:nvPr>
        </p:nvGraphicFramePr>
        <p:xfrm>
          <a:off x="304799" y="1295399"/>
          <a:ext cx="11277599" cy="5487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9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21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1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4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Study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Aim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Sample and country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Design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Internet addiction measures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Prevalence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8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Kormas et al., (2011)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assess the determinants and psychosocial implications associated with potential problematic Internet use (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PIU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) and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PIU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among adolescents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866 randomly selected adolescents in Greece (mean age = 14.7 years)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pen-and-paper questionnaire study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Young’s Internet Addiction Test (Young, 1999), scoring &gt;50/100 indicates addiction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1.5% with problematic Internet use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2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Kaltiala- Heino et al. (2004)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assess the prevalence of features suggesting a harmful Internet use among 12–18 year-olds in Finland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7,292 representative of adolescents in Finland (4 age groups, mean ages = 12.6,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14.6, 16.6 and 18.6 years)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postal survey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Pathological gambling criteria (addicted when 4/7 criteria met)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1.6% addicted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92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Liu et al. (2011)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explore the prevalence and health correlates of problematic Internet use among high school students in the United States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3,560 high school students in USA (age range = 14-18 years)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pen-and-paper survey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Modified Minnesota Impulsive Disorder Inventory (Grant et al., 2005), endorsing craving, withdrawal, and abstinence attempts simultaneously indicates problematic Internet use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4% with problematic Internet use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3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Cao et al. (2011)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investigate the prevalence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of problematic Internet use (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PIU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) and its relationships with psychosomatic symptoms and life satisfaction among adolescents in mainland China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17,599 adolescents in China sampled via stratified cluster sampling in schools (mean age = 16.1 years)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School-based cross-sectional survey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Young’s Internet Addiction Test (Young, 1999), scoring &gt;50/100 indicates addiction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8.1% with problematic Internet use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4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Park et al. (2008)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explore relations between risk and protective factors and Internet addiction among adolescents in South Korea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903 middle and high school students in South Korea (60.5% middle school seniors, 39.5% high school students (12.4% freshmen, 27.1% juniors)) randomly selected from schools in Seoul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pen-and-paper survey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Modified Young's Internet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Addiction Scale (IAS) (1998a), scoring ≥70 indicates addiction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10.7% addicted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3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Müller et al. (2012)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explore Internet addiction prevalence in a clinical context in Germany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81 child and adolescent psychiatric patients in Germany (mean age = 13.6 years)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pen-and-paper questionnaire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Assessment of Internet and Computer Game Addiction Scale (Wölfling et al., 2010), scoring &gt;7/15.5 indicates addiction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11.3% addicted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77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Liberatore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et al. (2011)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To study the prevalence of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Internet addiction in adolescents receiving treatment for a diagnosed psychiatric illness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N </a:t>
                      </a: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= 71 adolescent outpatients in Puerto Rico, Latin America (age range = 13-17 years)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Cross-sectional pen-and-paper questionnaire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Internet Addiction Test (Young, 1998), scores ≥80/100 indicates addiction </a:t>
                      </a:r>
                      <a:endParaRPr lang="en-US" sz="1000" b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11.6% addicted </a:t>
                      </a:r>
                      <a:endParaRPr lang="en-US" sz="1000" b="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7196">
                <a:tc gridSpan="6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Source: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Kuss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, Van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Rooij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, Shorter, Griffiths,  &amp; van de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Mheen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Niagara Engraved" pitchFamily="82" charset="0"/>
                          <a:ea typeface="+mn-ea"/>
                          <a:cs typeface="+mn-cs"/>
                        </a:rPr>
                        <a:t>,  (2013), p. 3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Providing Positive Alternatives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0200"/>
            <a:ext cx="11057466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C00000"/>
                </a:solidFill>
                <a:latin typeface="Algerian" panose="04020705040A02060702" pitchFamily="82" charset="0"/>
              </a:rPr>
              <a:t>If you cannot beat them, join them (?????????)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 them (academically) using the same platform</a:t>
            </a:r>
          </a:p>
          <a:p>
            <a:pPr lvl="1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 – Flip your classroom instructions/activities</a:t>
            </a:r>
          </a:p>
          <a:p>
            <a:pPr lvl="2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resourceful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Explore Open Source Software (e.g.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OpenEd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Google Classroom etc.)</a:t>
            </a:r>
          </a:p>
          <a:p>
            <a:pPr lvl="1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Parents – Get involved in the use of eLearning technology</a:t>
            </a:r>
          </a:p>
          <a:p>
            <a:pPr lvl="2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them teach you (they know more than you can imagine)</a:t>
            </a:r>
          </a:p>
          <a:p>
            <a:pPr lvl="2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Engage them constructively on academic related issues.</a:t>
            </a:r>
          </a:p>
          <a:p>
            <a:pPr lvl="2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available Open Source you are familiar with to engage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11133666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JULIAN" pitchFamily="2" charset="0"/>
              </a:rPr>
              <a:t>Providing Positive Alternatives Using Open Source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19200"/>
            <a:ext cx="10447866" cy="5638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is an Open Source?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software/course management system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revenue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good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distribution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OpenEd - </a:t>
            </a:r>
            <a:r>
              <a:rPr lang="en-US" sz="2400" dirty="0"/>
              <a:t>https://www.opened.com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Goggle Classroom - https://classroom.google.com/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Schoology - https://www.schoology.com/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Khan Academy - https://www.khanacademy.org/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1067646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CONDITIONS/TERMS ASSOCIATED WITH OPEN SOURCE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11582400" cy="502920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 ESSENCE" pitchFamily="2" charset="0"/>
              </a:rPr>
              <a:t>Free redistribution</a:t>
            </a:r>
          </a:p>
          <a:p>
            <a:r>
              <a:rPr lang="en-US" sz="3200" dirty="0">
                <a:latin typeface="AR ESSENCE" pitchFamily="2" charset="0"/>
              </a:rPr>
              <a:t>Source code (for repair and modification)</a:t>
            </a:r>
          </a:p>
          <a:p>
            <a:r>
              <a:rPr lang="en-US" sz="3200" dirty="0">
                <a:latin typeface="AR ESSENCE" pitchFamily="2" charset="0"/>
              </a:rPr>
              <a:t>Derived works (modification and distribution under the same </a:t>
            </a:r>
            <a:r>
              <a:rPr lang="en-US" sz="3200" b="1" dirty="0">
                <a:solidFill>
                  <a:srgbClr val="FF0000"/>
                </a:solidFill>
                <a:latin typeface="AR ESSENCE" pitchFamily="2" charset="0"/>
              </a:rPr>
              <a:t>license</a:t>
            </a:r>
            <a:r>
              <a:rPr lang="en-US" sz="3200" dirty="0">
                <a:latin typeface="AR ESSENCE" pitchFamily="2" charset="0"/>
              </a:rPr>
              <a:t>) </a:t>
            </a:r>
          </a:p>
          <a:p>
            <a:r>
              <a:rPr lang="en-US" sz="3200" dirty="0">
                <a:latin typeface="AR ESSENCE" pitchFamily="2" charset="0"/>
              </a:rPr>
              <a:t>Integrity of the author’s Source Code </a:t>
            </a:r>
          </a:p>
          <a:p>
            <a:r>
              <a:rPr lang="en-US" sz="3200" dirty="0">
                <a:latin typeface="AR ESSENCE" pitchFamily="2" charset="0"/>
              </a:rPr>
              <a:t>No </a:t>
            </a:r>
            <a:r>
              <a:rPr lang="en-US" sz="3200" dirty="0">
                <a:solidFill>
                  <a:srgbClr val="FF0000"/>
                </a:solidFill>
                <a:latin typeface="AR ESSENCE" pitchFamily="2" charset="0"/>
              </a:rPr>
              <a:t>discrimination</a:t>
            </a:r>
            <a:r>
              <a:rPr lang="en-US" sz="3200" dirty="0">
                <a:latin typeface="AR ESSENCE" pitchFamily="2" charset="0"/>
              </a:rPr>
              <a:t> against person/groups or field of endeavors</a:t>
            </a:r>
          </a:p>
          <a:p>
            <a:r>
              <a:rPr lang="en-US" sz="3200" dirty="0">
                <a:latin typeface="AR ESSENCE" pitchFamily="2" charset="0"/>
              </a:rPr>
              <a:t>Distribution of License (the right must apply to all)</a:t>
            </a:r>
          </a:p>
          <a:p>
            <a:r>
              <a:rPr lang="en-US" sz="3200" dirty="0">
                <a:latin typeface="AR ESSENCE" pitchFamily="2" charset="0"/>
              </a:rPr>
              <a:t>License must not be specific to a product or contaminate other software</a:t>
            </a:r>
          </a:p>
          <a:p>
            <a:pPr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(Perens,1999)</a:t>
            </a:r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10981266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OpenEd: https://www.opened.com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6401"/>
            <a:ext cx="10981266" cy="436496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OpenEd – Course (Learning) Management System or eLearning/Open Educational Resources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Founded in August 2012 by Adam Blum and Lisa Blum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Headquarter is at Los Gatos, California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ppt5F5B.tmp</Template>
  <TotalTime>14492</TotalTime>
  <Words>1419</Words>
  <Application>Microsoft Office PowerPoint</Application>
  <PresentationFormat>Widescreen</PresentationFormat>
  <Paragraphs>162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Algerian</vt:lpstr>
      <vt:lpstr>Amarante</vt:lpstr>
      <vt:lpstr>Angsana New</vt:lpstr>
      <vt:lpstr>AR ESSENCE</vt:lpstr>
      <vt:lpstr>AR JULIAN</vt:lpstr>
      <vt:lpstr>Arial</vt:lpstr>
      <vt:lpstr>Bernard MT Condensed</vt:lpstr>
      <vt:lpstr>Bodoni MT Condensed</vt:lpstr>
      <vt:lpstr>Calibri</vt:lpstr>
      <vt:lpstr>Century</vt:lpstr>
      <vt:lpstr>Century Gothic</vt:lpstr>
      <vt:lpstr>Courier New</vt:lpstr>
      <vt:lpstr>Impact</vt:lpstr>
      <vt:lpstr>Lucida Calligraphy</vt:lpstr>
      <vt:lpstr>Niagara Engraved</vt:lpstr>
      <vt:lpstr>Times New Roman</vt:lpstr>
      <vt:lpstr>Wingdings</vt:lpstr>
      <vt:lpstr>Wingdings 3</vt:lpstr>
      <vt:lpstr>Wisp</vt:lpstr>
      <vt:lpstr>Open Source Course (Learning) Management System (OSCMS): Providing Online Learning Experiences and Positive Alternatives to Addictive Internet Use</vt:lpstr>
      <vt:lpstr>Objectives</vt:lpstr>
      <vt:lpstr>What is Addictive Use of the Internet? </vt:lpstr>
      <vt:lpstr>Statistics </vt:lpstr>
      <vt:lpstr>Overview of Prevalence Studies of Internet Addiction in Adolescents Study  (Kuss  et all, 2013) </vt:lpstr>
      <vt:lpstr>Providing Positive Alternatives</vt:lpstr>
      <vt:lpstr>Providing Positive Alternatives Using Open Source</vt:lpstr>
      <vt:lpstr>CONDITIONS/TERMS ASSOCIATED WITH OPEN SOURCE</vt:lpstr>
      <vt:lpstr>OpenEd: https://www.opened.com</vt:lpstr>
      <vt:lpstr>Signing up for an OpenEd Account, (OpenEd, 2016)</vt:lpstr>
      <vt:lpstr>More Information</vt:lpstr>
      <vt:lpstr>Creating Your Profile</vt:lpstr>
      <vt:lpstr>Customizing Your Class</vt:lpstr>
      <vt:lpstr>Students’ Enrolment</vt:lpstr>
      <vt:lpstr>Resource Library</vt:lpstr>
      <vt:lpstr>Assignments and Lesson Plans</vt:lpstr>
      <vt:lpstr>A Summary of Mastery Chart</vt:lpstr>
      <vt:lpstr>COMMENTS, questions &amp; answers (CQAs)</vt:lpstr>
      <vt:lpstr>Reference</vt:lpstr>
      <vt:lpstr>Contacts for Suggestions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BENJAMIN C. D. AGBO</dc:creator>
  <cp:lastModifiedBy>DR. BENJAMIN C. D. AGBO</cp:lastModifiedBy>
  <cp:revision>71</cp:revision>
  <dcterms:created xsi:type="dcterms:W3CDTF">2016-05-10T14:45:12Z</dcterms:created>
  <dcterms:modified xsi:type="dcterms:W3CDTF">2016-07-26T19:56:49Z</dcterms:modified>
</cp:coreProperties>
</file>