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32" r:id="rId1"/>
  </p:sldMasterIdLst>
  <p:notesMasterIdLst>
    <p:notesMasterId r:id="rId22"/>
  </p:notesMasterIdLst>
  <p:sldIdLst>
    <p:sldId id="256" r:id="rId2"/>
    <p:sldId id="258" r:id="rId3"/>
    <p:sldId id="257" r:id="rId4"/>
    <p:sldId id="262" r:id="rId5"/>
    <p:sldId id="264" r:id="rId6"/>
    <p:sldId id="269" r:id="rId7"/>
    <p:sldId id="265" r:id="rId8"/>
    <p:sldId id="266" r:id="rId9"/>
    <p:sldId id="267" r:id="rId10"/>
    <p:sldId id="268" r:id="rId11"/>
    <p:sldId id="273" r:id="rId12"/>
    <p:sldId id="271" r:id="rId13"/>
    <p:sldId id="272" r:id="rId14"/>
    <p:sldId id="274" r:id="rId15"/>
    <p:sldId id="270" r:id="rId16"/>
    <p:sldId id="260" r:id="rId17"/>
    <p:sldId id="261" r:id="rId18"/>
    <p:sldId id="279" r:id="rId19"/>
    <p:sldId id="259" r:id="rId20"/>
    <p:sldId id="281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7FFD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Objects="1">
      <p:cViewPr varScale="1">
        <p:scale>
          <a:sx n="83" d="100"/>
          <a:sy n="83" d="100"/>
        </p:scale>
        <p:origin x="108" y="156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-447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2E85B9C-EEE7-4FD4-8F24-98E89542909C}" type="datetimeFigureOut">
              <a:rPr lang="en-US" smtClean="0"/>
              <a:t>7/26/2016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8135611-D6ED-424E-9C24-6EDAFB32F6E4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Open</a:t>
            </a:r>
            <a:r>
              <a:rPr lang="en-US" baseline="0" dirty="0"/>
              <a:t> “</a:t>
            </a:r>
            <a:r>
              <a:rPr lang="en-US" b="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anose="02070309020205020404" pitchFamily="49" charset="0"/>
                <a:cs typeface="Courier New" panose="02070309020205020404" pitchFamily="49" charset="0"/>
              </a:rPr>
              <a:t>https://www.opened.com” and click on “j</a:t>
            </a:r>
            <a:r>
              <a:rPr lang="en-US" dirty="0"/>
              <a:t>oin for free” as shown above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135611-D6ED-424E-9C24-6EDAFB32F6E4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319324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Scroll</a:t>
            </a:r>
            <a:r>
              <a:rPr lang="en-US" baseline="0" dirty="0"/>
              <a:t> down on the home page for more information about </a:t>
            </a:r>
            <a:r>
              <a:rPr lang="en-US" baseline="0" dirty="0" err="1"/>
              <a:t>OpenEd</a:t>
            </a:r>
            <a:r>
              <a:rPr lang="en-US" baseline="0" dirty="0"/>
              <a:t> as shown above.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135611-D6ED-424E-9C24-6EDAFB32F6E4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553785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 click on “Join for Free” brings you profile page.  Choose</a:t>
            </a:r>
            <a:r>
              <a:rPr lang="en-US" baseline="0" dirty="0"/>
              <a:t> one from the options and click next to complete your profile.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135611-D6ED-424E-9C24-6EDAFB32F6E4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463471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You can customize your by selecting grade level, subject area,  Textbook, suggested lesson plan, and class name.  Use the dropdown menu in some cases.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135611-D6ED-424E-9C24-6EDAFB32F6E4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94890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Students information could be entered one-by-one or uploaded if formatted in Excel file. Students should</a:t>
            </a:r>
            <a:r>
              <a:rPr lang="en-US" baseline="0" dirty="0"/>
              <a:t> login with a class code that is generated automatically as soon as your class is created.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135611-D6ED-424E-9C24-6EDAFB32F6E4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044711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 library showcases varieties of resources – assessments, homework, lesson plans,</a:t>
            </a:r>
            <a:r>
              <a:rPr lang="en-US" baseline="0" dirty="0"/>
              <a:t> and other teaching aids you can assign to your class. Choose the resources that are appropriate for your students’ grade levels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135611-D6ED-424E-9C24-6EDAFB32F6E4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878540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The mastery chart is</a:t>
            </a:r>
            <a:r>
              <a:rPr lang="en-US" baseline="0" dirty="0"/>
              <a:t> a summary of the class performance as a group.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135611-D6ED-424E-9C24-6EDAFB32F6E4}" type="slidenum">
              <a:rPr lang="en-US" smtClean="0"/>
              <a:t>17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Shape 136"/>
          <p:cNvSpPr txBox="1"/>
          <p:nvPr/>
        </p:nvSpPr>
        <p:spPr>
          <a:xfrm>
            <a:off x="3886200" y="8686800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algn="r"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-US" sz="1200"/>
              <a:pPr algn="r">
                <a:buClr>
                  <a:srgbClr val="000000"/>
                </a:buClr>
                <a:buSzPct val="25000"/>
                <a:buFont typeface="Arial"/>
                <a:buNone/>
              </a:pPr>
              <a:t>18</a:t>
            </a:fld>
            <a:endParaRPr lang="en-US" sz="1200"/>
          </a:p>
        </p:txBody>
      </p:sp>
      <p:sp>
        <p:nvSpPr>
          <p:cNvPr id="137" name="Shape 137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38" name="Shape 138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1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0873757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7/26/2016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661850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298CD5-6C1E-4009-B41F-6DF62E31D3BE}" type="datetimeFigureOut">
              <a:rPr lang="en-US" smtClean="0"/>
              <a:pPr/>
              <a:t>7/26/2016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70699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298CD5-6C1E-4009-B41F-6DF62E31D3BE}" type="datetimeFigureOut">
              <a:rPr lang="en-US" smtClean="0"/>
              <a:pPr/>
              <a:t>7/26/2016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89836780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298CD5-6C1E-4009-B41F-6DF62E31D3BE}" type="datetimeFigureOut">
              <a:rPr lang="en-US" smtClean="0"/>
              <a:pPr/>
              <a:t>7/26/2016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90774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298CD5-6C1E-4009-B41F-6DF62E31D3BE}" type="datetimeFigureOut">
              <a:rPr lang="en-US" smtClean="0"/>
              <a:pPr/>
              <a:t>7/26/2016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87103263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298CD5-6C1E-4009-B41F-6DF62E31D3BE}" type="datetimeFigureOut">
              <a:rPr lang="en-US" smtClean="0"/>
              <a:pPr/>
              <a:t>7/26/2016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199743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smtClean="0"/>
              <a:t>7/26/2016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027354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7/26/2016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67587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7/26/2016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37603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7/26/2016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71064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12588-04B1-427B-82EE-E8DB90309F08}" type="datetimeFigureOut">
              <a:rPr lang="en-US" smtClean="0"/>
              <a:t>7/26/2016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6FF9F0C5-380F-41C2-899A-BAC0F0927E1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89877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7/26/2016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22289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7/26/2016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68434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7/26/2016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71898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smtClean="0"/>
              <a:t>7/26/2016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57388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7/26/2016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87797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9000">
              <a:schemeClr val="accent1">
                <a:lumMod val="5000"/>
                <a:lumOff val="95000"/>
              </a:schemeClr>
            </a:gs>
            <a:gs pos="1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7/26/2016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037953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  <p:sldLayoutId id="2147483744" r:id="rId12"/>
    <p:sldLayoutId id="2147483745" r:id="rId13"/>
    <p:sldLayoutId id="2147483746" r:id="rId14"/>
    <p:sldLayoutId id="2147483747" r:id="rId15"/>
    <p:sldLayoutId id="2147483748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mailto:equiptex2001@yahoo.com" TargetMode="External"/><Relationship Id="rId2" Type="http://schemas.openxmlformats.org/officeDocument/2006/relationships/hyperlink" Target="mailto:agbox003@umn.edu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21421774">
            <a:off x="212053" y="1066820"/>
            <a:ext cx="10910409" cy="1333613"/>
          </a:xfrm>
        </p:spPr>
        <p:txBody>
          <a:bodyPr/>
          <a:lstStyle/>
          <a:p>
            <a:pPr algn="ctr"/>
            <a:r>
              <a:rPr lang="en-US" sz="3200" b="1" i="1" dirty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doni MT Condensed" pitchFamily="18" charset="0"/>
                <a:ea typeface="Angsana New" charset="0"/>
                <a:cs typeface="Angsana New" charset="0"/>
              </a:rPr>
              <a:t>Open Source Course (Learning) Management System (OSCMS): Providing Online Learning Experiences and Positive Alternatives to Addictive Internet Use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676249"/>
          </a:xfrm>
        </p:spPr>
        <p:txBody>
          <a:bodyPr>
            <a:noAutofit/>
          </a:bodyPr>
          <a:lstStyle/>
          <a:p>
            <a:pPr algn="ctr"/>
            <a:r>
              <a:rPr lang="en-US" sz="32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Calligraphy" pitchFamily="66" charset="0"/>
                <a:ea typeface="Impact" charset="0"/>
                <a:cs typeface="Impact" charset="0"/>
              </a:rPr>
              <a:t>By </a:t>
            </a:r>
          </a:p>
          <a:p>
            <a:pPr algn="ctr"/>
            <a:r>
              <a:rPr lang="en-US" sz="32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Calligraphy" pitchFamily="66" charset="0"/>
                <a:ea typeface="Impact" charset="0"/>
                <a:cs typeface="Impact" charset="0"/>
              </a:rPr>
              <a:t>Agbo, Benjamin C. D. (PhD)</a:t>
            </a:r>
          </a:p>
          <a:p>
            <a:pPr algn="ctr"/>
            <a:r>
              <a:rPr lang="en-US" sz="32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Calligraphy" pitchFamily="66" charset="0"/>
                <a:ea typeface="Impact" charset="0"/>
                <a:cs typeface="Impact" charset="0"/>
              </a:rPr>
              <a:t>Onaga, Paul Okwudili</a:t>
            </a:r>
          </a:p>
        </p:txBody>
      </p:sp>
    </p:spTree>
    <p:extLst>
      <p:ext uri="{BB962C8B-B14F-4D97-AF65-F5344CB8AC3E}">
        <p14:creationId xmlns:p14="http://schemas.microsoft.com/office/powerpoint/2010/main" val="101526682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fractur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52400"/>
            <a:ext cx="11125200" cy="762000"/>
          </a:xfrm>
        </p:spPr>
        <p:txBody>
          <a:bodyPr/>
          <a:lstStyle/>
          <a:p>
            <a:r>
              <a:rPr lang="en-US" dirty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nard MT Condensed" panose="02050806060905020404" pitchFamily="18" charset="0"/>
              </a:rPr>
              <a:t>Signing up for an </a:t>
            </a:r>
            <a:r>
              <a:rPr lang="en-US" dirty="0" err="1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nard MT Condensed" panose="02050806060905020404" pitchFamily="18" charset="0"/>
              </a:rPr>
              <a:t>OpenEd</a:t>
            </a:r>
            <a:r>
              <a:rPr lang="en-US" dirty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nard MT Condensed" panose="02050806060905020404" pitchFamily="18" charset="0"/>
              </a:rPr>
              <a:t> Account</a:t>
            </a:r>
            <a:r>
              <a:rPr lang="en-US" dirty="0"/>
              <a:t>, </a:t>
            </a:r>
            <a:r>
              <a:rPr lang="en-US" sz="2400" dirty="0">
                <a:solidFill>
                  <a:schemeClr val="tx1"/>
                </a:solidFill>
              </a:rPr>
              <a:t>(</a:t>
            </a:r>
            <a:r>
              <a:rPr lang="en-US" sz="2400" dirty="0" err="1">
                <a:solidFill>
                  <a:schemeClr val="tx1"/>
                </a:solidFill>
              </a:rPr>
              <a:t>OpenEd</a:t>
            </a:r>
            <a:r>
              <a:rPr lang="en-US" sz="2400" dirty="0">
                <a:solidFill>
                  <a:schemeClr val="tx1"/>
                </a:solidFill>
              </a:rPr>
              <a:t>, 2016)</a:t>
            </a:r>
          </a:p>
        </p:txBody>
      </p:sp>
      <p:pic>
        <p:nvPicPr>
          <p:cNvPr id="4" name="Content Placeholder 3" descr="IMG_0887.PN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381000" y="1219200"/>
            <a:ext cx="11277600" cy="5638800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228600"/>
            <a:ext cx="10828866" cy="685800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bg2"/>
                </a:solidFill>
                <a:latin typeface="Bernard MT Condensed" panose="02050806060905020404" pitchFamily="18" charset="0"/>
              </a:rPr>
              <a:t>More Information</a:t>
            </a:r>
          </a:p>
        </p:txBody>
      </p:sp>
      <p:pic>
        <p:nvPicPr>
          <p:cNvPr id="4" name="Content Placeholder 3" descr="IMG_0878.PN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304800" y="1295400"/>
            <a:ext cx="11353800" cy="5410200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52400"/>
            <a:ext cx="8596668" cy="609600"/>
          </a:xfrm>
        </p:spPr>
        <p:txBody>
          <a:bodyPr>
            <a:noAutofit/>
          </a:bodyPr>
          <a:lstStyle/>
          <a:p>
            <a:r>
              <a:rPr 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nard MT Condensed" panose="02050806060905020404" pitchFamily="18" charset="0"/>
              </a:rPr>
              <a:t>Creating Your Profile</a:t>
            </a:r>
          </a:p>
        </p:txBody>
      </p:sp>
      <p:pic>
        <p:nvPicPr>
          <p:cNvPr id="6" name="Content Placeholder 5" descr="IMG_0888.PN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533401" y="1295400"/>
            <a:ext cx="11277599" cy="5410200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52400"/>
            <a:ext cx="10905066" cy="762000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nard MT Condensed" panose="02050806060905020404" pitchFamily="18" charset="0"/>
              </a:rPr>
              <a:t>Customizing Your Class</a:t>
            </a:r>
          </a:p>
        </p:txBody>
      </p:sp>
      <p:pic>
        <p:nvPicPr>
          <p:cNvPr id="6" name="Content Placeholder 5" descr="IMG_0889.PN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457201" y="1295400"/>
            <a:ext cx="11429999" cy="5257800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228600"/>
            <a:ext cx="10676466" cy="685800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nard MT Condensed" panose="02050806060905020404" pitchFamily="18" charset="0"/>
              </a:rPr>
              <a:t>Students’ Enrolment</a:t>
            </a:r>
          </a:p>
        </p:txBody>
      </p:sp>
      <p:pic>
        <p:nvPicPr>
          <p:cNvPr id="6" name="Content Placeholder 5" descr="IMG_0885.PN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304800" y="1295400"/>
            <a:ext cx="11201400" cy="5410200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228600"/>
            <a:ext cx="8596668" cy="685800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nard MT Condensed" panose="02050806060905020404" pitchFamily="18" charset="0"/>
              </a:rPr>
              <a:t>Resource Library</a:t>
            </a:r>
          </a:p>
        </p:txBody>
      </p:sp>
      <p:pic>
        <p:nvPicPr>
          <p:cNvPr id="6" name="Content Placeholder 5" descr="IMG_0886.PN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386787" y="1295400"/>
            <a:ext cx="11201400" cy="5486400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228600"/>
            <a:ext cx="10676466" cy="457200"/>
          </a:xfr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nard MT Condensed" panose="02050806060905020404" pitchFamily="18" charset="0"/>
              </a:rPr>
              <a:t>Assignments and Lesson Plans</a:t>
            </a:r>
          </a:p>
        </p:txBody>
      </p:sp>
      <p:pic>
        <p:nvPicPr>
          <p:cNvPr id="6" name="Content Placeholder 5" descr="IMG_0884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81000" y="1295399"/>
            <a:ext cx="11353800" cy="5334001"/>
          </a:xfrm>
        </p:spPr>
      </p:pic>
    </p:spTree>
    <p:extLst>
      <p:ext uri="{BB962C8B-B14F-4D97-AF65-F5344CB8AC3E}">
        <p14:creationId xmlns:p14="http://schemas.microsoft.com/office/powerpoint/2010/main" val="4390439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52400"/>
            <a:ext cx="10905066" cy="685800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nard MT Condensed" panose="02050806060905020404" pitchFamily="18" charset="0"/>
              </a:rPr>
              <a:t>A Summary of Mastery Chart</a:t>
            </a:r>
          </a:p>
        </p:txBody>
      </p:sp>
      <p:pic>
        <p:nvPicPr>
          <p:cNvPr id="7" name="Picture 6" descr="IMG_0883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" y="1295400"/>
            <a:ext cx="11353800" cy="5348468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76200" y="6083348"/>
            <a:ext cx="70866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Clr>
                <a:schemeClr val="lt1"/>
              </a:buClr>
              <a:buSzPct val="25000"/>
            </a:pPr>
            <a:r>
              <a:rPr lang="en-US" b="1" dirty="0">
                <a:solidFill>
                  <a:schemeClr val="lt1"/>
                </a:solidFill>
                <a:latin typeface="Amarante"/>
                <a:ea typeface="Amarante"/>
                <a:cs typeface="Amarante"/>
                <a:sym typeface="Amarante"/>
              </a:rPr>
              <a:t>Department of Organizational Lea, Policy, and Development</a:t>
            </a:r>
          </a:p>
        </p:txBody>
      </p:sp>
    </p:spTree>
    <p:extLst>
      <p:ext uri="{BB962C8B-B14F-4D97-AF65-F5344CB8AC3E}">
        <p14:creationId xmlns:p14="http://schemas.microsoft.com/office/powerpoint/2010/main" val="25711955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Shape 132"/>
          <p:cNvSpPr txBox="1">
            <a:spLocks noGrp="1"/>
          </p:cNvSpPr>
          <p:nvPr>
            <p:ph type="title"/>
          </p:nvPr>
        </p:nvSpPr>
        <p:spPr>
          <a:xfrm>
            <a:off x="1447800" y="0"/>
            <a:ext cx="10515600" cy="10667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r>
              <a:rPr lang="en-US" sz="40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gerian" panose="04020705040A02060702" pitchFamily="82" charset="0"/>
              </a:rPr>
              <a:t>COMMENTS, questions &amp; answers (</a:t>
            </a:r>
            <a:r>
              <a:rPr lang="en-US" sz="4000" b="1" dirty="0" err="1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nard MT Condensed" panose="02050806060905020404" pitchFamily="18" charset="0"/>
              </a:rPr>
              <a:t>CQAs</a:t>
            </a:r>
            <a:r>
              <a:rPr lang="en-US" sz="40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gerian" panose="04020705040A02060702" pitchFamily="82" charset="0"/>
              </a:rPr>
              <a:t>)</a:t>
            </a:r>
            <a:endParaRPr sz="4000" b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lgerian" panose="04020705040A02060702" pitchFamily="82" charset="0"/>
            </a:endParaRPr>
          </a:p>
        </p:txBody>
      </p:sp>
      <p:sp>
        <p:nvSpPr>
          <p:cNvPr id="133" name="Shape 133"/>
          <p:cNvSpPr txBox="1">
            <a:spLocks noGrp="1"/>
          </p:cNvSpPr>
          <p:nvPr>
            <p:ph idx="1"/>
          </p:nvPr>
        </p:nvSpPr>
        <p:spPr>
          <a:xfrm>
            <a:off x="2209800" y="1752601"/>
            <a:ext cx="7772400" cy="39623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 sz="3200" dirty="0">
              <a:solidFill>
                <a:schemeClr val="dk1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1479811"/>
            <a:ext cx="10668000" cy="53704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7900890"/>
      </p:ext>
    </p:extLst>
  </p:cSld>
  <p:clrMapOvr>
    <a:masterClrMapping/>
  </p:clrMapOvr>
  <p:transition spd="slow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975" y="152401"/>
            <a:ext cx="9158027" cy="457199"/>
          </a:xfr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agara Engraved" pitchFamily="82" charset="0"/>
              </a:rPr>
              <a:t>Reference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6449" y="1295400"/>
            <a:ext cx="11945551" cy="612318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Ko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C. H., Yen, J. Y., Yen, C. F., Chen, C. S., &amp; Chen, C. C. (2012). The association between Internet addiction and psychiatric disorder: a review of the literature. European Psychiatry, 27(1), 1-8.</a:t>
            </a:r>
          </a:p>
          <a:p>
            <a:pPr>
              <a:buNone/>
            </a:pP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Kuss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D. J., Van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Rooij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A. J., Shorter, G. W., Griffiths, M. D., &amp; van de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Mheen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D. (2013). Internet addiction in adolescents: Prevalence and risk factors. </a:t>
            </a:r>
            <a:r>
              <a:rPr lang="en-US" sz="1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Computers in Human Behavior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 </a:t>
            </a:r>
            <a:r>
              <a:rPr lang="en-US" sz="1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29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(5), 1987-1996.</a:t>
            </a:r>
          </a:p>
          <a:p>
            <a:pPr>
              <a:buNone/>
            </a:pP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Li, W., O’Brien, J. E., Snyder, S. M., &amp; Howard, M. O. (2015). Characteristics of internet addiction/pathological internet use in US University students: a qualitative-method investigation.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PloS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one, 10(2), e0117372.</a:t>
            </a:r>
          </a:p>
          <a:p>
            <a:pPr>
              <a:buNone/>
            </a:pP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Liu, T. C., Desai, R. A., Krishnan-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Sarin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S.,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Cavallo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D. A., &amp; Potenza, M. N. (2011). Problematic Internet use and health in adolescents: data from a high school survey in Connecticut. </a:t>
            </a:r>
            <a:r>
              <a:rPr lang="en-US" sz="1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Journal of clinical psychiatry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 </a:t>
            </a:r>
            <a:r>
              <a:rPr lang="en-US" sz="1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72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(6), 836-845.</a:t>
            </a:r>
          </a:p>
          <a:p>
            <a:pPr>
              <a:buNone/>
            </a:pP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OpenEd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(2006). The leading standards aligned K-12 open educational resource library: An ACT Assessment Technologies Company. Retrieved on July 4</a:t>
            </a:r>
            <a:r>
              <a:rPr lang="en-US" sz="14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2016 from https://www.opened.com/?_=1467659147374.</a:t>
            </a:r>
          </a:p>
          <a:p>
            <a:pPr>
              <a:buNone/>
            </a:pP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Perens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B. (1999). The open source definition. </a:t>
            </a:r>
            <a:r>
              <a:rPr lang="en-US" sz="1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Open sources: voices from the open source revolution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 </a:t>
            </a:r>
            <a:r>
              <a:rPr lang="en-US" sz="1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171-188.</a:t>
            </a:r>
          </a:p>
          <a:p>
            <a:pPr>
              <a:buNone/>
            </a:pP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Ryu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E. J.,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Choi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K. S.,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Seo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J. S., &amp; Nam, B. W. (2004). The relationships of Internet addiction, depression, and suicidal ideation in adolescents.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Taehan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Kanho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Hakhoe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Chi, 34(1), 102-110.</a:t>
            </a:r>
          </a:p>
          <a:p>
            <a:pPr>
              <a:buNone/>
            </a:pP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Šmahel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D., &amp;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Blinka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L. (2012). Excessive internet use among European children. </a:t>
            </a:r>
            <a:r>
              <a:rPr lang="en-US" sz="1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Children, risk and safety on the internet: Research and policy challenges in comparative perspective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191-204.</a:t>
            </a:r>
          </a:p>
          <a:p>
            <a:pPr>
              <a:buNone/>
            </a:pP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Weinstein, A., &amp;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Lejoyeux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M. (2010). Internet addiction or excessive internet use. The American journal of drug and alcohol abuse, 36(5), 277-283.</a:t>
            </a:r>
          </a:p>
        </p:txBody>
      </p:sp>
    </p:spTree>
    <p:extLst>
      <p:ext uri="{BB962C8B-B14F-4D97-AF65-F5344CB8AC3E}">
        <p14:creationId xmlns:p14="http://schemas.microsoft.com/office/powerpoint/2010/main" val="5526130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accent5">
                    <a:lumMod val="50000"/>
                  </a:schemeClr>
                </a:solidFill>
                <a:latin typeface="Impact" charset="0"/>
                <a:ea typeface="Impact" charset="0"/>
                <a:cs typeface="Impact" charset="0"/>
              </a:rPr>
              <a:t>Objectives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1524001"/>
            <a:ext cx="10219266" cy="4517362"/>
          </a:xfrm>
        </p:spPr>
        <p:txBody>
          <a:bodyPr>
            <a:noAutofit/>
          </a:bodyPr>
          <a:lstStyle/>
          <a:p>
            <a:r>
              <a:rPr lang="en-US" sz="2800" b="1" dirty="0">
                <a:latin typeface="Bodoni MT Condensed" pitchFamily="18" charset="0"/>
              </a:rPr>
              <a:t>At the end of this presentation, participants will be able to:</a:t>
            </a:r>
          </a:p>
          <a:p>
            <a:pPr>
              <a:buAutoNum type="arabicParenBoth"/>
            </a:pPr>
            <a:r>
              <a:rPr lang="en-US" sz="2800" b="1" dirty="0">
                <a:latin typeface="Bodoni MT Condensed" pitchFamily="18" charset="0"/>
              </a:rPr>
              <a:t>State the dangers inherent in the adolescents addiction to the Internet</a:t>
            </a:r>
          </a:p>
          <a:p>
            <a:pPr>
              <a:buAutoNum type="arabicParenBoth"/>
            </a:pPr>
            <a:r>
              <a:rPr lang="en-US" sz="2800" b="1" dirty="0">
                <a:latin typeface="Bodoni MT Condensed" pitchFamily="18" charset="0"/>
              </a:rPr>
              <a:t>Identify, at least, two open source that can be used for teaching/learning</a:t>
            </a:r>
          </a:p>
          <a:p>
            <a:pPr>
              <a:buAutoNum type="arabicParenBoth"/>
            </a:pPr>
            <a:r>
              <a:rPr lang="en-US" sz="2800" b="1" dirty="0">
                <a:latin typeface="Bodoni MT Condensed" pitchFamily="18" charset="0"/>
              </a:rPr>
              <a:t>Sign up on OpenEd Course Management System (OCMS)</a:t>
            </a:r>
          </a:p>
          <a:p>
            <a:pPr>
              <a:buAutoNum type="arabicParenBoth"/>
            </a:pPr>
            <a:r>
              <a:rPr lang="en-US" sz="2800" b="1" dirty="0">
                <a:latin typeface="Bodoni MT Condensed" pitchFamily="18" charset="0"/>
              </a:rPr>
              <a:t>Register students and/or learners in the OCMS</a:t>
            </a:r>
          </a:p>
          <a:p>
            <a:pPr>
              <a:buAutoNum type="arabicParenBoth"/>
            </a:pPr>
            <a:r>
              <a:rPr lang="en-US" sz="2800" b="1" dirty="0">
                <a:latin typeface="Bodoni MT Condensed" pitchFamily="18" charset="0"/>
              </a:rPr>
              <a:t>Sign subjects to different grade levels,</a:t>
            </a:r>
          </a:p>
          <a:p>
            <a:pPr>
              <a:buAutoNum type="arabicParenBoth"/>
            </a:pPr>
            <a:r>
              <a:rPr lang="en-US" sz="2800" b="1" dirty="0">
                <a:latin typeface="Bodoni MT Condensed" pitchFamily="18" charset="0"/>
              </a:rPr>
              <a:t>Organize activities in the OCMS, etc.</a:t>
            </a:r>
          </a:p>
        </p:txBody>
      </p:sp>
    </p:spTree>
    <p:extLst>
      <p:ext uri="{BB962C8B-B14F-4D97-AF65-F5344CB8AC3E}">
        <p14:creationId xmlns:p14="http://schemas.microsoft.com/office/powerpoint/2010/main" val="18567968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Contacts for Suggestions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Agbo, Benjamin C.. D. (PhD)</a:t>
            </a:r>
          </a:p>
          <a:p>
            <a:pPr marL="400050" lvl="1" indent="0">
              <a:buNone/>
            </a:pPr>
            <a:r>
              <a:rPr lang="en-US" dirty="0">
                <a:solidFill>
                  <a:schemeClr val="tx1"/>
                </a:solidFill>
              </a:rPr>
              <a:t>Email: </a:t>
            </a:r>
            <a:r>
              <a:rPr lang="en-US" dirty="0">
                <a:solidFill>
                  <a:schemeClr val="tx1"/>
                </a:solidFill>
                <a:hlinkClick r:id="rId2"/>
              </a:rPr>
              <a:t>agbox003@umn.edu</a:t>
            </a:r>
            <a:endParaRPr lang="en-US" dirty="0">
              <a:solidFill>
                <a:schemeClr val="tx1"/>
              </a:solidFill>
            </a:endParaRPr>
          </a:p>
          <a:p>
            <a:pPr marL="400050" lvl="1" indent="0">
              <a:buNone/>
            </a:pPr>
            <a:r>
              <a:rPr lang="en-US" dirty="0"/>
              <a:t>Phone: +1 651 771 7632</a:t>
            </a:r>
          </a:p>
          <a:p>
            <a:r>
              <a:rPr lang="en-US" dirty="0" err="1"/>
              <a:t>Onaga</a:t>
            </a:r>
            <a:r>
              <a:rPr lang="en-US" dirty="0"/>
              <a:t>, Paul O.</a:t>
            </a:r>
          </a:p>
          <a:p>
            <a:pPr marL="400050" lvl="1" indent="0">
              <a:buNone/>
            </a:pPr>
            <a:r>
              <a:rPr lang="en-US" dirty="0"/>
              <a:t>Email</a:t>
            </a:r>
            <a:r>
              <a:rPr lang="en-US" u="sng" dirty="0">
                <a:solidFill>
                  <a:schemeClr val="tx1"/>
                </a:solidFill>
              </a:rPr>
              <a:t>: </a:t>
            </a:r>
            <a:r>
              <a:rPr lang="en-US" dirty="0">
                <a:solidFill>
                  <a:schemeClr val="tx1"/>
                </a:solidFill>
                <a:hlinkClick r:id="rId3"/>
              </a:rPr>
              <a:t>equiptex2001@yahoo.com</a:t>
            </a:r>
            <a:r>
              <a:rPr lang="en-US" u="sng" dirty="0">
                <a:solidFill>
                  <a:schemeClr val="tx1"/>
                </a:solidFill>
              </a:rPr>
              <a:t> </a:t>
            </a:r>
          </a:p>
          <a:p>
            <a:pPr marL="400050" lvl="1" indent="0">
              <a:buNone/>
            </a:pPr>
            <a:r>
              <a:rPr lang="en-US" dirty="0"/>
              <a:t>Phone: +234 803 500 9454</a:t>
            </a:r>
          </a:p>
        </p:txBody>
      </p:sp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0" y="-184666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152400" y="36984"/>
            <a:ext cx="216726" cy="2308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9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8492649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228600"/>
            <a:ext cx="10905066" cy="914400"/>
          </a:xfrm>
        </p:spPr>
        <p:txBody>
          <a:bodyPr>
            <a:normAutofit/>
          </a:bodyPr>
          <a:lstStyle/>
          <a:p>
            <a:pPr algn="ctr"/>
            <a:r>
              <a:rPr lang="en-US" b="1" dirty="0">
                <a:solidFill>
                  <a:srgbClr val="FF0000"/>
                </a:solidFill>
                <a:latin typeface="Lucida Calligraphy" pitchFamily="66" charset="0"/>
              </a:rPr>
              <a:t>What is Addictive Use of the Internet?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1219200"/>
            <a:ext cx="11209866" cy="4822163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v"/>
            </a:pPr>
            <a:r>
              <a:rPr lang="en-US" sz="2400" dirty="0">
                <a:latin typeface="Century" pitchFamily="18" charset="0"/>
              </a:rPr>
              <a:t>Problematic Internet use, or addiction, is characterized by excessive or poorly controlled preoccupations, urges or behaviors regarding Internet use that lead to impairment or distress (Weinstein and </a:t>
            </a:r>
            <a:r>
              <a:rPr lang="en-US" sz="2400" dirty="0" err="1">
                <a:latin typeface="Century" pitchFamily="18" charset="0"/>
              </a:rPr>
              <a:t>Lejoyeux</a:t>
            </a:r>
            <a:r>
              <a:rPr lang="en-US" sz="2400" dirty="0">
                <a:latin typeface="Century" pitchFamily="18" charset="0"/>
              </a:rPr>
              <a:t>, 2010 p. 277) </a:t>
            </a:r>
          </a:p>
          <a:p>
            <a:pPr>
              <a:buNone/>
            </a:pPr>
            <a:endParaRPr lang="en-US" sz="2400" dirty="0">
              <a:latin typeface="Century" pitchFamily="18" charset="0"/>
            </a:endParaRPr>
          </a:p>
          <a:p>
            <a:pPr>
              <a:buFont typeface="Wingdings" pitchFamily="2" charset="2"/>
              <a:buChar char="v"/>
            </a:pPr>
            <a:r>
              <a:rPr lang="en-US" sz="2400" dirty="0">
                <a:latin typeface="Century" pitchFamily="18" charset="0"/>
              </a:rPr>
              <a:t>Uncontrolled use of the internet that leads to significant psychosocial and functional impairments (Lie et all, 2011).</a:t>
            </a:r>
          </a:p>
          <a:p>
            <a:pPr>
              <a:buFont typeface="Wingdings" pitchFamily="2" charset="2"/>
              <a:buChar char="v"/>
            </a:pPr>
            <a:endParaRPr lang="en-US" sz="2400" dirty="0">
              <a:latin typeface="Century" pitchFamily="18" charset="0"/>
            </a:endParaRPr>
          </a:p>
          <a:p>
            <a:pPr>
              <a:buFont typeface="Wingdings" pitchFamily="2" charset="2"/>
              <a:buChar char="v"/>
            </a:pPr>
            <a:r>
              <a:rPr lang="en-US" sz="2400" dirty="0">
                <a:latin typeface="Century" pitchFamily="18" charset="0"/>
              </a:rPr>
              <a:t>When negative outcomes are associated with repetitive, compulsive and uncontrolled use of online technology, they led to the term ‘internet addiction (</a:t>
            </a:r>
            <a:r>
              <a:rPr lang="en-US" sz="2400" dirty="0" err="1">
                <a:latin typeface="Century" pitchFamily="18" charset="0"/>
                <a:cs typeface="Courier New" pitchFamily="49" charset="0"/>
              </a:rPr>
              <a:t>Šmahel</a:t>
            </a:r>
            <a:r>
              <a:rPr lang="en-US" sz="2400" dirty="0">
                <a:latin typeface="Century" pitchFamily="18" charset="0"/>
                <a:cs typeface="Courier New" pitchFamily="49" charset="0"/>
              </a:rPr>
              <a:t> &amp; </a:t>
            </a:r>
            <a:r>
              <a:rPr lang="en-US" sz="2400" dirty="0" err="1">
                <a:latin typeface="Century" pitchFamily="18" charset="0"/>
                <a:cs typeface="Courier New" pitchFamily="49" charset="0"/>
              </a:rPr>
              <a:t>Blinka</a:t>
            </a:r>
            <a:r>
              <a:rPr lang="en-US" sz="2400" dirty="0">
                <a:latin typeface="Century" pitchFamily="18" charset="0"/>
                <a:cs typeface="Courier New" pitchFamily="49" charset="0"/>
              </a:rPr>
              <a:t>, 2013)</a:t>
            </a:r>
            <a:endParaRPr lang="en-US" sz="2400" dirty="0">
              <a:latin typeface="Century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093048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52400"/>
            <a:ext cx="8596668" cy="685800"/>
          </a:xfrm>
        </p:spPr>
        <p:txBody>
          <a:bodyPr>
            <a:normAutofit/>
          </a:bodyPr>
          <a:lstStyle/>
          <a:p>
            <a:pPr algn="ctr"/>
            <a:r>
              <a:rPr lang="en-US" dirty="0">
                <a:solidFill>
                  <a:schemeClr val="accent5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gerian" panose="04020705040A02060702" pitchFamily="82" charset="0"/>
              </a:rPr>
              <a:t>Statistics</a:t>
            </a:r>
            <a:r>
              <a:rPr lang="en-US" dirty="0"/>
              <a:t>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219200"/>
            <a:ext cx="11201400" cy="5257800"/>
          </a:xfrm>
        </p:spPr>
        <p:txBody>
          <a:bodyPr>
            <a:noAutofit/>
          </a:bodyPr>
          <a:lstStyle/>
          <a:p>
            <a:r>
              <a:rPr lang="en-US" sz="2800" dirty="0">
                <a:latin typeface="AR ESSENCE" pitchFamily="2" charset="0"/>
                <a:cs typeface="Courier New" pitchFamily="49" charset="0"/>
              </a:rPr>
              <a:t>Associate with substance use, depression and aggression (Lie et all, 2011)</a:t>
            </a:r>
          </a:p>
          <a:p>
            <a:pPr>
              <a:buNone/>
            </a:pPr>
            <a:endParaRPr lang="en-US" sz="2800" dirty="0">
              <a:latin typeface="AR ESSENCE" pitchFamily="2" charset="0"/>
              <a:cs typeface="Courier New" pitchFamily="49" charset="0"/>
            </a:endParaRPr>
          </a:p>
          <a:p>
            <a:r>
              <a:rPr lang="en-US" sz="2800" dirty="0">
                <a:latin typeface="AR ESSENCE" pitchFamily="2" charset="0"/>
                <a:cs typeface="Courier New" pitchFamily="49" charset="0"/>
              </a:rPr>
              <a:t>Present in about 4% of high school students in the United States (Lie et all, 2011).</a:t>
            </a:r>
          </a:p>
          <a:p>
            <a:endParaRPr lang="en-US" sz="2800" dirty="0">
              <a:latin typeface="AR ESSENCE" pitchFamily="2" charset="0"/>
              <a:cs typeface="Courier New" pitchFamily="49" charset="0"/>
            </a:endParaRPr>
          </a:p>
          <a:p>
            <a:r>
              <a:rPr lang="en-US" sz="2800" dirty="0">
                <a:latin typeface="AR ESSENCE" pitchFamily="2" charset="0"/>
                <a:cs typeface="Courier New" pitchFamily="49" charset="0"/>
              </a:rPr>
              <a:t>3.7% of the sample were classified as potentially being addicted to the Internet (</a:t>
            </a:r>
            <a:r>
              <a:rPr lang="en-US" sz="2800" dirty="0" err="1">
                <a:latin typeface="AR ESSENCE" pitchFamily="2" charset="0"/>
                <a:cs typeface="Courier New" pitchFamily="49" charset="0"/>
              </a:rPr>
              <a:t>Kuss</a:t>
            </a:r>
            <a:r>
              <a:rPr lang="en-US" sz="2800" dirty="0">
                <a:latin typeface="AR ESSENCE" pitchFamily="2" charset="0"/>
                <a:cs typeface="Courier New" pitchFamily="49" charset="0"/>
              </a:rPr>
              <a:t> et al, 2013).</a:t>
            </a:r>
          </a:p>
          <a:p>
            <a:pPr>
              <a:buNone/>
            </a:pPr>
            <a:endParaRPr lang="en-US" sz="2800" dirty="0">
              <a:latin typeface="AR ESSENCE" pitchFamily="2" charset="0"/>
              <a:cs typeface="Courier New" pitchFamily="49" charset="0"/>
            </a:endParaRPr>
          </a:p>
          <a:p>
            <a:r>
              <a:rPr lang="en-US" sz="2800" dirty="0">
                <a:latin typeface="AR ESSENCE" pitchFamily="2" charset="0"/>
                <a:cs typeface="Courier New" pitchFamily="49" charset="0"/>
              </a:rPr>
              <a:t>Associated with substance use disorder, attention-deficit hyperactivity disorder, depression, hostility, and social anxiety disorder (</a:t>
            </a:r>
            <a:r>
              <a:rPr lang="en-US" sz="2800" dirty="0" err="1">
                <a:latin typeface="AR ESSENCE" pitchFamily="2" charset="0"/>
                <a:cs typeface="Courier New" pitchFamily="49" charset="0"/>
              </a:rPr>
              <a:t>Ko</a:t>
            </a:r>
            <a:r>
              <a:rPr lang="en-US" sz="2800" dirty="0">
                <a:latin typeface="AR ESSENCE" pitchFamily="2" charset="0"/>
                <a:cs typeface="Courier New" pitchFamily="49" charset="0"/>
              </a:rPr>
              <a:t>, et al, 2012)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3" y="0"/>
            <a:ext cx="10828865" cy="914400"/>
          </a:xfrm>
        </p:spPr>
        <p:txBody>
          <a:bodyPr>
            <a:normAutofit fontScale="90000"/>
          </a:bodyPr>
          <a:lstStyle/>
          <a:p>
            <a:pPr algn="ctr"/>
            <a:r>
              <a:rPr lang="en-US" sz="2700" i="1" dirty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gerian" pitchFamily="82" charset="0"/>
              </a:rPr>
              <a:t>Overview of Prevalence Studies of Internet Addiction in Adolescents </a:t>
            </a:r>
            <a:r>
              <a:rPr lang="en-US" sz="2700" b="1" i="1" dirty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gerian" pitchFamily="82" charset="0"/>
              </a:rPr>
              <a:t>Study 	</a:t>
            </a:r>
            <a:r>
              <a:rPr lang="en-US" sz="1800" b="1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gerian" pitchFamily="82" charset="0"/>
              </a:rPr>
              <a:t>(</a:t>
            </a:r>
            <a:r>
              <a:rPr lang="en-US" sz="1800" b="1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gerian" pitchFamily="82" charset="0"/>
              </a:rPr>
              <a:t>Kuss</a:t>
            </a:r>
            <a:r>
              <a:rPr lang="en-US" sz="1800" b="1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gerian" pitchFamily="82" charset="0"/>
              </a:rPr>
              <a:t>  et all, 2013)</a:t>
            </a:r>
            <a:br>
              <a:rPr lang="en-US" b="1" i="1" dirty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gerian" pitchFamily="82" charset="0"/>
              </a:rPr>
            </a:b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35815718"/>
              </p:ext>
            </p:extLst>
          </p:nvPr>
        </p:nvGraphicFramePr>
        <p:xfrm>
          <a:off x="304799" y="1295399"/>
          <a:ext cx="11277599" cy="548751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1932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17446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46020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6978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22212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031698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294612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Calibri"/>
                        </a:rPr>
                        <a:t>Study </a:t>
                      </a:r>
                      <a:endParaRPr lang="en-US" sz="1200" b="1" dirty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Calibri"/>
                        </a:rPr>
                        <a:t>Aim </a:t>
                      </a:r>
                      <a:endParaRPr lang="en-US" sz="1200" b="1" dirty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Calibri"/>
                        </a:rPr>
                        <a:t>Sample and country </a:t>
                      </a:r>
                      <a:endParaRPr lang="en-US" sz="1200" b="1" dirty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Calibri"/>
                        </a:rPr>
                        <a:t>Design </a:t>
                      </a:r>
                      <a:endParaRPr lang="en-US" sz="1200" b="1" dirty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Calibri"/>
                        </a:rPr>
                        <a:t>Internet addiction measures</a:t>
                      </a:r>
                      <a:endParaRPr lang="en-US" sz="1200" b="1" dirty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Calibri"/>
                        </a:rPr>
                        <a:t>Prevalence</a:t>
                      </a:r>
                      <a:endParaRPr lang="en-US" sz="1200" b="1" dirty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99823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Calibri"/>
                        </a:rPr>
                        <a:t>Kormas et al., (2011) </a:t>
                      </a:r>
                      <a:endParaRPr lang="en-US" sz="1000" b="0" dirty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Calibri"/>
                        </a:rPr>
                        <a:t>To assess the determinants and psychosocial implications associated with potential problematic Internet use (</a:t>
                      </a:r>
                      <a:r>
                        <a:rPr lang="en-US" sz="1000" b="0" dirty="0" err="1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Calibri"/>
                        </a:rPr>
                        <a:t>PIU</a:t>
                      </a:r>
                      <a:r>
                        <a:rPr lang="en-US" sz="1000" b="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Calibri"/>
                        </a:rPr>
                        <a:t>) and </a:t>
                      </a:r>
                      <a:r>
                        <a:rPr lang="en-US" sz="1000" b="0" dirty="0" err="1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Calibri"/>
                        </a:rPr>
                        <a:t>PIU</a:t>
                      </a:r>
                      <a:r>
                        <a:rPr lang="en-US" sz="1000" b="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Calibri"/>
                        </a:rPr>
                        <a:t> among adolescents </a:t>
                      </a:r>
                      <a:endParaRPr lang="en-US" sz="1000" b="0" dirty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1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Calibri"/>
                        </a:rPr>
                        <a:t>N </a:t>
                      </a:r>
                      <a:r>
                        <a:rPr lang="en-US" sz="1000" b="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Calibri"/>
                        </a:rPr>
                        <a:t>= 866 randomly selected adolescents in Greece (mean age = 14.7 years) </a:t>
                      </a:r>
                      <a:endParaRPr lang="en-US" sz="1000" b="0" dirty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Calibri"/>
                        </a:rPr>
                        <a:t>Cross-sectional pen-and-paper questionnaire study </a:t>
                      </a:r>
                      <a:endParaRPr lang="en-US" sz="1000" b="0" dirty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Calibri"/>
                        </a:rPr>
                        <a:t>Young’s Internet Addiction Test (Young, 1999), scoring &gt;50/100 indicates addiction </a:t>
                      </a:r>
                      <a:endParaRPr lang="en-US" sz="1000" b="0" dirty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Calibri"/>
                        </a:rPr>
                        <a:t>1.5% with problematic Internet use </a:t>
                      </a:r>
                      <a:endParaRPr lang="en-US" sz="1000" b="0" dirty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7829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Calibri"/>
                        </a:rPr>
                        <a:t>Kaltiala- Heino et al. (2004) </a:t>
                      </a:r>
                      <a:endParaRPr lang="en-US" sz="1000" b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Calibri"/>
                        </a:rPr>
                        <a:t>To assess the prevalence of features suggesting a harmful Internet use among 12–18 year-olds in Finland </a:t>
                      </a:r>
                      <a:endParaRPr lang="en-US" sz="1000" b="0" dirty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1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Calibri"/>
                        </a:rPr>
                        <a:t>N </a:t>
                      </a:r>
                      <a:r>
                        <a:rPr lang="en-US" sz="1000" b="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Calibri"/>
                        </a:rPr>
                        <a:t>= 7,292 representative of adolescents in Finland (4 age groups, mean ages = 12.6, </a:t>
                      </a:r>
                      <a:endParaRPr lang="en-US" sz="1000" b="0" dirty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</a:endParaRP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Calibri"/>
                        </a:rPr>
                        <a:t>14.6, 16.6 and 18.6 years) </a:t>
                      </a:r>
                      <a:endParaRPr lang="en-US" sz="1000" b="0" dirty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Calibri"/>
                        </a:rPr>
                        <a:t>Cross-sectional postal survey </a:t>
                      </a:r>
                      <a:endParaRPr lang="en-US" sz="1000" b="0" dirty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Calibri"/>
                        </a:rPr>
                        <a:t>Pathological gambling criteria (addicted when 4/7 criteria met) </a:t>
                      </a:r>
                      <a:endParaRPr lang="en-US" sz="1000" b="0" dirty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Calibri"/>
                        </a:rPr>
                        <a:t>1.6% addicted </a:t>
                      </a:r>
                      <a:endParaRPr lang="en-US" sz="1000" b="0" dirty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09261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Calibri"/>
                        </a:rPr>
                        <a:t>Liu et al. (2011) </a:t>
                      </a:r>
                      <a:endParaRPr lang="en-US" sz="1000" b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Calibri"/>
                        </a:rPr>
                        <a:t>To explore the prevalence and health correlates of problematic Internet use among high school students in the United States </a:t>
                      </a:r>
                      <a:endParaRPr lang="en-US" sz="1000" b="0" dirty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1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Calibri"/>
                        </a:rPr>
                        <a:t>N </a:t>
                      </a:r>
                      <a:r>
                        <a:rPr lang="en-US" sz="1000" b="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Calibri"/>
                        </a:rPr>
                        <a:t>= 3,560 high school students in USA (age range = 14-18 years) </a:t>
                      </a:r>
                      <a:endParaRPr lang="en-US" sz="1000" b="0" dirty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Calibri"/>
                        </a:rPr>
                        <a:t>Cross-sectional pen-and-paper survey </a:t>
                      </a:r>
                      <a:endParaRPr lang="en-US" sz="1000" b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Calibri"/>
                        </a:rPr>
                        <a:t>Modified Minnesota Impulsive Disorder Inventory (Grant et al., 2005), endorsing craving, withdrawal, and abstinence attempts simultaneously indicates problematic Internet use </a:t>
                      </a:r>
                      <a:endParaRPr lang="en-US" sz="1000" b="0" dirty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Calibri"/>
                        </a:rPr>
                        <a:t>4% with problematic Internet use </a:t>
                      </a:r>
                      <a:endParaRPr lang="en-US" sz="1000" b="0" dirty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40393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Calibri"/>
                        </a:rPr>
                        <a:t>Cao et al. (2011) </a:t>
                      </a:r>
                      <a:endParaRPr lang="en-US" sz="1000" b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Calibri"/>
                        </a:rPr>
                        <a:t>To investigate the prevalence </a:t>
                      </a:r>
                      <a:endParaRPr lang="en-US" sz="1000" b="0" dirty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</a:endParaRP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Calibri"/>
                        </a:rPr>
                        <a:t>of problematic Internet use (</a:t>
                      </a:r>
                      <a:r>
                        <a:rPr lang="en-US" sz="1000" b="0" dirty="0" err="1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Calibri"/>
                        </a:rPr>
                        <a:t>PIU</a:t>
                      </a:r>
                      <a:r>
                        <a:rPr lang="en-US" sz="1000" b="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Calibri"/>
                        </a:rPr>
                        <a:t>) and its relationships with psychosomatic symptoms and life satisfaction among adolescents in mainland China </a:t>
                      </a:r>
                      <a:endParaRPr lang="en-US" sz="1000" b="0" dirty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1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Calibri"/>
                        </a:rPr>
                        <a:t>N </a:t>
                      </a:r>
                      <a:r>
                        <a:rPr lang="en-US" sz="1000" b="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Calibri"/>
                        </a:rPr>
                        <a:t>= 17,599 adolescents in China sampled via stratified cluster sampling in schools (mean age = 16.1 years) </a:t>
                      </a:r>
                      <a:endParaRPr lang="en-US" sz="1000" b="0" dirty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Calibri"/>
                        </a:rPr>
                        <a:t>School-based cross-sectional survey </a:t>
                      </a:r>
                      <a:endParaRPr lang="en-US" sz="1000" b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Calibri"/>
                        </a:rPr>
                        <a:t>Young’s Internet Addiction Test (Young, 1999), scoring &gt;50/100 indicates addiction </a:t>
                      </a:r>
                      <a:endParaRPr lang="en-US" sz="1000" b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Calibri"/>
                        </a:rPr>
                        <a:t>8.1% with problematic Internet use </a:t>
                      </a:r>
                      <a:endParaRPr lang="en-US" sz="1000" b="0" dirty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802495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Calibri"/>
                        </a:rPr>
                        <a:t>Park et al. (2008) </a:t>
                      </a:r>
                      <a:endParaRPr lang="en-US" sz="1000" b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Calibri"/>
                        </a:rPr>
                        <a:t>To explore relations between risk and protective factors and Internet addiction among adolescents in South Korea </a:t>
                      </a:r>
                      <a:endParaRPr lang="en-US" sz="1000" b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1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Calibri"/>
                        </a:rPr>
                        <a:t>N </a:t>
                      </a:r>
                      <a:r>
                        <a:rPr lang="en-US" sz="1000" b="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Calibri"/>
                        </a:rPr>
                        <a:t>= 903 middle and high school students in South Korea (60.5% middle school seniors, 39.5% high school students (12.4% freshmen, 27.1% juniors)) randomly selected from schools in Seoul </a:t>
                      </a:r>
                      <a:endParaRPr lang="en-US" sz="1000" b="0" dirty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Calibri"/>
                        </a:rPr>
                        <a:t>Cross-sectional pen-and-paper survey </a:t>
                      </a:r>
                      <a:endParaRPr lang="en-US" sz="1000" b="0" dirty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Calibri"/>
                        </a:rPr>
                        <a:t>Modified Young's Internet </a:t>
                      </a:r>
                      <a:endParaRPr lang="en-US" sz="1000" b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</a:endParaRP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Calibri"/>
                        </a:rPr>
                        <a:t>Addiction Scale (IAS) (1998a), scoring ≥70 indicates addiction </a:t>
                      </a:r>
                      <a:endParaRPr lang="en-US" sz="1000" b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Calibri"/>
                        </a:rPr>
                        <a:t>10.7% addicted </a:t>
                      </a:r>
                      <a:endParaRPr lang="en-US" sz="1000" b="0" dirty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640393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Calibri"/>
                        </a:rPr>
                        <a:t>Müller et al. (2012) </a:t>
                      </a:r>
                      <a:endParaRPr lang="en-US" sz="1000" b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Calibri"/>
                        </a:rPr>
                        <a:t>To explore Internet addiction prevalence in a clinical context in Germany </a:t>
                      </a:r>
                      <a:endParaRPr lang="en-US" sz="1000" b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1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Calibri"/>
                        </a:rPr>
                        <a:t>N </a:t>
                      </a:r>
                      <a:r>
                        <a:rPr lang="en-US" sz="1000" b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Calibri"/>
                        </a:rPr>
                        <a:t>= 81 child and adolescent psychiatric patients in Germany (mean age = 13.6 years) </a:t>
                      </a:r>
                      <a:endParaRPr lang="en-US" sz="1000" b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Calibri"/>
                        </a:rPr>
                        <a:t>Cross-sectional pen-and-paper questionnaire </a:t>
                      </a:r>
                      <a:endParaRPr lang="en-US" sz="1000" b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Calibri"/>
                        </a:rPr>
                        <a:t>Assessment of Internet and Computer Game Addiction Scale (Wölfling et al., 2010), scoring &gt;7/15.5 indicates addiction </a:t>
                      </a:r>
                      <a:endParaRPr lang="en-US" sz="1000" b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Calibri"/>
                        </a:rPr>
                        <a:t>11.3% addicted </a:t>
                      </a:r>
                      <a:endParaRPr lang="en-US" sz="1000" b="0" dirty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87737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dirty="0" err="1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Calibri"/>
                        </a:rPr>
                        <a:t>Liberatore</a:t>
                      </a:r>
                      <a:r>
                        <a:rPr lang="en-US" sz="1000" b="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Calibri"/>
                        </a:rPr>
                        <a:t> et al. (2011) </a:t>
                      </a:r>
                      <a:endParaRPr lang="en-US" sz="1000" b="0" dirty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Calibri"/>
                        </a:rPr>
                        <a:t>To study the prevalence of </a:t>
                      </a:r>
                      <a:endParaRPr lang="en-US" sz="1000" b="0" dirty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</a:endParaRP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Calibri"/>
                        </a:rPr>
                        <a:t>Internet addiction in adolescents receiving treatment for a diagnosed psychiatric illness </a:t>
                      </a:r>
                      <a:endParaRPr lang="en-US" sz="1000" b="0" dirty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1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Calibri"/>
                        </a:rPr>
                        <a:t>N </a:t>
                      </a:r>
                      <a:r>
                        <a:rPr lang="en-US" sz="1000" b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Calibri"/>
                        </a:rPr>
                        <a:t>= 71 adolescent outpatients in Puerto Rico, Latin America (age range = 13-17 years) </a:t>
                      </a:r>
                      <a:endParaRPr lang="en-US" sz="1000" b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Calibri"/>
                        </a:rPr>
                        <a:t>Cross-sectional pen-and-paper questionnaire </a:t>
                      </a:r>
                      <a:endParaRPr lang="en-US" sz="1000" b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Calibri"/>
                        </a:rPr>
                        <a:t>Internet Addiction Test (Young, 1998), scores ≥80/100 indicates addiction </a:t>
                      </a:r>
                      <a:endParaRPr lang="en-US" sz="1000" b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Calibri"/>
                        </a:rPr>
                        <a:t>11.6% addicted </a:t>
                      </a:r>
                      <a:endParaRPr lang="en-US" sz="1000" b="0" dirty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557196">
                <a:tc gridSpan="6"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kern="1200" dirty="0">
                          <a:solidFill>
                            <a:schemeClr val="dk1"/>
                          </a:solidFill>
                          <a:latin typeface="Niagara Engraved" pitchFamily="82" charset="0"/>
                          <a:ea typeface="+mn-ea"/>
                          <a:cs typeface="+mn-cs"/>
                        </a:rPr>
                        <a:t>Source: </a:t>
                      </a:r>
                      <a:r>
                        <a:rPr lang="en-US" sz="1800" kern="1200" dirty="0" err="1">
                          <a:solidFill>
                            <a:schemeClr val="dk1"/>
                          </a:solidFill>
                          <a:latin typeface="Niagara Engraved" pitchFamily="82" charset="0"/>
                          <a:ea typeface="+mn-ea"/>
                          <a:cs typeface="+mn-cs"/>
                        </a:rPr>
                        <a:t>Kuss</a:t>
                      </a:r>
                      <a:r>
                        <a:rPr lang="en-US" sz="1800" kern="1200" dirty="0">
                          <a:solidFill>
                            <a:schemeClr val="dk1"/>
                          </a:solidFill>
                          <a:latin typeface="Niagara Engraved" pitchFamily="82" charset="0"/>
                          <a:ea typeface="+mn-ea"/>
                          <a:cs typeface="+mn-cs"/>
                        </a:rPr>
                        <a:t>, Van </a:t>
                      </a:r>
                      <a:r>
                        <a:rPr lang="en-US" sz="1800" kern="1200" dirty="0" err="1">
                          <a:solidFill>
                            <a:schemeClr val="dk1"/>
                          </a:solidFill>
                          <a:latin typeface="Niagara Engraved" pitchFamily="82" charset="0"/>
                          <a:ea typeface="+mn-ea"/>
                          <a:cs typeface="+mn-cs"/>
                        </a:rPr>
                        <a:t>Rooij</a:t>
                      </a:r>
                      <a:r>
                        <a:rPr lang="en-US" sz="1800" kern="1200" dirty="0">
                          <a:solidFill>
                            <a:schemeClr val="dk1"/>
                          </a:solidFill>
                          <a:latin typeface="Niagara Engraved" pitchFamily="82" charset="0"/>
                          <a:ea typeface="+mn-ea"/>
                          <a:cs typeface="+mn-cs"/>
                        </a:rPr>
                        <a:t>, Shorter, Griffiths,  &amp; van de </a:t>
                      </a:r>
                      <a:r>
                        <a:rPr lang="en-US" sz="1800" kern="1200" dirty="0" err="1">
                          <a:solidFill>
                            <a:schemeClr val="dk1"/>
                          </a:solidFill>
                          <a:latin typeface="Niagara Engraved" pitchFamily="82" charset="0"/>
                          <a:ea typeface="+mn-ea"/>
                          <a:cs typeface="+mn-cs"/>
                        </a:rPr>
                        <a:t>Mheen</a:t>
                      </a:r>
                      <a:r>
                        <a:rPr lang="en-US" sz="1800" kern="1200" dirty="0">
                          <a:solidFill>
                            <a:schemeClr val="dk1"/>
                          </a:solidFill>
                          <a:latin typeface="Niagara Engraved" pitchFamily="82" charset="0"/>
                          <a:ea typeface="+mn-ea"/>
                          <a:cs typeface="+mn-cs"/>
                        </a:rPr>
                        <a:t>,  (2013), p. 3</a:t>
                      </a: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b="1" dirty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b="1" dirty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b="1" dirty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b="1" dirty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b="1" dirty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304800"/>
            <a:ext cx="8596668" cy="914400"/>
          </a:xfrm>
        </p:spPr>
        <p:txBody>
          <a:bodyPr>
            <a:normAutofit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 JULIAN" pitchFamily="2" charset="0"/>
              </a:rPr>
              <a:t>Providing Positive Alternatives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1600200"/>
            <a:ext cx="11057466" cy="502919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dirty="0">
                <a:solidFill>
                  <a:srgbClr val="C00000"/>
                </a:solidFill>
                <a:latin typeface="Algerian" panose="04020705040A02060702" pitchFamily="82" charset="0"/>
              </a:rPr>
              <a:t>If you cannot beat them, join them (?????????)</a:t>
            </a:r>
          </a:p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Challenge them (academically) using the same platform</a:t>
            </a:r>
          </a:p>
          <a:p>
            <a:pPr lvl="1"/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Teachers – Flip your classroom instructions/activities</a:t>
            </a:r>
          </a:p>
          <a:p>
            <a:pPr lvl="2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Be resourceful </a:t>
            </a:r>
          </a:p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Explore Open Source Software (e.g.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OpenEd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Google Classroom etc.)</a:t>
            </a:r>
          </a:p>
          <a:p>
            <a:pPr lvl="1"/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Parents – Get involved in the use of eLearning technology</a:t>
            </a:r>
          </a:p>
          <a:p>
            <a:pPr lvl="2"/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Let them teach you (they know more than you can imagine)</a:t>
            </a:r>
          </a:p>
          <a:p>
            <a:pPr lvl="2"/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Engage them constructively on academic related issues.</a:t>
            </a:r>
          </a:p>
          <a:p>
            <a:pPr lvl="2"/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Use available Open Source you are familiar with to engage them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52400"/>
            <a:ext cx="11133666" cy="838200"/>
          </a:xfrm>
        </p:spPr>
        <p:txBody>
          <a:bodyPr>
            <a:normAutofit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 JULIAN" pitchFamily="2" charset="0"/>
              </a:rPr>
              <a:t>Providing Positive Alternatives Using Open Source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1219200"/>
            <a:ext cx="10447866" cy="5638799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What is an Open Source?</a:t>
            </a: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Free software/course management system</a:t>
            </a:r>
          </a:p>
          <a:p>
            <a:pPr lvl="1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No revenue</a:t>
            </a:r>
          </a:p>
          <a:p>
            <a:pPr lvl="1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Public good</a:t>
            </a:r>
          </a:p>
          <a:p>
            <a:pPr lvl="1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Free distribution</a:t>
            </a: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Examples</a:t>
            </a:r>
          </a:p>
          <a:p>
            <a:pPr lvl="1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OpenEd - </a:t>
            </a:r>
            <a:r>
              <a:rPr lang="en-US" sz="2400" dirty="0"/>
              <a:t>https://www.opened.com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Goggle Classroom - https://classroom.google.com/</a:t>
            </a:r>
          </a:p>
          <a:p>
            <a:pPr lvl="1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Schoology - https://www.schoology.com/</a:t>
            </a:r>
          </a:p>
          <a:p>
            <a:pPr lvl="1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Khan Academy - https://www.khanacademy.org/</a:t>
            </a:r>
          </a:p>
          <a:p>
            <a:pPr lvl="1"/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228600"/>
            <a:ext cx="10676466" cy="990600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gerian" pitchFamily="82" charset="0"/>
              </a:rPr>
              <a:t>CONDITIONS/TERMS ASSOCIATED WITH OPEN SOURCE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447800"/>
            <a:ext cx="11582400" cy="5029200"/>
          </a:xfrm>
        </p:spPr>
        <p:txBody>
          <a:bodyPr>
            <a:noAutofit/>
          </a:bodyPr>
          <a:lstStyle/>
          <a:p>
            <a:r>
              <a:rPr lang="en-US" sz="3200" dirty="0">
                <a:latin typeface="AR ESSENCE" pitchFamily="2" charset="0"/>
              </a:rPr>
              <a:t>Free redistribution</a:t>
            </a:r>
          </a:p>
          <a:p>
            <a:r>
              <a:rPr lang="en-US" sz="3200" dirty="0">
                <a:latin typeface="AR ESSENCE" pitchFamily="2" charset="0"/>
              </a:rPr>
              <a:t>Source code (for repair and modification)</a:t>
            </a:r>
          </a:p>
          <a:p>
            <a:r>
              <a:rPr lang="en-US" sz="3200" dirty="0">
                <a:latin typeface="AR ESSENCE" pitchFamily="2" charset="0"/>
              </a:rPr>
              <a:t>Derived works (modification and distribution under the same </a:t>
            </a:r>
            <a:r>
              <a:rPr lang="en-US" sz="3200" b="1" dirty="0">
                <a:solidFill>
                  <a:srgbClr val="FF0000"/>
                </a:solidFill>
                <a:latin typeface="AR ESSENCE" pitchFamily="2" charset="0"/>
              </a:rPr>
              <a:t>license</a:t>
            </a:r>
            <a:r>
              <a:rPr lang="en-US" sz="3200" dirty="0">
                <a:latin typeface="AR ESSENCE" pitchFamily="2" charset="0"/>
              </a:rPr>
              <a:t>) </a:t>
            </a:r>
          </a:p>
          <a:p>
            <a:r>
              <a:rPr lang="en-US" sz="3200" dirty="0">
                <a:latin typeface="AR ESSENCE" pitchFamily="2" charset="0"/>
              </a:rPr>
              <a:t>Integrity of the author’s Source Code </a:t>
            </a:r>
          </a:p>
          <a:p>
            <a:r>
              <a:rPr lang="en-US" sz="3200" dirty="0">
                <a:latin typeface="AR ESSENCE" pitchFamily="2" charset="0"/>
              </a:rPr>
              <a:t>No </a:t>
            </a:r>
            <a:r>
              <a:rPr lang="en-US" sz="3200" dirty="0">
                <a:solidFill>
                  <a:srgbClr val="FF0000"/>
                </a:solidFill>
                <a:latin typeface="AR ESSENCE" pitchFamily="2" charset="0"/>
              </a:rPr>
              <a:t>discrimination</a:t>
            </a:r>
            <a:r>
              <a:rPr lang="en-US" sz="3200" dirty="0">
                <a:latin typeface="AR ESSENCE" pitchFamily="2" charset="0"/>
              </a:rPr>
              <a:t> against person/groups or field of endeavors</a:t>
            </a:r>
          </a:p>
          <a:p>
            <a:r>
              <a:rPr lang="en-US" sz="3200" dirty="0">
                <a:latin typeface="AR ESSENCE" pitchFamily="2" charset="0"/>
              </a:rPr>
              <a:t>Distribution of License (the right must apply to all)</a:t>
            </a:r>
          </a:p>
          <a:p>
            <a:r>
              <a:rPr lang="en-US" sz="3200" dirty="0">
                <a:latin typeface="AR ESSENCE" pitchFamily="2" charset="0"/>
              </a:rPr>
              <a:t>License must not be specific to a product or contaminate other software</a:t>
            </a:r>
          </a:p>
          <a:p>
            <a:pPr>
              <a:buNone/>
            </a:pPr>
            <a:r>
              <a:rPr lang="en-US" sz="2000" dirty="0">
                <a:latin typeface="Courier New" pitchFamily="49" charset="0"/>
                <a:cs typeface="Courier New" pitchFamily="49" charset="0"/>
              </a:rPr>
              <a:t>(Perens,1999)</a:t>
            </a:r>
            <a:endParaRPr lang="en-US" sz="2800" dirty="0"/>
          </a:p>
          <a:p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304800"/>
            <a:ext cx="10981266" cy="1143000"/>
          </a:xfrm>
        </p:spPr>
        <p:txBody>
          <a:bodyPr>
            <a:normAutofit/>
          </a:bodyPr>
          <a:lstStyle/>
          <a:p>
            <a:pPr algn="ctr"/>
            <a:r>
              <a:rPr lang="en-US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OpenEd: https://www.opened.com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1676401"/>
            <a:ext cx="10981266" cy="4364962"/>
          </a:xfrm>
        </p:spPr>
        <p:txBody>
          <a:bodyPr>
            <a:normAutofit/>
          </a:bodyPr>
          <a:lstStyle/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OpenEd – Course (Learning) Management System or eLearning/Open Educational Resources</a:t>
            </a:r>
          </a:p>
          <a:p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Founded in August 2012 by Adam Blum and Lisa Blum</a:t>
            </a:r>
          </a:p>
          <a:p>
            <a:pPr marL="0" indent="0">
              <a:buNone/>
            </a:pP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Headquarter is at Los Gatos, California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theme/theme1.xml><?xml version="1.0" encoding="utf-8"?>
<a:theme xmlns:a="http://schemas.openxmlformats.org/drawingml/2006/main" name="Wisp">
  <a:themeElements>
    <a:clrScheme name="Wisp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Wisp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ppt5F5B.tmp</Template>
  <TotalTime>14492</TotalTime>
  <Words>1419</Words>
  <Application>Microsoft Office PowerPoint</Application>
  <PresentationFormat>Widescreen</PresentationFormat>
  <Paragraphs>162</Paragraphs>
  <Slides>20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18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39" baseType="lpstr">
      <vt:lpstr>Algerian</vt:lpstr>
      <vt:lpstr>Amarante</vt:lpstr>
      <vt:lpstr>Angsana New</vt:lpstr>
      <vt:lpstr>AR ESSENCE</vt:lpstr>
      <vt:lpstr>AR JULIAN</vt:lpstr>
      <vt:lpstr>Arial</vt:lpstr>
      <vt:lpstr>Bernard MT Condensed</vt:lpstr>
      <vt:lpstr>Bodoni MT Condensed</vt:lpstr>
      <vt:lpstr>Calibri</vt:lpstr>
      <vt:lpstr>Century</vt:lpstr>
      <vt:lpstr>Century Gothic</vt:lpstr>
      <vt:lpstr>Courier New</vt:lpstr>
      <vt:lpstr>Impact</vt:lpstr>
      <vt:lpstr>Lucida Calligraphy</vt:lpstr>
      <vt:lpstr>Niagara Engraved</vt:lpstr>
      <vt:lpstr>Times New Roman</vt:lpstr>
      <vt:lpstr>Wingdings</vt:lpstr>
      <vt:lpstr>Wingdings 3</vt:lpstr>
      <vt:lpstr>Wisp</vt:lpstr>
      <vt:lpstr>Open Source Course (Learning) Management System (OSCMS): Providing Online Learning Experiences and Positive Alternatives to Addictive Internet Use</vt:lpstr>
      <vt:lpstr>Objectives</vt:lpstr>
      <vt:lpstr>What is Addictive Use of the Internet? </vt:lpstr>
      <vt:lpstr>Statistics </vt:lpstr>
      <vt:lpstr>Overview of Prevalence Studies of Internet Addiction in Adolescents Study  (Kuss  et all, 2013) </vt:lpstr>
      <vt:lpstr>Providing Positive Alternatives</vt:lpstr>
      <vt:lpstr>Providing Positive Alternatives Using Open Source</vt:lpstr>
      <vt:lpstr>CONDITIONS/TERMS ASSOCIATED WITH OPEN SOURCE</vt:lpstr>
      <vt:lpstr>OpenEd: https://www.opened.com</vt:lpstr>
      <vt:lpstr>Signing up for an OpenEd Account, (OpenEd, 2016)</vt:lpstr>
      <vt:lpstr>More Information</vt:lpstr>
      <vt:lpstr>Creating Your Profile</vt:lpstr>
      <vt:lpstr>Customizing Your Class</vt:lpstr>
      <vt:lpstr>Students’ Enrolment</vt:lpstr>
      <vt:lpstr>Resource Library</vt:lpstr>
      <vt:lpstr>Assignments and Lesson Plans</vt:lpstr>
      <vt:lpstr>A Summary of Mastery Chart</vt:lpstr>
      <vt:lpstr>COMMENTS, questions &amp; answers (CQAs)</vt:lpstr>
      <vt:lpstr>Reference</vt:lpstr>
      <vt:lpstr>Contacts for Suggestions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DR. BENJAMIN C. D. AGBO</dc:creator>
  <cp:lastModifiedBy>DR. BENJAMIN C. D. AGBO</cp:lastModifiedBy>
  <cp:revision>71</cp:revision>
  <dcterms:created xsi:type="dcterms:W3CDTF">2016-05-10T14:45:12Z</dcterms:created>
  <dcterms:modified xsi:type="dcterms:W3CDTF">2016-07-26T19:56:49Z</dcterms:modified>
</cp:coreProperties>
</file>