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66" r:id="rId4"/>
    <p:sldId id="262" r:id="rId5"/>
    <p:sldId id="260" r:id="rId6"/>
    <p:sldId id="258" r:id="rId7"/>
    <p:sldId id="261" r:id="rId8"/>
    <p:sldId id="264" r:id="rId9"/>
    <p:sldId id="267" r:id="rId10"/>
    <p:sldId id="263" r:id="rId11"/>
    <p:sldId id="259" r:id="rId12"/>
    <p:sldId id="265" r:id="rId13"/>
    <p:sldId id="268" r:id="rId1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785" autoAdjust="0"/>
  </p:normalViewPr>
  <p:slideViewPr>
    <p:cSldViewPr>
      <p:cViewPr varScale="1">
        <p:scale>
          <a:sx n="48" d="100"/>
          <a:sy n="4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7B5C171-38AD-4134-BC59-9D309296037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74156FF6-32BB-49DF-AD0A-128536C8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0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79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27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916">
              <a:defRPr/>
            </a:pPr>
            <a:endParaRPr lang="en-US" baseline="0" dirty="0" smtClean="0"/>
          </a:p>
          <a:p>
            <a:pPr defTabSz="924916">
              <a:defRPr/>
            </a:pPr>
            <a:r>
              <a:rPr lang="en-US" baseline="0" dirty="0" smtClean="0"/>
              <a:t>Optional service-learning:  the research shows there are better outcomes for students if s-l is not forced on them; </a:t>
            </a:r>
            <a:r>
              <a:rPr lang="en-US" baseline="0" dirty="0" err="1" smtClean="0"/>
              <a:t>Stoeker</a:t>
            </a:r>
            <a:r>
              <a:rPr lang="en-US" baseline="0" dirty="0" smtClean="0"/>
              <a:t> (2016) even says:  “I will go even further and say that, far from requiring service-learning, students should have to apply to do it and we should take only those who demonstrate a clear commitment and bring clear relevant understanding and skills to the task.”  </a:t>
            </a:r>
          </a:p>
          <a:p>
            <a:pPr defTabSz="924916">
              <a:defRPr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81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1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88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924916">
              <a:defRPr/>
            </a:pPr>
            <a:r>
              <a:rPr lang="en-US" b="1" dirty="0" smtClean="0"/>
              <a:t>Many business capstones contain a major project but do not involve real-world experiences.  </a:t>
            </a:r>
            <a:r>
              <a:rPr lang="en-US" dirty="0" smtClean="0"/>
              <a:t>In a study of over 864 capstone courses taught at 707 American colleges and universities that offer upper-division courses, when the course was a business management course, the most frequent instructional component of the capstone (84%) was a major project.  These projects, for the most part did not involve any real-world experiences such as service-learning or internships (Henscheid, 2000). </a:t>
            </a:r>
          </a:p>
          <a:p>
            <a:pPr marL="0" lvl="2" defTabSz="924916">
              <a:defRPr/>
            </a:pPr>
            <a:endParaRPr lang="en-US" dirty="0" smtClean="0"/>
          </a:p>
          <a:p>
            <a:pPr marL="0" lvl="2" defTabSz="924916">
              <a:defRPr/>
            </a:pPr>
            <a:r>
              <a:rPr lang="en-US" dirty="0" smtClean="0"/>
              <a:t>Capstones synthesize learning from an academic discipline and are a bridge to business (</a:t>
            </a:r>
            <a:r>
              <a:rPr lang="en-US" dirty="0" err="1" smtClean="0"/>
              <a:t>Cuseo</a:t>
            </a:r>
            <a:r>
              <a:rPr lang="en-US" dirty="0" smtClean="0"/>
              <a:t>, 1998; Kuh, 2008; Levine, 1998)</a:t>
            </a:r>
          </a:p>
          <a:p>
            <a:pPr marL="0" lvl="2" defTabSz="924916">
              <a:defRPr/>
            </a:pPr>
            <a:endParaRPr lang="en-US" dirty="0" smtClean="0"/>
          </a:p>
          <a:p>
            <a:pPr marL="0" lvl="2" defTabSz="924916">
              <a:defRPr/>
            </a:pPr>
            <a:endParaRPr lang="en-US" dirty="0" smtClean="0"/>
          </a:p>
          <a:p>
            <a:pPr defTabSz="924916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84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94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Reflection:</a:t>
            </a:r>
          </a:p>
          <a:p>
            <a:pPr marL="462433" lvl="2"/>
            <a:r>
              <a:rPr lang="en-US" dirty="0" smtClean="0"/>
              <a:t>is a stated a requirement of service-learning (Hatcher &amp; </a:t>
            </a:r>
            <a:r>
              <a:rPr lang="en-US" dirty="0" err="1" smtClean="0"/>
              <a:t>Bringle</a:t>
            </a:r>
            <a:r>
              <a:rPr lang="en-US" dirty="0" smtClean="0"/>
              <a:t>, 1997)</a:t>
            </a:r>
          </a:p>
          <a:p>
            <a:pPr lvl="1"/>
            <a:r>
              <a:rPr lang="en-US" dirty="0" smtClean="0"/>
              <a:t>key to any kind of experiential learning (Dewey, 1933; </a:t>
            </a:r>
            <a:r>
              <a:rPr lang="en-US" dirty="0" err="1" smtClean="0"/>
              <a:t>Eyler</a:t>
            </a:r>
            <a:r>
              <a:rPr lang="en-US" dirty="0" smtClean="0"/>
              <a:t> &amp; Giles, 1999; Kolb, 1994)</a:t>
            </a:r>
          </a:p>
          <a:p>
            <a:pPr lvl="1"/>
            <a:r>
              <a:rPr lang="en-US" dirty="0" smtClean="0"/>
              <a:t>helps synthesize learning done in capstones (Lang &amp; </a:t>
            </a:r>
            <a:r>
              <a:rPr lang="en-US" dirty="0" err="1" smtClean="0"/>
              <a:t>McNaught</a:t>
            </a:r>
            <a:r>
              <a:rPr lang="en-US" dirty="0" smtClean="0"/>
              <a:t>, 2013)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</a:t>
            </a:r>
            <a:r>
              <a:rPr lang="en-US" baseline="0" dirty="0" smtClean="0"/>
              <a:t> my dissertation, reflection was found to be key to the ability of students to complete a client-focused project </a:t>
            </a:r>
          </a:p>
          <a:p>
            <a:pPr marL="462458" lvl="1" defTabSz="924916">
              <a:defRPr/>
            </a:pPr>
            <a:r>
              <a:rPr lang="en-US" dirty="0" smtClean="0"/>
              <a:t>“We also reflected with our classmates about the challenges we were facing with our client.  And as a team, there was one point where, in a class, with others, we realized that we were not alone in our struggles-that other people were having the same issues with clients.  So it was a reflection of how are we going to pull through this as a team together?” 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56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84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68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5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56FF6-32BB-49DF-AD0A-128536C8F2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66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206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>
            <a:lvl1pPr>
              <a:defRPr sz="400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206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DD2D3DC-B359-4349-8CF8-47139651DE47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0478EA8-F90B-47EC-BB8E-AE9E566807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817" y="11430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Service-learning in online business courses: Research and good practices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429000"/>
            <a:ext cx="6477000" cy="1447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Molly J. Wickam, Ph.D.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M-wickam@bethel.edu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MN eLearning Summit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July 28, 2016</a:t>
            </a:r>
          </a:p>
        </p:txBody>
      </p:sp>
      <p:pic>
        <p:nvPicPr>
          <p:cNvPr id="1026" name="Picture 2" descr="C:\Documents\Marketing and Communications\university-logo-ema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257800"/>
            <a:ext cx="371723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62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learned or reinforced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Oral presentation skills </a:t>
            </a:r>
          </a:p>
          <a:p>
            <a:r>
              <a:rPr lang="en-US" dirty="0" smtClean="0"/>
              <a:t>Writing skills</a:t>
            </a:r>
          </a:p>
          <a:p>
            <a:pPr lvl="1"/>
            <a:r>
              <a:rPr lang="en-US" dirty="0" smtClean="0"/>
              <a:t>Genre-specific</a:t>
            </a:r>
          </a:p>
          <a:p>
            <a:r>
              <a:rPr lang="en-US" dirty="0" smtClean="0"/>
              <a:t>Professional communication</a:t>
            </a:r>
          </a:p>
          <a:p>
            <a:pPr lvl="1"/>
            <a:r>
              <a:rPr lang="en-US" dirty="0" smtClean="0"/>
              <a:t>How to work with a client</a:t>
            </a:r>
          </a:p>
          <a:p>
            <a:pPr lvl="1"/>
            <a:r>
              <a:rPr lang="en-US" dirty="0" smtClean="0"/>
              <a:t>Client thank you</a:t>
            </a:r>
          </a:p>
          <a:p>
            <a:pPr lvl="1"/>
            <a:r>
              <a:rPr lang="en-US" dirty="0" smtClean="0"/>
              <a:t>Emails to client</a:t>
            </a:r>
          </a:p>
          <a:p>
            <a:pPr lvl="1"/>
            <a:r>
              <a:rPr lang="en-US" dirty="0" smtClean="0"/>
              <a:t>Professional dress</a:t>
            </a:r>
          </a:p>
          <a:p>
            <a:r>
              <a:rPr lang="en-US" dirty="0" smtClean="0"/>
              <a:t>Teamwork</a:t>
            </a:r>
          </a:p>
          <a:p>
            <a:pPr lvl="2"/>
            <a:r>
              <a:rPr lang="en-US" dirty="0" smtClean="0"/>
              <a:t>Most important skill  to employers (National Association of Colleges and Employers, 2014)</a:t>
            </a:r>
          </a:p>
          <a:p>
            <a:pPr lvl="2"/>
            <a:r>
              <a:rPr lang="en-US" dirty="0" err="1" smtClean="0"/>
              <a:t>LaFasto</a:t>
            </a:r>
            <a:r>
              <a:rPr lang="en-US" dirty="0" smtClean="0"/>
              <a:t> and Larson’s  (1989, 2001) research of 6,000 teams. 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Decision-making 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400971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06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Heavy involvement from instructor (</a:t>
            </a:r>
            <a:r>
              <a:rPr lang="en-US" dirty="0" err="1" smtClean="0"/>
              <a:t>Stoecker</a:t>
            </a:r>
            <a:r>
              <a:rPr lang="en-US" dirty="0" smtClean="0"/>
              <a:t>, 2016)</a:t>
            </a:r>
          </a:p>
          <a:p>
            <a:pPr lvl="1"/>
            <a:r>
              <a:rPr lang="en-US" dirty="0" smtClean="0"/>
              <a:t>Possibly line up projects</a:t>
            </a:r>
          </a:p>
          <a:p>
            <a:pPr lvl="1"/>
            <a:r>
              <a:rPr lang="en-US" dirty="0" smtClean="0"/>
              <a:t>Maintain communication with the community organization</a:t>
            </a:r>
          </a:p>
          <a:p>
            <a:pPr lvl="1"/>
            <a:r>
              <a:rPr lang="en-US" dirty="0" smtClean="0"/>
              <a:t>Get feedback from the organization</a:t>
            </a:r>
          </a:p>
          <a:p>
            <a:pPr lvl="1"/>
            <a:r>
              <a:rPr lang="en-US" dirty="0" smtClean="0"/>
              <a:t>Solve problems </a:t>
            </a:r>
          </a:p>
          <a:p>
            <a:r>
              <a:rPr lang="en-US" dirty="0" smtClean="0"/>
              <a:t>Teams of 3 work best </a:t>
            </a:r>
          </a:p>
          <a:p>
            <a:r>
              <a:rPr lang="en-US" dirty="0" smtClean="0"/>
              <a:t>Self-selected teams work best</a:t>
            </a:r>
          </a:p>
          <a:p>
            <a:r>
              <a:rPr lang="en-US" dirty="0" smtClean="0"/>
              <a:t>Make the service-learning optional if possible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8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48006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Teach conflict resolution skills</a:t>
            </a:r>
          </a:p>
          <a:p>
            <a:r>
              <a:rPr lang="en-US" dirty="0"/>
              <a:t>Teach decision-making processes</a:t>
            </a:r>
          </a:p>
          <a:p>
            <a:r>
              <a:rPr lang="en-US" dirty="0"/>
              <a:t>Teach students how to give feedback to each other</a:t>
            </a:r>
          </a:p>
          <a:p>
            <a:r>
              <a:rPr lang="en-US" dirty="0"/>
              <a:t>Keep track of the # of service-learning hours</a:t>
            </a:r>
          </a:p>
          <a:p>
            <a:r>
              <a:rPr lang="en-US" dirty="0"/>
              <a:t>Have clients complete a feedback form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38" y="2971800"/>
            <a:ext cx="4310062" cy="2467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75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Bringle</a:t>
            </a:r>
            <a:r>
              <a:rPr lang="en-US" dirty="0"/>
              <a:t> &amp; Hatcher, </a:t>
            </a:r>
            <a:r>
              <a:rPr lang="en-US" dirty="0" smtClean="0"/>
              <a:t>1996</a:t>
            </a:r>
          </a:p>
          <a:p>
            <a:r>
              <a:rPr lang="en-US" dirty="0"/>
              <a:t>Bruner, 1966</a:t>
            </a:r>
            <a:endParaRPr lang="en-US" dirty="0" smtClean="0"/>
          </a:p>
          <a:p>
            <a:r>
              <a:rPr lang="en-US" dirty="0" err="1"/>
              <a:t>Cuseo</a:t>
            </a:r>
            <a:r>
              <a:rPr lang="en-US" dirty="0"/>
              <a:t>, </a:t>
            </a:r>
            <a:r>
              <a:rPr lang="en-US" dirty="0" smtClean="0"/>
              <a:t>1998</a:t>
            </a:r>
          </a:p>
          <a:p>
            <a:r>
              <a:rPr lang="en-US" dirty="0"/>
              <a:t>Dewey, </a:t>
            </a:r>
            <a:r>
              <a:rPr lang="en-US" dirty="0" smtClean="0"/>
              <a:t>1929</a:t>
            </a:r>
          </a:p>
          <a:p>
            <a:r>
              <a:rPr lang="en-US" dirty="0"/>
              <a:t>Dewey, 1938</a:t>
            </a:r>
          </a:p>
          <a:p>
            <a:r>
              <a:rPr lang="en-US" dirty="0"/>
              <a:t>Hatcher &amp; </a:t>
            </a:r>
            <a:r>
              <a:rPr lang="en-US" dirty="0" err="1"/>
              <a:t>Bringle</a:t>
            </a:r>
            <a:r>
              <a:rPr lang="en-US" dirty="0"/>
              <a:t>, </a:t>
            </a:r>
            <a:r>
              <a:rPr lang="en-US" dirty="0" smtClean="0"/>
              <a:t>1997</a:t>
            </a:r>
            <a:endParaRPr lang="en-US" dirty="0"/>
          </a:p>
          <a:p>
            <a:r>
              <a:rPr lang="en-US" dirty="0"/>
              <a:t>Henscheid, </a:t>
            </a:r>
            <a:r>
              <a:rPr lang="en-US" dirty="0" smtClean="0"/>
              <a:t>2000</a:t>
            </a:r>
          </a:p>
          <a:p>
            <a:r>
              <a:rPr lang="en-US" dirty="0"/>
              <a:t>Knowles, </a:t>
            </a:r>
            <a:r>
              <a:rPr lang="en-US" dirty="0" smtClean="0"/>
              <a:t>1984</a:t>
            </a:r>
          </a:p>
          <a:p>
            <a:r>
              <a:rPr lang="en-US" dirty="0"/>
              <a:t>Kolb, </a:t>
            </a:r>
            <a:r>
              <a:rPr lang="en-US" dirty="0" smtClean="0"/>
              <a:t>1994</a:t>
            </a:r>
            <a:endParaRPr lang="en-US" dirty="0"/>
          </a:p>
          <a:p>
            <a:r>
              <a:rPr lang="en-US" dirty="0" smtClean="0"/>
              <a:t>Kuh</a:t>
            </a:r>
            <a:r>
              <a:rPr lang="en-US"/>
              <a:t>, </a:t>
            </a:r>
            <a:r>
              <a:rPr lang="en-US" smtClean="0"/>
              <a:t>2008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LaFasto</a:t>
            </a:r>
            <a:r>
              <a:rPr lang="en-US" dirty="0"/>
              <a:t> and </a:t>
            </a:r>
            <a:r>
              <a:rPr lang="en-US" dirty="0" smtClean="0"/>
              <a:t>Larson</a:t>
            </a:r>
            <a:r>
              <a:rPr lang="en-US" dirty="0"/>
              <a:t>,</a:t>
            </a:r>
            <a:r>
              <a:rPr lang="en-US" dirty="0" smtClean="0"/>
              <a:t> 1989</a:t>
            </a:r>
            <a:r>
              <a:rPr lang="en-US" dirty="0"/>
              <a:t>, 2001</a:t>
            </a:r>
          </a:p>
          <a:p>
            <a:r>
              <a:rPr lang="en-US" dirty="0" smtClean="0"/>
              <a:t>Levine</a:t>
            </a:r>
            <a:r>
              <a:rPr lang="en-US" dirty="0"/>
              <a:t>, 1998</a:t>
            </a:r>
          </a:p>
          <a:p>
            <a:r>
              <a:rPr lang="en-US" dirty="0" smtClean="0"/>
              <a:t>Lindeman</a:t>
            </a:r>
            <a:r>
              <a:rPr lang="en-US" dirty="0"/>
              <a:t>, </a:t>
            </a:r>
            <a:r>
              <a:rPr lang="en-US" dirty="0" smtClean="0"/>
              <a:t>1926</a:t>
            </a:r>
            <a:endParaRPr lang="en-US" dirty="0"/>
          </a:p>
          <a:p>
            <a:r>
              <a:rPr lang="en-US" dirty="0" smtClean="0"/>
              <a:t>Piaget</a:t>
            </a:r>
            <a:r>
              <a:rPr lang="en-US" dirty="0"/>
              <a:t>, </a:t>
            </a:r>
            <a:r>
              <a:rPr lang="en-US" dirty="0" smtClean="0"/>
              <a:t>1952</a:t>
            </a:r>
            <a:endParaRPr lang="en-US" dirty="0"/>
          </a:p>
          <a:p>
            <a:r>
              <a:rPr lang="en-US" dirty="0" err="1"/>
              <a:t>Schon</a:t>
            </a:r>
            <a:r>
              <a:rPr lang="en-US" dirty="0"/>
              <a:t>, 1987</a:t>
            </a:r>
          </a:p>
          <a:p>
            <a:r>
              <a:rPr lang="en-US" dirty="0" err="1" smtClean="0"/>
              <a:t>Segon</a:t>
            </a:r>
            <a:r>
              <a:rPr lang="en-US" dirty="0" smtClean="0"/>
              <a:t> </a:t>
            </a:r>
            <a:r>
              <a:rPr lang="en-US" dirty="0"/>
              <a:t>&amp; Booth, </a:t>
            </a:r>
            <a:r>
              <a:rPr lang="en-US" dirty="0" smtClean="0"/>
              <a:t>2012</a:t>
            </a:r>
          </a:p>
          <a:p>
            <a:r>
              <a:rPr lang="en-US" dirty="0" smtClean="0"/>
              <a:t>Tuckman, 1965</a:t>
            </a:r>
          </a:p>
          <a:p>
            <a:r>
              <a:rPr lang="en-US" dirty="0"/>
              <a:t>Vygotsky, </a:t>
            </a:r>
            <a:r>
              <a:rPr lang="en-US" dirty="0" smtClean="0"/>
              <a:t>1978</a:t>
            </a:r>
          </a:p>
          <a:p>
            <a:r>
              <a:rPr lang="en-US" dirty="0" smtClean="0"/>
              <a:t>Wickam, 2015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BUSN491: Business Capstone </a:t>
            </a:r>
          </a:p>
          <a:p>
            <a:pPr marL="0" indent="0" algn="ctr">
              <a:buNone/>
            </a:pPr>
            <a:r>
              <a:rPr lang="en-US" dirty="0" smtClean="0"/>
              <a:t>Bethel University</a:t>
            </a:r>
          </a:p>
          <a:p>
            <a:pPr marL="0" indent="0" algn="ctr">
              <a:buNone/>
            </a:pPr>
            <a:r>
              <a:rPr lang="en-US" dirty="0" smtClean="0"/>
              <a:t>College of Adult and Professional Studies</a:t>
            </a:r>
          </a:p>
          <a:p>
            <a:pPr marL="0" indent="0" algn="ctr">
              <a:buNone/>
            </a:pPr>
            <a:r>
              <a:rPr lang="en-US" dirty="0" smtClean="0"/>
              <a:t>100% online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A client-focused, </a:t>
            </a:r>
            <a:r>
              <a:rPr lang="en-US" dirty="0" smtClean="0"/>
              <a:t>business </a:t>
            </a:r>
            <a:r>
              <a:rPr lang="en-US" dirty="0" smtClean="0"/>
              <a:t>project </a:t>
            </a:r>
          </a:p>
          <a:p>
            <a:pPr lvl="1"/>
            <a:r>
              <a:rPr lang="en-US" dirty="0" smtClean="0"/>
              <a:t>Synthesizes business skills learned in other coursework</a:t>
            </a:r>
          </a:p>
          <a:p>
            <a:pPr lvl="1"/>
            <a:r>
              <a:rPr lang="en-US" dirty="0" smtClean="0"/>
              <a:t>Service-learning project is preferred but optional</a:t>
            </a:r>
          </a:p>
          <a:p>
            <a:pPr lvl="1"/>
            <a:r>
              <a:rPr lang="en-US" dirty="0" smtClean="0"/>
              <a:t>Can do a project for a </a:t>
            </a:r>
            <a:r>
              <a:rPr lang="en-US" dirty="0" smtClean="0"/>
              <a:t>business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67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service-learning?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</a:t>
            </a:r>
            <a:r>
              <a:rPr lang="en-US" dirty="0"/>
              <a:t>a course or competency-based, credit-bearing educational experience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which students (a) participate in mutually identified service activities that benefit the community, and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b) reflect on the service activity in such a way as to gain further understanding of course content, a broader appreciation of the discipline, and an enhanced sense of personal values and civic responsibility” </a:t>
            </a:r>
            <a:r>
              <a:rPr lang="en-US" dirty="0" smtClean="0"/>
              <a:t>(</a:t>
            </a:r>
            <a:r>
              <a:rPr lang="en-US" dirty="0" err="1" smtClean="0"/>
              <a:t>Bringle</a:t>
            </a:r>
            <a:r>
              <a:rPr lang="en-US" dirty="0" smtClean="0"/>
              <a:t> &amp; Hatcher, 1996, p</a:t>
            </a:r>
            <a:r>
              <a:rPr lang="en-US" dirty="0"/>
              <a:t>. 222). </a:t>
            </a:r>
          </a:p>
        </p:txBody>
      </p:sp>
    </p:spTree>
    <p:extLst>
      <p:ext uri="{BB962C8B-B14F-4D97-AF65-F5344CB8AC3E}">
        <p14:creationId xmlns:p14="http://schemas.microsoft.com/office/powerpoint/2010/main" val="107821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Framework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Constructivist </a:t>
            </a:r>
            <a:r>
              <a:rPr lang="en-US" dirty="0" smtClean="0"/>
              <a:t>theory (Bruner, 1966; Dewey, 1929; Piaget, 1952; Vygotsky, 1978) </a:t>
            </a:r>
          </a:p>
          <a:p>
            <a:r>
              <a:rPr lang="en-US" dirty="0" smtClean="0"/>
              <a:t>Experiential learning theory (Kolb, 1994)</a:t>
            </a:r>
          </a:p>
          <a:p>
            <a:r>
              <a:rPr lang="en-US" dirty="0" smtClean="0"/>
              <a:t>Andragogy (Dewey, 1938; Freire, 1970; Knowles, 1984) </a:t>
            </a:r>
          </a:p>
          <a:p>
            <a:pPr lvl="1"/>
            <a:r>
              <a:rPr lang="en-US" dirty="0" smtClean="0"/>
              <a:t>Adults need to know why they need to learn </a:t>
            </a:r>
          </a:p>
          <a:p>
            <a:pPr lvl="1"/>
            <a:r>
              <a:rPr lang="en-US" dirty="0" smtClean="0"/>
              <a:t>Instructors are facilitators </a:t>
            </a:r>
          </a:p>
          <a:p>
            <a:pPr lvl="1"/>
            <a:r>
              <a:rPr lang="en-US" dirty="0" smtClean="0"/>
              <a:t>Learning through experiences (discussions, activities, simulations, cases, labs, real-world projects) </a:t>
            </a:r>
          </a:p>
          <a:p>
            <a:r>
              <a:rPr lang="en-US" dirty="0" smtClean="0"/>
              <a:t>Reflection (</a:t>
            </a:r>
            <a:r>
              <a:rPr lang="en-US" dirty="0" err="1" smtClean="0"/>
              <a:t>Schon</a:t>
            </a:r>
            <a:r>
              <a:rPr lang="en-US" dirty="0" smtClean="0"/>
              <a:t>, 1987)</a:t>
            </a:r>
          </a:p>
          <a:p>
            <a:pPr lvl="1"/>
            <a:r>
              <a:rPr lang="en-US" dirty="0" smtClean="0"/>
              <a:t>Knowing in action; reflection in action; </a:t>
            </a:r>
          </a:p>
          <a:p>
            <a:pPr marL="274320" lvl="1" indent="0">
              <a:buNone/>
            </a:pPr>
            <a:r>
              <a:rPr lang="en-US" dirty="0" smtClean="0"/>
              <a:t>knowing in practice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787" y="4876800"/>
            <a:ext cx="2170732" cy="166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6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Project Assignments: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Project plan</a:t>
            </a:r>
          </a:p>
          <a:p>
            <a:r>
              <a:rPr lang="en-US" dirty="0" smtClean="0"/>
              <a:t>Instructor check-in #1</a:t>
            </a:r>
          </a:p>
          <a:p>
            <a:r>
              <a:rPr lang="en-US" dirty="0" smtClean="0"/>
              <a:t>Instructor check-in #2 (optional)</a:t>
            </a:r>
          </a:p>
          <a:p>
            <a:r>
              <a:rPr lang="en-US" dirty="0" smtClean="0"/>
              <a:t>Draft PowerPoint for peer review</a:t>
            </a:r>
          </a:p>
          <a:p>
            <a:r>
              <a:rPr lang="en-US" dirty="0" smtClean="0"/>
              <a:t>Draft written report for peer review</a:t>
            </a:r>
          </a:p>
          <a:p>
            <a:r>
              <a:rPr lang="en-US" dirty="0" smtClean="0"/>
              <a:t>Final PowerPoint and written report</a:t>
            </a:r>
          </a:p>
          <a:p>
            <a:r>
              <a:rPr lang="en-US" dirty="0" smtClean="0"/>
              <a:t>Client presentation</a:t>
            </a:r>
          </a:p>
          <a:p>
            <a:r>
              <a:rPr lang="en-US" dirty="0" smtClean="0"/>
              <a:t>Final written reflection (</a:t>
            </a:r>
            <a:r>
              <a:rPr lang="en-US" dirty="0" err="1" smtClean="0"/>
              <a:t>Schon</a:t>
            </a:r>
            <a:r>
              <a:rPr lang="en-US" dirty="0" smtClean="0"/>
              <a:t>, 1987)</a:t>
            </a:r>
          </a:p>
          <a:p>
            <a:r>
              <a:rPr lang="en-US" dirty="0" smtClean="0"/>
              <a:t>Client feedback</a:t>
            </a:r>
          </a:p>
          <a:p>
            <a:r>
              <a:rPr lang="en-US" dirty="0" smtClean="0"/>
              <a:t>Thank </a:t>
            </a:r>
            <a:r>
              <a:rPr lang="en-US" dirty="0" smtClean="0"/>
              <a:t>you letter to client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2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Service-learning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Write the </a:t>
            </a:r>
            <a:r>
              <a:rPr lang="en-US" dirty="0"/>
              <a:t>a</a:t>
            </a:r>
            <a:r>
              <a:rPr lang="en-US" dirty="0" smtClean="0"/>
              <a:t>ccreditation application for a horse sanctuary</a:t>
            </a:r>
          </a:p>
          <a:p>
            <a:r>
              <a:rPr lang="en-US" dirty="0" smtClean="0"/>
              <a:t>A space-planning project for a non-profit store</a:t>
            </a:r>
          </a:p>
          <a:p>
            <a:r>
              <a:rPr lang="en-US" dirty="0" smtClean="0"/>
              <a:t>Fundraising project for a medical missions organization</a:t>
            </a:r>
          </a:p>
          <a:p>
            <a:r>
              <a:rPr lang="en-US" dirty="0" smtClean="0"/>
              <a:t>Plan and execute a fundraising banquet for an African organization</a:t>
            </a:r>
          </a:p>
          <a:p>
            <a:r>
              <a:rPr lang="en-US" dirty="0" smtClean="0"/>
              <a:t>Write a transportation plan for a new church ministry </a:t>
            </a:r>
          </a:p>
          <a:p>
            <a:r>
              <a:rPr lang="en-US" dirty="0" smtClean="0"/>
              <a:t>Analyze data for a pregnancy center </a:t>
            </a:r>
          </a:p>
          <a:p>
            <a:r>
              <a:rPr lang="en-US" dirty="0" smtClean="0"/>
              <a:t>Survey customers and analyze the data for a non-profit store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3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Non-service-learning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marketing plan</a:t>
            </a:r>
          </a:p>
          <a:p>
            <a:r>
              <a:rPr lang="en-US" dirty="0" smtClean="0"/>
              <a:t>Write a social media plan</a:t>
            </a:r>
          </a:p>
          <a:p>
            <a:r>
              <a:rPr lang="en-US" dirty="0" smtClean="0"/>
              <a:t>Help a company with sales training</a:t>
            </a:r>
          </a:p>
          <a:p>
            <a:r>
              <a:rPr lang="en-US" dirty="0" smtClean="0"/>
              <a:t>Write a new employee manual for human resources</a:t>
            </a:r>
          </a:p>
          <a:p>
            <a:r>
              <a:rPr lang="en-US" dirty="0" smtClean="0"/>
              <a:t>Marketing plan for a second pharmacy location</a:t>
            </a:r>
          </a:p>
          <a:p>
            <a:r>
              <a:rPr lang="en-US" dirty="0" smtClean="0"/>
              <a:t>Write a purchasing plan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Testimonials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/>
              <a:t>“It was such a pleasure working with </a:t>
            </a:r>
            <a:r>
              <a:rPr lang="en-US" i="1" dirty="0" smtClean="0"/>
              <a:t>[names of students].   </a:t>
            </a:r>
            <a:r>
              <a:rPr lang="en-US" i="1" dirty="0"/>
              <a:t>They were very thorough, professional and skilled.  We would never have gotten this done without their help</a:t>
            </a:r>
            <a:r>
              <a:rPr lang="en-US" i="1" dirty="0" smtClean="0"/>
              <a:t>. These </a:t>
            </a:r>
            <a:r>
              <a:rPr lang="en-US" i="1" dirty="0"/>
              <a:t>young women have great futures ahead of them. What a privilege it was for me to meet and work with them. Thank you for this program and this great gift of help to us!”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“</a:t>
            </a:r>
            <a:r>
              <a:rPr lang="en-US" i="1" dirty="0"/>
              <a:t>Attached, please find my completed evaluation form for [name of student]. He was a pleasure to work with, and it was fun to see him passionate about home design, which I am also passionate about! His research and findings were also thorough and helpful, as well as well-presented. I have no concerns about the project, and look forward to digging further into the data he presented to me</a:t>
            </a:r>
            <a:r>
              <a:rPr lang="en-US" i="1" dirty="0" smtClean="0"/>
              <a:t>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4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Nuts and Bolts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Organizing the course</a:t>
            </a:r>
          </a:p>
          <a:p>
            <a:pPr lvl="1"/>
            <a:r>
              <a:rPr lang="en-US" dirty="0" smtClean="0"/>
              <a:t>Phase 1, 2 and 3 </a:t>
            </a:r>
          </a:p>
          <a:p>
            <a:pPr lvl="1"/>
            <a:r>
              <a:rPr lang="en-US" dirty="0" smtClean="0"/>
              <a:t>Weekly modules</a:t>
            </a:r>
          </a:p>
          <a:p>
            <a:pPr lvl="1"/>
            <a:r>
              <a:rPr lang="en-US" dirty="0" smtClean="0"/>
              <a:t>Weekly review/preview from instructor</a:t>
            </a:r>
          </a:p>
          <a:p>
            <a:pPr lvl="1"/>
            <a:r>
              <a:rPr lang="en-US" dirty="0" smtClean="0"/>
              <a:t>Timely feedback</a:t>
            </a:r>
          </a:p>
          <a:p>
            <a:pPr lvl="1"/>
            <a:endParaRPr lang="en-US" dirty="0"/>
          </a:p>
          <a:p>
            <a:r>
              <a:rPr lang="en-US" dirty="0" smtClean="0"/>
              <a:t>Building community</a:t>
            </a:r>
          </a:p>
          <a:p>
            <a:pPr lvl="1"/>
            <a:r>
              <a:rPr lang="en-US" dirty="0"/>
              <a:t>Instructor introductory video</a:t>
            </a:r>
          </a:p>
          <a:p>
            <a:pPr lvl="1"/>
            <a:r>
              <a:rPr lang="en-US" dirty="0"/>
              <a:t>Forums</a:t>
            </a:r>
          </a:p>
          <a:p>
            <a:pPr lvl="1"/>
            <a:r>
              <a:rPr lang="en-US" dirty="0"/>
              <a:t>Face to face or Google </a:t>
            </a:r>
            <a:r>
              <a:rPr lang="en-US" dirty="0" smtClean="0"/>
              <a:t>Hangout </a:t>
            </a:r>
            <a:r>
              <a:rPr lang="en-US" dirty="0"/>
              <a:t>check-ins with the </a:t>
            </a:r>
            <a:r>
              <a:rPr lang="en-US" dirty="0" smtClean="0"/>
              <a:t>instructor</a:t>
            </a:r>
          </a:p>
          <a:p>
            <a:pPr lvl="1"/>
            <a:r>
              <a:rPr lang="en-US" dirty="0" smtClean="0"/>
              <a:t>Faith integration forums</a:t>
            </a:r>
            <a:endParaRPr lang="en-US" dirty="0"/>
          </a:p>
          <a:p>
            <a:pPr lvl="1"/>
            <a:r>
              <a:rPr lang="en-US" dirty="0"/>
              <a:t>Teamwork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611" y="2209800"/>
            <a:ext cx="19431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13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2375</TotalTime>
  <Words>988</Words>
  <Application>Microsoft Office PowerPoint</Application>
  <PresentationFormat>On-screen Show (4:3)</PresentationFormat>
  <Paragraphs>149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Service-learning in online business courses: Research and good practices</vt:lpstr>
      <vt:lpstr>Course Design</vt:lpstr>
      <vt:lpstr>What is service-learning?</vt:lpstr>
      <vt:lpstr>Theoretical Framework</vt:lpstr>
      <vt:lpstr>Major Project Assignments:</vt:lpstr>
      <vt:lpstr>Service-learning projects</vt:lpstr>
      <vt:lpstr>Non-service-learning projects</vt:lpstr>
      <vt:lpstr>Testimonials</vt:lpstr>
      <vt:lpstr>Nuts and Bolts</vt:lpstr>
      <vt:lpstr>Skills learned or reinforced</vt:lpstr>
      <vt:lpstr>Recommendations</vt:lpstr>
      <vt:lpstr>More recommendations</vt:lpstr>
      <vt:lpstr>References</vt:lpstr>
    </vt:vector>
  </TitlesOfParts>
  <Company>Bethel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service-learning in a business capstone: research and best practices</dc:title>
  <dc:creator>Molly Wickam</dc:creator>
  <cp:lastModifiedBy>Molly Wickam</cp:lastModifiedBy>
  <cp:revision>20</cp:revision>
  <dcterms:created xsi:type="dcterms:W3CDTF">2016-07-05T21:45:50Z</dcterms:created>
  <dcterms:modified xsi:type="dcterms:W3CDTF">2016-07-28T21:29:59Z</dcterms:modified>
</cp:coreProperties>
</file>