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4ABF35F0-A5D1-4121-9091-F3182B2281F3}">
  <a:tblStyle styleId="{4ABF35F0-A5D1-4121-9091-F3182B2281F3}" styleName="Table_0"/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OER Commons is one of the national/international orgs to organize and promote, archive, and provide professional development supporting OER. It’s a place to go to get OER.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The OER Commons has a platform that might work for communities of practice for MPCC statewide groups with members representing local district or building groups.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It’s  important that OER be implemented systemically and not here and there by individual teachers. Systemic implementation provides the benefits articulate by Siyavula, the MPCC, and Randy Bass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This activity could also be done with a Google Form or simply by having students respond via a Google doc that they then submit to a folder. Doing it like that, though, doesn’t provide grading built into the activity that automatically feeds a gradebook which can be connected to and SIS and which can be assessed using a competency checklist that also allows aggregation and reporting.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How many people have seen this video?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If you’ve seen it, tell us what you learn after watching it this time.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 Foundation that provides money to support OER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An organization that provides licensing and promotion of OER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iskme.org/" TargetMode="External"/><Relationship Id="rId4" Type="http://schemas.openxmlformats.org/officeDocument/2006/relationships/hyperlink" Target="https://www.oercommons.org/" TargetMode="External"/><Relationship Id="rId5" Type="http://schemas.openxmlformats.org/officeDocument/2006/relationships/hyperlink" Target="https://www.oercommons.org/groups/" TargetMode="External"/><Relationship Id="rId6" Type="http://schemas.openxmlformats.org/officeDocument/2006/relationships/hyperlink" Target="https://www.oercommons.org/microsites" TargetMode="External"/><Relationship Id="rId7" Type="http://schemas.openxmlformats.org/officeDocument/2006/relationships/hyperlink" Target="https://www.oercommons.org/hubs/" TargetMode="External"/><Relationship Id="rId8" Type="http://schemas.openxmlformats.org/officeDocument/2006/relationships/hyperlink" Target="https://docs.google.com/document/d/1Lwwrke4EpfNvzJZPKbJqowVXf0QO1YIqQpLMjXfml3o/edit?usp=sharing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docs.google.com/document/d/1H11BD7EBaTjOfJaB1RWYEo4d5ZE_qV_2-MeBpvMwEQo/edit?usp=sharing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bit.ly/29WPffB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mailto:Dan@sabier.or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bit.ly/29WPffB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siyavula.com/work-oer.html#BOOK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linkedin.com/in/dan-mcguire-267a4a8?trk=nav_responsive_tab_profile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youtu.be/ARBtZYBljVU" TargetMode="External"/><Relationship Id="rId4" Type="http://schemas.openxmlformats.org/officeDocument/2006/relationships/hyperlink" Target="http://youtube.com/v/ARBtZYBljVU" TargetMode="External"/><Relationship Id="rId5" Type="http://schemas.openxmlformats.org/officeDocument/2006/relationships/image" Target="../media/image0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hewlett.org/programs/education/open-educational-resources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youtube.com/v/X1A03_P31v8" TargetMode="External"/><Relationship Id="rId4" Type="http://schemas.openxmlformats.org/officeDocument/2006/relationships/image" Target="../media/image0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creativecommons.org/choose/" TargetMode="External"/><Relationship Id="rId4" Type="http://schemas.openxmlformats.org/officeDocument/2006/relationships/hyperlink" Target="https://www.google.com/webhp?hl=en&amp;tab=mw#hl=en&amp;q=cable+green+youtub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lnSpc>
                <a:spcPct val="130434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b="1" lang="en" sz="3600">
                <a:solidFill>
                  <a:srgbClr val="666666"/>
                </a:solidFill>
                <a:highlight>
                  <a:srgbClr val="FFFFFF"/>
                </a:highlight>
              </a:rPr>
              <a:t>Digital OER for Elementary Grades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462275"/>
            <a:ext cx="8520600" cy="310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Overview of the session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Interactive practice with a digital OER lesson in Moodle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Siyavula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Framing OER  - important orgs and terms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 MN eLearning Award winning MPCC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Systemic Implementation</a:t>
            </a:r>
          </a:p>
          <a:p>
            <a:pPr lvl="0" rtl="0">
              <a:lnSpc>
                <a:spcPct val="17647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666666"/>
                </a:solidFill>
              </a:rPr>
              <a:t>Science Photography Activity,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lvl="0" algn="ctr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387350" lvl="0" algn="ctr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 OER Commons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6985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Launched in 2007 by  </a:t>
            </a:r>
            <a:r>
              <a:rPr lang="en" sz="1400" u="sng">
                <a:solidFill>
                  <a:srgbClr val="1155CC"/>
                </a:solidFill>
                <a:hlinkClick r:id="rId3"/>
              </a:rPr>
              <a:t>ISKME</a:t>
            </a:r>
            <a:r>
              <a:rPr lang="en" sz="1400">
                <a:solidFill>
                  <a:schemeClr val="dk1"/>
                </a:solidFill>
              </a:rPr>
              <a:t> the  </a:t>
            </a:r>
            <a:r>
              <a:rPr lang="en" sz="1400" u="sng">
                <a:solidFill>
                  <a:schemeClr val="hlink"/>
                </a:solidFill>
                <a:hlinkClick r:id="rId4"/>
              </a:rPr>
              <a:t>OER Commons </a:t>
            </a:r>
            <a:r>
              <a:rPr lang="en" sz="1400">
                <a:solidFill>
                  <a:schemeClr val="dk1"/>
                </a:solidFill>
              </a:rPr>
              <a:t>is a digital public library. </a:t>
            </a:r>
          </a:p>
          <a:p>
            <a:pPr indent="-69850" lvl="0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69850" lvl="0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In addition to the public library, OER Commons is a promising collaboration platform. </a:t>
            </a:r>
          </a:p>
          <a:p>
            <a:pPr indent="-69850" lvl="0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69850" lvl="0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	</a:t>
            </a:r>
            <a:r>
              <a:rPr lang="en" sz="1400" u="sng">
                <a:solidFill>
                  <a:schemeClr val="hlink"/>
                </a:solidFill>
                <a:hlinkClick r:id="rId5"/>
              </a:rPr>
              <a:t>Groups</a:t>
            </a:r>
          </a:p>
          <a:p>
            <a:pPr indent="387350" lvl="0" marL="91440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u="sng">
                <a:solidFill>
                  <a:schemeClr val="hlink"/>
                </a:solidFill>
                <a:hlinkClick r:id="rId6"/>
              </a:rPr>
              <a:t>Microsites</a:t>
            </a:r>
            <a:r>
              <a:rPr lang="en" sz="1400"/>
              <a:t> - Custom Digital Libraries</a:t>
            </a:r>
          </a:p>
          <a:p>
            <a:pPr indent="-69850" lvl="0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u="sng">
                <a:solidFill>
                  <a:schemeClr val="hlink"/>
                </a:solidFill>
                <a:hlinkClick r:id="rId7"/>
              </a:rPr>
              <a:t>Hubs </a:t>
            </a:r>
            <a:r>
              <a:rPr lang="en" sz="1400">
                <a:solidFill>
                  <a:schemeClr val="dk1"/>
                </a:solidFill>
              </a:rPr>
              <a:t>- </a:t>
            </a:r>
            <a:r>
              <a:rPr lang="en" sz="1400">
                <a:solidFill>
                  <a:srgbClr val="000000"/>
                </a:solidFill>
              </a:rPr>
              <a:t>Custom Resource Centers where groups can create and share collections associated with a project or organization.</a:t>
            </a:r>
            <a:r>
              <a:rPr lang="en" sz="1400">
                <a:solidFill>
                  <a:schemeClr val="dk1"/>
                </a:solidFill>
              </a:rPr>
              <a:t> Currently 13 hubs, one of which is the Minnesota    OER Commons/Mn Learning Commons</a:t>
            </a:r>
          </a:p>
          <a:p>
            <a:pPr indent="0" lvl="0" marL="182880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69850" lvl="0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The Minnesota Partnership for Collaborative Curriculum is one of the parts of the  Minnesota OER Commons/Mn Learning</a:t>
            </a:r>
          </a:p>
          <a:p>
            <a:pPr indent="-69850" lvl="0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69850" lvl="0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 Marc Johnson’s  </a:t>
            </a:r>
            <a:r>
              <a:rPr lang="en" sz="1400" u="sng">
                <a:solidFill>
                  <a:srgbClr val="1155CC"/>
                </a:solidFill>
                <a:highlight>
                  <a:srgbClr val="FFFFFF"/>
                </a:highlight>
                <a:hlinkClick r:id="rId8"/>
              </a:rPr>
              <a:t>MPCC_Overview_eLearningSummit_July_2015</a:t>
            </a:r>
          </a:p>
          <a:p>
            <a:pPr indent="-69850" lvl="0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	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lnSpc>
                <a:spcPct val="122222"/>
              </a:lnSpc>
              <a:spcBef>
                <a:spcPts val="0"/>
              </a:spcBef>
              <a:buNone/>
            </a:pPr>
            <a:r>
              <a:rPr b="1" lang="en" sz="1800"/>
              <a:t>MPCC Readiness Checklist </a:t>
            </a:r>
          </a:p>
          <a:p>
            <a:pPr lvl="0" rtl="0" algn="ctr">
              <a:lnSpc>
                <a:spcPct val="122222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b="1" i="1" lang="en" sz="1800"/>
              <a:t>for Implementing Digital Curriculum 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523075" y="1942775"/>
            <a:ext cx="8309100" cy="2626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Checklist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</a:rPr>
              <a:t>It’s  important that OER be implemented systemically and not here and there by individual teachers. Systemic implementation provides the benefits articulate by Siyavula, the MPCC, and yesterday’s wonderful keynoter,Randy Bass.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Teacher Preparation Programs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This is a plea for the involvement of our teacher preparation programs to get more involved with OER.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Every grade level in every subject area should have at least one if not more teacher prep program involved in continuing the evolution of our education resources.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lnSpc>
                <a:spcPct val="17647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b="1" lang="en" sz="2400">
                <a:solidFill>
                  <a:srgbClr val="666666"/>
                </a:solidFill>
                <a:highlight>
                  <a:srgbClr val="FFFFFF"/>
                </a:highlight>
              </a:rPr>
              <a:t>Science Photography Activity, 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 txBox="1"/>
          <p:nvPr/>
        </p:nvSpPr>
        <p:spPr>
          <a:xfrm>
            <a:off x="796100" y="1484100"/>
            <a:ext cx="7545900" cy="29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457200" lvl="0" rtl="0">
              <a:spcBef>
                <a:spcPts val="0"/>
              </a:spcBef>
              <a:buNone/>
            </a:pPr>
            <a:r>
              <a:rPr lang="en" sz="2400">
                <a:solidFill>
                  <a:schemeClr val="dk1"/>
                </a:solidFill>
              </a:rPr>
              <a:t>Go to </a:t>
            </a:r>
            <a:r>
              <a:rPr lang="en" sz="2400" u="sng">
                <a:solidFill>
                  <a:srgbClr val="1155CC"/>
                </a:solidFill>
                <a:hlinkClick r:id="rId3"/>
              </a:rPr>
              <a:t>http://bit.ly/29WPffB</a:t>
            </a:r>
            <a:r>
              <a:rPr lang="en" sz="2400"/>
              <a:t> again and try the 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lnSpc>
                <a:spcPct val="17647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b="1" lang="en" sz="1800">
                <a:solidFill>
                  <a:srgbClr val="666666"/>
                </a:solidFill>
                <a:highlight>
                  <a:srgbClr val="FFFFFF"/>
                </a:highlight>
              </a:rPr>
              <a:t>Science Photography Activity, 3rd Grade, Unit 1- 05</a:t>
            </a:r>
          </a:p>
          <a:p>
            <a:pPr lvl="0" rtl="0">
              <a:lnSpc>
                <a:spcPct val="17647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b="1" lang="en" sz="1800">
                <a:solidFill>
                  <a:srgbClr val="666666"/>
                </a:solidFill>
                <a:highlight>
                  <a:srgbClr val="FFFFFF"/>
                </a:highlight>
              </a:rPr>
              <a:t>The key to this activity it the questions the teacher asks and the articulated criteria for feedback by teacher or peers.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Questions and Contact info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Add questions to the Discussion forum in the Moodle course. Let me know if you need a username and login. I will create accounts manually.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Email questions to Dan McGuire - </a:t>
            </a:r>
            <a:r>
              <a:rPr lang="en" u="sng">
                <a:solidFill>
                  <a:schemeClr val="hlink"/>
                </a:solidFill>
                <a:hlinkClick r:id="rId3"/>
              </a:rPr>
              <a:t>Dan@sabier.org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Use Twitter to @sabier hashtag - #ElemOER at #mnsummit2016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abier image.jpg"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500" y="662274"/>
            <a:ext cx="8358974" cy="2685924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Shape 61"/>
          <p:cNvSpPr txBox="1"/>
          <p:nvPr/>
        </p:nvSpPr>
        <p:spPr>
          <a:xfrm>
            <a:off x="607750" y="96800"/>
            <a:ext cx="6339600" cy="4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62" name="Shape 62"/>
          <p:cNvGraphicFramePr/>
          <p:nvPr/>
        </p:nvGraphicFramePr>
        <p:xfrm>
          <a:off x="152400" y="152400"/>
          <a:ext cx="3000000" cy="3000000"/>
        </p:xfrm>
        <a:graphic>
          <a:graphicData uri="http://schemas.openxmlformats.org/drawingml/2006/table">
            <a:tbl>
              <a:tblPr>
                <a:solidFill>
                  <a:srgbClr val="FFFFFF"/>
                </a:solidFill>
                <a:tableStyleId>{4ABF35F0-A5D1-4121-9091-F3182B2281F3}</a:tableStyleId>
              </a:tblPr>
              <a:tblGrid>
                <a:gridCol w="8572500"/>
              </a:tblGrid>
              <a:tr h="952500"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None/>
                      </a:pPr>
                      <a:r>
                        <a:rPr lang="en" sz="2400">
                          <a:solidFill>
                            <a:srgbClr val="A61C00"/>
                          </a:solidFill>
                        </a:rPr>
                        <a:t>The Stone Arch Bridge Initiative for Education Resources</a:t>
                      </a:r>
                    </a:p>
                  </a:txBody>
                  <a:tcPr marT="238125" marB="238125" marR="91425" marL="91425" anchor="ctr"/>
                </a:tc>
              </a:tr>
            </a:tbl>
          </a:graphicData>
        </a:graphic>
      </p:graphicFrame>
      <p:sp>
        <p:nvSpPr>
          <p:cNvPr id="63" name="Shape 63"/>
          <p:cNvSpPr txBox="1"/>
          <p:nvPr/>
        </p:nvSpPr>
        <p:spPr>
          <a:xfrm>
            <a:off x="749100" y="3663550"/>
            <a:ext cx="7975800" cy="7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700">
                <a:solidFill>
                  <a:srgbClr val="777777"/>
                </a:solidFill>
                <a:highlight>
                  <a:srgbClr val="FFFFFF"/>
                </a:highlight>
              </a:rPr>
              <a:t>Sabier is a consultancy working to expand awareness and enhance skills for teachers and learners.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555850" y="719675"/>
            <a:ext cx="8277600" cy="41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Let’s practice being 3rd grade students accessing an open educational resource that requires hands-	on activity, video recording, and writing reflection.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 sz="1300">
                <a:solidFill>
                  <a:srgbClr val="222222"/>
                </a:solidFill>
              </a:rPr>
              <a:t>OER offers new ways to think about instructional activities.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457200" lvl="0">
              <a:spcBef>
                <a:spcPts val="0"/>
              </a:spcBef>
              <a:buNone/>
            </a:pPr>
            <a:r>
              <a:rPr lang="en"/>
              <a:t>Go to </a:t>
            </a:r>
            <a:r>
              <a:rPr lang="en" u="sng">
                <a:solidFill>
                  <a:srgbClr val="1155CC"/>
                </a:solidFill>
                <a:hlinkClick r:id="rId3"/>
              </a:rPr>
              <a:t>http://bit.ly/29WPffB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1374875" y="774275"/>
            <a:ext cx="6290100" cy="26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Siyavula Books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South Africa might be leap frogging us in the development of educational resources.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/>
              <a:t>THE BENEFITS OF COLLABORATIVE OER DEVELOPMENT ARE RESOUNDING (see link)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What they’re not doing, yet, is making their oer LMS ready.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/>
        </p:nvSpPr>
        <p:spPr>
          <a:xfrm>
            <a:off x="599525" y="370225"/>
            <a:ext cx="7982700" cy="46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About Me: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My </a:t>
            </a:r>
            <a:r>
              <a:rPr lang="en" u="sng">
                <a:solidFill>
                  <a:schemeClr val="hlink"/>
                </a:solidFill>
                <a:hlinkClick r:id="rId3"/>
              </a:rPr>
              <a:t>Linkedin profile</a:t>
            </a:r>
            <a:r>
              <a:rPr lang="en"/>
              <a:t> has job history, education, publications.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After a classics degree at St. John’s and graduate creative writing at the U of SoDak, I embarked on a career of selling, implementing and showing people how to use a variety of telecom, communications, and  technology systems. Packing plants in South Dakota, Dartmouth Medical Center, 3M, U of Mn, and the Guangxi P&amp;T in China were clients among many others.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As a student teacher in the St. Paul Public Schools, I installed a network of Mac computers in the school where I was student teaching. My cooperating teacher was eager to get them going and didn’t want to wait for the district people to come out and do it.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Each year thereafter for the 16 years I taught in the MPS I was involved in some form of system implementation, </a:t>
            </a:r>
            <a:r>
              <a:rPr lang="en">
                <a:solidFill>
                  <a:schemeClr val="dk1"/>
                </a:solidFill>
              </a:rPr>
              <a:t>in the last 5 years that </a:t>
            </a:r>
            <a:r>
              <a:rPr lang="en"/>
              <a:t>included a Moodle system for science and language arts in 3rd and 4th grade based on student created work.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/>
              <a:t>Since leaving the MPS five years ago, I’ve worked independently  doing </a:t>
            </a:r>
            <a:r>
              <a:rPr lang="en"/>
              <a:t>LMS Integration, Design,and Implementation - Learning Outcomes Management System Implementation -  Open Education Resource (OER) Curation - Blended and Online Course Design and Facilitation -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/>
              <a:t>Hybrid / Blended Professional Development.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1407625" y="468525"/>
            <a:ext cx="6290100" cy="5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 u="sng">
                <a:solidFill>
                  <a:schemeClr val="hlink"/>
                </a:solidFill>
                <a:hlinkClick r:id="rId3"/>
              </a:rPr>
              <a:t>MPCC Video</a:t>
            </a:r>
          </a:p>
        </p:txBody>
      </p:sp>
      <p:sp>
        <p:nvSpPr>
          <p:cNvPr id="84" name="Shape 84" title="School Category Overall Winner 2015: Minnesota Partnership for Collaborative Curriculum">
            <a:hlinkClick r:id="rId4"/>
          </p:cNvPr>
          <p:cNvSpPr/>
          <p:nvPr/>
        </p:nvSpPr>
        <p:spPr>
          <a:xfrm>
            <a:off x="2270275" y="1757125"/>
            <a:ext cx="4587724" cy="3199674"/>
          </a:xfrm>
          <a:prstGeom prst="rect">
            <a:avLst/>
          </a:prstGeom>
          <a:blipFill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What is OER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6985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rgbClr val="323632"/>
                </a:solidFill>
                <a:highlight>
                  <a:srgbClr val="FFFFFF"/>
                </a:highlight>
              </a:rPr>
              <a:t>Hewlett Foundation </a:t>
            </a:r>
            <a:r>
              <a:rPr lang="en" u="sng">
                <a:solidFill>
                  <a:srgbClr val="1155CC"/>
                </a:solidFill>
                <a:highlight>
                  <a:srgbClr val="FFFFFF"/>
                </a:highlight>
                <a:hlinkClick r:id="rId3"/>
              </a:rPr>
              <a:t>http://www.hewlett.org/programs/education/open-educational-resources</a:t>
            </a:r>
            <a:r>
              <a:rPr lang="en">
                <a:solidFill>
                  <a:srgbClr val="323632"/>
                </a:solidFill>
                <a:highlight>
                  <a:srgbClr val="FFFFFF"/>
                </a:highlight>
              </a:rPr>
              <a:t>	</a:t>
            </a:r>
          </a:p>
          <a:p>
            <a:pPr indent="-69850" lvl="0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9144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OER defined:</a:t>
            </a:r>
          </a:p>
          <a:p>
            <a:pPr indent="-69850" lvl="0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69850" lvl="0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OER are teaching, learning, and research resources that reside in the public domain or have been released under an intellectual property license that permits their free use and re-purposing by others. Open educational resources include full courses, course materials, modules, textbooks, streaming videos, tests, software, and any other tools, materials, or techniques used to support access to knowledge.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/>
        </p:nvSpPr>
        <p:spPr>
          <a:xfrm>
            <a:off x="1707275" y="364475"/>
            <a:ext cx="62901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0" y="32490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Creative Commons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Copyright and Licensing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descr="Šaltinis: Why Open Education Matters. Nuoroda: http://vimeo.com/43401199. Iš anglų kalbos vertė ir subtitravo Andrius Burnickas." id="98" name="Shape 98" title="Atvirojo švietimo svarba">
            <a:hlinkClick r:id="rId3"/>
          </p:cNvPr>
          <p:cNvSpPr/>
          <p:nvPr/>
        </p:nvSpPr>
        <p:spPr>
          <a:xfrm>
            <a:off x="2422925" y="1623350"/>
            <a:ext cx="4555200" cy="3416400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Share Your Work - Education is sharing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Creative Commons </a:t>
            </a:r>
            <a:r>
              <a:rPr lang="en" sz="2800">
                <a:solidFill>
                  <a:schemeClr val="dk1"/>
                </a:solidFill>
              </a:rPr>
              <a:t>-</a:t>
            </a:r>
            <a:r>
              <a:rPr lang="en"/>
              <a:t>Copyright and Licensing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Choose how you want to share your work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Cable Green presented on this here at the eLearning Summit two years ago. He has multiple variations of his </a:t>
            </a:r>
            <a:r>
              <a:rPr lang="en" u="sng">
                <a:solidFill>
                  <a:schemeClr val="hlink"/>
                </a:solidFill>
                <a:hlinkClick r:id="rId4"/>
              </a:rPr>
              <a:t>presentations available on Youtube.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