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73" r:id="rId6"/>
    <p:sldId id="267" r:id="rId7"/>
    <p:sldId id="274" r:id="rId8"/>
    <p:sldId id="270" r:id="rId9"/>
    <p:sldId id="271" r:id="rId10"/>
    <p:sldId id="272" r:id="rId11"/>
    <p:sldId id="268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97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3488" autoAdjust="0"/>
  </p:normalViewPr>
  <p:slideViewPr>
    <p:cSldViewPr snapToGrid="0">
      <p:cViewPr varScale="1">
        <p:scale>
          <a:sx n="92" d="100"/>
          <a:sy n="92" d="100"/>
        </p:scale>
        <p:origin x="11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68F29A-2A80-4EE5-8ABB-C1E52AE33BC7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6D671-45EE-4FB1-839A-E067A998D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840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6D671-45EE-4FB1-839A-E067A998DD0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737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What are your learning outcomes?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Summative assessments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Formative assessments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Learning activities (absorb, do, connect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6D671-45EE-4FB1-839A-E067A998DD0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317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D69A-2115-40E1-8A78-C2AC43A86B76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6954-391A-4593-B498-96FA0FC03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21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D69A-2115-40E1-8A78-C2AC43A86B76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6954-391A-4593-B498-96FA0FC03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71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D69A-2115-40E1-8A78-C2AC43A86B76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6954-391A-4593-B498-96FA0FC03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585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D69A-2115-40E1-8A78-C2AC43A86B76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6954-391A-4593-B498-96FA0FC03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706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D69A-2115-40E1-8A78-C2AC43A86B76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6954-391A-4593-B498-96FA0FC03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84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D69A-2115-40E1-8A78-C2AC43A86B76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6954-391A-4593-B498-96FA0FC03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16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D69A-2115-40E1-8A78-C2AC43A86B76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6954-391A-4593-B498-96FA0FC03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734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D69A-2115-40E1-8A78-C2AC43A86B76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6954-391A-4593-B498-96FA0FC03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692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D69A-2115-40E1-8A78-C2AC43A86B76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6954-391A-4593-B498-96FA0FC03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147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D69A-2115-40E1-8A78-C2AC43A86B76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6954-391A-4593-B498-96FA0FC03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438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D69A-2115-40E1-8A78-C2AC43A86B76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6954-391A-4593-B498-96FA0FC03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19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"/>
            <a:lum/>
          </a:blip>
          <a:srcRect/>
          <a:stretch>
            <a:fillRect l="40000" t="3000" r="25000" b="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4D69A-2115-40E1-8A78-C2AC43A86B76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86954-391A-4593-B498-96FA0FC03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297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9.png"/><Relationship Id="rId7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62306" y="3489796"/>
            <a:ext cx="7122214" cy="70788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Changing Our Approach</a:t>
            </a:r>
            <a:endParaRPr lang="en-US" sz="40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2307" y="1183212"/>
            <a:ext cx="7122213" cy="2308324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tx2">
                    <a:lumMod val="50000"/>
                  </a:schemeClr>
                </a:solidFill>
                <a:latin typeface="Berlin Sans FB" panose="020E0602020502020306" pitchFamily="34" charset="0"/>
              </a:rPr>
              <a:t>Blended (?)</a:t>
            </a:r>
          </a:p>
          <a:p>
            <a:pPr algn="ctr"/>
            <a:r>
              <a:rPr lang="en-US" sz="7200" dirty="0" smtClean="0">
                <a:solidFill>
                  <a:schemeClr val="tx2">
                    <a:lumMod val="50000"/>
                  </a:schemeClr>
                </a:solidFill>
                <a:latin typeface="Berlin Sans FB" panose="020E0602020502020306" pitchFamily="34" charset="0"/>
              </a:rPr>
              <a:t>Learning:</a:t>
            </a:r>
            <a:endParaRPr lang="en-US" sz="7200" dirty="0">
              <a:solidFill>
                <a:schemeClr val="tx2">
                  <a:lumMod val="50000"/>
                </a:schemeClr>
              </a:solidFill>
              <a:latin typeface="Berlin Sans FB" panose="020E0602020502020306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1839029" y="5915025"/>
            <a:ext cx="219075" cy="9429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1058864" y="6515100"/>
            <a:ext cx="219075" cy="3429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Parallelogram 30"/>
          <p:cNvSpPr/>
          <p:nvPr/>
        </p:nvSpPr>
        <p:spPr>
          <a:xfrm>
            <a:off x="676274" y="5915025"/>
            <a:ext cx="11515725" cy="940996"/>
          </a:xfrm>
          <a:prstGeom prst="parallelogram">
            <a:avLst>
              <a:gd name="adj" fmla="val 133007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CCCCC8"/>
              </a:clrFrom>
              <a:clrTo>
                <a:srgbClr val="CCCCC8">
                  <a:alpha val="0"/>
                </a:srgbClr>
              </a:clrTo>
            </a:clrChange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5340" y="5208879"/>
            <a:ext cx="1798959" cy="836919"/>
          </a:xfrm>
          <a:prstGeom prst="rect">
            <a:avLst/>
          </a:prstGeom>
        </p:spPr>
      </p:pic>
      <p:grpSp>
        <p:nvGrpSpPr>
          <p:cNvPr id="30" name="Group 29"/>
          <p:cNvGrpSpPr/>
          <p:nvPr/>
        </p:nvGrpSpPr>
        <p:grpSpPr>
          <a:xfrm>
            <a:off x="7647314" y="237881"/>
            <a:ext cx="3587489" cy="6479222"/>
            <a:chOff x="8345512" y="237881"/>
            <a:chExt cx="3587489" cy="6479222"/>
          </a:xfrm>
        </p:grpSpPr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4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45512" y="237881"/>
              <a:ext cx="3587489" cy="6479222"/>
            </a:xfrm>
            <a:prstGeom prst="rect">
              <a:avLst/>
            </a:prstGeom>
            <a:noFill/>
          </p:spPr>
        </p:pic>
        <p:grpSp>
          <p:nvGrpSpPr>
            <p:cNvPr id="26" name="Group 25"/>
            <p:cNvGrpSpPr/>
            <p:nvPr/>
          </p:nvGrpSpPr>
          <p:grpSpPr>
            <a:xfrm rot="20457793">
              <a:off x="8594874" y="2346360"/>
              <a:ext cx="1332209" cy="1263218"/>
              <a:chOff x="1331342" y="1846053"/>
              <a:chExt cx="1423359" cy="1423358"/>
            </a:xfrm>
            <a:solidFill>
              <a:schemeClr val="accent1">
                <a:lumMod val="20000"/>
                <a:lumOff val="80000"/>
              </a:schemeClr>
            </a:solidFill>
          </p:grpSpPr>
          <p:sp>
            <p:nvSpPr>
              <p:cNvPr id="3" name="Oval 2"/>
              <p:cNvSpPr/>
              <p:nvPr/>
            </p:nvSpPr>
            <p:spPr>
              <a:xfrm>
                <a:off x="1331342" y="1846053"/>
                <a:ext cx="1423359" cy="1423358"/>
              </a:xfrm>
              <a:prstGeom prst="cub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6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58278" y="1971242"/>
                <a:ext cx="1285410" cy="1285410"/>
              </a:xfrm>
              <a:prstGeom prst="cube">
                <a:avLst/>
              </a:prstGeom>
              <a:grpFill/>
              <a:ln>
                <a:noFill/>
              </a:ln>
            </p:spPr>
          </p:pic>
        </p:grpSp>
        <p:sp>
          <p:nvSpPr>
            <p:cNvPr id="4" name="Oval 3"/>
            <p:cNvSpPr/>
            <p:nvPr/>
          </p:nvSpPr>
          <p:spPr>
            <a:xfrm rot="1199220">
              <a:off x="9783387" y="1596844"/>
              <a:ext cx="1332490" cy="1356553"/>
            </a:xfrm>
            <a:prstGeom prst="cub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 rot="647801">
              <a:off x="8630810" y="786594"/>
              <a:ext cx="1422571" cy="1383392"/>
              <a:chOff x="250166" y="5161472"/>
              <a:chExt cx="1423359" cy="1423358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250166" y="5161472"/>
                <a:ext cx="1423359" cy="1423358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6" name="Picture 15"/>
              <p:cNvPicPr>
                <a:picLocks noChangeAspect="1"/>
              </p:cNvPicPr>
              <p:nvPr/>
            </p:nvPicPr>
            <p:blipFill rotWithShape="1"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8500" t="6000" r="18616" b="6401"/>
              <a:stretch/>
            </p:blipFill>
            <p:spPr>
              <a:xfrm>
                <a:off x="324569" y="5559397"/>
                <a:ext cx="1163984" cy="935459"/>
              </a:xfrm>
              <a:prstGeom prst="cube">
                <a:avLst/>
              </a:prstGeom>
              <a:ln>
                <a:noFill/>
              </a:ln>
            </p:spPr>
          </p:pic>
        </p:grpSp>
        <p:grpSp>
          <p:nvGrpSpPr>
            <p:cNvPr id="29" name="Group 28"/>
            <p:cNvGrpSpPr/>
            <p:nvPr/>
          </p:nvGrpSpPr>
          <p:grpSpPr>
            <a:xfrm rot="1259782">
              <a:off x="9580511" y="3201132"/>
              <a:ext cx="1309088" cy="1347748"/>
              <a:chOff x="250166" y="345057"/>
              <a:chExt cx="1423359" cy="1423358"/>
            </a:xfrm>
          </p:grpSpPr>
          <p:sp>
            <p:nvSpPr>
              <p:cNvPr id="2" name="Oval 1"/>
              <p:cNvSpPr/>
              <p:nvPr/>
            </p:nvSpPr>
            <p:spPr>
              <a:xfrm>
                <a:off x="250166" y="345057"/>
                <a:ext cx="1423359" cy="1423358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chemeClr val="accent3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6275" y="701913"/>
                <a:ext cx="970384" cy="970385"/>
              </a:xfrm>
              <a:prstGeom prst="cube">
                <a:avLst/>
              </a:prstGeom>
              <a:ln>
                <a:noFill/>
              </a:ln>
            </p:spPr>
          </p:pic>
        </p:grpSp>
      </p:grpSp>
      <p:sp>
        <p:nvSpPr>
          <p:cNvPr id="5" name="Rectangle 4"/>
          <p:cNvSpPr/>
          <p:nvPr/>
        </p:nvSpPr>
        <p:spPr>
          <a:xfrm>
            <a:off x="6597968" y="5991420"/>
            <a:ext cx="110024" cy="394487"/>
          </a:xfrm>
          <a:prstGeom prst="rect">
            <a:avLst/>
          </a:prstGeom>
          <a:solidFill>
            <a:srgbClr val="8497B0"/>
          </a:solidFill>
          <a:ln>
            <a:solidFill>
              <a:srgbClr val="8497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83317" y="6674822"/>
            <a:ext cx="131054" cy="57633"/>
          </a:xfrm>
          <a:prstGeom prst="rect">
            <a:avLst/>
          </a:prstGeom>
          <a:solidFill>
            <a:srgbClr val="8497B0"/>
          </a:solidFill>
          <a:ln>
            <a:solidFill>
              <a:srgbClr val="8497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597968" y="6668865"/>
            <a:ext cx="249607" cy="117697"/>
          </a:xfrm>
          <a:prstGeom prst="rect">
            <a:avLst/>
          </a:prstGeom>
          <a:solidFill>
            <a:srgbClr val="8497B0"/>
          </a:solidFill>
          <a:ln>
            <a:solidFill>
              <a:srgbClr val="8497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 rot="1971772">
            <a:off x="6538240" y="6597144"/>
            <a:ext cx="164142" cy="142399"/>
          </a:xfrm>
          <a:prstGeom prst="ellipse">
            <a:avLst/>
          </a:prstGeom>
          <a:solidFill>
            <a:srgbClr val="8497B0"/>
          </a:solidFill>
          <a:ln>
            <a:solidFill>
              <a:srgbClr val="8497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 rot="719265">
            <a:off x="6661656" y="6642023"/>
            <a:ext cx="129026" cy="77885"/>
          </a:xfrm>
          <a:prstGeom prst="ellipse">
            <a:avLst/>
          </a:prstGeom>
          <a:solidFill>
            <a:srgbClr val="8497B0"/>
          </a:solidFill>
          <a:ln>
            <a:solidFill>
              <a:srgbClr val="8497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9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5950" y="1984583"/>
            <a:ext cx="1242555" cy="74578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noFill/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  <a:softEdge rad="63500"/>
          </a:effectLst>
          <a:scene3d>
            <a:camera prst="perspectiveHeroicExtremeRightFacing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225239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4400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Key Factor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#4: Technology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3281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Important Questions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What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is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your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current use of technology? 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How might learning activities align with course technologies?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How will learners adapt to using (new) course technologies?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What technology support is available to learners?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How will you ensure accessibility?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9118222" y="758334"/>
            <a:ext cx="2038485" cy="1864707"/>
            <a:chOff x="9311383" y="3053046"/>
            <a:chExt cx="1725566" cy="1609725"/>
          </a:xfrm>
        </p:grpSpPr>
        <p:sp>
          <p:nvSpPr>
            <p:cNvPr id="8" name="Oval 7"/>
            <p:cNvSpPr/>
            <p:nvPr/>
          </p:nvSpPr>
          <p:spPr>
            <a:xfrm>
              <a:off x="9311383" y="3053046"/>
              <a:ext cx="1725566" cy="1609725"/>
            </a:xfrm>
            <a:prstGeom prst="ellipse">
              <a:avLst/>
            </a:prstGeom>
            <a:effectLst>
              <a:softEdge rad="31750"/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4455" y="3121833"/>
              <a:ext cx="1381163" cy="13811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2376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0015" y="413255"/>
            <a:ext cx="10515600" cy="914400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Opportunities &amp; Challenges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0015" y="1474211"/>
            <a:ext cx="5157787" cy="823912"/>
          </a:xfrm>
        </p:spPr>
        <p:txBody>
          <a:bodyPr/>
          <a:lstStyle/>
          <a:p>
            <a:r>
              <a:rPr lang="en-US" u="sng" dirty="0" smtClean="0">
                <a:solidFill>
                  <a:schemeClr val="tx2">
                    <a:lumMod val="50000"/>
                  </a:schemeClr>
                </a:solidFill>
              </a:rPr>
              <a:t>Opportunities/Advantages</a:t>
            </a:r>
            <a:endParaRPr lang="en-US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015" y="2505075"/>
            <a:ext cx="5157787" cy="3684588"/>
          </a:xfrm>
          <a:ln>
            <a:solidFill>
              <a:schemeClr val="tx2">
                <a:lumMod val="50000"/>
              </a:schemeClr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The Internet is your playground!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So many cool tech tools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!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Super engaging, interactive F2F meetings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Variety of activities and assessments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442172"/>
            <a:ext cx="5183188" cy="823912"/>
          </a:xfrm>
        </p:spPr>
        <p:txBody>
          <a:bodyPr/>
          <a:lstStyle/>
          <a:p>
            <a:r>
              <a:rPr lang="en-US" u="sng" dirty="0" smtClean="0">
                <a:solidFill>
                  <a:schemeClr val="tx2">
                    <a:lumMod val="50000"/>
                  </a:schemeClr>
                </a:solidFill>
              </a:rPr>
              <a:t>Risks/Challenges</a:t>
            </a:r>
            <a:endParaRPr lang="en-US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541264" cy="3684588"/>
          </a:xfrm>
          <a:ln>
            <a:solidFill>
              <a:schemeClr val="tx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Overwhelming students 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Differentiating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between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can do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and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should do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Extending/Sustaining engagement online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Blending all course components seamlessly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44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4400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Final Thoughts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Content Placeholder 3" descr="thought bubble &quot; is an illustration depicting thought.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CCCCCC"/>
              </a:clrFrom>
              <a:clrTo>
                <a:srgbClr val="CCCCC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515" y="1581150"/>
            <a:ext cx="4543785" cy="5101432"/>
          </a:xfrm>
        </p:spPr>
      </p:pic>
      <p:sp>
        <p:nvSpPr>
          <p:cNvPr id="3" name="TextBox 2"/>
          <p:cNvSpPr txBox="1"/>
          <p:nvPr/>
        </p:nvSpPr>
        <p:spPr>
          <a:xfrm>
            <a:off x="955964" y="1891050"/>
            <a:ext cx="65462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What other approaches have you tried when designing blended courses?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2426" y="2343168"/>
            <a:ext cx="587795" cy="536786"/>
          </a:xfrm>
          <a:prstGeom prst="rect">
            <a:avLst/>
          </a:prstGeom>
          <a:scene3d>
            <a:camera prst="perspectiveHeroicExtremeRightFacing"/>
            <a:lightRig rig="threePt" dir="t"/>
          </a:scene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5874" y="2906712"/>
            <a:ext cx="911678" cy="8939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0465" y="2985765"/>
            <a:ext cx="1217055" cy="70214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4665" y="3077835"/>
            <a:ext cx="739200" cy="739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0671" y="2259997"/>
            <a:ext cx="803492" cy="64671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9461">
            <a:off x="10100167" y="2280523"/>
            <a:ext cx="1103093" cy="66207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noFill/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  <a:softEdge rad="63500"/>
          </a:effectLst>
          <a:scene3d>
            <a:camera prst="perspectiveHeroicExtremeRightFacing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91066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4400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Learning Outcomes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424257"/>
          </a:xfrm>
        </p:spPr>
        <p:txBody>
          <a:bodyPr/>
          <a:lstStyle/>
          <a:p>
            <a:pPr lvl="0">
              <a:spcAft>
                <a:spcPts val="600"/>
              </a:spcAft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Challenge common approaches to designing blended courses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0">
              <a:spcAft>
                <a:spcPts val="600"/>
              </a:spcAft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Explain four key factors in designing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blended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courses</a:t>
            </a:r>
          </a:p>
          <a:p>
            <a:pPr lvl="0">
              <a:spcAft>
                <a:spcPts val="600"/>
              </a:spcAft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Ask questions to direct decisions about design and pedagogy</a:t>
            </a:r>
          </a:p>
          <a:p>
            <a:pPr lvl="0">
              <a:spcAft>
                <a:spcPts val="600"/>
              </a:spcAft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Discuss opportunities and challenges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of the blended format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29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4400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Common Approaches to Blended Learning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277100" cy="31308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Blended Learning Means…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Using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the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LMS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Adding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recorded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lectures or other videos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Adding online discussion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Moving quizzes or tests online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Using a publisher website</a:t>
            </a:r>
          </a:p>
        </p:txBody>
      </p:sp>
      <p:sp>
        <p:nvSpPr>
          <p:cNvPr id="4" name="Right Brace 3"/>
          <p:cNvSpPr/>
          <p:nvPr/>
        </p:nvSpPr>
        <p:spPr>
          <a:xfrm>
            <a:off x="7928264" y="1825625"/>
            <a:ext cx="561109" cy="3130839"/>
          </a:xfrm>
          <a:prstGeom prst="rightBrace">
            <a:avLst>
              <a:gd name="adj1" fmla="val 8333"/>
              <a:gd name="adj2" fmla="val 50500"/>
            </a:avLst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060872" y="2267659"/>
            <a:ext cx="253538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Focuses only on the </a:t>
            </a:r>
            <a:r>
              <a:rPr lang="en-US" sz="2800" u="sng" dirty="0" smtClean="0"/>
              <a:t>addition</a:t>
            </a:r>
            <a:r>
              <a:rPr lang="en-US" sz="2800" dirty="0" smtClean="0"/>
              <a:t> of technology, not the </a:t>
            </a:r>
            <a:r>
              <a:rPr lang="en-US" sz="2800" u="sng" dirty="0" smtClean="0"/>
              <a:t>blending</a:t>
            </a:r>
            <a:r>
              <a:rPr lang="en-US" sz="2800" dirty="0" smtClean="0"/>
              <a:t> of 2 modes.</a:t>
            </a:r>
            <a:endParaRPr lang="en-US" sz="28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838200" y="2267659"/>
            <a:ext cx="4720936" cy="268880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007918" y="2267659"/>
            <a:ext cx="4966855" cy="281349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719455" y="5870864"/>
            <a:ext cx="4634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Let’s try a new approach...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24000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69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31212"/>
          <a:stretch/>
        </p:blipFill>
        <p:spPr>
          <a:xfrm>
            <a:off x="1041538" y="1690687"/>
            <a:ext cx="4425867" cy="5053013"/>
          </a:xfrm>
          <a:prstGeom prst="rect">
            <a:avLst/>
          </a:prstGeom>
          <a:noFill/>
        </p:spPr>
      </p:pic>
      <p:grpSp>
        <p:nvGrpSpPr>
          <p:cNvPr id="34" name="Group 33"/>
          <p:cNvGrpSpPr/>
          <p:nvPr/>
        </p:nvGrpSpPr>
        <p:grpSpPr>
          <a:xfrm>
            <a:off x="6424035" y="1757363"/>
            <a:ext cx="1898922" cy="1856994"/>
            <a:chOff x="1142619" y="3045333"/>
            <a:chExt cx="1725567" cy="1609725"/>
          </a:xfrm>
        </p:grpSpPr>
        <p:sp>
          <p:nvSpPr>
            <p:cNvPr id="4" name="Oval 3"/>
            <p:cNvSpPr/>
            <p:nvPr/>
          </p:nvSpPr>
          <p:spPr>
            <a:xfrm>
              <a:off x="1142619" y="3045333"/>
              <a:ext cx="1725567" cy="1609725"/>
            </a:xfrm>
            <a:prstGeom prst="ellipse">
              <a:avLst/>
            </a:prstGeom>
            <a:effectLst>
              <a:softEdge rad="31750"/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5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8949" y="3200400"/>
              <a:ext cx="1511805" cy="1317006"/>
            </a:xfrm>
            <a:prstGeom prst="rect">
              <a:avLst/>
            </a:prstGeom>
            <a:scene3d>
              <a:camera prst="perspectiveHeroicExtremeRightFacing"/>
              <a:lightRig rig="threePt" dir="t"/>
            </a:scene3d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44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/>
              <a:t>Key Factors in Blended Course Design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9198745" y="1749650"/>
            <a:ext cx="2030698" cy="1864707"/>
            <a:chOff x="3826170" y="3053046"/>
            <a:chExt cx="1701579" cy="1609725"/>
          </a:xfrm>
        </p:grpSpPr>
        <p:sp>
          <p:nvSpPr>
            <p:cNvPr id="6" name="Oval 5"/>
            <p:cNvSpPr/>
            <p:nvPr/>
          </p:nvSpPr>
          <p:spPr>
            <a:xfrm>
              <a:off x="3826170" y="3053046"/>
              <a:ext cx="1701579" cy="1609725"/>
            </a:xfrm>
            <a:prstGeom prst="ellipse">
              <a:avLst/>
            </a:prstGeom>
            <a:effectLst>
              <a:softEdge rad="31750"/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6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95143" y="3286526"/>
              <a:ext cx="1359526" cy="1127337"/>
            </a:xfrm>
            <a:prstGeom prst="rect">
              <a:avLst/>
            </a:prstGeom>
          </p:spPr>
        </p:pic>
      </p:grpSp>
      <p:grpSp>
        <p:nvGrpSpPr>
          <p:cNvPr id="33" name="Group 32"/>
          <p:cNvGrpSpPr/>
          <p:nvPr/>
        </p:nvGrpSpPr>
        <p:grpSpPr>
          <a:xfrm>
            <a:off x="9190958" y="4029671"/>
            <a:ext cx="2038485" cy="1864707"/>
            <a:chOff x="9311383" y="3053046"/>
            <a:chExt cx="1725566" cy="1609725"/>
          </a:xfrm>
        </p:grpSpPr>
        <p:sp>
          <p:nvSpPr>
            <p:cNvPr id="14" name="Oval 13"/>
            <p:cNvSpPr/>
            <p:nvPr/>
          </p:nvSpPr>
          <p:spPr>
            <a:xfrm>
              <a:off x="9311383" y="3053046"/>
              <a:ext cx="1725566" cy="1609725"/>
            </a:xfrm>
            <a:prstGeom prst="ellipse">
              <a:avLst/>
            </a:prstGeom>
            <a:effectLst>
              <a:softEdge rad="31750"/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7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4455" y="3121833"/>
              <a:ext cx="1381163" cy="1381163"/>
            </a:xfrm>
            <a:prstGeom prst="rect">
              <a:avLst/>
            </a:prstGeom>
          </p:spPr>
        </p:pic>
      </p:grpSp>
      <p:grpSp>
        <p:nvGrpSpPr>
          <p:cNvPr id="32" name="Group 31"/>
          <p:cNvGrpSpPr/>
          <p:nvPr/>
        </p:nvGrpSpPr>
        <p:grpSpPr>
          <a:xfrm>
            <a:off x="6424035" y="4029671"/>
            <a:ext cx="2127914" cy="1819212"/>
            <a:chOff x="6485734" y="3007551"/>
            <a:chExt cx="1808165" cy="1609725"/>
          </a:xfrm>
        </p:grpSpPr>
        <p:sp>
          <p:nvSpPr>
            <p:cNvPr id="22" name="Oval 21"/>
            <p:cNvSpPr/>
            <p:nvPr/>
          </p:nvSpPr>
          <p:spPr>
            <a:xfrm>
              <a:off x="6485734" y="3007551"/>
              <a:ext cx="1670596" cy="1609725"/>
            </a:xfrm>
            <a:prstGeom prst="ellipse">
              <a:avLst/>
            </a:prstGeom>
            <a:effectLst>
              <a:softEdge rad="31750"/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8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208" y="3264408"/>
              <a:ext cx="1678691" cy="1049182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sq">
              <a:noFill/>
              <a:miter lim="800000"/>
            </a:ln>
            <a:effectLst>
              <a:outerShdw blurRad="65000" dist="50800" dir="12900000" kx="195000" ky="145000" algn="tl" rotWithShape="0">
                <a:srgbClr val="000000">
                  <a:alpha val="30000"/>
                </a:srgbClr>
              </a:outerShdw>
              <a:softEdge rad="63500"/>
            </a:effectLst>
            <a:scene3d>
              <a:camera prst="perspectiveHeroicExtremeRightFacing"/>
              <a:lightRig rig="threePt" dir="t"/>
            </a:scene3d>
          </p:spPr>
        </p:pic>
      </p:grpSp>
      <p:sp>
        <p:nvSpPr>
          <p:cNvPr id="23" name="TextBox 22"/>
          <p:cNvSpPr txBox="1"/>
          <p:nvPr/>
        </p:nvSpPr>
        <p:spPr>
          <a:xfrm>
            <a:off x="1132038" y="2367119"/>
            <a:ext cx="1725567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TIME</a:t>
            </a: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00915" y="4009511"/>
            <a:ext cx="252745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INSTRUCTION</a:t>
            </a: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072508" y="3064411"/>
            <a:ext cx="2363925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SCHEDULING</a:t>
            </a: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23088" y="5030310"/>
            <a:ext cx="247523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TECHNOLOGY</a:t>
            </a: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94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914400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/>
              <a:t>Key </a:t>
            </a:r>
            <a:r>
              <a:rPr lang="en-US" b="1" dirty="0" smtClean="0"/>
              <a:t>Factors </a:t>
            </a:r>
            <a:r>
              <a:rPr lang="en-US" b="1" dirty="0"/>
              <a:t>#</a:t>
            </a:r>
            <a:r>
              <a:rPr lang="en-US" b="1" dirty="0" smtClean="0"/>
              <a:t>1 and #2: Time and Scheduling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/>
              <a:t>Important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10714903" cy="3684588"/>
          </a:xfrm>
        </p:spPr>
        <p:txBody>
          <a:bodyPr>
            <a:normAutofit/>
          </a:bodyPr>
          <a:lstStyle/>
          <a:p>
            <a:pPr lvl="0">
              <a:spcAft>
                <a:spcPts val="600"/>
              </a:spcAft>
            </a:pPr>
            <a:r>
              <a:rPr lang="en-US" dirty="0" smtClean="0"/>
              <a:t>How </a:t>
            </a:r>
            <a:r>
              <a:rPr lang="en-US" dirty="0"/>
              <a:t>many credits is the course? </a:t>
            </a:r>
          </a:p>
          <a:p>
            <a:pPr lvl="0">
              <a:spcAft>
                <a:spcPts val="600"/>
              </a:spcAft>
            </a:pPr>
            <a:r>
              <a:rPr lang="en-US" dirty="0"/>
              <a:t>Are the credits lecture, lab or both?</a:t>
            </a:r>
          </a:p>
          <a:p>
            <a:pPr lvl="0">
              <a:spcAft>
                <a:spcPts val="600"/>
              </a:spcAft>
            </a:pPr>
            <a:r>
              <a:rPr lang="en-US" dirty="0"/>
              <a:t>When does the course start/end?</a:t>
            </a:r>
          </a:p>
          <a:p>
            <a:pPr lvl="0">
              <a:spcAft>
                <a:spcPts val="600"/>
              </a:spcAft>
            </a:pPr>
            <a:r>
              <a:rPr lang="en-US" dirty="0" smtClean="0"/>
              <a:t>How many hours does the class meet F2F each week?</a:t>
            </a:r>
          </a:p>
          <a:p>
            <a:pPr lvl="0">
              <a:spcAft>
                <a:spcPts val="600"/>
              </a:spcAft>
            </a:pPr>
            <a:r>
              <a:rPr lang="en-US" dirty="0" smtClean="0"/>
              <a:t>What is the ratio of F2F/online time each week?</a:t>
            </a:r>
          </a:p>
          <a:p>
            <a:pPr>
              <a:spcAft>
                <a:spcPts val="600"/>
              </a:spcAft>
            </a:pPr>
            <a:r>
              <a:rPr lang="en-US" dirty="0"/>
              <a:t>Which day(s) of the week does the class meet for F2F sessions?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1514" y="1967423"/>
            <a:ext cx="1663685" cy="1519311"/>
          </a:xfrm>
          <a:prstGeom prst="rect">
            <a:avLst/>
          </a:prstGeom>
          <a:scene3d>
            <a:camera prst="perspectiveHeroicExtremeRightFacing"/>
            <a:lightRig rig="threePt" dir="t"/>
          </a:scene3d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6346" y="2051286"/>
            <a:ext cx="1622485" cy="1305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51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914400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Time: Average Expectations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244714"/>
              </p:ext>
            </p:extLst>
          </p:nvPr>
        </p:nvGraphicFramePr>
        <p:xfrm>
          <a:off x="972127" y="1587260"/>
          <a:ext cx="6627495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3">
                  <a:extLst>
                    <a:ext uri="{9D8B030D-6E8A-4147-A177-3AD203B41FA5}">
                      <a16:colId xmlns:a16="http://schemas.microsoft.com/office/drawing/2014/main" val="3346039819"/>
                    </a:ext>
                  </a:extLst>
                </a:gridCol>
                <a:gridCol w="896302">
                  <a:extLst>
                    <a:ext uri="{9D8B030D-6E8A-4147-A177-3AD203B41FA5}">
                      <a16:colId xmlns:a16="http://schemas.microsoft.com/office/drawing/2014/main" val="371763939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90755504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92167908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8994628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Credits</a:t>
                      </a:r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Class Time (hrs.)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Homework Time (hrs.)</a:t>
                      </a:r>
                      <a:endParaRPr 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Average Hours per Week</a:t>
                      </a:r>
                      <a:endParaRPr 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295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F2F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7513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Hybrid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4*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6336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Online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923336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399284"/>
              </p:ext>
            </p:extLst>
          </p:nvPr>
        </p:nvGraphicFramePr>
        <p:xfrm>
          <a:off x="972127" y="4005879"/>
          <a:ext cx="6627495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3">
                  <a:extLst>
                    <a:ext uri="{9D8B030D-6E8A-4147-A177-3AD203B41FA5}">
                      <a16:colId xmlns:a16="http://schemas.microsoft.com/office/drawing/2014/main" val="3346039819"/>
                    </a:ext>
                  </a:extLst>
                </a:gridCol>
                <a:gridCol w="896302">
                  <a:extLst>
                    <a:ext uri="{9D8B030D-6E8A-4147-A177-3AD203B41FA5}">
                      <a16:colId xmlns:a16="http://schemas.microsoft.com/office/drawing/2014/main" val="371763939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90755504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92167908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8994628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Credits</a:t>
                      </a:r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Class Time (hrs.)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Homework Time (hrs.)</a:t>
                      </a:r>
                      <a:endParaRPr 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Average Hours per Week</a:t>
                      </a:r>
                      <a:endParaRPr 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295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F2F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7513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Hybrid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5*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12.5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17.5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6336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Online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92333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042564" y="2034390"/>
            <a:ext cx="3626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This example is of a 4-credit lecture course.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42564" y="4420514"/>
            <a:ext cx="36264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This example is of a 4-credit course with 3 credits of lecture and 1 credit of lab.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2127" y="6055166"/>
            <a:ext cx="1069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*In hybrid courses,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class time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is divided into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F2F time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and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online time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94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202" y="365125"/>
            <a:ext cx="10888186" cy="914400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Time: Blended Courses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H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ave 3 Types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348984" y="3380361"/>
            <a:ext cx="3474720" cy="3143525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</a:rPr>
              <a:t>Clarify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</a:rPr>
              <a:t>Collaborate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</a:rPr>
              <a:t>Demonstrate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</a:rPr>
              <a:t>Discuss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</a:rPr>
              <a:t>Practice</a:t>
            </a:r>
          </a:p>
          <a:p>
            <a:pPr marL="0" indent="0" algn="ctr">
              <a:buNone/>
            </a:pPr>
            <a:endParaRPr lang="en-US" u="sng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8230766" y="2449164"/>
            <a:ext cx="3470564" cy="3143525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</a:rPr>
              <a:t>Discover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</a:rPr>
              <a:t>Discuss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</a:rPr>
              <a:t>Practice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</a:rPr>
              <a:t>Create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</a:rPr>
              <a:t>Share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1358" y="2024432"/>
            <a:ext cx="3470564" cy="42473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b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US" sz="2400" b="1" dirty="0" smtClean="0">
                <a:solidFill>
                  <a:schemeClr val="bg1"/>
                </a:solidFill>
              </a:rPr>
              <a:t>Homework Time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53140" y="2986802"/>
            <a:ext cx="3470564" cy="42473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b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US" sz="2400" b="1" dirty="0">
                <a:solidFill>
                  <a:schemeClr val="bg1"/>
                </a:solidFill>
              </a:rPr>
              <a:t>Face-to-Face Class</a:t>
            </a:r>
            <a:r>
              <a:rPr lang="en-US" sz="2400" b="1" dirty="0" smtClean="0">
                <a:solidFill>
                  <a:schemeClr val="bg1"/>
                </a:solidFill>
              </a:rPr>
              <a:t> Time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28688" y="2024432"/>
            <a:ext cx="3470564" cy="42473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b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US" sz="2400" b="1" dirty="0">
                <a:solidFill>
                  <a:schemeClr val="bg1"/>
                </a:solidFill>
              </a:rPr>
              <a:t>Online Class</a:t>
            </a:r>
            <a:r>
              <a:rPr lang="en-US" sz="2400" b="1" dirty="0" smtClean="0">
                <a:solidFill>
                  <a:schemeClr val="bg1"/>
                </a:solidFill>
              </a:rPr>
              <a:t> Time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9" name="Content Placeholder 6"/>
          <p:cNvSpPr txBox="1">
            <a:spLocks/>
          </p:cNvSpPr>
          <p:nvPr/>
        </p:nvSpPr>
        <p:spPr>
          <a:xfrm>
            <a:off x="467202" y="2449164"/>
            <a:ext cx="3474720" cy="3143525"/>
          </a:xfrm>
          <a:prstGeom prst="ellipse">
            <a:avLst/>
          </a:prstGeom>
          <a:solidFill>
            <a:schemeClr val="tx2"/>
          </a:solidFill>
          <a:ln w="12700" cap="flat" cmpd="sng" algn="ctr">
            <a:solidFill>
              <a:schemeClr val="tx2"/>
            </a:solidFill>
            <a:prstDash val="solid"/>
            <a:miter lim="800000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Read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Watch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Listen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Apply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Ask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76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358415"/>
              </p:ext>
            </p:extLst>
          </p:nvPr>
        </p:nvGraphicFramePr>
        <p:xfrm>
          <a:off x="838200" y="1592943"/>
          <a:ext cx="10470917" cy="414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8658">
                  <a:extLst>
                    <a:ext uri="{9D8B030D-6E8A-4147-A177-3AD203B41FA5}">
                      <a16:colId xmlns:a16="http://schemas.microsoft.com/office/drawing/2014/main" val="3656932570"/>
                    </a:ext>
                  </a:extLst>
                </a:gridCol>
                <a:gridCol w="2849862">
                  <a:extLst>
                    <a:ext uri="{9D8B030D-6E8A-4147-A177-3AD203B41FA5}">
                      <a16:colId xmlns:a16="http://schemas.microsoft.com/office/drawing/2014/main" val="1079359427"/>
                    </a:ext>
                  </a:extLst>
                </a:gridCol>
                <a:gridCol w="578658">
                  <a:extLst>
                    <a:ext uri="{9D8B030D-6E8A-4147-A177-3AD203B41FA5}">
                      <a16:colId xmlns:a16="http://schemas.microsoft.com/office/drawing/2014/main" val="167190438"/>
                    </a:ext>
                  </a:extLst>
                </a:gridCol>
                <a:gridCol w="2849862">
                  <a:extLst>
                    <a:ext uri="{9D8B030D-6E8A-4147-A177-3AD203B41FA5}">
                      <a16:colId xmlns:a16="http://schemas.microsoft.com/office/drawing/2014/main" val="1921064920"/>
                    </a:ext>
                  </a:extLst>
                </a:gridCol>
                <a:gridCol w="578658">
                  <a:extLst>
                    <a:ext uri="{9D8B030D-6E8A-4147-A177-3AD203B41FA5}">
                      <a16:colId xmlns:a16="http://schemas.microsoft.com/office/drawing/2014/main" val="3134385096"/>
                    </a:ext>
                  </a:extLst>
                </a:gridCol>
                <a:gridCol w="3035219">
                  <a:extLst>
                    <a:ext uri="{9D8B030D-6E8A-4147-A177-3AD203B41FA5}">
                      <a16:colId xmlns:a16="http://schemas.microsoft.com/office/drawing/2014/main" val="773012631"/>
                    </a:ext>
                  </a:extLst>
                </a:gridCol>
              </a:tblGrid>
              <a:tr h="201755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Meets </a:t>
                      </a:r>
                      <a:r>
                        <a:rPr lang="en-US" sz="1600" dirty="0" smtClean="0">
                          <a:effectLst/>
                        </a:rPr>
                        <a:t>Mondays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Meets </a:t>
                      </a:r>
                      <a:r>
                        <a:rPr lang="en-US" sz="1600" dirty="0" smtClean="0">
                          <a:effectLst/>
                        </a:rPr>
                        <a:t>Tuesdays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Meets </a:t>
                      </a:r>
                      <a:r>
                        <a:rPr lang="en-US" sz="1600" dirty="0" smtClean="0">
                          <a:effectLst/>
                        </a:rPr>
                        <a:t>Thursdays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1690624"/>
                  </a:ext>
                </a:extLst>
              </a:tr>
              <a:tr h="17657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8/22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8/23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8/25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extLst>
                  <a:ext uri="{0D108BD9-81ED-4DB2-BD59-A6C34878D82A}">
                    <a16:rowId xmlns:a16="http://schemas.microsoft.com/office/drawing/2014/main" val="1594729059"/>
                  </a:ext>
                </a:extLst>
              </a:tr>
              <a:tr h="17657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8/29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8/30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9/1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extLst>
                  <a:ext uri="{0D108BD9-81ED-4DB2-BD59-A6C34878D82A}">
                    <a16:rowId xmlns:a16="http://schemas.microsoft.com/office/drawing/2014/main" val="1917104255"/>
                  </a:ext>
                </a:extLst>
              </a:tr>
              <a:tr h="2220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9/5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No meeting - Labor </a:t>
                      </a:r>
                      <a:r>
                        <a:rPr lang="en-US" sz="1400" b="1" dirty="0" smtClean="0">
                          <a:effectLst/>
                        </a:rPr>
                        <a:t>Day</a:t>
                      </a:r>
                      <a:endParaRPr lang="en-US" sz="1400" b="1" dirty="0">
                        <a:effectLst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9/6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dirty="0"/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9/8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dirty="0"/>
                    </a:p>
                  </a:txBody>
                  <a:tcPr marL="50410" marR="50410" marT="0" marB="0"/>
                </a:tc>
                <a:extLst>
                  <a:ext uri="{0D108BD9-81ED-4DB2-BD59-A6C34878D82A}">
                    <a16:rowId xmlns:a16="http://schemas.microsoft.com/office/drawing/2014/main" val="1042119881"/>
                  </a:ext>
                </a:extLst>
              </a:tr>
              <a:tr h="2220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/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/>
                    </a:p>
                  </a:txBody>
                  <a:tcPr marL="50410" marR="50410" marT="0" marB="0"/>
                </a:tc>
                <a:extLst>
                  <a:ext uri="{0D108BD9-81ED-4DB2-BD59-A6C34878D82A}">
                    <a16:rowId xmlns:a16="http://schemas.microsoft.com/office/drawing/2014/main" val="2840025079"/>
                  </a:ext>
                </a:extLst>
              </a:tr>
              <a:tr h="36131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10/17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Short week </a:t>
                      </a:r>
                      <a:r>
                        <a:rPr lang="en-US" sz="1400" b="0" dirty="0" smtClean="0">
                          <a:effectLst/>
                        </a:rPr>
                        <a:t>–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</a:rPr>
                        <a:t>College </a:t>
                      </a:r>
                      <a:r>
                        <a:rPr lang="en-US" sz="1400" b="0" dirty="0">
                          <a:effectLst/>
                        </a:rPr>
                        <a:t>closed 20 and 21 for </a:t>
                      </a:r>
                      <a:r>
                        <a:rPr lang="en-US" sz="1400" b="0" dirty="0" smtClean="0">
                          <a:effectLst/>
                        </a:rPr>
                        <a:t>MEA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10/18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Short week </a:t>
                      </a:r>
                      <a:r>
                        <a:rPr lang="en-US" sz="1400" b="0" dirty="0" smtClean="0">
                          <a:effectLst/>
                        </a:rPr>
                        <a:t>–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</a:rPr>
                        <a:t>College </a:t>
                      </a:r>
                      <a:r>
                        <a:rPr lang="en-US" sz="1400" b="0" dirty="0">
                          <a:effectLst/>
                        </a:rPr>
                        <a:t>closed 20 and 21 for </a:t>
                      </a:r>
                      <a:r>
                        <a:rPr lang="en-US" sz="1400" b="0" dirty="0" smtClean="0">
                          <a:effectLst/>
                        </a:rPr>
                        <a:t>MEA</a:t>
                      </a:r>
                      <a:endParaRPr lang="en-US" sz="1400" b="0" dirty="0">
                        <a:effectLst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10/20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</a:rPr>
                        <a:t>Short week</a:t>
                      </a:r>
                      <a:r>
                        <a:rPr lang="en-US" sz="1400" b="1" dirty="0" smtClean="0">
                          <a:effectLst/>
                        </a:rPr>
                        <a:t>/No </a:t>
                      </a:r>
                      <a:r>
                        <a:rPr lang="en-US" sz="1400" b="1" dirty="0">
                          <a:effectLst/>
                        </a:rPr>
                        <a:t>meeting – </a:t>
                      </a:r>
                      <a:r>
                        <a:rPr lang="en-US" sz="1400" b="1" dirty="0" smtClean="0">
                          <a:effectLst/>
                        </a:rPr>
                        <a:t>MEA</a:t>
                      </a:r>
                      <a:endParaRPr lang="en-US" sz="1400" b="1" dirty="0">
                        <a:effectLst/>
                      </a:endParaRPr>
                    </a:p>
                  </a:txBody>
                  <a:tcPr marL="50410" marR="50410" marT="0" marB="0"/>
                </a:tc>
                <a:extLst>
                  <a:ext uri="{0D108BD9-81ED-4DB2-BD59-A6C34878D82A}">
                    <a16:rowId xmlns:a16="http://schemas.microsoft.com/office/drawing/2014/main" val="715112771"/>
                  </a:ext>
                </a:extLst>
              </a:tr>
              <a:tr h="17657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10/25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10/27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extLst>
                  <a:ext uri="{0D108BD9-81ED-4DB2-BD59-A6C34878D82A}">
                    <a16:rowId xmlns:a16="http://schemas.microsoft.com/office/drawing/2014/main" val="2415025960"/>
                  </a:ext>
                </a:extLst>
              </a:tr>
              <a:tr h="33600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11/21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Short week </a:t>
                      </a:r>
                      <a:r>
                        <a:rPr lang="en-US" sz="1400" b="0" dirty="0" smtClean="0">
                          <a:effectLst/>
                        </a:rPr>
                        <a:t>–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</a:rPr>
                        <a:t>College </a:t>
                      </a:r>
                      <a:r>
                        <a:rPr lang="en-US" sz="1400" b="0" dirty="0">
                          <a:effectLst/>
                        </a:rPr>
                        <a:t>closed 24-27 for </a:t>
                      </a:r>
                      <a:r>
                        <a:rPr lang="en-US" sz="1400" b="0" dirty="0" smtClean="0">
                          <a:effectLst/>
                        </a:rPr>
                        <a:t>Thanksgiving</a:t>
                      </a:r>
                      <a:endParaRPr lang="en-US" sz="1400" b="0" dirty="0">
                        <a:effectLst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11/22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Short week </a:t>
                      </a:r>
                      <a:r>
                        <a:rPr lang="en-US" sz="1400" b="0" dirty="0" smtClean="0">
                          <a:effectLst/>
                        </a:rPr>
                        <a:t>–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</a:rPr>
                        <a:t>College </a:t>
                      </a:r>
                      <a:r>
                        <a:rPr lang="en-US" sz="1400" b="0" dirty="0">
                          <a:effectLst/>
                        </a:rPr>
                        <a:t>closed 24-27 for </a:t>
                      </a:r>
                      <a:r>
                        <a:rPr lang="en-US" sz="1400" b="0" dirty="0" smtClean="0">
                          <a:effectLst/>
                        </a:rPr>
                        <a:t>Thanksgiving</a:t>
                      </a:r>
                      <a:endParaRPr lang="en-US" sz="1400" b="0" dirty="0">
                        <a:effectLst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11/24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</a:rPr>
                        <a:t>Short week</a:t>
                      </a:r>
                      <a:r>
                        <a:rPr lang="en-US" sz="1400" b="1" dirty="0" smtClean="0">
                          <a:effectLst/>
                        </a:rPr>
                        <a:t>/No </a:t>
                      </a:r>
                      <a:r>
                        <a:rPr lang="en-US" sz="1400" b="1" dirty="0">
                          <a:effectLst/>
                        </a:rPr>
                        <a:t>meeting – </a:t>
                      </a:r>
                      <a:r>
                        <a:rPr lang="en-US" sz="1400" b="1" dirty="0" smtClean="0">
                          <a:effectLst/>
                        </a:rPr>
                        <a:t>Thanksgiving</a:t>
                      </a:r>
                    </a:p>
                  </a:txBody>
                  <a:tcPr marL="50410" marR="50410" marT="0" marB="0"/>
                </a:tc>
                <a:extLst>
                  <a:ext uri="{0D108BD9-81ED-4DB2-BD59-A6C34878D82A}">
                    <a16:rowId xmlns:a16="http://schemas.microsoft.com/office/drawing/2014/main" val="2304387116"/>
                  </a:ext>
                </a:extLst>
              </a:tr>
              <a:tr h="18474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.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extLst>
                  <a:ext uri="{0D108BD9-81ED-4DB2-BD59-A6C34878D82A}">
                    <a16:rowId xmlns:a16="http://schemas.microsoft.com/office/drawing/2014/main" val="3389116690"/>
                  </a:ext>
                </a:extLst>
              </a:tr>
              <a:tr h="17657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12/12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3900" algn="l"/>
                        </a:tabLst>
                      </a:pPr>
                      <a:r>
                        <a:rPr lang="en-US" sz="1400" dirty="0">
                          <a:effectLst/>
                        </a:rPr>
                        <a:t>Finals </a:t>
                      </a:r>
                      <a:r>
                        <a:rPr lang="en-US" sz="1400" dirty="0" smtClean="0">
                          <a:effectLst/>
                        </a:rPr>
                        <a:t>week</a:t>
                      </a:r>
                      <a:endParaRPr lang="en-US" sz="1400" dirty="0">
                        <a:effectLst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12/13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Finals </a:t>
                      </a:r>
                      <a:r>
                        <a:rPr lang="en-US" sz="1400" dirty="0" smtClean="0">
                          <a:effectLst/>
                        </a:rPr>
                        <a:t>week</a:t>
                      </a:r>
                      <a:endParaRPr lang="en-US" sz="1400" dirty="0">
                        <a:effectLst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12/15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Finals </a:t>
                      </a:r>
                      <a:r>
                        <a:rPr lang="en-US" sz="1400" dirty="0" smtClean="0">
                          <a:effectLst/>
                        </a:rPr>
                        <a:t>week</a:t>
                      </a:r>
                      <a:endParaRPr lang="en-US" sz="1400" dirty="0">
                        <a:effectLst/>
                      </a:endParaRPr>
                    </a:p>
                  </a:txBody>
                  <a:tcPr marL="50410" marR="50410" marT="0" marB="0"/>
                </a:tc>
                <a:extLst>
                  <a:ext uri="{0D108BD9-81ED-4DB2-BD59-A6C34878D82A}">
                    <a16:rowId xmlns:a16="http://schemas.microsoft.com/office/drawing/2014/main" val="1964978229"/>
                  </a:ext>
                </a:extLst>
              </a:tr>
              <a:tr h="17657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3900" algn="l"/>
                        </a:tabLs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</a:rPr>
                        <a:t>16 F2F class meetings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</a:rPr>
                        <a:t>17 F2F class meetings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</a:rPr>
                        <a:t>15 F2F class meetings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extLst>
                  <a:ext uri="{0D108BD9-81ED-4DB2-BD59-A6C34878D82A}">
                    <a16:rowId xmlns:a16="http://schemas.microsoft.com/office/drawing/2014/main" val="623328353"/>
                  </a:ext>
                </a:extLst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4400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smtClean="0"/>
              <a:t>Time: </a:t>
            </a:r>
            <a:r>
              <a:rPr lang="en-US" b="1" dirty="0" smtClean="0"/>
              <a:t>Scheduling of F2F Meetings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5998308"/>
            <a:ext cx="104709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Fall 2016 – Composition 1 (4 cr. - lecture) full semester course, meets for 2 hours each week (50/50 split = </a:t>
            </a:r>
            <a:r>
              <a:rPr lang="en-US" sz="1600" dirty="0" smtClean="0"/>
              <a:t>2/2/10=14)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1137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4400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Key Factor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#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3: Instruction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986155" cy="4076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</a:rPr>
              <a:t>Important Questions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How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will you connect the F2F and online components of the course?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What types of student-student interaction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might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enrich the course?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How will you maintain instructor presence online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?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How will you administer assessments?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599" y="2643726"/>
            <a:ext cx="2702827" cy="155932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5698" y="4589688"/>
            <a:ext cx="1420787" cy="14207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5453" y="1071366"/>
            <a:ext cx="1975544" cy="118572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noFill/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  <a:softEdge rad="63500"/>
          </a:effectLst>
          <a:scene3d>
            <a:camera prst="perspectiveHeroicExtremeRightFacing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2873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1525</TotalTime>
  <Words>626</Words>
  <Application>Microsoft Office PowerPoint</Application>
  <PresentationFormat>Widescreen</PresentationFormat>
  <Paragraphs>186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Berlin Sans FB</vt:lpstr>
      <vt:lpstr>Calibri</vt:lpstr>
      <vt:lpstr>Calibri Light</vt:lpstr>
      <vt:lpstr>Times New Roman</vt:lpstr>
      <vt:lpstr>Office Theme</vt:lpstr>
      <vt:lpstr>PowerPoint Presentation</vt:lpstr>
      <vt:lpstr>Learning Outcomes</vt:lpstr>
      <vt:lpstr>Common Approaches to Blended Learning</vt:lpstr>
      <vt:lpstr>Key Factors in Blended Course Design</vt:lpstr>
      <vt:lpstr>Key Factors #1 and #2: Time and Scheduling</vt:lpstr>
      <vt:lpstr>Time: Average Expectations</vt:lpstr>
      <vt:lpstr>Time: Blended Courses Have 3 Types</vt:lpstr>
      <vt:lpstr>Time: Scheduling of F2F Meetings</vt:lpstr>
      <vt:lpstr>Key Factor #3: Instruction</vt:lpstr>
      <vt:lpstr>Key Factor #4: Technology</vt:lpstr>
      <vt:lpstr>Opportunities &amp; Challenges</vt:lpstr>
      <vt:lpstr>Final Thoughts</vt:lpstr>
    </vt:vector>
  </TitlesOfParts>
  <Company>Saint Paul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Darcy Turner</dc:creator>
  <cp:lastModifiedBy>Darcy Turner</cp:lastModifiedBy>
  <cp:revision>84</cp:revision>
  <dcterms:created xsi:type="dcterms:W3CDTF">2016-07-07T14:18:08Z</dcterms:created>
  <dcterms:modified xsi:type="dcterms:W3CDTF">2016-07-25T20:23:46Z</dcterms:modified>
</cp:coreProperties>
</file>