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73" r:id="rId6"/>
    <p:sldId id="259" r:id="rId7"/>
    <p:sldId id="281" r:id="rId8"/>
    <p:sldId id="280" r:id="rId9"/>
    <p:sldId id="282" r:id="rId10"/>
    <p:sldId id="277" r:id="rId11"/>
    <p:sldId id="278" r:id="rId12"/>
    <p:sldId id="279" r:id="rId13"/>
    <p:sldId id="283" r:id="rId14"/>
    <p:sldId id="284" r:id="rId15"/>
    <p:sldId id="286" r:id="rId16"/>
    <p:sldId id="285" r:id="rId17"/>
    <p:sldId id="260" r:id="rId18"/>
    <p:sldId id="261" r:id="rId19"/>
    <p:sldId id="262" r:id="rId20"/>
    <p:sldId id="263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earning Summit Presentation" id="{C19BC81C-18F9-444A-9F3B-4FDD55EB5B02}">
          <p14:sldIdLst>
            <p14:sldId id="256"/>
            <p14:sldId id="274"/>
            <p14:sldId id="275"/>
            <p14:sldId id="276"/>
            <p14:sldId id="273"/>
            <p14:sldId id="259"/>
            <p14:sldId id="281"/>
            <p14:sldId id="280"/>
            <p14:sldId id="282"/>
            <p14:sldId id="277"/>
            <p14:sldId id="278"/>
            <p14:sldId id="279"/>
            <p14:sldId id="283"/>
            <p14:sldId id="284"/>
            <p14:sldId id="286"/>
          </p14:sldIdLst>
        </p14:section>
        <p14:section name="Extra Slides..." id="{69667F7D-1B77-4F16-982E-335418008FB0}">
          <p14:sldIdLst>
            <p14:sldId id="285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19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783DC-0D8C-4E9F-A3C9-47BDDF92A502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B82B-978C-451B-9553-65A0BE2E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need to develop these skills just</a:t>
            </a:r>
            <a:r>
              <a:rPr lang="en-US" baseline="0" dirty="0" smtClean="0"/>
              <a:t> as much as students… Are you developing yours?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STUDENT to LEARNER to include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F467-9307-FE42-A8B5-70DD2BEE5E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6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T., Andrew, and Zuri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91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https://www.youtube.com/watch?v=zFdzz26g-EE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45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55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Curriculum 21 pages 218-219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2F467-9307-FE42-A8B5-70DD2BEE5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Ideally…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CB82B-978C-451B-9553-65A0BE2EE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our findings</a:t>
            </a:r>
            <a:r>
              <a:rPr lang="en-US" baseline="0" dirty="0" smtClean="0"/>
              <a:t> thus far?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CB82B-978C-451B-9553-65A0BE2EE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5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Moderator Q&amp;A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6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11175"/>
            <a:ext cx="7772400" cy="784225"/>
          </a:xfrm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6400800" cy="609600"/>
          </a:xfrm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28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725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217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lnSpc>
                <a:spcPts val="3800"/>
              </a:lnSpc>
              <a:defRPr sz="3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3962400"/>
          </a:xfrm>
        </p:spPr>
        <p:txBody>
          <a:bodyPr/>
          <a:lstStyle>
            <a:lvl1pPr marL="0" indent="0">
              <a:lnSpc>
                <a:spcPts val="2800"/>
              </a:lnSpc>
              <a:spcAft>
                <a:spcPts val="1200"/>
              </a:spcAft>
              <a:buFont typeface="Arial" pitchFamily="34" charset="0"/>
              <a:buChar char="•"/>
              <a:defRPr sz="2800" baseline="0"/>
            </a:lvl1pPr>
            <a:lvl2pPr marL="548640" indent="-27432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defRPr sz="2600" b="0" i="1" baseline="0"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2200" baseline="0"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 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055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smtClean="0">
                <a:solidFill>
                  <a:schemeClr val="bg1"/>
                </a:solidFill>
              </a:defRPr>
            </a:lvl1pPr>
          </a:lstStyle>
          <a:p>
            <a:fld id="{28F97972-7760-473F-801E-3B81BE5C6AAB}" type="slidenum">
              <a:rPr lang="en-US" smtClean="0"/>
              <a:t>‹#›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055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ts val="0"/>
        </a:spcBef>
        <a:spcAft>
          <a:spcPts val="1200"/>
        </a:spcAft>
        <a:buNone/>
        <a:defRPr sz="28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fontAlgn="base" hangingPunct="1">
        <a:lnSpc>
          <a:spcPts val="2600"/>
        </a:lnSpc>
        <a:spcBef>
          <a:spcPts val="0"/>
        </a:spcBef>
        <a:spcAft>
          <a:spcPts val="1200"/>
        </a:spcAft>
        <a:buChar char="•"/>
        <a:defRPr sz="2600" b="0" i="1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200"/>
        </a:lnSpc>
        <a:spcBef>
          <a:spcPts val="0"/>
        </a:spcBef>
        <a:spcAft>
          <a:spcPts val="1200"/>
        </a:spcAft>
        <a:buFont typeface="Arial" charset="0"/>
        <a:buChar char="–"/>
        <a:defRPr sz="220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en.kohan@edm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zFdzz26g-E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1175"/>
            <a:ext cx="7772400" cy="1165225"/>
          </a:xfrm>
        </p:spPr>
        <p:txBody>
          <a:bodyPr/>
          <a:lstStyle/>
          <a:p>
            <a:r>
              <a:rPr lang="en-US" dirty="0" smtClean="0"/>
              <a:t>ConnectED </a:t>
            </a:r>
            <a:r>
              <a:rPr lang="en-US" dirty="0" smtClean="0"/>
              <a:t>Learning for 21</a:t>
            </a:r>
            <a:r>
              <a:rPr lang="en-US" baseline="30000" dirty="0" smtClean="0"/>
              <a:t>st</a:t>
            </a:r>
            <a:r>
              <a:rPr lang="en-US" dirty="0" smtClean="0"/>
              <a:t> Century Educators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822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Habits of Mind: </a:t>
            </a:r>
            <a:r>
              <a:rPr lang="en-US" dirty="0" smtClean="0"/>
              <a:t>	</a:t>
            </a:r>
            <a:r>
              <a:rPr lang="en-US" sz="3200" dirty="0" smtClean="0">
                <a:solidFill>
                  <a:schemeClr val="accent6"/>
                </a:solidFill>
              </a:rPr>
              <a:t>What are YOUR </a:t>
            </a:r>
            <a:r>
              <a:rPr lang="en-US" sz="3200" dirty="0" smtClean="0">
                <a:solidFill>
                  <a:schemeClr val="accent6"/>
                </a:solidFill>
              </a:rPr>
              <a:t>strengths as an educator?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17639"/>
            <a:ext cx="4202878" cy="4632324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Persisting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Managing impulsivity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Listening with understanding and empathy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Thinking flexibly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Metacognition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Striving for accuracy and precision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Questioning and problem posing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Applying past knowledge to novel situations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82928" cy="475456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Thinking and communicating with clarity and precision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Gathering data through all the senses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Creating, imagining, and innovating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Responding with wonderment and awe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Taking responsible risks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Finding humor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Thinking independently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dirty="0" smtClean="0">
                <a:latin typeface="Perpetua" panose="02020502060401020303" pitchFamily="18" charset="0"/>
              </a:rPr>
              <a:t>Remaining open to continuous learning</a:t>
            </a:r>
            <a:endParaRPr 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7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100000" l="4102" r="89844">
                        <a14:foregroundMark x1="9570" y1="91416" x2="9570" y2="91416"/>
                        <a14:foregroundMark x1="7520" y1="89735" x2="6934" y2="90000"/>
                        <a14:foregroundMark x1="7715" y1="89381" x2="7715" y2="89381"/>
                        <a14:foregroundMark x1="74414" y1="11770" x2="74414" y2="11770"/>
                        <a14:foregroundMark x1="49316" y1="8850" x2="49316" y2="8850"/>
                        <a14:foregroundMark x1="41895" y1="4513" x2="41895" y2="4513"/>
                        <a14:foregroundMark x1="85449" y1="2389" x2="85449" y2="2389"/>
                        <a14:foregroundMark x1="40430" y1="885" x2="40430" y2="885"/>
                        <a14:foregroundMark x1="40430" y1="885" x2="40430" y2="885"/>
                        <a14:foregroundMark x1="78223" y1="1947" x2="78223" y2="1947"/>
                        <a14:foregroundMark x1="78223" y1="1947" x2="78223" y2="1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83" y="0"/>
            <a:ext cx="6214683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Reflective 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</a:p>
          <a:p>
            <a:r>
              <a:rPr lang="en-US" dirty="0" smtClean="0"/>
              <a:t>Employment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Commitment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21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Shifts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676125"/>
            <a:ext cx="2832266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Knowing the right answers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Transmitting meaning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External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23263" y="1497996"/>
            <a:ext cx="3663538" cy="3951288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Knowing how to behave when answers are not readily apparent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Constructing meaning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Self Assessment</a:t>
            </a: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099460" y="1793188"/>
            <a:ext cx="2256311" cy="3325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766952" y="3144996"/>
            <a:ext cx="2256311" cy="3325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572494" y="4095022"/>
            <a:ext cx="2256311" cy="3325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2310740" cy="1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0" y="1414669"/>
            <a:ext cx="425730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Focusing</a:t>
            </a:r>
          </a:p>
          <a:p>
            <a:r>
              <a:rPr lang="en-US" dirty="0" smtClean="0"/>
              <a:t>Organizing</a:t>
            </a:r>
          </a:p>
          <a:p>
            <a:r>
              <a:rPr lang="en-US" dirty="0" smtClean="0"/>
              <a:t>Strategizing</a:t>
            </a:r>
          </a:p>
          <a:p>
            <a:r>
              <a:rPr lang="en-US" dirty="0" smtClean="0"/>
              <a:t>Enhancing Learning</a:t>
            </a:r>
          </a:p>
          <a:p>
            <a:r>
              <a:rPr lang="en-US" dirty="0" smtClean="0"/>
              <a:t>Connecting</a:t>
            </a:r>
          </a:p>
          <a:p>
            <a:r>
              <a:rPr lang="en-US" dirty="0" smtClean="0"/>
              <a:t>Leading Change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100000" l="0" r="100000">
                        <a14:foregroundMark x1="25667" y1="36816" x2="25667" y2="36816"/>
                        <a14:foregroundMark x1="26500" y1="34494" x2="26500" y2="34494"/>
                        <a14:foregroundMark x1="25000" y1="28192" x2="25000" y2="28192"/>
                        <a14:foregroundMark x1="51667" y1="25705" x2="51667" y2="25705"/>
                        <a14:foregroundMark x1="51667" y1="14760" x2="51667" y2="14760"/>
                        <a14:foregroundMark x1="13667" y1="50415" x2="13667" y2="50415"/>
                        <a14:foregroundMark x1="16000" y1="42786" x2="16000" y2="42786"/>
                        <a14:foregroundMark x1="16500" y1="50746" x2="16500" y2="50746"/>
                        <a14:foregroundMark x1="24000" y1="78773" x2="24000" y2="78773"/>
                        <a14:foregroundMark x1="26500" y1="67164" x2="26500" y2="67164"/>
                        <a14:foregroundMark x1="50333" y1="92703" x2="50333" y2="92703"/>
                        <a14:foregroundMark x1="76833" y1="83748" x2="76833" y2="83748"/>
                        <a14:foregroundMark x1="87000" y1="50746" x2="87000" y2="50746"/>
                        <a14:foregroundMark x1="75167" y1="25041" x2="75167" y2="25041"/>
                        <a14:foregroundMark x1="81833" y1="18408" x2="81833" y2="18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30968"/>
            <a:ext cx="4698175" cy="47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5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249435" cy="49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4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dirty="0"/>
              <a:t>What now?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04800" y="5105400"/>
            <a:ext cx="5920800" cy="80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 dirty="0"/>
              <a:t>Jen Kohan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chemeClr val="hlink"/>
                </a:solidFill>
                <a:hlinkClick r:id="rId3"/>
              </a:rPr>
              <a:t>jen.kohan@edmn.org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2" descr="C:\Users\jen.kohan\Desktop\Connected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5458"/>
            <a:ext cx="3048000" cy="17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40"/>
          <p:cNvSpPr txBox="1"/>
          <p:nvPr/>
        </p:nvSpPr>
        <p:spPr>
          <a:xfrm>
            <a:off x="1981200" y="509688"/>
            <a:ext cx="6962744" cy="3254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endParaRPr lang="en" sz="2400" b="1" dirty="0" smtClean="0"/>
          </a:p>
          <a:p>
            <a:pPr algn="r" rtl="0">
              <a:spcBef>
                <a:spcPts val="0"/>
              </a:spcBef>
              <a:buNone/>
            </a:pPr>
            <a:endParaRPr lang="en" sz="2400" b="1" dirty="0"/>
          </a:p>
          <a:p>
            <a:pPr algn="r" rtl="0">
              <a:spcBef>
                <a:spcPts val="0"/>
              </a:spcBef>
              <a:buNone/>
            </a:pPr>
            <a:r>
              <a:rPr lang="en" sz="2400" b="1" dirty="0" smtClean="0"/>
              <a:t>Login</a:t>
            </a:r>
            <a:r>
              <a:rPr lang="en" sz="2400" b="1" dirty="0" smtClean="0"/>
              <a:t>: </a:t>
            </a:r>
          </a:p>
          <a:p>
            <a:pPr algn="r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chemeClr val="accent2"/>
                </a:solidFill>
              </a:rPr>
              <a:t>MyNEA360.org</a:t>
            </a:r>
            <a:endParaRPr lang="en-US" sz="2400" b="1" dirty="0" smtClean="0"/>
          </a:p>
          <a:p>
            <a:pPr algn="r">
              <a:spcBef>
                <a:spcPts val="0"/>
              </a:spcBef>
              <a:buNone/>
            </a:pPr>
            <a:endParaRPr lang="en-US" sz="2400" b="1" dirty="0" smtClean="0"/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/>
              <a:t>Join our statewide groups:</a:t>
            </a:r>
            <a:endParaRPr lang="en-US" sz="2400" b="1" dirty="0" smtClean="0"/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MEA ConnectED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Home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Racial Equity Community of Practice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Literacy in the Digital Classroom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Minnesota NBCT Network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Teacher Support: Induction and Mentoring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MEA FIRE</a:t>
            </a:r>
          </a:p>
          <a:p>
            <a:pPr algn="r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688807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390405" cy="275643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October is Connected Educator </a:t>
            </a:r>
            <a:r>
              <a:rPr lang="en-US" dirty="0" smtClean="0">
                <a:solidFill>
                  <a:schemeClr val="tx1"/>
                </a:solidFill>
              </a:rPr>
              <a:t>Month…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88" y="3768940"/>
            <a:ext cx="2225633" cy="22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130171" cy="65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1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482601" y="227767"/>
            <a:ext cx="6528599" cy="90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Competency and Connected Learning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00" y="1404901"/>
            <a:ext cx="1803824" cy="83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13" y="2509250"/>
            <a:ext cx="2466975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276" y="2326983"/>
            <a:ext cx="2143125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886" y="4274550"/>
            <a:ext cx="3058800" cy="13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6750" y="1269450"/>
            <a:ext cx="24003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7103" y="2734283"/>
            <a:ext cx="1565375" cy="143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5525" y="4391876"/>
            <a:ext cx="2034266" cy="102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16137" y="1277117"/>
            <a:ext cx="1646824" cy="123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21907" y="2692677"/>
            <a:ext cx="1565374" cy="151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506341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987553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" sz="3000" b="1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How media and digital literacy in the classroom can help: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60706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We can easily </a:t>
            </a:r>
            <a:r>
              <a:rPr lang="en" b="0" i="0" u="none" strike="noStrike" cap="none" baseline="0" dirty="0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differentiate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for multiple skill and interest levels </a:t>
            </a:r>
            <a:r>
              <a:rPr lang="en" b="0" i="0" u="none" strike="noStrike" cap="none" baseline="0" dirty="0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by providing for choice</a:t>
            </a:r>
          </a:p>
          <a:p>
            <a:pPr marL="607060" marR="0" lvl="0" indent="-4572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We can </a:t>
            </a:r>
            <a:r>
              <a:rPr lang="en" b="0" i="0" u="none" strike="noStrike" cap="none" baseline="0" dirty="0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remix the voices of our students 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to reflect this vide variety of interests </a:t>
            </a:r>
          </a:p>
          <a:p>
            <a:pPr marL="607060" marR="0" lvl="0" indent="-4572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We can provide an alternative to the </a:t>
            </a:r>
            <a:r>
              <a:rPr lang="en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“hidden</a:t>
            </a:r>
            <a:r>
              <a:rPr lang="en" b="0" i="0" u="none" strike="noStrike" cap="none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curriculum</a:t>
            </a:r>
            <a:r>
              <a:rPr lang="en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” 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by allowing for </a:t>
            </a:r>
            <a:r>
              <a:rPr lang="en" b="0" i="0" u="none" strike="noStrike" cap="none" baseline="0" dirty="0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self-directed inquiry</a:t>
            </a:r>
          </a:p>
          <a:p>
            <a:pPr marL="607060" marR="0" lvl="0" indent="-457200" algn="l" rtl="0">
              <a:lnSpc>
                <a:spcPct val="80000"/>
              </a:lnSpc>
              <a:spcBef>
                <a:spcPts val="2400"/>
              </a:spcBef>
              <a:spcAft>
                <a:spcPts val="2400"/>
              </a:spcAft>
              <a:buClr>
                <a:schemeClr val="accent1"/>
              </a:buClr>
              <a:buSzPct val="100000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We can help all students to reshape their self-images through media </a:t>
            </a:r>
            <a:r>
              <a:rPr lang="en" b="0" i="0" u="none" strike="noStrike" cap="none" baseline="0" dirty="0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“texts” that reflect them as individuals </a:t>
            </a:r>
          </a:p>
        </p:txBody>
      </p:sp>
    </p:spTree>
    <p:extLst>
      <p:ext uri="{BB962C8B-B14F-4D97-AF65-F5344CB8AC3E}">
        <p14:creationId xmlns:p14="http://schemas.microsoft.com/office/powerpoint/2010/main" val="410370858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" sz="4500" b="1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Key Concept: CHOICE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1" y="1403467"/>
            <a:ext cx="4040099" cy="49972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6482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Allow </a:t>
            </a:r>
            <a:r>
              <a:rPr lang="en" dirty="0">
                <a:latin typeface="Cantarell"/>
                <a:ea typeface="Cantarell"/>
                <a:cs typeface="Cantarell"/>
                <a:sym typeface="Cantarell"/>
              </a:rPr>
              <a:t>learners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to make clear and distinct choices about topic study</a:t>
            </a:r>
          </a:p>
          <a:p>
            <a:pPr marL="46482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Set clear expectations and guidelines</a:t>
            </a:r>
          </a:p>
          <a:p>
            <a:pPr marL="46482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Provide extended time for </a:t>
            </a:r>
            <a:r>
              <a:rPr lang="en" dirty="0">
                <a:latin typeface="Cantarell"/>
                <a:ea typeface="Cantarell"/>
                <a:cs typeface="Cantarell"/>
                <a:sym typeface="Cantarell"/>
              </a:rPr>
              <a:t>learners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to uncover views that are not immediately present</a:t>
            </a:r>
          </a:p>
          <a:p>
            <a:pPr marL="46482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Allow </a:t>
            </a:r>
            <a:r>
              <a:rPr lang="en" dirty="0">
                <a:latin typeface="Cantarell"/>
                <a:ea typeface="Cantarell"/>
                <a:cs typeface="Cantarell"/>
                <a:sym typeface="Cantarell"/>
              </a:rPr>
              <a:t>learners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to modify or abandon projects that are not going well </a:t>
            </a:r>
          </a:p>
        </p:txBody>
      </p:sp>
      <p:pic>
        <p:nvPicPr>
          <p:cNvPr id="80" name="Shape 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5244" b="-5244"/>
          <a:stretch/>
        </p:blipFill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56165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53491" cy="56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3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" sz="4050" b="1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Formative Assessments:</a:t>
            </a:r>
            <a:br>
              <a:rPr lang="en" sz="4050" b="1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</a:br>
            <a:r>
              <a:rPr lang="en" sz="2800" b="1" i="1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Practice Makes Perfect</a:t>
            </a:r>
            <a:endParaRPr lang="en" sz="4050" b="1" i="1" u="none" strike="noStrike" cap="none" baseline="0" dirty="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6736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Provide low stakes, low risk assessments</a:t>
            </a:r>
          </a:p>
          <a:p>
            <a:pPr marL="46736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Use a wide variety of media tools</a:t>
            </a:r>
          </a:p>
          <a:p>
            <a:pPr marL="46736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Address common themes or skills while offering topic choice</a:t>
            </a:r>
          </a:p>
          <a:p>
            <a:pPr marL="46736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Model digital communication regularly</a:t>
            </a:r>
          </a:p>
          <a:p>
            <a:pPr marL="46736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Encourage “word of mouth” recommendations</a:t>
            </a:r>
          </a:p>
          <a:p>
            <a:pPr marL="46736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dirty="0">
                <a:latin typeface="Cantarell"/>
                <a:ea typeface="Cantarell"/>
                <a:cs typeface="Cantarell"/>
                <a:sym typeface="Cantarell"/>
              </a:rPr>
              <a:t>Learner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generated media projects allow multiple opportunities for revision</a:t>
            </a:r>
          </a:p>
          <a:p>
            <a:pPr marL="438912" marR="0" lvl="0" indent="-16205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marR="0" lvl="0" indent="-16205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3785533817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" sz="3600" b="1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Social Networks and Crowdsourcing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1" y="1143000"/>
            <a:ext cx="4040187" cy="715355"/>
          </a:xfrm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" sz="23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TOPICS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1" y="1893524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Digital footprints and digital identities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Tone and messaging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Authentic audiences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Using social networks and crowdsourcing to your advantage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Encourage co-expertise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marR="0" lvl="0" indent="-20269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marR="0" lvl="0" indent="-20269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marR="0" lvl="0" indent="-20269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marR="0" lvl="0" indent="-202692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45025" y="1143000"/>
            <a:ext cx="4041774" cy="715355"/>
          </a:xfrm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" sz="23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RESOURCES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5" y="1752600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Twitter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Facebook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Tumblr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Instagram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Pinterest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Yelp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Craigslist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Skype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Evernote</a:t>
            </a:r>
          </a:p>
          <a:p>
            <a:pPr marL="438912" marR="0" lvl="0" indent="-31699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Hootsuite</a:t>
            </a:r>
          </a:p>
          <a:p>
            <a:pPr marL="52197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sz="18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873263951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" sz="4500" dirty="0">
                <a:latin typeface="Cantarell"/>
                <a:ea typeface="Cantarell"/>
                <a:cs typeface="Cantarell"/>
                <a:sym typeface="Cantarell"/>
              </a:rPr>
              <a:t>Learner</a:t>
            </a:r>
            <a:r>
              <a:rPr lang="en" sz="4500" b="1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 Generated Media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90700"/>
            <a:ext cx="8229600" cy="51104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500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Digital Storytelling</a:t>
            </a:r>
          </a:p>
          <a:p>
            <a:pPr marL="884873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Narratives</a:t>
            </a:r>
          </a:p>
          <a:p>
            <a:pPr marL="884873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Documentaries</a:t>
            </a:r>
          </a:p>
          <a:p>
            <a:pPr marL="884873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Poetry and Spoken Word</a:t>
            </a:r>
          </a:p>
          <a:p>
            <a:pPr marL="884873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Remixed Media and Mashups</a:t>
            </a:r>
          </a:p>
          <a:p>
            <a:pPr marL="438912" marR="0" lvl="0" indent="-3500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Public Service Announcements</a:t>
            </a:r>
          </a:p>
          <a:p>
            <a:pPr marL="438912" marR="0" lvl="0" indent="-3500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Websites</a:t>
            </a:r>
          </a:p>
          <a:p>
            <a:pPr marL="438912" marR="0" lvl="0" indent="-3500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Blogs</a:t>
            </a:r>
          </a:p>
          <a:p>
            <a:pPr marL="438912" marR="0" lvl="0" indent="-3500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Student Journalism: digital newspapers and yearbooks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285841460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34932" cy="3084922"/>
          </a:xfrm>
        </p:spPr>
        <p:txBody>
          <a:bodyPr>
            <a:normAutofit/>
          </a:bodyPr>
          <a:lstStyle/>
          <a:p>
            <a:r>
              <a:rPr lang="en-US" dirty="0" smtClean="0"/>
              <a:t>Culture of constant change</a:t>
            </a:r>
          </a:p>
          <a:p>
            <a:r>
              <a:rPr lang="en-US" dirty="0" smtClean="0"/>
              <a:t>Communication overload</a:t>
            </a:r>
          </a:p>
          <a:p>
            <a:r>
              <a:rPr lang="en-US" dirty="0" smtClean="0"/>
              <a:t>Social media influence</a:t>
            </a:r>
          </a:p>
          <a:p>
            <a:r>
              <a:rPr lang="en-US" dirty="0" smtClean="0"/>
              <a:t>Consumption vs. Production</a:t>
            </a:r>
          </a:p>
          <a:p>
            <a:r>
              <a:rPr lang="en-US" dirty="0" smtClean="0"/>
              <a:t>Standards shift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85" y="1748099"/>
            <a:ext cx="3162693" cy="3573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583" y="5274982"/>
            <a:ext cx="6274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Is it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for a new conversation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pPr algn="r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Or… time for a new KIND of conversation?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0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05400" y="1752600"/>
            <a:ext cx="3663950" cy="44497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Creativity and 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Critical Thinking and 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Communication and Collaboration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3733800" cy="6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21640" y="304800"/>
            <a:ext cx="8686800" cy="17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What do we want educators to do with technology?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92630"/>
            <a:ext cx="5765800" cy="45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245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What is Connected Learning?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4741728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828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“How can we use the capacity of these network resources, these social connections, to bring people together, who want to learn together?”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i="1" dirty="0" smtClean="0"/>
              <a:t>Mimi Ito</a:t>
            </a:r>
          </a:p>
          <a:p>
            <a:r>
              <a:rPr lang="en-US" sz="1400" i="1" dirty="0" smtClean="0"/>
              <a:t>Digital Media and Learning Research Hub</a:t>
            </a:r>
            <a:endParaRPr lang="en-US" sz="1400" i="1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38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827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57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Why Connected </a:t>
            </a:r>
            <a:r>
              <a:rPr lang="en" dirty="0" smtClean="0"/>
              <a:t>Learning for Educators?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946" y="914401"/>
            <a:ext cx="8472054" cy="350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</a:pPr>
            <a:endParaRPr lang="en" sz="1000" dirty="0" smtClean="0"/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Supports </a:t>
            </a:r>
            <a:r>
              <a:rPr lang="en" dirty="0"/>
              <a:t>principles of </a:t>
            </a:r>
            <a:r>
              <a:rPr lang="en" dirty="0" smtClean="0"/>
              <a:t>andragogy</a:t>
            </a:r>
            <a:endParaRPr lang="en" dirty="0"/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</a:t>
            </a:r>
            <a:r>
              <a:rPr lang="en" dirty="0" smtClean="0"/>
              <a:t>esign </a:t>
            </a:r>
            <a:r>
              <a:rPr lang="en" dirty="0"/>
              <a:t>principles reflect 21st century learning </a:t>
            </a:r>
            <a:r>
              <a:rPr lang="en" dirty="0" smtClean="0"/>
              <a:t>practices </a:t>
            </a:r>
            <a:r>
              <a:rPr lang="en" dirty="0"/>
              <a:t>to model, </a:t>
            </a:r>
            <a:r>
              <a:rPr lang="en" b="1" dirty="0"/>
              <a:t>so teachers can transfer learning to their </a:t>
            </a:r>
            <a:r>
              <a:rPr lang="en" b="1" dirty="0" smtClean="0"/>
              <a:t>classrooms</a:t>
            </a:r>
            <a:endParaRPr lang="en" b="1" dirty="0"/>
          </a:p>
          <a:p>
            <a:pPr marL="6858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</a:t>
            </a:r>
            <a:r>
              <a:rPr lang="en" dirty="0" smtClean="0"/>
              <a:t>quitable </a:t>
            </a:r>
            <a:r>
              <a:rPr lang="en" dirty="0"/>
              <a:t>participation and empowered learner voice is a foundation of this </a:t>
            </a:r>
            <a:r>
              <a:rPr lang="en" dirty="0" smtClean="0"/>
              <a:t>model</a:t>
            </a:r>
            <a:endParaRPr lang="en" dirty="0"/>
          </a:p>
        </p:txBody>
      </p:sp>
      <p:pic>
        <p:nvPicPr>
          <p:cNvPr id="2050" name="Picture 2" descr="C:\Users\jen.kohan\Desktop\Connected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2533650" cy="14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91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5410200" cy="4587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130629"/>
            <a:ext cx="8496795" cy="1287009"/>
          </a:xfrm>
        </p:spPr>
        <p:txBody>
          <a:bodyPr/>
          <a:lstStyle/>
          <a:p>
            <a:pPr algn="l"/>
            <a:r>
              <a:rPr lang="en-US" dirty="0" smtClean="0"/>
              <a:t>Connected </a:t>
            </a:r>
            <a:r>
              <a:rPr lang="en-US" dirty="0" smtClean="0"/>
              <a:t>Learning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1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Benefits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196440"/>
            <a:ext cx="8229600" cy="37780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Network </a:t>
            </a:r>
            <a:r>
              <a:rPr lang="en" dirty="0" smtClean="0"/>
              <a:t>flexibility: multiple </a:t>
            </a:r>
            <a:r>
              <a:rPr lang="en" dirty="0"/>
              <a:t>goals, multiple audiences</a:t>
            </a: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Models </a:t>
            </a:r>
            <a:r>
              <a:rPr lang="en" dirty="0"/>
              <a:t>equitable, learner focused professional development and effective use of technology</a:t>
            </a:r>
          </a:p>
          <a:p>
            <a:pPr marL="6858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This project </a:t>
            </a:r>
            <a:r>
              <a:rPr lang="en" dirty="0" smtClean="0"/>
              <a:t>serves</a:t>
            </a:r>
            <a:r>
              <a:rPr lang="en" dirty="0" smtClean="0"/>
              <a:t> </a:t>
            </a:r>
            <a:r>
              <a:rPr lang="en" dirty="0"/>
              <a:t>as a </a:t>
            </a:r>
            <a:r>
              <a:rPr lang="en" dirty="0" smtClean="0"/>
              <a:t>statewide </a:t>
            </a:r>
            <a:r>
              <a:rPr lang="en" dirty="0"/>
              <a:t>“lab” for innovative </a:t>
            </a:r>
            <a:r>
              <a:rPr lang="en" dirty="0" smtClean="0"/>
              <a:t>professional development</a:t>
            </a:r>
            <a:endParaRPr lang="en" dirty="0"/>
          </a:p>
        </p:txBody>
      </p:sp>
      <p:pic>
        <p:nvPicPr>
          <p:cNvPr id="5" name="Picture 2" descr="C:\Users\jen.kohan\Desktop\Connected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533650" cy="14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599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Minnesota">
  <a:themeElements>
    <a:clrScheme name="Education Minnes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cation Minneso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ucation Minnes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Minnes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Minnes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Minnes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Minnes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Minnes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Minnes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Minnes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Minnes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Minnes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Minnes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Minnes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EducationMinnesota</Template>
  <TotalTime>409</TotalTime>
  <Words>619</Words>
  <Application>Microsoft Office PowerPoint</Application>
  <PresentationFormat>On-screen Show (4:3)</PresentationFormat>
  <Paragraphs>152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Cantarell</vt:lpstr>
      <vt:lpstr>Noto Symbol</vt:lpstr>
      <vt:lpstr>Perpetua</vt:lpstr>
      <vt:lpstr>Times New Roman</vt:lpstr>
      <vt:lpstr>Trebuchet MS</vt:lpstr>
      <vt:lpstr>Wingdings</vt:lpstr>
      <vt:lpstr>EducationMinnesota</vt:lpstr>
      <vt:lpstr>ConnectED Learning for 21st Century Educators</vt:lpstr>
      <vt:lpstr>PowerPoint Presentation</vt:lpstr>
      <vt:lpstr>Unpacking the Present</vt:lpstr>
      <vt:lpstr>PowerPoint Presentation</vt:lpstr>
      <vt:lpstr>PowerPoint Presentation</vt:lpstr>
      <vt:lpstr>What is Connected Learning?</vt:lpstr>
      <vt:lpstr>Why Connected Learning for Educators?</vt:lpstr>
      <vt:lpstr>Connected Learning Principles</vt:lpstr>
      <vt:lpstr>Benefits</vt:lpstr>
      <vt:lpstr>Habits of Mind:  What are YOUR strengths as an educator?</vt:lpstr>
      <vt:lpstr>The Reflective Process</vt:lpstr>
      <vt:lpstr>Mind Shifts</vt:lpstr>
      <vt:lpstr>Inquiry Teams</vt:lpstr>
      <vt:lpstr>PowerPoint Presentation</vt:lpstr>
      <vt:lpstr>What now?</vt:lpstr>
      <vt:lpstr>October is Connected Educator Month…</vt:lpstr>
      <vt:lpstr>PowerPoint Presentation</vt:lpstr>
      <vt:lpstr>How media and digital literacy in the classroom can help:</vt:lpstr>
      <vt:lpstr>Key Concept: CHOICE</vt:lpstr>
      <vt:lpstr>Formative Assessments: Practice Makes Perfect</vt:lpstr>
      <vt:lpstr>Social Networks and Crowdsourcing</vt:lpstr>
      <vt:lpstr>Learner Generated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Minnesota</dc:title>
  <dc:creator>Widi, Eric [MN]</dc:creator>
  <cp:lastModifiedBy>Kohan, Jen [MN]</cp:lastModifiedBy>
  <cp:revision>15</cp:revision>
  <dcterms:created xsi:type="dcterms:W3CDTF">2015-09-09T20:55:29Z</dcterms:created>
  <dcterms:modified xsi:type="dcterms:W3CDTF">2016-07-26T22:55:50Z</dcterms:modified>
</cp:coreProperties>
</file>