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5199975" cy="35999738"/>
  <p:notesSz cx="7102475" cy="10234613"/>
  <p:defaultTextStyle>
    <a:defPPr>
      <a:defRPr lang="zh-TW"/>
    </a:defPPr>
    <a:lvl1pPr marL="0" algn="l" defTabSz="2937510" rtl="0" eaLnBrk="1" latinLnBrk="0" hangingPunct="1">
      <a:defRPr sz="5783" kern="1200">
        <a:solidFill>
          <a:schemeClr val="tx1"/>
        </a:solidFill>
        <a:latin typeface="+mn-lt"/>
        <a:ea typeface="+mn-ea"/>
        <a:cs typeface="+mn-cs"/>
      </a:defRPr>
    </a:lvl1pPr>
    <a:lvl2pPr marL="1468755" algn="l" defTabSz="2937510" rtl="0" eaLnBrk="1" latinLnBrk="0" hangingPunct="1">
      <a:defRPr sz="5783" kern="1200">
        <a:solidFill>
          <a:schemeClr val="tx1"/>
        </a:solidFill>
        <a:latin typeface="+mn-lt"/>
        <a:ea typeface="+mn-ea"/>
        <a:cs typeface="+mn-cs"/>
      </a:defRPr>
    </a:lvl2pPr>
    <a:lvl3pPr marL="2937510" algn="l" defTabSz="2937510" rtl="0" eaLnBrk="1" latinLnBrk="0" hangingPunct="1">
      <a:defRPr sz="5783" kern="1200">
        <a:solidFill>
          <a:schemeClr val="tx1"/>
        </a:solidFill>
        <a:latin typeface="+mn-lt"/>
        <a:ea typeface="+mn-ea"/>
        <a:cs typeface="+mn-cs"/>
      </a:defRPr>
    </a:lvl3pPr>
    <a:lvl4pPr marL="4406265" algn="l" defTabSz="2937510" rtl="0" eaLnBrk="1" latinLnBrk="0" hangingPunct="1">
      <a:defRPr sz="5783" kern="1200">
        <a:solidFill>
          <a:schemeClr val="tx1"/>
        </a:solidFill>
        <a:latin typeface="+mn-lt"/>
        <a:ea typeface="+mn-ea"/>
        <a:cs typeface="+mn-cs"/>
      </a:defRPr>
    </a:lvl4pPr>
    <a:lvl5pPr marL="5875020" algn="l" defTabSz="2937510" rtl="0" eaLnBrk="1" latinLnBrk="0" hangingPunct="1">
      <a:defRPr sz="5783" kern="1200">
        <a:solidFill>
          <a:schemeClr val="tx1"/>
        </a:solidFill>
        <a:latin typeface="+mn-lt"/>
        <a:ea typeface="+mn-ea"/>
        <a:cs typeface="+mn-cs"/>
      </a:defRPr>
    </a:lvl5pPr>
    <a:lvl6pPr marL="7343775" algn="l" defTabSz="2937510" rtl="0" eaLnBrk="1" latinLnBrk="0" hangingPunct="1">
      <a:defRPr sz="5783" kern="1200">
        <a:solidFill>
          <a:schemeClr val="tx1"/>
        </a:solidFill>
        <a:latin typeface="+mn-lt"/>
        <a:ea typeface="+mn-ea"/>
        <a:cs typeface="+mn-cs"/>
      </a:defRPr>
    </a:lvl6pPr>
    <a:lvl7pPr marL="8812530" algn="l" defTabSz="2937510" rtl="0" eaLnBrk="1" latinLnBrk="0" hangingPunct="1">
      <a:defRPr sz="5783" kern="1200">
        <a:solidFill>
          <a:schemeClr val="tx1"/>
        </a:solidFill>
        <a:latin typeface="+mn-lt"/>
        <a:ea typeface="+mn-ea"/>
        <a:cs typeface="+mn-cs"/>
      </a:defRPr>
    </a:lvl7pPr>
    <a:lvl8pPr marL="10281285" algn="l" defTabSz="2937510" rtl="0" eaLnBrk="1" latinLnBrk="0" hangingPunct="1">
      <a:defRPr sz="5783" kern="1200">
        <a:solidFill>
          <a:schemeClr val="tx1"/>
        </a:solidFill>
        <a:latin typeface="+mn-lt"/>
        <a:ea typeface="+mn-ea"/>
        <a:cs typeface="+mn-cs"/>
      </a:defRPr>
    </a:lvl8pPr>
    <a:lvl9pPr marL="11750040" algn="l" defTabSz="2937510" rtl="0" eaLnBrk="1" latinLnBrk="0" hangingPunct="1">
      <a:defRPr sz="57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8" userDrawn="1">
          <p15:clr>
            <a:srgbClr val="A4A3A4"/>
          </p15:clr>
        </p15:guide>
        <p15:guide id="2" pos="79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0" d="100"/>
          <a:sy n="50" d="100"/>
        </p:scale>
        <p:origin x="864" y="-1404"/>
      </p:cViewPr>
      <p:guideLst>
        <p:guide orient="horz" pos="11338"/>
        <p:guide pos="79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126703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375034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3294574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3828214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3257388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1402481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zh-TW" altLang="en-US" smtClean="0"/>
              <a:t>按一下以編輯母片文字樣式</a:t>
            </a:r>
          </a:p>
        </p:txBody>
      </p:sp>
      <p:sp>
        <p:nvSpPr>
          <p:cNvPr id="4" name="Content Placeholder 3"/>
          <p:cNvSpPr>
            <a:spLocks noGrp="1"/>
          </p:cNvSpPr>
          <p:nvPr>
            <p:ph sz="half" idx="2"/>
          </p:nvPr>
        </p:nvSpPr>
        <p:spPr>
          <a:xfrm>
            <a:off x="1735783" y="13149904"/>
            <a:ext cx="10660769" cy="19341529"/>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zh-TW" altLang="en-US" smtClean="0"/>
              <a:t>按一下以編輯母片文字樣式</a:t>
            </a:r>
          </a:p>
        </p:txBody>
      </p:sp>
      <p:sp>
        <p:nvSpPr>
          <p:cNvPr id="6" name="Content Placeholder 5"/>
          <p:cNvSpPr>
            <a:spLocks noGrp="1"/>
          </p:cNvSpPr>
          <p:nvPr>
            <p:ph sz="quarter" idx="4"/>
          </p:nvPr>
        </p:nvSpPr>
        <p:spPr>
          <a:xfrm>
            <a:off x="12757489" y="13149904"/>
            <a:ext cx="10713272" cy="19341529"/>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1674428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1713527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1599503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zh-TW" altLang="en-US" smtClean="0"/>
              <a:t>按一下以編輯母片標題樣式</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1894647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E588E721-CF96-457A-B4F5-FFF4CB6AABA4}" type="datetimeFigureOut">
              <a:rPr lang="zh-TW" altLang="en-US" smtClean="0"/>
              <a:t>2016/7/11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320928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E588E721-CF96-457A-B4F5-FFF4CB6AABA4}" type="datetimeFigureOut">
              <a:rPr lang="zh-TW" altLang="en-US" smtClean="0"/>
              <a:t>2016/7/11</a:t>
            </a:fld>
            <a:endParaRPr lang="zh-TW" altLang="en-US"/>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81D214F3-B1C9-4948-BD8F-C3AEE5A3BA9A}" type="slidenum">
              <a:rPr lang="zh-TW" altLang="en-US" smtClean="0"/>
              <a:t>‹#›</a:t>
            </a:fld>
            <a:endParaRPr lang="zh-TW" altLang="en-US"/>
          </a:p>
        </p:txBody>
      </p:sp>
    </p:spTree>
    <p:extLst>
      <p:ext uri="{BB962C8B-B14F-4D97-AF65-F5344CB8AC3E}">
        <p14:creationId xmlns:p14="http://schemas.microsoft.com/office/powerpoint/2010/main" val="2396465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729270" y="827313"/>
            <a:ext cx="14564243" cy="830997"/>
          </a:xfrm>
          <a:prstGeom prst="rect">
            <a:avLst/>
          </a:prstGeom>
          <a:noFill/>
        </p:spPr>
        <p:txBody>
          <a:bodyPr wrap="none" rtlCol="0">
            <a:spAutoFit/>
          </a:bodyPr>
          <a:lstStyle/>
          <a:p>
            <a:r>
              <a:rPr lang="en-US" altLang="zh-TW" sz="4800" b="1" dirty="0"/>
              <a:t>Integrating Google Classroom to Teach Writing in Taiwan</a:t>
            </a:r>
            <a:endParaRPr lang="zh-TW" altLang="en-US" sz="4800" dirty="0"/>
          </a:p>
        </p:txBody>
      </p:sp>
      <p:sp>
        <p:nvSpPr>
          <p:cNvPr id="7" name="Rectangle 2"/>
          <p:cNvSpPr>
            <a:spLocks noChangeArrowheads="1"/>
          </p:cNvSpPr>
          <p:nvPr/>
        </p:nvSpPr>
        <p:spPr bwMode="auto">
          <a:xfrm>
            <a:off x="674078" y="2156746"/>
            <a:ext cx="7152150"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zh-TW" sz="3200" b="0" i="0" u="none" strike="noStrike" cap="none" normalizeH="0" baseline="0" dirty="0" smtClean="0">
                <a:ln>
                  <a:noFill/>
                </a:ln>
                <a:solidFill>
                  <a:schemeClr val="tx1"/>
                </a:solidFill>
                <a:effectLst/>
                <a:ea typeface="新細明體" panose="02020500000000000000" pitchFamily="18" charset="-120"/>
                <a:cs typeface="Times New Roman" panose="02020603050405020304" pitchFamily="18" charset="0"/>
              </a:rPr>
              <a:t>Han-Chin Liu* and Hsueh-Hua Chuang**</a:t>
            </a: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zh-TW"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zh-TW" sz="3200" b="0" i="0" u="none" strike="noStrike" cap="none" normalizeH="0" baseline="0" dirty="0" smtClean="0">
                <a:ln>
                  <a:noFill/>
                </a:ln>
                <a:solidFill>
                  <a:schemeClr val="tx1"/>
                </a:solidFill>
                <a:effectLst/>
                <a:ea typeface="新細明體" panose="02020500000000000000" pitchFamily="18" charset="-120"/>
                <a:cs typeface="Times New Roman" panose="02020603050405020304" pitchFamily="18" charset="0"/>
              </a:rPr>
              <a:t>National </a:t>
            </a:r>
            <a:r>
              <a:rPr kumimoji="0" lang="en-US" altLang="zh-TW" sz="3200" b="0" i="0" u="none" strike="noStrike" cap="none" normalizeH="0" baseline="0" dirty="0" err="1" smtClean="0">
                <a:ln>
                  <a:noFill/>
                </a:ln>
                <a:solidFill>
                  <a:schemeClr val="tx1"/>
                </a:solidFill>
                <a:effectLst/>
                <a:ea typeface="新細明體" panose="02020500000000000000" pitchFamily="18" charset="-120"/>
                <a:cs typeface="Times New Roman" panose="02020603050405020304" pitchFamily="18" charset="0"/>
              </a:rPr>
              <a:t>Chiayi</a:t>
            </a:r>
            <a:r>
              <a:rPr kumimoji="0" lang="en-US" altLang="zh-TW" sz="3200" b="0" i="0" u="none" strike="noStrike" cap="none" normalizeH="0" baseline="0" dirty="0" smtClean="0">
                <a:ln>
                  <a:noFill/>
                </a:ln>
                <a:solidFill>
                  <a:schemeClr val="tx1"/>
                </a:solidFill>
                <a:effectLst/>
                <a:ea typeface="新細明體" panose="02020500000000000000" pitchFamily="18" charset="-120"/>
                <a:cs typeface="Times New Roman" panose="02020603050405020304" pitchFamily="18" charset="0"/>
              </a:rPr>
              <a:t> University, Taiwan*</a:t>
            </a:r>
            <a:endParaRPr kumimoji="0" lang="en-US" altLang="zh-TW" sz="32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zh-TW" sz="3200" b="0" i="0" u="none" strike="noStrike" cap="none" normalizeH="0" baseline="0" dirty="0" smtClean="0">
                <a:ln>
                  <a:noFill/>
                </a:ln>
                <a:solidFill>
                  <a:schemeClr val="tx1"/>
                </a:solidFill>
                <a:effectLst/>
                <a:ea typeface="新細明體" panose="02020500000000000000" pitchFamily="18" charset="-120"/>
                <a:cs typeface="Times New Roman" panose="02020603050405020304" pitchFamily="18" charset="0"/>
              </a:rPr>
              <a:t>National Sun </a:t>
            </a:r>
            <a:r>
              <a:rPr kumimoji="0" lang="en-US" altLang="zh-TW" sz="3200" b="0" i="0" u="none" strike="noStrike" cap="none" normalizeH="0" baseline="0" dirty="0" err="1" smtClean="0">
                <a:ln>
                  <a:noFill/>
                </a:ln>
                <a:solidFill>
                  <a:schemeClr val="tx1"/>
                </a:solidFill>
                <a:effectLst/>
                <a:ea typeface="新細明體" panose="02020500000000000000" pitchFamily="18" charset="-120"/>
                <a:cs typeface="Times New Roman" panose="02020603050405020304" pitchFamily="18" charset="0"/>
              </a:rPr>
              <a:t>Yat-Sen</a:t>
            </a:r>
            <a:r>
              <a:rPr kumimoji="0" lang="en-US" altLang="zh-TW" sz="3200" b="0" i="0" u="none" strike="noStrike" cap="none" normalizeH="0" baseline="0" dirty="0" smtClean="0">
                <a:ln>
                  <a:noFill/>
                </a:ln>
                <a:solidFill>
                  <a:schemeClr val="tx1"/>
                </a:solidFill>
                <a:effectLst/>
                <a:ea typeface="新細明體" panose="02020500000000000000" pitchFamily="18" charset="-120"/>
                <a:cs typeface="Times New Roman" panose="02020603050405020304" pitchFamily="18" charset="0"/>
              </a:rPr>
              <a:t> University, Taiwan**</a:t>
            </a:r>
            <a:endParaRPr kumimoji="0" lang="en-US" altLang="zh-TW" sz="3200" b="0" i="0" u="none" strike="noStrike" cap="none" normalizeH="0" baseline="0" dirty="0" smtClean="0">
              <a:ln>
                <a:noFill/>
              </a:ln>
              <a:solidFill>
                <a:schemeClr val="tx1"/>
              </a:solidFill>
              <a:effectLst/>
            </a:endParaRPr>
          </a:p>
        </p:txBody>
      </p:sp>
      <p:sp>
        <p:nvSpPr>
          <p:cNvPr id="10" name="矩形 9"/>
          <p:cNvSpPr/>
          <p:nvPr/>
        </p:nvSpPr>
        <p:spPr>
          <a:xfrm>
            <a:off x="674078" y="4328590"/>
            <a:ext cx="11870718" cy="8279190"/>
          </a:xfrm>
          <a:prstGeom prst="rect">
            <a:avLst/>
          </a:prstGeom>
        </p:spPr>
        <p:txBody>
          <a:bodyPr wrap="square">
            <a:spAutoFit/>
          </a:bodyPr>
          <a:lstStyle/>
          <a:p>
            <a:pPr>
              <a:spcAft>
                <a:spcPts val="0"/>
              </a:spcAft>
            </a:pPr>
            <a:r>
              <a:rPr lang="en-US" altLang="zh-TW" sz="2800" b="1" kern="100" dirty="0">
                <a:cs typeface="Calibri" panose="020F0502020204030204" pitchFamily="34" charset="0"/>
              </a:rPr>
              <a:t>Abstract</a:t>
            </a:r>
            <a:endParaRPr lang="zh-TW" altLang="zh-TW" sz="2800" kern="100" dirty="0">
              <a:cs typeface="Calibri" panose="020F0502020204030204" pitchFamily="34" charset="0"/>
            </a:endParaRPr>
          </a:p>
          <a:p>
            <a:r>
              <a:rPr lang="en-US" altLang="zh-TW" sz="2800" kern="100" dirty="0"/>
              <a:t>In this action research, the researcher utilized Google Classroom as a teaching platform and integrated peer tutoring strategy to facilitate efficient language learning for 24 weeks. The participants were sixth grade students in the researcher’s class, and they were assigned  into either tutor or tutee group. The tutors needed to assist tutees in summarizing and writing via Google Classroom platform. The tutors needed to correct their tutee’s works and give them feedback via Google Classroom. By implementing these methods, teachers had more time to monitor their students’ learning, evaluate students’ learning process, and provide assistance. The qualitative data sources for this study included a survey, in-class observations, interview transcriptions, documentations and reflections recorded by Google Classroom. The findings showed that: 1. Students‘ summarizing and writing online were improved and were able to teach each other with peer tutoring strategy via Google Classroom. 2. Students had a  </a:t>
            </a:r>
            <a:r>
              <a:rPr lang="en-US" altLang="zh-TW" sz="2800" kern="100" dirty="0" err="1"/>
              <a:t>positivea</a:t>
            </a:r>
            <a:r>
              <a:rPr lang="en-US" altLang="zh-TW" sz="2800" kern="100" dirty="0"/>
              <a:t> positive attitude toward using Google Classroom as a learning platform. 3. Students had better reading comprehension after finishing the learning tasks. This study found Google Classroom a useful tools for teachers who intended to use technology in achieving effective  </a:t>
            </a:r>
            <a:r>
              <a:rPr lang="en-US" altLang="zh-TW" sz="2800" kern="100" dirty="0" err="1"/>
              <a:t>languageeffective</a:t>
            </a:r>
            <a:r>
              <a:rPr lang="en-US" altLang="zh-TW" sz="2800" kern="100" dirty="0"/>
              <a:t> language learning and beyond.</a:t>
            </a:r>
            <a:endParaRPr lang="zh-TW" altLang="en-US" sz="9600" dirty="0"/>
          </a:p>
        </p:txBody>
      </p:sp>
      <p:sp>
        <p:nvSpPr>
          <p:cNvPr id="13" name="矩形 12"/>
          <p:cNvSpPr/>
          <p:nvPr/>
        </p:nvSpPr>
        <p:spPr>
          <a:xfrm>
            <a:off x="674078" y="12881167"/>
            <a:ext cx="11870718" cy="14539365"/>
          </a:xfrm>
          <a:prstGeom prst="rect">
            <a:avLst/>
          </a:prstGeom>
        </p:spPr>
        <p:txBody>
          <a:bodyPr wrap="square">
            <a:spAutoFit/>
          </a:bodyPr>
          <a:lstStyle/>
          <a:p>
            <a:pPr lvl="0" defTabSz="914400" fontAlgn="base">
              <a:spcBef>
                <a:spcPct val="20000"/>
              </a:spcBef>
              <a:spcAft>
                <a:spcPct val="0"/>
              </a:spcAft>
              <a:buClr>
                <a:srgbClr val="006666"/>
              </a:buClr>
              <a:buSzPct val="70000"/>
            </a:pPr>
            <a:r>
              <a:rPr kumimoji="1" lang="en-US" altLang="zh-TW" sz="2800" b="1" kern="0" dirty="0">
                <a:solidFill>
                  <a:srgbClr val="000000"/>
                </a:solidFill>
                <a:ea typeface="新細明體"/>
              </a:rPr>
              <a:t>Information Processing in Multimedia Learning</a:t>
            </a:r>
          </a:p>
          <a:p>
            <a:pPr marL="342900" lvl="0" indent="-342900" defTabSz="914400" fontAlgn="base">
              <a:spcBef>
                <a:spcPct val="20000"/>
              </a:spcBef>
              <a:spcAft>
                <a:spcPct val="0"/>
              </a:spcAft>
              <a:buClr>
                <a:srgbClr val="006666"/>
              </a:buClr>
              <a:buSzPct val="70000"/>
              <a:buFont typeface="Wingdings" panose="05000000000000000000" pitchFamily="2" charset="2"/>
              <a:buChar char="¡"/>
            </a:pPr>
            <a:r>
              <a:rPr kumimoji="1" lang="en-US" altLang="zh-TW" sz="2800" kern="0" dirty="0" smtClean="0">
                <a:solidFill>
                  <a:srgbClr val="000000"/>
                </a:solidFill>
                <a:ea typeface="新細明體"/>
              </a:rPr>
              <a:t>Information </a:t>
            </a:r>
            <a:r>
              <a:rPr kumimoji="1" lang="en-US" altLang="zh-TW" sz="2800" kern="0" dirty="0">
                <a:solidFill>
                  <a:srgbClr val="000000"/>
                </a:solidFill>
                <a:ea typeface="新細明體"/>
              </a:rPr>
              <a:t>is encoded in different formats in multimedia learning environments.</a:t>
            </a:r>
          </a:p>
          <a:p>
            <a:pPr marL="342900" lvl="0" indent="-342900" defTabSz="914400" fontAlgn="base">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Core processes in multimedia learning (Mayer, 2001):</a:t>
            </a:r>
          </a:p>
          <a:p>
            <a:pPr marL="742950" lvl="1" indent="-285750" defTabSz="914400" fontAlgn="base">
              <a:spcBef>
                <a:spcPct val="20000"/>
              </a:spcBef>
              <a:spcAft>
                <a:spcPct val="0"/>
              </a:spcAft>
              <a:buClr>
                <a:srgbClr val="99CCCC"/>
              </a:buClr>
              <a:buSzPct val="70000"/>
              <a:buFont typeface="Wingdings" panose="05000000000000000000" pitchFamily="2" charset="2"/>
              <a:buChar char="l"/>
            </a:pPr>
            <a:r>
              <a:rPr kumimoji="1" lang="en-US" altLang="zh-TW" sz="2800" kern="0" dirty="0">
                <a:solidFill>
                  <a:srgbClr val="000000"/>
                </a:solidFill>
                <a:ea typeface="新細明體"/>
              </a:rPr>
              <a:t>Selecting information, </a:t>
            </a:r>
          </a:p>
          <a:p>
            <a:pPr marL="742950" lvl="1" indent="-285750" defTabSz="914400" fontAlgn="base">
              <a:spcBef>
                <a:spcPct val="20000"/>
              </a:spcBef>
              <a:spcAft>
                <a:spcPct val="0"/>
              </a:spcAft>
              <a:buClr>
                <a:srgbClr val="99CCCC"/>
              </a:buClr>
              <a:buSzPct val="70000"/>
              <a:buFont typeface="Wingdings" panose="05000000000000000000" pitchFamily="2" charset="2"/>
              <a:buChar char="l"/>
            </a:pPr>
            <a:r>
              <a:rPr kumimoji="1" lang="en-US" altLang="zh-TW" sz="2800" kern="0" dirty="0">
                <a:solidFill>
                  <a:srgbClr val="000000"/>
                </a:solidFill>
                <a:ea typeface="新細明體"/>
              </a:rPr>
              <a:t>Organizing information, and </a:t>
            </a:r>
          </a:p>
          <a:p>
            <a:pPr marL="742950" lvl="1" indent="-285750" defTabSz="914400" fontAlgn="base">
              <a:spcBef>
                <a:spcPct val="20000"/>
              </a:spcBef>
              <a:spcAft>
                <a:spcPct val="0"/>
              </a:spcAft>
              <a:buClr>
                <a:srgbClr val="99CCCC"/>
              </a:buClr>
              <a:buSzPct val="70000"/>
              <a:buFont typeface="Wingdings" panose="05000000000000000000" pitchFamily="2" charset="2"/>
              <a:buChar char="l"/>
            </a:pPr>
            <a:r>
              <a:rPr kumimoji="1" lang="en-US" altLang="zh-TW" sz="2800" kern="0" dirty="0">
                <a:solidFill>
                  <a:srgbClr val="000000"/>
                </a:solidFill>
                <a:ea typeface="新細明體"/>
              </a:rPr>
              <a:t>Integrating information with prior knowledge are the in meaningful learning.</a:t>
            </a:r>
          </a:p>
          <a:p>
            <a:pPr marL="342900" lvl="0" indent="-342900" defTabSz="914400" fontAlgn="base">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Searching for relevant information can consume one’s cognitive resources</a:t>
            </a:r>
            <a:r>
              <a:rPr kumimoji="1" lang="en-US" altLang="zh-TW" sz="2800" kern="0" dirty="0" smtClean="0">
                <a:solidFill>
                  <a:srgbClr val="000000"/>
                </a:solidFill>
                <a:ea typeface="新細明體"/>
              </a:rPr>
              <a:t>.</a:t>
            </a:r>
          </a:p>
          <a:p>
            <a:pPr lvl="0" defTabSz="914400" fontAlgn="base">
              <a:spcBef>
                <a:spcPct val="20000"/>
              </a:spcBef>
              <a:spcAft>
                <a:spcPct val="0"/>
              </a:spcAft>
              <a:buClr>
                <a:srgbClr val="006666"/>
              </a:buClr>
              <a:buSzPct val="70000"/>
            </a:pPr>
            <a:r>
              <a:rPr kumimoji="1" lang="en-US" altLang="zh-TW" sz="2800" b="1" kern="0" dirty="0" smtClean="0">
                <a:solidFill>
                  <a:srgbClr val="000000"/>
                </a:solidFill>
                <a:ea typeface="新細明體"/>
              </a:rPr>
              <a:t>Spatial Ability</a:t>
            </a:r>
          </a:p>
          <a:p>
            <a:pPr marL="342900" lvl="0" indent="-342900" defTabSz="914400" eaLnBrk="0" fontAlgn="base" hangingPunct="0">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Ability in searching, allocating, recognizing, and associating key visual shapes and patterns.</a:t>
            </a:r>
          </a:p>
          <a:p>
            <a:pPr marL="342900" lvl="0" indent="-342900" defTabSz="914400" eaLnBrk="0" fontAlgn="base" hangingPunct="0">
              <a:spcBef>
                <a:spcPct val="20000"/>
              </a:spcBef>
              <a:spcAft>
                <a:spcPct val="0"/>
              </a:spcAft>
              <a:buClr>
                <a:srgbClr val="006666"/>
              </a:buClr>
              <a:buSzPct val="70000"/>
              <a:buFont typeface="Wingdings" panose="05000000000000000000" pitchFamily="2" charset="2"/>
              <a:buChar char="¡"/>
            </a:pPr>
            <a:r>
              <a:rPr kumimoji="1" lang="en-US" altLang="zh-TW" sz="2800" i="1" kern="0" dirty="0">
                <a:solidFill>
                  <a:srgbClr val="000000"/>
                </a:solidFill>
                <a:ea typeface="新細明體"/>
              </a:rPr>
              <a:t>Spatial visualization</a:t>
            </a:r>
            <a:r>
              <a:rPr kumimoji="1" lang="en-US" altLang="zh-TW" sz="2800" kern="0" dirty="0">
                <a:solidFill>
                  <a:srgbClr val="000000"/>
                </a:solidFill>
                <a:ea typeface="新細明體"/>
              </a:rPr>
              <a:t>, </a:t>
            </a:r>
            <a:r>
              <a:rPr kumimoji="1" lang="en-US" altLang="zh-TW" sz="2800" i="1" kern="0" dirty="0">
                <a:solidFill>
                  <a:srgbClr val="000000"/>
                </a:solidFill>
                <a:ea typeface="新細明體"/>
              </a:rPr>
              <a:t>spatial relations</a:t>
            </a:r>
            <a:r>
              <a:rPr kumimoji="1" lang="en-US" altLang="zh-TW" sz="2800" kern="0" dirty="0">
                <a:solidFill>
                  <a:srgbClr val="000000"/>
                </a:solidFill>
                <a:ea typeface="新細明體"/>
              </a:rPr>
              <a:t>, and </a:t>
            </a:r>
            <a:r>
              <a:rPr kumimoji="1" lang="en-US" altLang="zh-TW" sz="2800" i="1" kern="0" dirty="0">
                <a:solidFill>
                  <a:srgbClr val="000000"/>
                </a:solidFill>
                <a:ea typeface="新細明體"/>
              </a:rPr>
              <a:t>perceptual speed </a:t>
            </a:r>
            <a:r>
              <a:rPr kumimoji="1" lang="en-US" altLang="zh-TW" sz="2800" kern="0" dirty="0">
                <a:solidFill>
                  <a:srgbClr val="000000"/>
                </a:solidFill>
                <a:ea typeface="新細明體"/>
              </a:rPr>
              <a:t>are the three factors that are most used as indicators of one’s level of spatial ability</a:t>
            </a:r>
            <a:r>
              <a:rPr kumimoji="1" lang="zh-TW" altLang="en-US" sz="2800" kern="0" dirty="0">
                <a:solidFill>
                  <a:srgbClr val="000000"/>
                </a:solidFill>
                <a:ea typeface="新細明體"/>
              </a:rPr>
              <a:t> </a:t>
            </a:r>
            <a:r>
              <a:rPr kumimoji="1" lang="en-US" altLang="zh-TW" sz="2800" kern="0" dirty="0">
                <a:solidFill>
                  <a:srgbClr val="000000"/>
                </a:solidFill>
                <a:ea typeface="新細明體"/>
              </a:rPr>
              <a:t>(Miyake, Friedman, </a:t>
            </a:r>
            <a:r>
              <a:rPr kumimoji="1" lang="en-US" altLang="zh-TW" sz="2800" kern="0" dirty="0" err="1">
                <a:solidFill>
                  <a:srgbClr val="000000"/>
                </a:solidFill>
                <a:ea typeface="新細明體"/>
              </a:rPr>
              <a:t>Rettinger</a:t>
            </a:r>
            <a:r>
              <a:rPr kumimoji="1" lang="en-US" altLang="zh-TW" sz="2800" kern="0" dirty="0">
                <a:solidFill>
                  <a:srgbClr val="000000"/>
                </a:solidFill>
                <a:ea typeface="新細明體"/>
              </a:rPr>
              <a:t>, Shah, &amp; </a:t>
            </a:r>
            <a:r>
              <a:rPr kumimoji="1" lang="en-US" altLang="zh-TW" sz="2800" kern="0" dirty="0" err="1">
                <a:solidFill>
                  <a:srgbClr val="000000"/>
                </a:solidFill>
                <a:ea typeface="新細明體"/>
              </a:rPr>
              <a:t>Hegarty</a:t>
            </a:r>
            <a:r>
              <a:rPr kumimoji="1" lang="en-US" altLang="zh-TW" sz="2800" kern="0" dirty="0">
                <a:solidFill>
                  <a:srgbClr val="000000"/>
                </a:solidFill>
                <a:ea typeface="新細明體"/>
              </a:rPr>
              <a:t>, 2001).</a:t>
            </a:r>
            <a:endParaRPr kumimoji="1" lang="zh-TW" altLang="en-US" sz="2800" kern="0" dirty="0">
              <a:solidFill>
                <a:srgbClr val="000000"/>
              </a:solidFill>
              <a:ea typeface="新細明體"/>
            </a:endParaRPr>
          </a:p>
          <a:p>
            <a:pPr lvl="0" defTabSz="914400" fontAlgn="base">
              <a:spcBef>
                <a:spcPct val="20000"/>
              </a:spcBef>
              <a:spcAft>
                <a:spcPct val="0"/>
              </a:spcAft>
              <a:buClr>
                <a:srgbClr val="006666"/>
              </a:buClr>
              <a:buSzPct val="70000"/>
            </a:pPr>
            <a:r>
              <a:rPr kumimoji="1" lang="en-US" altLang="zh-TW" sz="2800" b="1" kern="0" dirty="0" smtClean="0">
                <a:solidFill>
                  <a:srgbClr val="000000"/>
                </a:solidFill>
                <a:ea typeface="新細明體"/>
              </a:rPr>
              <a:t>Visual-Cueing</a:t>
            </a:r>
          </a:p>
          <a:p>
            <a:pPr marL="342900" lvl="0" indent="-342900" defTabSz="914400" fontAlgn="base">
              <a:lnSpc>
                <a:spcPct val="90000"/>
              </a:lnSpc>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Providing visual cues may lead to better performance (Lin &amp; Atkinson, 2011).</a:t>
            </a:r>
          </a:p>
          <a:p>
            <a:pPr marL="342900" lvl="0" indent="-342900" defTabSz="914400" fontAlgn="base">
              <a:lnSpc>
                <a:spcPct val="90000"/>
              </a:lnSpc>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Visual-cueing techniques:</a:t>
            </a:r>
          </a:p>
          <a:p>
            <a:pPr marL="742950" lvl="1" indent="-285750" defTabSz="914400" fontAlgn="base">
              <a:lnSpc>
                <a:spcPct val="90000"/>
              </a:lnSpc>
              <a:spcBef>
                <a:spcPct val="20000"/>
              </a:spcBef>
              <a:spcAft>
                <a:spcPct val="0"/>
              </a:spcAft>
              <a:buClr>
                <a:srgbClr val="99CCCC"/>
              </a:buClr>
              <a:buSzPct val="70000"/>
              <a:buFont typeface="Wingdings" panose="05000000000000000000" pitchFamily="2" charset="2"/>
              <a:buChar char="l"/>
            </a:pPr>
            <a:r>
              <a:rPr kumimoji="1" lang="en-US" altLang="zh-TW" sz="2800" kern="0" dirty="0">
                <a:solidFill>
                  <a:srgbClr val="000000"/>
                </a:solidFill>
                <a:ea typeface="新細明體"/>
              </a:rPr>
              <a:t>Signaling effect (Mayer &amp; Moreno, 2003)</a:t>
            </a:r>
          </a:p>
          <a:p>
            <a:pPr marL="742950" lvl="1" indent="-285750" defTabSz="914400" fontAlgn="base">
              <a:lnSpc>
                <a:spcPct val="90000"/>
              </a:lnSpc>
              <a:spcBef>
                <a:spcPct val="20000"/>
              </a:spcBef>
              <a:spcAft>
                <a:spcPct val="0"/>
              </a:spcAft>
              <a:buClr>
                <a:srgbClr val="99CCCC"/>
              </a:buClr>
              <a:buSzPct val="70000"/>
              <a:buFont typeface="Wingdings" panose="05000000000000000000" pitchFamily="2" charset="2"/>
              <a:buChar char="l"/>
            </a:pPr>
            <a:r>
              <a:rPr kumimoji="1" lang="en-US" altLang="zh-TW" sz="2800" kern="0" dirty="0">
                <a:solidFill>
                  <a:srgbClr val="000000"/>
                </a:solidFill>
                <a:ea typeface="新細明體"/>
              </a:rPr>
              <a:t>Use visual cues or signals to guide viewers’ attention</a:t>
            </a:r>
            <a:r>
              <a:rPr kumimoji="1" lang="en-US" altLang="zh-TW" sz="2800" kern="0" dirty="0" smtClean="0">
                <a:solidFill>
                  <a:srgbClr val="000000"/>
                </a:solidFill>
                <a:ea typeface="新細明體"/>
              </a:rPr>
              <a:t>.</a:t>
            </a:r>
          </a:p>
          <a:p>
            <a:pPr lvl="0" defTabSz="914400" fontAlgn="base">
              <a:spcBef>
                <a:spcPct val="20000"/>
              </a:spcBef>
              <a:spcAft>
                <a:spcPct val="0"/>
              </a:spcAft>
              <a:buClr>
                <a:srgbClr val="006666"/>
              </a:buClr>
              <a:buSzPct val="70000"/>
            </a:pPr>
            <a:r>
              <a:rPr kumimoji="1" lang="en-US" altLang="zh-TW" sz="2800" b="1" kern="0" dirty="0" smtClean="0">
                <a:solidFill>
                  <a:srgbClr val="000000"/>
                </a:solidFill>
                <a:ea typeface="新細明體"/>
              </a:rPr>
              <a:t>Rationale</a:t>
            </a:r>
          </a:p>
          <a:p>
            <a:pPr marL="342900" lvl="0" indent="-342900" defTabSz="914400" fontAlgn="base">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Early studies on attention guidance based their findings mainly on learners’ achievement test results.</a:t>
            </a:r>
          </a:p>
          <a:p>
            <a:pPr marL="342900" lvl="0" indent="-342900" defTabSz="914400" fontAlgn="base">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Multimedia message design should promote effective searching of key elements.</a:t>
            </a:r>
          </a:p>
          <a:p>
            <a:pPr marL="342900" lvl="0" indent="-342900" defTabSz="914400" fontAlgn="base">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Spatial ability may interact with visual-cueing technique on affecting multimedia learning.. </a:t>
            </a:r>
          </a:p>
          <a:p>
            <a:pPr marL="342900" lvl="0" indent="-342900" defTabSz="914400" fontAlgn="base">
              <a:spcBef>
                <a:spcPct val="20000"/>
              </a:spcBef>
              <a:spcAft>
                <a:spcPct val="0"/>
              </a:spcAft>
              <a:buClr>
                <a:srgbClr val="006666"/>
              </a:buClr>
              <a:buSzPct val="70000"/>
              <a:buFont typeface="Wingdings" panose="05000000000000000000" pitchFamily="2" charset="2"/>
              <a:buChar char="¡"/>
            </a:pPr>
            <a:r>
              <a:rPr kumimoji="1" lang="en-US" altLang="zh-TW" sz="2800" kern="0" dirty="0">
                <a:solidFill>
                  <a:srgbClr val="000000"/>
                </a:solidFill>
                <a:ea typeface="新細明體"/>
              </a:rPr>
              <a:t>Eye-tracking data provide more details in terms of information processing.</a:t>
            </a:r>
            <a:endParaRPr kumimoji="1" lang="zh-TW" altLang="en-US" sz="2800" kern="0" dirty="0">
              <a:solidFill>
                <a:srgbClr val="000000"/>
              </a:solidFill>
              <a:ea typeface="新細明體"/>
            </a:endParaRPr>
          </a:p>
          <a:p>
            <a:pPr lvl="0" defTabSz="914400" fontAlgn="base">
              <a:spcBef>
                <a:spcPct val="20000"/>
              </a:spcBef>
              <a:spcAft>
                <a:spcPct val="0"/>
              </a:spcAft>
              <a:buClr>
                <a:srgbClr val="006666"/>
              </a:buClr>
              <a:buSzPct val="70000"/>
            </a:pPr>
            <a:endParaRPr kumimoji="1" lang="en-US" altLang="zh-TW" sz="2400" b="1" kern="0" dirty="0" smtClean="0">
              <a:solidFill>
                <a:srgbClr val="000000"/>
              </a:solidFill>
              <a:ea typeface="新細明體"/>
            </a:endParaRPr>
          </a:p>
        </p:txBody>
      </p:sp>
      <p:sp>
        <p:nvSpPr>
          <p:cNvPr id="6" name="Rectangle 3"/>
          <p:cNvSpPr txBox="1">
            <a:spLocks noChangeArrowheads="1"/>
          </p:cNvSpPr>
          <p:nvPr/>
        </p:nvSpPr>
        <p:spPr bwMode="auto">
          <a:xfrm>
            <a:off x="655590" y="26417420"/>
            <a:ext cx="11870718" cy="3584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kumimoji="1"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kumimoji="1"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kumimoji="1"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kumimoji="1"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9pPr>
          </a:lstStyle>
          <a:p>
            <a:pPr marL="0" marR="0" lvl="0" indent="0" algn="l" defTabSz="914400" rtl="0" eaLnBrk="1" fontAlgn="base" latinLnBrk="0" hangingPunct="1">
              <a:lnSpc>
                <a:spcPct val="100000"/>
              </a:lnSpc>
              <a:spcBef>
                <a:spcPct val="20000"/>
              </a:spcBef>
              <a:spcAft>
                <a:spcPct val="0"/>
              </a:spcAft>
              <a:buClr>
                <a:srgbClr val="006666"/>
              </a:buClr>
              <a:buSzPct val="70000"/>
              <a:buNone/>
              <a:tabLst/>
              <a:defRPr/>
            </a:pPr>
            <a:r>
              <a:rPr kumimoji="1" lang="en-US" altLang="zh-TW" sz="2800" b="1" i="0" u="none" strike="noStrike" kern="0" cap="none" spc="0" normalizeH="0" baseline="0" noProof="0" dirty="0" smtClean="0">
                <a:ln>
                  <a:noFill/>
                </a:ln>
                <a:solidFill>
                  <a:srgbClr val="000000"/>
                </a:solidFill>
                <a:effectLst/>
                <a:uLnTx/>
                <a:uFillTx/>
                <a:ea typeface="新細明體"/>
              </a:rPr>
              <a:t>Purposes</a:t>
            </a:r>
          </a:p>
          <a:p>
            <a:pPr marL="457200" marR="0" lvl="0" indent="-457200" algn="l" defTabSz="914400" rtl="0" eaLnBrk="1" fontAlgn="base" latinLnBrk="0" hangingPunct="1">
              <a:lnSpc>
                <a:spcPct val="100000"/>
              </a:lnSpc>
              <a:spcBef>
                <a:spcPct val="20000"/>
              </a:spcBef>
              <a:spcAft>
                <a:spcPct val="0"/>
              </a:spcAft>
              <a:buClr>
                <a:srgbClr val="006666"/>
              </a:buClr>
              <a:buSzPct val="70000"/>
              <a:buFont typeface="Arial" panose="020B0604020202020204" pitchFamily="34" charset="0"/>
              <a:buAutoNum type="arabicPeriod"/>
              <a:tabLst/>
              <a:defRPr/>
            </a:pPr>
            <a:r>
              <a:rPr kumimoji="1" lang="en-US" altLang="zh-TW" sz="2800" b="0" i="0" u="none" strike="noStrike" kern="0" cap="none" spc="0" normalizeH="0" baseline="0" noProof="0" dirty="0" smtClean="0">
                <a:ln>
                  <a:noFill/>
                </a:ln>
                <a:solidFill>
                  <a:srgbClr val="000000"/>
                </a:solidFill>
                <a:effectLst/>
                <a:uLnTx/>
                <a:uFillTx/>
                <a:ea typeface="新細明體"/>
              </a:rPr>
              <a:t>Will spatial ability interact with visual cueing of computer animations in affecting cognitive load levels and performances? </a:t>
            </a:r>
          </a:p>
          <a:p>
            <a:pPr marL="457200" marR="0" lvl="0" indent="-457200" algn="l" defTabSz="914400" rtl="0" eaLnBrk="1" fontAlgn="base" latinLnBrk="0" hangingPunct="1">
              <a:lnSpc>
                <a:spcPct val="100000"/>
              </a:lnSpc>
              <a:spcBef>
                <a:spcPct val="20000"/>
              </a:spcBef>
              <a:spcAft>
                <a:spcPct val="0"/>
              </a:spcAft>
              <a:buClr>
                <a:srgbClr val="006666"/>
              </a:buClr>
              <a:buSzPct val="70000"/>
              <a:buFont typeface="Arial" panose="020B0604020202020204" pitchFamily="34" charset="0"/>
              <a:buAutoNum type="arabicPeriod"/>
              <a:tabLst/>
              <a:defRPr/>
            </a:pPr>
            <a:r>
              <a:rPr kumimoji="1" lang="en-US" altLang="zh-TW" sz="2800" b="0" i="0" u="none" strike="noStrike" kern="0" cap="none" spc="0" normalizeH="0" baseline="0" noProof="0" dirty="0" smtClean="0">
                <a:ln>
                  <a:noFill/>
                </a:ln>
                <a:solidFill>
                  <a:srgbClr val="000000"/>
                </a:solidFill>
                <a:effectLst/>
                <a:uLnTx/>
                <a:uFillTx/>
                <a:ea typeface="新細明體"/>
              </a:rPr>
              <a:t>Will and how spatial ability affect information processing tasks/patterns while viewing different styles of instructional animations?</a:t>
            </a:r>
          </a:p>
        </p:txBody>
      </p:sp>
      <p:sp>
        <p:nvSpPr>
          <p:cNvPr id="8" name="Rectangle 3"/>
          <p:cNvSpPr txBox="1">
            <a:spLocks noChangeArrowheads="1"/>
          </p:cNvSpPr>
          <p:nvPr/>
        </p:nvSpPr>
        <p:spPr bwMode="auto">
          <a:xfrm>
            <a:off x="637102" y="28839472"/>
            <a:ext cx="11870718" cy="1864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kumimoji="1"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kumimoji="1"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kumimoji="1"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kumimoji="1"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9pPr>
          </a:lstStyle>
          <a:p>
            <a:pPr marL="0" lvl="0" indent="0" defTabSz="914400" eaLnBrk="1" hangingPunct="1">
              <a:buClr>
                <a:srgbClr val="006666"/>
              </a:buClr>
              <a:buNone/>
            </a:pPr>
            <a:r>
              <a:rPr lang="en-US" altLang="zh-TW" sz="2800" b="1" kern="0" dirty="0">
                <a:solidFill>
                  <a:srgbClr val="000000"/>
                </a:solidFill>
                <a:ea typeface="新細明體"/>
              </a:rPr>
              <a:t>Participants and Design </a:t>
            </a:r>
            <a:endParaRPr lang="en-US" altLang="zh-TW" sz="2800" b="1" kern="0" dirty="0" smtClean="0">
              <a:solidFill>
                <a:srgbClr val="000000"/>
              </a:solidFill>
              <a:ea typeface="新細明體"/>
            </a:endParaRPr>
          </a:p>
          <a:p>
            <a:pPr lvl="0" defTabSz="914400" eaLnBrk="1" hangingPunct="1">
              <a:buClr>
                <a:srgbClr val="006666"/>
              </a:buClr>
            </a:pPr>
            <a:r>
              <a:rPr lang="en-US" altLang="zh-TW" sz="2800" b="1" kern="0" dirty="0">
                <a:solidFill>
                  <a:srgbClr val="000000"/>
                </a:solidFill>
                <a:ea typeface="新細明體"/>
              </a:rPr>
              <a:t>Experiment 1</a:t>
            </a:r>
            <a:r>
              <a:rPr lang="en-US" altLang="zh-TW" sz="2800" kern="0" dirty="0">
                <a:solidFill>
                  <a:srgbClr val="000000"/>
                </a:solidFill>
                <a:ea typeface="新細明體"/>
              </a:rPr>
              <a:t>: A 2X2 factorial </a:t>
            </a:r>
            <a:r>
              <a:rPr lang="en-US" altLang="zh-TW" sz="2800" kern="0" dirty="0" smtClean="0">
                <a:solidFill>
                  <a:srgbClr val="000000"/>
                </a:solidFill>
                <a:ea typeface="新細明體"/>
              </a:rPr>
              <a:t>design. Cognitive </a:t>
            </a:r>
            <a:r>
              <a:rPr lang="en-US" altLang="zh-TW" sz="2800" kern="0" dirty="0">
                <a:solidFill>
                  <a:srgbClr val="000000"/>
                </a:solidFill>
                <a:ea typeface="新細明體"/>
              </a:rPr>
              <a:t>load, achievement, and eye-movement </a:t>
            </a:r>
            <a:r>
              <a:rPr lang="en-US" altLang="zh-TW" sz="2800" kern="0" dirty="0" smtClean="0">
                <a:solidFill>
                  <a:srgbClr val="000000"/>
                </a:solidFill>
                <a:ea typeface="新細明體"/>
              </a:rPr>
              <a:t>indicators serve as dependent variables</a:t>
            </a:r>
            <a:r>
              <a:rPr lang="en-US" altLang="zh-TW" sz="2800" kern="0" dirty="0">
                <a:solidFill>
                  <a:srgbClr val="000000"/>
                </a:solidFill>
                <a:ea typeface="新細明體"/>
              </a:rPr>
              <a:t>. Attention guidance technique and Spatial ability </a:t>
            </a:r>
            <a:r>
              <a:rPr lang="en-US" altLang="zh-TW" sz="2800" kern="0" dirty="0" smtClean="0">
                <a:solidFill>
                  <a:srgbClr val="000000"/>
                </a:solidFill>
                <a:ea typeface="新細明體"/>
              </a:rPr>
              <a:t>are the independent variables.</a:t>
            </a:r>
            <a:endParaRPr kumimoji="1" lang="en-US" altLang="zh-TW" sz="2800" b="0" i="0" u="none" strike="noStrike" kern="0" cap="none" spc="0" normalizeH="0" baseline="0" noProof="0" dirty="0" smtClean="0">
              <a:ln>
                <a:noFill/>
              </a:ln>
              <a:solidFill>
                <a:srgbClr val="000000"/>
              </a:solidFill>
              <a:effectLst/>
              <a:uLnTx/>
              <a:uFillTx/>
              <a:ea typeface="新細明體"/>
            </a:endParaRPr>
          </a:p>
        </p:txBody>
      </p:sp>
      <p:sp>
        <p:nvSpPr>
          <p:cNvPr id="11" name="Rectangle 3"/>
          <p:cNvSpPr txBox="1">
            <a:spLocks noChangeArrowheads="1"/>
          </p:cNvSpPr>
          <p:nvPr/>
        </p:nvSpPr>
        <p:spPr bwMode="auto">
          <a:xfrm>
            <a:off x="13351794" y="5360790"/>
            <a:ext cx="11848181" cy="682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kumimoji="1"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kumimoji="1"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kumimoji="1"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kumimoji="1"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9pPr>
          </a:lstStyle>
          <a:p>
            <a:pPr marL="0" lvl="0" indent="0" defTabSz="914400" eaLnBrk="1" hangingPunct="1">
              <a:buClr>
                <a:srgbClr val="006666"/>
              </a:buClr>
              <a:buNone/>
            </a:pPr>
            <a:r>
              <a:rPr lang="en-US" altLang="zh-TW" sz="2800" b="1" kern="0" dirty="0" smtClean="0">
                <a:solidFill>
                  <a:srgbClr val="000000"/>
                </a:solidFill>
                <a:ea typeface="新細明體"/>
              </a:rPr>
              <a:t>Instructional Materials: </a:t>
            </a:r>
            <a:r>
              <a:rPr lang="en-US" altLang="zh-TW" sz="2800" b="1" dirty="0" smtClean="0"/>
              <a:t>4-stroke </a:t>
            </a:r>
            <a:r>
              <a:rPr lang="en-US" altLang="zh-TW" sz="2800" b="1" dirty="0"/>
              <a:t>engine</a:t>
            </a:r>
          </a:p>
          <a:p>
            <a:pPr marL="0" lvl="0" indent="0" defTabSz="914400" eaLnBrk="1" hangingPunct="1">
              <a:buClr>
                <a:srgbClr val="006666"/>
              </a:buClr>
              <a:buNone/>
            </a:pPr>
            <a:r>
              <a:rPr kumimoji="1" lang="en-US" altLang="zh-TW" sz="2800" b="1" i="0" u="none" strike="noStrike" kern="0" cap="none" spc="0" normalizeH="0" noProof="0" dirty="0" smtClean="0">
                <a:ln>
                  <a:noFill/>
                </a:ln>
                <a:solidFill>
                  <a:srgbClr val="000000"/>
                </a:solidFill>
                <a:effectLst/>
                <a:uLnTx/>
                <a:uFillTx/>
                <a:ea typeface="新細明體"/>
              </a:rPr>
              <a:t> </a:t>
            </a:r>
            <a:endParaRPr kumimoji="1" lang="en-US" altLang="zh-TW" sz="2800" b="0" i="0" u="none" strike="noStrike" kern="0" cap="none" spc="0" normalizeH="0" baseline="0" noProof="0" dirty="0" smtClean="0">
              <a:ln>
                <a:noFill/>
              </a:ln>
              <a:solidFill>
                <a:srgbClr val="000000"/>
              </a:solidFill>
              <a:effectLst/>
              <a:uLnTx/>
              <a:uFillTx/>
              <a:ea typeface="新細明體"/>
            </a:endParaRPr>
          </a:p>
        </p:txBody>
      </p:sp>
      <p:grpSp>
        <p:nvGrpSpPr>
          <p:cNvPr id="20" name="群組 19"/>
          <p:cNvGrpSpPr/>
          <p:nvPr/>
        </p:nvGrpSpPr>
        <p:grpSpPr>
          <a:xfrm>
            <a:off x="14623877" y="6112382"/>
            <a:ext cx="8405541" cy="5144632"/>
            <a:chOff x="13328574" y="7226864"/>
            <a:chExt cx="7272233" cy="4696955"/>
          </a:xfrm>
        </p:grpSpPr>
        <p:pic>
          <p:nvPicPr>
            <p:cNvPr id="14" name="圖片 13"/>
            <p:cNvPicPr>
              <a:picLocks noChangeAspect="1"/>
            </p:cNvPicPr>
            <p:nvPr/>
          </p:nvPicPr>
          <p:blipFill>
            <a:blip r:embed="rId2"/>
            <a:stretch>
              <a:fillRect/>
            </a:stretch>
          </p:blipFill>
          <p:spPr>
            <a:xfrm>
              <a:off x="13328574" y="7226864"/>
              <a:ext cx="2086981" cy="4660333"/>
            </a:xfrm>
            <a:prstGeom prst="rect">
              <a:avLst/>
            </a:prstGeom>
          </p:spPr>
        </p:pic>
        <p:pic>
          <p:nvPicPr>
            <p:cNvPr id="15" name="圖片 14"/>
            <p:cNvPicPr>
              <a:picLocks noChangeAspect="1"/>
            </p:cNvPicPr>
            <p:nvPr/>
          </p:nvPicPr>
          <p:blipFill>
            <a:blip r:embed="rId2"/>
            <a:stretch>
              <a:fillRect/>
            </a:stretch>
          </p:blipFill>
          <p:spPr>
            <a:xfrm>
              <a:off x="15857950" y="7250926"/>
              <a:ext cx="2213482" cy="4609145"/>
            </a:xfrm>
            <a:prstGeom prst="rect">
              <a:avLst/>
            </a:prstGeom>
          </p:spPr>
        </p:pic>
        <p:pic>
          <p:nvPicPr>
            <p:cNvPr id="16" name="圖片 15"/>
            <p:cNvPicPr>
              <a:picLocks noChangeAspect="1"/>
            </p:cNvPicPr>
            <p:nvPr/>
          </p:nvPicPr>
          <p:blipFill>
            <a:blip r:embed="rId2"/>
            <a:stretch>
              <a:fillRect/>
            </a:stretch>
          </p:blipFill>
          <p:spPr>
            <a:xfrm>
              <a:off x="18513826" y="7250926"/>
              <a:ext cx="2086981" cy="4672893"/>
            </a:xfrm>
            <a:prstGeom prst="rect">
              <a:avLst/>
            </a:prstGeom>
          </p:spPr>
        </p:pic>
      </p:grpSp>
      <p:sp>
        <p:nvSpPr>
          <p:cNvPr id="17" name="Rectangle 3"/>
          <p:cNvSpPr txBox="1">
            <a:spLocks noChangeArrowheads="1"/>
          </p:cNvSpPr>
          <p:nvPr/>
        </p:nvSpPr>
        <p:spPr bwMode="auto">
          <a:xfrm>
            <a:off x="13351794" y="11602705"/>
            <a:ext cx="11848181" cy="2597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kumimoji="1"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kumimoji="1"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kumimoji="1"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kumimoji="1"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9pPr>
          </a:lstStyle>
          <a:p>
            <a:pPr marL="0" lvl="0" indent="0" defTabSz="914400" eaLnBrk="1" hangingPunct="1">
              <a:buClr>
                <a:srgbClr val="006666"/>
              </a:buClr>
              <a:buNone/>
            </a:pPr>
            <a:r>
              <a:rPr lang="en-US" altLang="zh-TW" sz="2800" b="1" kern="0" dirty="0" smtClean="0">
                <a:solidFill>
                  <a:srgbClr val="000000"/>
                </a:solidFill>
                <a:ea typeface="新細明體"/>
              </a:rPr>
              <a:t>Apparatus: </a:t>
            </a:r>
          </a:p>
          <a:p>
            <a:pPr marL="0" indent="0" defTabSz="914400" eaLnBrk="1" hangingPunct="1">
              <a:buClr>
                <a:srgbClr val="006666"/>
              </a:buClr>
              <a:buNone/>
            </a:pPr>
            <a:r>
              <a:rPr lang="en-US" altLang="zh-TW" sz="2800" kern="0" dirty="0" smtClean="0">
                <a:solidFill>
                  <a:srgbClr val="000000"/>
                </a:solidFill>
                <a:ea typeface="新細明體"/>
              </a:rPr>
              <a:t>Tobii T120 Eye Tracker </a:t>
            </a:r>
          </a:p>
          <a:p>
            <a:pPr defTabSz="914400" eaLnBrk="1" hangingPunct="1">
              <a:buClr>
                <a:srgbClr val="006666"/>
              </a:buClr>
            </a:pPr>
            <a:r>
              <a:rPr lang="en-US" altLang="zh-TW" sz="2800" kern="0" dirty="0" smtClean="0">
                <a:solidFill>
                  <a:srgbClr val="000000"/>
                </a:solidFill>
                <a:ea typeface="新細明體"/>
              </a:rPr>
              <a:t>Data rate: 120Hz, </a:t>
            </a:r>
          </a:p>
          <a:p>
            <a:pPr defTabSz="914400" eaLnBrk="1" hangingPunct="1">
              <a:buClr>
                <a:srgbClr val="006666"/>
              </a:buClr>
            </a:pPr>
            <a:r>
              <a:rPr lang="en-US" altLang="zh-TW" sz="2800" kern="0" dirty="0" smtClean="0">
                <a:solidFill>
                  <a:srgbClr val="000000"/>
                </a:solidFill>
                <a:ea typeface="新細明體"/>
              </a:rPr>
              <a:t>Display: </a:t>
            </a:r>
            <a:r>
              <a:rPr lang="de-DE" altLang="zh-TW" sz="2800" dirty="0"/>
              <a:t>17¨ TFT, 1280 x 1024 </a:t>
            </a:r>
            <a:r>
              <a:rPr lang="de-DE" altLang="zh-TW" sz="2800" dirty="0" smtClean="0"/>
              <a:t>pixels</a:t>
            </a:r>
            <a:endParaRPr lang="en-US" altLang="zh-TW" sz="2800" b="1" dirty="0"/>
          </a:p>
        </p:txBody>
      </p:sp>
      <p:sp>
        <p:nvSpPr>
          <p:cNvPr id="18" name="Rectangle 3"/>
          <p:cNvSpPr txBox="1">
            <a:spLocks noChangeArrowheads="1"/>
          </p:cNvSpPr>
          <p:nvPr/>
        </p:nvSpPr>
        <p:spPr bwMode="auto">
          <a:xfrm>
            <a:off x="13370282" y="14212840"/>
            <a:ext cx="11449359" cy="3021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kumimoji="1"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kumimoji="1"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kumimoji="1"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kumimoji="1"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9pPr>
          </a:lstStyle>
          <a:p>
            <a:pPr marL="0" lvl="0" indent="0" defTabSz="914400" eaLnBrk="1" hangingPunct="1">
              <a:buClr>
                <a:srgbClr val="006666"/>
              </a:buClr>
              <a:buNone/>
            </a:pPr>
            <a:r>
              <a:rPr lang="en-US" altLang="zh-TW" sz="2800" b="1" kern="0" dirty="0" smtClean="0">
                <a:solidFill>
                  <a:srgbClr val="000000"/>
                </a:solidFill>
                <a:ea typeface="新細明體"/>
              </a:rPr>
              <a:t>Results: </a:t>
            </a:r>
          </a:p>
          <a:p>
            <a:r>
              <a:rPr lang="en-US" altLang="zh-TW" sz="2800" dirty="0"/>
              <a:t>The participants in both experiments had the same prior knowledge level (p&gt;.05). </a:t>
            </a:r>
          </a:p>
          <a:p>
            <a:r>
              <a:rPr lang="en-US" altLang="zh-TW" sz="2800" dirty="0"/>
              <a:t>No interactions between format and spatial ability on affecting achievement (F=. 16, p=.901), cognitive load (F=.051, p=.793) and eye movement indicators</a:t>
            </a:r>
            <a:r>
              <a:rPr lang="en-US" altLang="zh-TW" sz="2800" dirty="0" smtClean="0"/>
              <a:t>.</a:t>
            </a:r>
          </a:p>
          <a:p>
            <a:r>
              <a:rPr lang="en-US" altLang="zh-TW" sz="2800" dirty="0" smtClean="0"/>
              <a:t>Media Design</a:t>
            </a:r>
          </a:p>
          <a:p>
            <a:endParaRPr lang="en-US" altLang="zh-TW" sz="2800" dirty="0"/>
          </a:p>
          <a:p>
            <a:endParaRPr lang="en-US" altLang="zh-TW" sz="2800" dirty="0" smtClean="0"/>
          </a:p>
          <a:p>
            <a:endParaRPr lang="en-US" altLang="zh-TW" sz="2800" dirty="0"/>
          </a:p>
          <a:p>
            <a:endParaRPr lang="en-US" altLang="zh-TW" sz="2800" dirty="0" smtClean="0"/>
          </a:p>
          <a:p>
            <a:endParaRPr lang="en-US" altLang="zh-TW" sz="2800" dirty="0"/>
          </a:p>
          <a:p>
            <a:endParaRPr lang="en-US" altLang="zh-TW" sz="2800" dirty="0" smtClean="0"/>
          </a:p>
          <a:p>
            <a:pPr marL="0" indent="0">
              <a:buNone/>
            </a:pPr>
            <a:endParaRPr lang="en-US" altLang="zh-TW" sz="2800" dirty="0"/>
          </a:p>
          <a:p>
            <a:pPr marL="0" indent="0">
              <a:buNone/>
            </a:pPr>
            <a:endParaRPr lang="en-US" altLang="zh-TW" sz="2800" dirty="0"/>
          </a:p>
          <a:p>
            <a:r>
              <a:rPr lang="en-US" altLang="zh-TW" sz="2800" dirty="0"/>
              <a:t>Spatial Ability (SA</a:t>
            </a:r>
            <a:r>
              <a:rPr lang="en-US" altLang="zh-TW" sz="2800" dirty="0" smtClean="0"/>
              <a:t>)</a:t>
            </a:r>
          </a:p>
          <a:p>
            <a:endParaRPr lang="en-US" altLang="zh-TW" sz="2800" dirty="0"/>
          </a:p>
          <a:p>
            <a:endParaRPr lang="en-US" altLang="zh-TW" sz="2800" dirty="0" smtClean="0"/>
          </a:p>
          <a:p>
            <a:endParaRPr lang="en-US" altLang="zh-TW" sz="2800" dirty="0"/>
          </a:p>
          <a:p>
            <a:endParaRPr lang="en-US" altLang="zh-TW" sz="2800" dirty="0" smtClean="0"/>
          </a:p>
          <a:p>
            <a:endParaRPr lang="en-US" altLang="zh-TW" sz="2800" dirty="0"/>
          </a:p>
          <a:p>
            <a:endParaRPr lang="en-US" altLang="zh-TW" sz="2800" dirty="0" smtClean="0"/>
          </a:p>
          <a:p>
            <a:pPr marL="0" indent="0">
              <a:buNone/>
            </a:pPr>
            <a:endParaRPr lang="en-US" altLang="zh-TW" sz="2800" dirty="0" smtClean="0"/>
          </a:p>
          <a:p>
            <a:pPr marL="0" indent="0">
              <a:buNone/>
            </a:pPr>
            <a:endParaRPr lang="en-US" altLang="zh-TW" sz="2800" dirty="0"/>
          </a:p>
          <a:p>
            <a:r>
              <a:rPr lang="en-US" altLang="zh-TW" sz="2800" dirty="0"/>
              <a:t>Eye Movement </a:t>
            </a:r>
            <a:r>
              <a:rPr lang="en-US" altLang="zh-TW" sz="2800" dirty="0" smtClean="0"/>
              <a:t>Indicators</a:t>
            </a:r>
          </a:p>
          <a:p>
            <a:endParaRPr lang="en-US" altLang="zh-TW" sz="2800" dirty="0"/>
          </a:p>
          <a:p>
            <a:endParaRPr lang="en-US" altLang="zh-TW" sz="2800" dirty="0" smtClean="0"/>
          </a:p>
          <a:p>
            <a:endParaRPr lang="en-US" altLang="zh-TW" sz="2800" dirty="0"/>
          </a:p>
          <a:p>
            <a:endParaRPr lang="en-US" altLang="zh-TW" sz="2800" dirty="0" smtClean="0"/>
          </a:p>
          <a:p>
            <a:endParaRPr lang="en-US" altLang="zh-TW" sz="2800" dirty="0"/>
          </a:p>
          <a:p>
            <a:endParaRPr lang="en-US" altLang="zh-TW" sz="2800" dirty="0" smtClean="0"/>
          </a:p>
          <a:p>
            <a:endParaRPr lang="en-US" altLang="zh-TW" sz="2800" dirty="0"/>
          </a:p>
          <a:p>
            <a:endParaRPr lang="en-US" altLang="zh-TW" sz="2800" dirty="0" smtClean="0"/>
          </a:p>
          <a:p>
            <a:pPr marL="0" indent="0">
              <a:buNone/>
            </a:pPr>
            <a:r>
              <a:rPr lang="en-US" altLang="zh-TW" sz="2800" b="1" dirty="0" smtClean="0"/>
              <a:t>Discussions</a:t>
            </a:r>
          </a:p>
          <a:p>
            <a:pPr lvl="0" defTabSz="914400">
              <a:buClr>
                <a:srgbClr val="006666"/>
              </a:buClr>
              <a:defRPr/>
            </a:pPr>
            <a:r>
              <a:rPr lang="en-US" altLang="zh-TW" sz="2800" kern="0" dirty="0">
                <a:solidFill>
                  <a:srgbClr val="000000"/>
                </a:solidFill>
                <a:ea typeface="新細明體"/>
              </a:rPr>
              <a:t>The format and cueing design had an impact on students’ cognitive load level </a:t>
            </a:r>
            <a:r>
              <a:rPr lang="en-US" altLang="zh-TW" sz="2800" kern="100" dirty="0">
                <a:solidFill>
                  <a:srgbClr val="000000"/>
                </a:solidFill>
                <a:ea typeface="新細明體"/>
              </a:rPr>
              <a:t>but did not affect achievement.</a:t>
            </a:r>
            <a:endParaRPr lang="en-US" altLang="zh-TW" sz="2800" kern="0" dirty="0">
              <a:solidFill>
                <a:srgbClr val="000000"/>
              </a:solidFill>
              <a:ea typeface="新細明體"/>
            </a:endParaRPr>
          </a:p>
          <a:p>
            <a:pPr lvl="0" defTabSz="914400">
              <a:buClr>
                <a:srgbClr val="006666"/>
              </a:buClr>
              <a:defRPr/>
            </a:pPr>
            <a:r>
              <a:rPr lang="en-US" altLang="zh-TW" sz="2800" kern="0" dirty="0">
                <a:solidFill>
                  <a:srgbClr val="000000"/>
                </a:solidFill>
                <a:ea typeface="新細明體"/>
              </a:rPr>
              <a:t>Spatial ability positively affected student performance in multimedia learning.</a:t>
            </a:r>
          </a:p>
          <a:p>
            <a:pPr lvl="1" defTabSz="914400">
              <a:buClr>
                <a:srgbClr val="99CCCC"/>
              </a:buClr>
              <a:defRPr/>
            </a:pPr>
            <a:r>
              <a:rPr lang="en-US" altLang="zh-TW" sz="2800" kern="100" dirty="0" err="1">
                <a:solidFill>
                  <a:srgbClr val="000000"/>
                </a:solidFill>
                <a:ea typeface="新細明體"/>
              </a:rPr>
              <a:t>Visuospatial</a:t>
            </a:r>
            <a:r>
              <a:rPr lang="en-US" altLang="zh-TW" sz="2800" kern="100" dirty="0">
                <a:solidFill>
                  <a:srgbClr val="000000"/>
                </a:solidFill>
                <a:ea typeface="新細明體"/>
              </a:rPr>
              <a:t> perceptual speed and Spatial visualization </a:t>
            </a:r>
          </a:p>
          <a:p>
            <a:pPr lvl="0" defTabSz="914400">
              <a:buClr>
                <a:srgbClr val="006666"/>
              </a:buClr>
              <a:defRPr/>
            </a:pPr>
            <a:r>
              <a:rPr lang="en-US" altLang="zh-TW" sz="2800" kern="0" dirty="0">
                <a:solidFill>
                  <a:srgbClr val="000000"/>
                </a:solidFill>
                <a:ea typeface="新細明體"/>
              </a:rPr>
              <a:t>The animation group drew viewers’ attention toward key components.</a:t>
            </a:r>
          </a:p>
          <a:p>
            <a:pPr lvl="0" defTabSz="914400">
              <a:buClr>
                <a:srgbClr val="006666"/>
              </a:buClr>
              <a:defRPr/>
            </a:pPr>
            <a:r>
              <a:rPr lang="en-US" altLang="zh-TW" sz="2800" kern="0" dirty="0">
                <a:solidFill>
                  <a:srgbClr val="000000"/>
                </a:solidFill>
                <a:ea typeface="新細明體"/>
              </a:rPr>
              <a:t>The length of the animation might affect the effect of cueing design</a:t>
            </a:r>
            <a:r>
              <a:rPr lang="en-US" altLang="zh-TW" sz="2800" kern="0" dirty="0" smtClean="0">
                <a:solidFill>
                  <a:srgbClr val="000000"/>
                </a:solidFill>
                <a:ea typeface="新細明體"/>
              </a:rPr>
              <a:t>.</a:t>
            </a:r>
            <a:endParaRPr lang="en-US" altLang="zh-TW" sz="2800" b="1" dirty="0"/>
          </a:p>
          <a:p>
            <a:pPr marL="0" lvl="0" indent="0" defTabSz="914400" eaLnBrk="1" hangingPunct="1">
              <a:buClr>
                <a:srgbClr val="006666"/>
              </a:buClr>
              <a:buNone/>
            </a:pPr>
            <a:r>
              <a:rPr kumimoji="1" lang="en-US" altLang="zh-TW" sz="2800" b="1" i="0" u="none" strike="noStrike" kern="0" cap="none" spc="0" normalizeH="0" noProof="0" dirty="0" smtClean="0">
                <a:ln>
                  <a:noFill/>
                </a:ln>
                <a:solidFill>
                  <a:srgbClr val="000000"/>
                </a:solidFill>
                <a:effectLst/>
                <a:uLnTx/>
                <a:uFillTx/>
                <a:ea typeface="新細明體"/>
              </a:rPr>
              <a:t> </a:t>
            </a:r>
            <a:endParaRPr kumimoji="1" lang="en-US" altLang="zh-TW" sz="2800" b="0" i="0" u="none" strike="noStrike" kern="0" cap="none" spc="0" normalizeH="0" baseline="0" noProof="0" dirty="0" smtClean="0">
              <a:ln>
                <a:noFill/>
              </a:ln>
              <a:solidFill>
                <a:srgbClr val="000000"/>
              </a:solidFill>
              <a:effectLst/>
              <a:uLnTx/>
              <a:uFillTx/>
              <a:ea typeface="新細明體"/>
            </a:endParaRPr>
          </a:p>
        </p:txBody>
      </p:sp>
      <p:pic>
        <p:nvPicPr>
          <p:cNvPr id="19" name="圖片 18"/>
          <p:cNvPicPr>
            <a:picLocks noChangeAspect="1"/>
          </p:cNvPicPr>
          <p:nvPr/>
        </p:nvPicPr>
        <p:blipFill>
          <a:blip r:embed="rId2"/>
          <a:stretch>
            <a:fillRect/>
          </a:stretch>
        </p:blipFill>
        <p:spPr>
          <a:xfrm>
            <a:off x="729269" y="31090500"/>
            <a:ext cx="11643387" cy="3593638"/>
          </a:xfrm>
          <a:prstGeom prst="rect">
            <a:avLst/>
          </a:prstGeom>
        </p:spPr>
      </p:pic>
      <p:pic>
        <p:nvPicPr>
          <p:cNvPr id="21" name="圖片 20"/>
          <p:cNvPicPr>
            <a:picLocks noChangeAspect="1"/>
          </p:cNvPicPr>
          <p:nvPr/>
        </p:nvPicPr>
        <p:blipFill>
          <a:blip r:embed="rId2"/>
          <a:stretch>
            <a:fillRect/>
          </a:stretch>
        </p:blipFill>
        <p:spPr>
          <a:xfrm>
            <a:off x="19015834" y="11614862"/>
            <a:ext cx="5547841" cy="2426418"/>
          </a:xfrm>
          <a:prstGeom prst="rect">
            <a:avLst/>
          </a:prstGeom>
        </p:spPr>
      </p:pic>
      <p:pic>
        <p:nvPicPr>
          <p:cNvPr id="22" name="圖片 21"/>
          <p:cNvPicPr>
            <a:picLocks noChangeAspect="1"/>
          </p:cNvPicPr>
          <p:nvPr/>
        </p:nvPicPr>
        <p:blipFill>
          <a:blip r:embed="rId2"/>
          <a:stretch>
            <a:fillRect/>
          </a:stretch>
        </p:blipFill>
        <p:spPr>
          <a:xfrm>
            <a:off x="16547944" y="17234221"/>
            <a:ext cx="7305026" cy="4058348"/>
          </a:xfrm>
          <a:prstGeom prst="rect">
            <a:avLst/>
          </a:prstGeom>
        </p:spPr>
      </p:pic>
      <p:pic>
        <p:nvPicPr>
          <p:cNvPr id="23" name="圖片 22"/>
          <p:cNvPicPr>
            <a:picLocks noChangeAspect="1"/>
          </p:cNvPicPr>
          <p:nvPr/>
        </p:nvPicPr>
        <p:blipFill>
          <a:blip r:embed="rId2"/>
          <a:stretch>
            <a:fillRect/>
          </a:stretch>
        </p:blipFill>
        <p:spPr>
          <a:xfrm>
            <a:off x="16659429" y="21852328"/>
            <a:ext cx="7352413" cy="4041998"/>
          </a:xfrm>
          <a:prstGeom prst="rect">
            <a:avLst/>
          </a:prstGeom>
        </p:spPr>
      </p:pic>
      <p:pic>
        <p:nvPicPr>
          <p:cNvPr id="24" name="圖片 23"/>
          <p:cNvPicPr>
            <a:picLocks noChangeAspect="1"/>
          </p:cNvPicPr>
          <p:nvPr/>
        </p:nvPicPr>
        <p:blipFill>
          <a:blip r:embed="rId2"/>
          <a:stretch>
            <a:fillRect/>
          </a:stretch>
        </p:blipFill>
        <p:spPr>
          <a:xfrm>
            <a:off x="16107597" y="26210841"/>
            <a:ext cx="8266892" cy="4499238"/>
          </a:xfrm>
          <a:prstGeom prst="rect">
            <a:avLst/>
          </a:prstGeom>
        </p:spPr>
      </p:pic>
    </p:spTree>
    <p:extLst>
      <p:ext uri="{BB962C8B-B14F-4D97-AF65-F5344CB8AC3E}">
        <p14:creationId xmlns:p14="http://schemas.microsoft.com/office/powerpoint/2010/main" val="1154131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TotalTime>
  <Words>669</Words>
  <Application>Microsoft Office PowerPoint</Application>
  <PresentationFormat>自訂</PresentationFormat>
  <Paragraphs>75</Paragraphs>
  <Slides>1</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vt:i4>
      </vt:variant>
    </vt:vector>
  </HeadingPairs>
  <TitlesOfParts>
    <vt:vector size="8" baseType="lpstr">
      <vt:lpstr>新細明體</vt:lpstr>
      <vt:lpstr>Arial</vt:lpstr>
      <vt:lpstr>Calibri</vt:lpstr>
      <vt:lpstr>Calibri Light</vt:lpstr>
      <vt:lpstr>Times New Roman</vt:lpstr>
      <vt:lpstr>Wingdings</vt:lpstr>
      <vt:lpstr>Office 佈景主題</vt:lpstr>
      <vt:lpstr>PowerPoint 簡報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14</cp:revision>
  <cp:lastPrinted>2015-06-19T09:36:16Z</cp:lastPrinted>
  <dcterms:created xsi:type="dcterms:W3CDTF">2015-06-19T08:06:26Z</dcterms:created>
  <dcterms:modified xsi:type="dcterms:W3CDTF">2016-07-11T02:45:18Z</dcterms:modified>
</cp:coreProperties>
</file>