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6" r:id="rId3"/>
    <p:sldId id="267" r:id="rId4"/>
    <p:sldId id="260" r:id="rId5"/>
    <p:sldId id="275" r:id="rId6"/>
    <p:sldId id="273" r:id="rId7"/>
    <p:sldId id="276" r:id="rId8"/>
    <p:sldId id="274" r:id="rId9"/>
    <p:sldId id="278" r:id="rId10"/>
    <p:sldId id="277" r:id="rId11"/>
    <p:sldId id="272" r:id="rId12"/>
    <p:sldId id="261" r:id="rId13"/>
    <p:sldId id="270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68" d="100"/>
          <a:sy n="68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B9E1B-77DD-42D3-8D87-680F164F46AF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BC349-4D66-45AA-88F3-0B8428E0D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2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0DAD6-E7CC-4852-B9F4-F5028A85C779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68B67-3A6C-4483-A0AF-FE6E9478E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0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earningconsortium.org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70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06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only 14 standards</a:t>
            </a:r>
            <a:r>
              <a:rPr lang="en-US" baseline="0" dirty="0"/>
              <a:t> were considered “essential”</a:t>
            </a:r>
          </a:p>
          <a:p>
            <a:r>
              <a:rPr lang="en-US" baseline="0" dirty="0"/>
              <a:t>Also got rid of technology section since all of it involves technology</a:t>
            </a:r>
          </a:p>
          <a:p>
            <a:r>
              <a:rPr lang="en-US" baseline="0" dirty="0"/>
              <a:t>Added teaching criteria…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04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22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Sloan is now Online Learning</a:t>
            </a:r>
            <a:r>
              <a:rPr lang="en-US" baseline="0" dirty="0"/>
              <a:t> Consortium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http://onlinelearningconsortium.org/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59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</a:t>
            </a:r>
            <a:r>
              <a:rPr lang="en-US" baseline="0" dirty="0"/>
              <a:t> POET program focuses on lots of these: helping faculty (satisfaction), making courses and teaching better for students (satisfaction), cost effectiveness (so much less than QM), learning…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93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7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0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12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3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36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68B67-3A6C-4483-A0AF-FE6E9478EC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38F06F-250B-47FA-8461-972B8D3D857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C2F65FA-41F9-4D1C-8280-B01267217B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c.edu/poet/wp-content/uploads/sites/2/2014/06/LSC-POET-TM-Peer-Review-ProcessJa.-2016.pdf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sc.edu/poet/wp-content/uploads/sites/2/2014/06/POET-peer-review-supplement-rubric-final.pdf" TargetMode="External"/><Relationship Id="rId5" Type="http://schemas.openxmlformats.org/officeDocument/2006/relationships/hyperlink" Target="http://www.lsc.edu/poet/wp-content/uploads/sites/2/2014/06/POET-annotated-peer-review-rubric-Jan.-2016.pdf" TargetMode="External"/><Relationship Id="rId4" Type="http://schemas.openxmlformats.org/officeDocument/2006/relationships/hyperlink" Target="http://www.lsc.edu/poet/wp-content/uploads/sites/2/2014/06/POET-peer-review-rubric-Jan.-2016.pd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.swing@lsc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mailto:h.erpestad@lsc.edu" TargetMode="External"/><Relationship Id="rId4" Type="http://schemas.openxmlformats.org/officeDocument/2006/relationships/hyperlink" Target="mailto:j.ondich@lsc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earningconsortium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.bin"/><Relationship Id="rId4" Type="http://schemas.openxmlformats.org/officeDocument/2006/relationships/hyperlink" Target="http://onlinelearningconsortium.org/about/quality-framework-five-pillars/" TargetMode="External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c.edu/poet/wp-content/uploads/sites/2/2014/07/Faculty-Evaluation-Worksheet_2016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lsc.edu/poet/wp-content/uploads/sites/2/2014/07/Online-Teaching-Observation-Rubric_2016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c.edu/poet/wp-content/uploads/sites/2/2014/06/POET-Level-One-Outcomes.pdf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sc.edu/poet/wp-content/uploads/sites/2/2014/06/POET-Level-4-outcomes.pdf" TargetMode="External"/><Relationship Id="rId5" Type="http://schemas.openxmlformats.org/officeDocument/2006/relationships/hyperlink" Target="http://www.lsc.edu/poet/wp-content/uploads/sites/2/2014/07/POET-Level-3-syllabusSpring2016.pdf" TargetMode="External"/><Relationship Id="rId4" Type="http://schemas.openxmlformats.org/officeDocument/2006/relationships/hyperlink" Target="http://www.lsc.edu/poet/wp-content/uploads/sites/2/2014/06/POET-Level-Two-Outcomes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c.edu/poet/wp-content/uploads/sites/2/2014/06/confidentialityform2015-16-2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lsc.edu/poet/wp-content/uploads/sites/2/2014/06/Instructor-Worksheet-newes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Jody Ondich</a:t>
            </a:r>
          </a:p>
          <a:p>
            <a:r>
              <a:rPr lang="en-US" dirty="0">
                <a:solidFill>
                  <a:schemeClr val="tx1"/>
                </a:solidFill>
              </a:rPr>
              <a:t>POET Peer Review Coordinator</a:t>
            </a:r>
            <a:br>
              <a:rPr lang="en-US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05930"/>
            <a:ext cx="89916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dirty="0" err="1"/>
              <a:t>POETry</a:t>
            </a:r>
            <a:r>
              <a:rPr lang="en-US" dirty="0"/>
              <a:t> of Collaboration: Collaborative Training, Evaluation and Progress Through the POET Program</a:t>
            </a:r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3" descr="LogoWithoutSloganColor_Thumbnai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486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2" y="4861698"/>
            <a:ext cx="5562600" cy="169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2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sz="5100" dirty="0"/>
              <a:t>Part Three: Online Peer Review </a:t>
            </a:r>
          </a:p>
          <a:p>
            <a:pPr marL="0" indent="0">
              <a:buNone/>
            </a:pPr>
            <a:endParaRPr lang="en-US" sz="5100" dirty="0"/>
          </a:p>
          <a:p>
            <a:pPr marL="320040" lvl="1" indent="0">
              <a:buNone/>
            </a:pPr>
            <a:r>
              <a:rPr lang="en-US" sz="3400" dirty="0">
                <a:hlinkClick r:id="rId3"/>
              </a:rPr>
              <a:t>Peer Review Process Summary</a:t>
            </a:r>
            <a:endParaRPr lang="en-US" sz="3400" dirty="0"/>
          </a:p>
          <a:p>
            <a:pPr marL="320040" lvl="1" indent="0">
              <a:buNone/>
            </a:pPr>
            <a:r>
              <a:rPr lang="en-US" sz="3400" dirty="0">
                <a:hlinkClick r:id="rId4"/>
              </a:rPr>
              <a:t>Peer Review Rubric</a:t>
            </a:r>
            <a:endParaRPr lang="en-US" sz="3400" dirty="0"/>
          </a:p>
          <a:p>
            <a:pPr marL="320040" lvl="1" indent="0">
              <a:buNone/>
            </a:pPr>
            <a:r>
              <a:rPr lang="en-US" sz="3400" dirty="0">
                <a:hlinkClick r:id="rId5"/>
              </a:rPr>
              <a:t>Peer Review Rubric with Annotations</a:t>
            </a:r>
            <a:endParaRPr lang="en-US" sz="3400" dirty="0"/>
          </a:p>
          <a:p>
            <a:pPr marL="320040" lvl="1" indent="0">
              <a:buNone/>
            </a:pPr>
            <a:r>
              <a:rPr lang="en-US" sz="3400" dirty="0">
                <a:hlinkClick r:id="rId6"/>
              </a:rPr>
              <a:t>Rubric for Classroom Supplement</a:t>
            </a:r>
            <a:endParaRPr lang="en-US" sz="3400" dirty="0"/>
          </a:p>
          <a:p>
            <a:pPr marL="32004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19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Peer Review?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4191000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Improves quality of course design and teaching</a:t>
            </a:r>
          </a:p>
          <a:p>
            <a:r>
              <a:rPr lang="en-US" sz="2800" dirty="0"/>
              <a:t>Both peer reviewers and those reviewed share ideas and materials:  Improves Pedagogy</a:t>
            </a:r>
          </a:p>
          <a:p>
            <a:r>
              <a:rPr lang="en-US" sz="2800" dirty="0"/>
              <a:t>Part of AQIP: emphasizes continuous improvement</a:t>
            </a:r>
          </a:p>
          <a:p>
            <a:r>
              <a:rPr lang="en-US" sz="2800" dirty="0"/>
              <a:t>Communication and collaboration across departments, divisions, and sections of the college community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65315"/>
            <a:ext cx="3257645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4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1143000"/>
          </a:xfrm>
        </p:spPr>
        <p:txBody>
          <a:bodyPr>
            <a:noAutofit/>
          </a:bodyPr>
          <a:lstStyle/>
          <a:p>
            <a:r>
              <a:rPr lang="en-US" sz="4400" b="1" dirty="0"/>
              <a:t>Online Peer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en-US" dirty="0"/>
              <a:t>Met/not met essential standards—23</a:t>
            </a:r>
          </a:p>
          <a:p>
            <a:r>
              <a:rPr lang="en-US" dirty="0"/>
              <a:t>Best practices--13</a:t>
            </a:r>
          </a:p>
          <a:p>
            <a:r>
              <a:rPr lang="en-US" dirty="0"/>
              <a:t>Integrated best practices in online teaching/pedagogy with online universal course design</a:t>
            </a:r>
          </a:p>
          <a:p>
            <a:r>
              <a:rPr lang="en-US" dirty="0"/>
              <a:t>Stipend for lead reviewer $150</a:t>
            </a:r>
          </a:p>
          <a:p>
            <a:pPr marL="320040" lvl="1" indent="0">
              <a:buNone/>
            </a:pPr>
            <a:r>
              <a:rPr lang="en-US" dirty="0"/>
              <a:t>   5 reviews will be led by Peer Review Coordinator/semester</a:t>
            </a:r>
          </a:p>
          <a:p>
            <a:pPr marL="320040" lvl="1" indent="0">
              <a:buNone/>
            </a:pPr>
            <a:r>
              <a:rPr lang="en-US" dirty="0"/>
              <a:t>   Other teams can be lead by a Peer Reviewer</a:t>
            </a:r>
          </a:p>
          <a:p>
            <a:r>
              <a:rPr lang="en-US" dirty="0"/>
              <a:t>Faculty led and driven, no administrative oversight </a:t>
            </a:r>
          </a:p>
          <a:p>
            <a:r>
              <a:rPr lang="en-US" dirty="0"/>
              <a:t>The 3 Ps:  Peer Support, Pedagogy and Professionalism</a:t>
            </a:r>
          </a:p>
          <a:p>
            <a:r>
              <a:rPr lang="en-US" dirty="0"/>
              <a:t>Always review a live course—confidentiality essential for students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65315"/>
            <a:ext cx="3257645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0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19200"/>
            <a:ext cx="7772400" cy="838200"/>
          </a:xfrm>
        </p:spPr>
        <p:txBody>
          <a:bodyPr/>
          <a:lstStyle/>
          <a:p>
            <a:r>
              <a:rPr lang="en-US" dirty="0"/>
              <a:t>Tips for Peer Reviewing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362200"/>
            <a:ext cx="7772400" cy="36576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Approach review as if you were a student</a:t>
            </a:r>
          </a:p>
          <a:p>
            <a:r>
              <a:rPr lang="en-US" sz="2800" dirty="0"/>
              <a:t>Look at Discussion student questions first—what confuses them?</a:t>
            </a:r>
          </a:p>
          <a:p>
            <a:r>
              <a:rPr lang="en-US" sz="2800" dirty="0"/>
              <a:t>Look at introductory materials carefully</a:t>
            </a:r>
          </a:p>
          <a:p>
            <a:r>
              <a:rPr lang="en-US" sz="2800" dirty="0"/>
              <a:t>Look at instructor feedback</a:t>
            </a:r>
          </a:p>
          <a:p>
            <a:r>
              <a:rPr lang="en-US" sz="2800" dirty="0"/>
              <a:t>Look for ADA issues</a:t>
            </a:r>
          </a:p>
          <a:p>
            <a:r>
              <a:rPr lang="en-US" sz="2800" dirty="0"/>
              <a:t>Think about both positives and suggestions for improvement in feedback to instructor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65315"/>
            <a:ext cx="3257645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7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Contacts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US" b="1" dirty="0"/>
          </a:p>
          <a:p>
            <a:r>
              <a:rPr lang="en-US" sz="2400" b="1" dirty="0"/>
              <a:t> </a:t>
            </a:r>
            <a:endParaRPr lang="en-US" u="sng" dirty="0"/>
          </a:p>
          <a:p>
            <a:endParaRPr lang="en-US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905000"/>
            <a:ext cx="7772400" cy="40063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0070C0"/>
                </a:solidFill>
              </a:rPr>
              <a:t>Amy Jo Swing    Jody Ondich    Hanna </a:t>
            </a:r>
            <a:r>
              <a:rPr lang="en-US" sz="3000" b="1" dirty="0" err="1">
                <a:solidFill>
                  <a:srgbClr val="0070C0"/>
                </a:solidFill>
              </a:rPr>
              <a:t>Erpestad</a:t>
            </a:r>
            <a:endParaRPr lang="en-US" sz="3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1600" b="1" dirty="0"/>
              <a:t>English Instructor and             Philosophy/Humanities       Dean of Fine Arts and Sciences</a:t>
            </a:r>
          </a:p>
          <a:p>
            <a:pPr marL="0" indent="0">
              <a:buNone/>
            </a:pPr>
            <a:r>
              <a:rPr lang="en-US" sz="1600" b="1" dirty="0"/>
              <a:t>POET Training Coordinator      POET Peer Review                  E-Learning Administrator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Lake Superior College               Lake Superior College           Lake Superior College</a:t>
            </a:r>
          </a:p>
          <a:p>
            <a:pPr marL="0" indent="0">
              <a:buNone/>
            </a:pPr>
            <a:r>
              <a:rPr lang="en-US" sz="1600" b="1" dirty="0"/>
              <a:t>Duluth, Minnesota                     Duluth, Minnesota                  Duluth, Minnesota</a:t>
            </a:r>
          </a:p>
          <a:p>
            <a:pPr marL="0" indent="0">
              <a:buNone/>
            </a:pPr>
            <a:r>
              <a:rPr lang="en-US" sz="1600" b="1" dirty="0">
                <a:hlinkClick r:id="rId3"/>
              </a:rPr>
              <a:t>a.swing@lsc.edu</a:t>
            </a:r>
            <a:r>
              <a:rPr lang="en-US" sz="1600" b="1" dirty="0"/>
              <a:t>                         </a:t>
            </a:r>
            <a:r>
              <a:rPr lang="en-US" sz="1600" b="1" dirty="0">
                <a:hlinkClick r:id="rId4"/>
              </a:rPr>
              <a:t>j.ondich@lsc.edu</a:t>
            </a:r>
            <a:r>
              <a:rPr lang="en-US" sz="1600" b="1" dirty="0"/>
              <a:t>                     </a:t>
            </a:r>
            <a:r>
              <a:rPr lang="en-US" sz="1600" b="1" dirty="0">
                <a:hlinkClick r:id="rId5"/>
              </a:rPr>
              <a:t>h.erpestad@lsc.edu</a:t>
            </a:r>
            <a:r>
              <a:rPr lang="en-US" sz="1600" b="1" dirty="0"/>
              <a:t>   </a:t>
            </a:r>
          </a:p>
          <a:p>
            <a:pPr marL="0" indent="0">
              <a:buNone/>
            </a:pPr>
            <a:r>
              <a:rPr lang="en-US" sz="1600" b="1" dirty="0"/>
              <a:t>218.733.7670                                  218.733.6918                               218.733.7667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4"/>
          </p:nvPr>
        </p:nvSpPr>
        <p:spPr>
          <a:xfrm flipH="1" flipV="1">
            <a:off x="8686800" y="5923085"/>
            <a:ext cx="1600200" cy="13921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90028"/>
            <a:ext cx="3257645" cy="990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" y="6019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POET Website: http://www.lsc.edu/poet</a:t>
            </a:r>
          </a:p>
        </p:txBody>
      </p:sp>
    </p:spTree>
    <p:extLst>
      <p:ext uri="{BB962C8B-B14F-4D97-AF65-F5344CB8AC3E}">
        <p14:creationId xmlns:p14="http://schemas.microsoft.com/office/powerpoint/2010/main" val="231017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altLang="en-US" sz="5400" dirty="0"/>
              <a:t>Research Based: </a:t>
            </a:r>
            <a:br>
              <a:rPr lang="en-US" altLang="en-US" sz="5400" dirty="0"/>
            </a:br>
            <a:r>
              <a:rPr lang="en-US" altLang="en-US" sz="5400" dirty="0"/>
              <a:t>Online Learning Consortium:</a:t>
            </a:r>
            <a:br>
              <a:rPr lang="en-US" altLang="en-US" sz="5400" dirty="0"/>
            </a:br>
            <a:r>
              <a:rPr lang="en-US" altLang="en-US" sz="5400" dirty="0"/>
              <a:t>Sharing Effective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05200"/>
            <a:ext cx="8229600" cy="28194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A non-profit U.S. consortium of institutions and organizations committed to </a:t>
            </a:r>
            <a:r>
              <a:rPr lang="en-US" altLang="en-US" sz="2400" b="1" dirty="0">
                <a:solidFill>
                  <a:schemeClr val="tx2"/>
                </a:solidFill>
                <a:cs typeface="Times New Roman" pitchFamily="18" charset="0"/>
              </a:rPr>
              <a:t>sharing effective </a:t>
            </a:r>
            <a:br>
              <a:rPr lang="en-US" altLang="en-US" sz="2400" b="1" dirty="0">
                <a:solidFill>
                  <a:schemeClr val="tx2"/>
                </a:solidFill>
                <a:cs typeface="Times New Roman" pitchFamily="18" charset="0"/>
              </a:rPr>
            </a:br>
            <a:r>
              <a:rPr lang="en-US" altLang="en-US" sz="2400" b="1" dirty="0">
                <a:solidFill>
                  <a:schemeClr val="tx2"/>
                </a:solidFill>
                <a:cs typeface="Times New Roman" pitchFamily="18" charset="0"/>
              </a:rPr>
              <a:t>e-learning practices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2000" u="sng" dirty="0">
                <a:hlinkClick r:id="rId3"/>
              </a:rPr>
              <a:t>http://onlinelearningconsortium.org/</a:t>
            </a:r>
            <a:r>
              <a:rPr lang="en-US" sz="2000" dirty="0"/>
              <a:t> </a:t>
            </a:r>
          </a:p>
          <a:p>
            <a:pPr>
              <a:buFont typeface="Wingdings" pitchFamily="2" charset="2"/>
              <a:buNone/>
            </a:pPr>
            <a:br>
              <a:rPr lang="en-US" alt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2000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US" altLang="en-US" sz="2400" dirty="0">
                <a:cs typeface="Times New Roman" pitchFamily="18" charset="0"/>
              </a:rPr>
              <a:t>2002 Report: </a:t>
            </a:r>
            <a:r>
              <a:rPr lang="en-US" altLang="en-US" sz="2400" dirty="0">
                <a:latin typeface="Trebuchet MS"/>
                <a:cs typeface="Times New Roman" pitchFamily="18" charset="0"/>
              </a:rPr>
              <a:t>“</a:t>
            </a:r>
            <a:r>
              <a:rPr lang="en-US" altLang="en-US" sz="2400" dirty="0">
                <a:cs typeface="Times New Roman" pitchFamily="18" charset="0"/>
              </a:rPr>
              <a:t>Five Pillars of Quality Online Education</a:t>
            </a:r>
            <a:r>
              <a:rPr lang="en-US" altLang="en-US" sz="2400" dirty="0">
                <a:latin typeface="Trebuchet MS"/>
                <a:cs typeface="Times New Roman" pitchFamily="18" charset="0"/>
              </a:rPr>
              <a:t>”</a:t>
            </a:r>
            <a:endParaRPr lang="en-US" altLang="en-US" sz="2400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cs typeface="Times New Roman" pitchFamily="18" charset="0"/>
              </a:rPr>
              <a:t>   - Research-based, 40 experts consulted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3581400"/>
            <a:ext cx="1459760" cy="1479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4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C820394B-DC99-441C-8BFF-FC7663A2C32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609600"/>
            <a:ext cx="8382000" cy="68897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/>
              <a:t>Five Pillars of Quality Online Education</a:t>
            </a:r>
            <a:br>
              <a:rPr lang="en-US" altLang="en-US" sz="2800" dirty="0"/>
            </a:br>
            <a:br>
              <a:rPr lang="en-US" altLang="en-US" sz="1200" dirty="0"/>
            </a:br>
            <a:r>
              <a:rPr lang="en-US" altLang="en-US" sz="1800" dirty="0">
                <a:solidFill>
                  <a:schemeClr val="tx1"/>
                </a:solidFill>
              </a:rPr>
              <a:t>Adapted from </a:t>
            </a:r>
            <a:r>
              <a:rPr lang="en-US" altLang="en-US" sz="1800" b="1" dirty="0">
                <a:solidFill>
                  <a:schemeClr val="tx1"/>
                </a:solidFill>
              </a:rPr>
              <a:t>Sloan-C effective practices: </a:t>
            </a:r>
            <a:r>
              <a:rPr lang="en-US" altLang="en-US" sz="1800" dirty="0">
                <a:solidFill>
                  <a:schemeClr val="tx1"/>
                </a:solidFill>
              </a:rPr>
              <a:t> </a:t>
            </a:r>
            <a:r>
              <a:rPr lang="en-US" sz="1800" u="sng" dirty="0">
                <a:hlinkClick r:id="rId4"/>
              </a:rPr>
              <a:t>http://onlinelearningconsortium.org/about/quality-framework-five-pillars/</a:t>
            </a:r>
            <a:endParaRPr lang="en-US" alt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57200" y="1752600"/>
          <a:ext cx="83820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6" name="Chart" r:id="rId5" imgW="6096000" imgH="4067085" progId="MSGraph.Chart.8">
                  <p:embed followColorScheme="full"/>
                </p:oleObj>
              </mc:Choice>
              <mc:Fallback>
                <p:oleObj name="Chart" r:id="rId5" imgW="6096000" imgH="40670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52600"/>
                        <a:ext cx="8382000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721681"/>
              </p:ext>
            </p:extLst>
          </p:nvPr>
        </p:nvGraphicFramePr>
        <p:xfrm>
          <a:off x="2209800" y="1905000"/>
          <a:ext cx="2514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" name="Chart" r:id="rId7" imgW="6096000" imgH="4067085" progId="MSGraph.Chart.8">
                  <p:embed followColorScheme="full"/>
                </p:oleObj>
              </mc:Choice>
              <mc:Fallback>
                <p:oleObj name="Chart" r:id="rId7" imgW="6096000" imgH="40670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2514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3581400" y="4572000"/>
            <a:ext cx="2286000" cy="2057400"/>
          </a:xfrm>
          <a:prstGeom prst="ellipse">
            <a:avLst/>
          </a:prstGeom>
          <a:solidFill>
            <a:srgbClr val="FFCC00">
              <a:alpha val="50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Student</a:t>
            </a:r>
            <a:r>
              <a:rPr lang="en-US" altLang="en-US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br>
              <a:rPr lang="en-US" altLang="en-US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</a:b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satisfaction</a:t>
            </a:r>
            <a:r>
              <a:rPr lang="en-US" altLang="en-US">
                <a:latin typeface="Arial" charset="0"/>
              </a:rPr>
              <a:t> </a:t>
            </a:r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1676400" y="3733800"/>
            <a:ext cx="2286000" cy="2057400"/>
          </a:xfrm>
          <a:prstGeom prst="ellipse">
            <a:avLst/>
          </a:prstGeom>
          <a:solidFill>
            <a:srgbClr val="CCFFCC">
              <a:alpha val="50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b="1" dirty="0"/>
              <a:t>Scale (Institutional</a:t>
            </a:r>
            <a:br>
              <a:rPr lang="en-US" altLang="en-US" b="1" dirty="0"/>
            </a:br>
            <a:r>
              <a:rPr lang="en-US" altLang="en-US" b="1" dirty="0"/>
              <a:t>cost</a:t>
            </a:r>
          </a:p>
          <a:p>
            <a:pPr eaLnBrk="1" hangingPunct="1"/>
            <a:r>
              <a:rPr lang="en-US" altLang="en-US" b="1" dirty="0"/>
              <a:t>Effectiveness)</a:t>
            </a:r>
          </a:p>
        </p:txBody>
      </p:sp>
      <p:graphicFrame>
        <p:nvGraphicFramePr>
          <p:cNvPr id="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022847"/>
              </p:ext>
            </p:extLst>
          </p:nvPr>
        </p:nvGraphicFramePr>
        <p:xfrm>
          <a:off x="1981200" y="1905000"/>
          <a:ext cx="2514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" name="Chart" r:id="rId8" imgW="6096000" imgH="4067085" progId="MSGraph.Chart.8">
                  <p:embed followColorScheme="full"/>
                </p:oleObj>
              </mc:Choice>
              <mc:Fallback>
                <p:oleObj name="Chart" r:id="rId8" imgW="6096000" imgH="40670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05000"/>
                        <a:ext cx="2514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509256"/>
              </p:ext>
            </p:extLst>
          </p:nvPr>
        </p:nvGraphicFramePr>
        <p:xfrm>
          <a:off x="3429000" y="2743200"/>
          <a:ext cx="25146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" name="Chart" r:id="rId9" imgW="6096000" imgH="4067085" progId="MSGraph.Chart.8">
                  <p:embed followColorScheme="full"/>
                </p:oleObj>
              </mc:Choice>
              <mc:Fallback>
                <p:oleObj name="Chart" r:id="rId9" imgW="6096000" imgH="406708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43200"/>
                        <a:ext cx="25146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2286000" y="2057400"/>
            <a:ext cx="2286000" cy="2057400"/>
          </a:xfrm>
          <a:prstGeom prst="ellipse">
            <a:avLst/>
          </a:prstGeom>
          <a:solidFill>
            <a:srgbClr val="FFFF99">
              <a:alpha val="50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b="1"/>
              <a:t>Learning</a:t>
            </a:r>
            <a:br>
              <a:rPr lang="en-US" altLang="en-US" b="1"/>
            </a:br>
            <a:r>
              <a:rPr lang="en-US" altLang="en-US" b="1"/>
              <a:t>effectiveness</a:t>
            </a:r>
          </a:p>
        </p:txBody>
      </p:sp>
      <p:sp>
        <p:nvSpPr>
          <p:cNvPr id="11" name="Oval 21"/>
          <p:cNvSpPr>
            <a:spLocks noChangeArrowheads="1"/>
          </p:cNvSpPr>
          <p:nvPr/>
        </p:nvSpPr>
        <p:spPr bwMode="auto">
          <a:xfrm>
            <a:off x="4495800" y="1981200"/>
            <a:ext cx="2286000" cy="2057400"/>
          </a:xfrm>
          <a:prstGeom prst="ellipse">
            <a:avLst/>
          </a:prstGeom>
          <a:solidFill>
            <a:srgbClr val="C0C0C0">
              <a:alpha val="50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b="1" dirty="0"/>
              <a:t>      Access</a:t>
            </a:r>
          </a:p>
        </p:txBody>
      </p:sp>
      <p:sp>
        <p:nvSpPr>
          <p:cNvPr id="12" name="Oval 22"/>
          <p:cNvSpPr>
            <a:spLocks noChangeArrowheads="1"/>
          </p:cNvSpPr>
          <p:nvPr/>
        </p:nvSpPr>
        <p:spPr bwMode="auto">
          <a:xfrm>
            <a:off x="5334000" y="3581400"/>
            <a:ext cx="2286000" cy="2057400"/>
          </a:xfrm>
          <a:prstGeom prst="ellipse">
            <a:avLst/>
          </a:prstGeom>
          <a:solidFill>
            <a:srgbClr val="CCFFFF">
              <a:alpha val="50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b="1"/>
              <a:t>Faculty</a:t>
            </a:r>
          </a:p>
          <a:p>
            <a:pPr eaLnBrk="1" hangingPunct="1"/>
            <a:r>
              <a:rPr lang="en-US" altLang="en-US" b="1"/>
              <a:t>satisfaction</a:t>
            </a:r>
          </a:p>
        </p:txBody>
      </p:sp>
      <p:sp>
        <p:nvSpPr>
          <p:cNvPr id="13" name="Oval 23"/>
          <p:cNvSpPr>
            <a:spLocks noChangeArrowheads="1"/>
          </p:cNvSpPr>
          <p:nvPr/>
        </p:nvSpPr>
        <p:spPr bwMode="auto">
          <a:xfrm>
            <a:off x="3429000" y="3048000"/>
            <a:ext cx="2286000" cy="2057400"/>
          </a:xfrm>
          <a:prstGeom prst="ellipse">
            <a:avLst/>
          </a:prstGeom>
          <a:solidFill>
            <a:schemeClr val="bg1">
              <a:alpha val="5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 altLang="en-US" b="1">
              <a:latin typeface="Arial" charset="0"/>
            </a:endParaRPr>
          </a:p>
          <a:p>
            <a:pPr eaLnBrk="1" hangingPunct="1"/>
            <a:r>
              <a:rPr lang="en-US" altLang="en-US" sz="2000" b="1">
                <a:latin typeface="Arial" charset="0"/>
              </a:rPr>
              <a:t> </a:t>
            </a:r>
            <a:r>
              <a:rPr lang="en-US" altLang="en-US" sz="2000" b="1"/>
              <a:t>QUALITY</a:t>
            </a:r>
          </a:p>
        </p:txBody>
      </p:sp>
    </p:spTree>
    <p:extLst>
      <p:ext uri="{BB962C8B-B14F-4D97-AF65-F5344CB8AC3E}">
        <p14:creationId xmlns:p14="http://schemas.microsoft.com/office/powerpoint/2010/main" val="359072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5100" dirty="0"/>
              <a:t>Part One: Administrative Tool for Evaluating Online Courses</a:t>
            </a:r>
            <a:br>
              <a:rPr lang="en-US" sz="5100" dirty="0"/>
            </a:br>
            <a:r>
              <a:rPr lang="en-US" sz="5100" dirty="0"/>
              <a:t> </a:t>
            </a:r>
          </a:p>
          <a:p>
            <a:pPr marL="320040" lvl="1" indent="0">
              <a:buNone/>
            </a:pPr>
            <a:r>
              <a:rPr lang="en-US" sz="4400" dirty="0"/>
              <a:t>     Developed by faculty and dean in 2010</a:t>
            </a:r>
          </a:p>
          <a:p>
            <a:pPr marL="320040" lvl="1" indent="0">
              <a:buNone/>
            </a:pPr>
            <a:r>
              <a:rPr lang="en-US" sz="4400" dirty="0"/>
              <a:t>     Implemented in 2011</a:t>
            </a:r>
          </a:p>
          <a:p>
            <a:pPr marL="320040" lvl="1" indent="0">
              <a:buNone/>
            </a:pPr>
            <a:endParaRPr lang="en-US" sz="4400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r>
              <a:rPr lang="en-US" sz="51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51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  <a:endParaRPr lang="en-US" sz="3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54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5100" dirty="0"/>
              <a:t>Part One: Administrative Tool for Evaluating Online Courses</a:t>
            </a:r>
            <a:br>
              <a:rPr lang="en-US" sz="5100" dirty="0"/>
            </a:br>
            <a:r>
              <a:rPr lang="en-US" sz="5100" dirty="0"/>
              <a:t> </a:t>
            </a:r>
          </a:p>
          <a:p>
            <a:pPr marL="320040" lvl="1" indent="0">
              <a:buNone/>
            </a:pPr>
            <a:r>
              <a:rPr lang="en-US" sz="4400" dirty="0">
                <a:hlinkClick r:id="rId3"/>
              </a:rPr>
              <a:t>Pre-Evaluation Faculty Worksheet</a:t>
            </a:r>
            <a:endParaRPr lang="en-US" sz="4400" dirty="0"/>
          </a:p>
          <a:p>
            <a:pPr marL="320040" lvl="1" indent="0">
              <a:buNone/>
            </a:pPr>
            <a:r>
              <a:rPr lang="en-US" sz="4400" dirty="0">
                <a:hlinkClick r:id="rId4"/>
              </a:rPr>
              <a:t>Dean's Evaluation Form</a:t>
            </a:r>
            <a:endParaRPr lang="en-US" sz="4400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08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5800" dirty="0"/>
              <a:t>Part Two: Comprehensive Online Instructor Training</a:t>
            </a:r>
          </a:p>
          <a:p>
            <a:pPr marL="0" indent="0">
              <a:buNone/>
            </a:pPr>
            <a:endParaRPr lang="en-US" sz="5100" dirty="0"/>
          </a:p>
          <a:p>
            <a:pPr marL="320040" lvl="1" indent="0">
              <a:buNone/>
            </a:pPr>
            <a:r>
              <a:rPr lang="en-US" sz="4400" dirty="0"/>
              <a:t>  Includes online teaching pedagogy and specific LE training</a:t>
            </a:r>
          </a:p>
          <a:p>
            <a:pPr marL="320040" lvl="1" indent="0">
              <a:buNone/>
            </a:pPr>
            <a:r>
              <a:rPr lang="en-US" sz="4400" dirty="0"/>
              <a:t>  Four levels of training began Spring 2015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r>
              <a:rPr lang="en-US" sz="51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51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  <a:endParaRPr lang="en-US" sz="3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20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/>
              <a:t>Part Two: Comprehensive Online Instructor Training</a:t>
            </a:r>
            <a:br>
              <a:rPr lang="en-US" sz="4600" dirty="0"/>
            </a:br>
            <a:endParaRPr lang="en-US" sz="4600" dirty="0"/>
          </a:p>
          <a:p>
            <a:pPr marL="320040" lvl="1" indent="0">
              <a:buNone/>
            </a:pPr>
            <a:r>
              <a:rPr lang="en-US" sz="2900" dirty="0">
                <a:hlinkClick r:id="rId3"/>
              </a:rPr>
              <a:t>Level 1 Description and Outcomes</a:t>
            </a:r>
            <a:endParaRPr lang="en-US" sz="2900" dirty="0"/>
          </a:p>
          <a:p>
            <a:pPr marL="320040" lvl="1" indent="0">
              <a:buNone/>
            </a:pPr>
            <a:r>
              <a:rPr lang="en-US" sz="2900" dirty="0">
                <a:hlinkClick r:id="rId4"/>
              </a:rPr>
              <a:t>Level 2 Description and Outcomes</a:t>
            </a:r>
            <a:endParaRPr lang="en-US" sz="2900" dirty="0"/>
          </a:p>
          <a:p>
            <a:pPr marL="320040" lvl="1" indent="0">
              <a:buNone/>
            </a:pPr>
            <a:r>
              <a:rPr lang="en-US" sz="2900" dirty="0">
                <a:hlinkClick r:id="rId5"/>
              </a:rPr>
              <a:t>Level 3 Description and Outcomes</a:t>
            </a:r>
            <a:endParaRPr lang="en-US" sz="2900" dirty="0"/>
          </a:p>
          <a:p>
            <a:pPr marL="320040" lvl="1" indent="0">
              <a:buNone/>
            </a:pPr>
            <a:r>
              <a:rPr lang="en-US" sz="2900" dirty="0">
                <a:hlinkClick r:id="rId6"/>
              </a:rPr>
              <a:t>Level 4 Description and Outcomes</a:t>
            </a:r>
            <a:endParaRPr lang="en-US" sz="2900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endParaRPr lang="en-US" sz="51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42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sz="5100" dirty="0"/>
              <a:t>Part Three: Online Peer Review </a:t>
            </a:r>
          </a:p>
          <a:p>
            <a:pPr marL="0" indent="0">
              <a:buNone/>
            </a:pPr>
            <a:endParaRPr lang="en-US" sz="5100" dirty="0"/>
          </a:p>
          <a:p>
            <a:pPr marL="320040" lvl="1" indent="0">
              <a:buNone/>
            </a:pPr>
            <a:r>
              <a:rPr lang="en-US" sz="4400" dirty="0"/>
              <a:t>  For continuous quality control and improvement</a:t>
            </a:r>
          </a:p>
          <a:p>
            <a:pPr marL="320040" lvl="1" indent="0">
              <a:buNone/>
            </a:pPr>
            <a:r>
              <a:rPr lang="en-US" sz="4400" dirty="0"/>
              <a:t>  To have instructors learn from each other while      </a:t>
            </a:r>
            <a:br>
              <a:rPr lang="en-US" sz="4400" dirty="0"/>
            </a:br>
            <a:r>
              <a:rPr lang="en-US" sz="4400" dirty="0"/>
              <a:t>  improving courses</a:t>
            </a:r>
          </a:p>
          <a:p>
            <a:pPr marL="32004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83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524000"/>
          </a:xfrm>
        </p:spPr>
        <p:txBody>
          <a:bodyPr>
            <a:normAutofit/>
          </a:bodyPr>
          <a:lstStyle/>
          <a:p>
            <a:r>
              <a:rPr lang="en-US" dirty="0"/>
              <a:t>LSC’s 3-part Quality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>
            <a:normAutofit/>
          </a:bodyPr>
          <a:lstStyle/>
          <a:p>
            <a:r>
              <a:rPr lang="en-US" sz="3600" dirty="0"/>
              <a:t>Part Three: Online Peer Review</a:t>
            </a:r>
            <a:br>
              <a:rPr lang="en-US" sz="3600" dirty="0"/>
            </a:br>
            <a:endParaRPr lang="en-US" sz="3600" dirty="0"/>
          </a:p>
          <a:p>
            <a:pPr marL="320040" lvl="1" indent="0">
              <a:buNone/>
            </a:pPr>
            <a:r>
              <a:rPr lang="en-US" sz="2600" dirty="0">
                <a:hlinkClick r:id="rId3"/>
              </a:rPr>
              <a:t>Confidentiality Form for Peer Reviewers</a:t>
            </a:r>
            <a:endParaRPr lang="en-US" sz="2600" dirty="0"/>
          </a:p>
          <a:p>
            <a:pPr marL="320040" lvl="1" indent="0">
              <a:buNone/>
            </a:pPr>
            <a:r>
              <a:rPr lang="en-US" sz="2600" dirty="0">
                <a:hlinkClick r:id="rId4"/>
              </a:rPr>
              <a:t>Instructor Worksheet</a:t>
            </a:r>
            <a:br>
              <a:rPr lang="en-US" sz="2600" dirty="0"/>
            </a:br>
            <a:endParaRPr lang="en-US" dirty="0"/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Lake Superior College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Program for Online Excellence in Teaching (POET™).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5562600"/>
            <a:ext cx="3428999" cy="104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918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Tm="9000"/>
    </mc:Choice>
    <mc:Fallback xmlns="">
      <p:transition advTm="900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519</TotalTime>
  <Words>486</Words>
  <Application>Microsoft Office PowerPoint</Application>
  <PresentationFormat>On-screen Show (4:3)</PresentationFormat>
  <Paragraphs>136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Franklin Gothic Book</vt:lpstr>
      <vt:lpstr>Perpetua</vt:lpstr>
      <vt:lpstr>Times New Roman</vt:lpstr>
      <vt:lpstr>Trebuchet MS</vt:lpstr>
      <vt:lpstr>Wingdings</vt:lpstr>
      <vt:lpstr>Wingdings 2</vt:lpstr>
      <vt:lpstr>Equity</vt:lpstr>
      <vt:lpstr>Chart</vt:lpstr>
      <vt:lpstr>The POETry of Collaboration: Collaborative Training, Evaluation and Progress Through the POET Program</vt:lpstr>
      <vt:lpstr>Research Based:  Online Learning Consortium: Sharing Effective Practices</vt:lpstr>
      <vt:lpstr>PowerPoint Presentation</vt:lpstr>
      <vt:lpstr>LSC’s 3-part Quality Plan</vt:lpstr>
      <vt:lpstr>LSC’s 3-part Quality Plan</vt:lpstr>
      <vt:lpstr>LSC’s 3-part Quality Plan</vt:lpstr>
      <vt:lpstr>LSC’s 3-part Quality Plan</vt:lpstr>
      <vt:lpstr>LSC’s 3-part Quality Plan</vt:lpstr>
      <vt:lpstr>LSC’s 3-part Quality Plan</vt:lpstr>
      <vt:lpstr>LSC’s 3-part Quality Plan</vt:lpstr>
      <vt:lpstr>Why Peer Review? </vt:lpstr>
      <vt:lpstr>Online Peer Review</vt:lpstr>
      <vt:lpstr>Tips for Peer Reviewing</vt:lpstr>
      <vt:lpstr>Contacts</vt:lpstr>
    </vt:vector>
  </TitlesOfParts>
  <Company>Lake Superior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Matters or Homegrown Peer Review:</dc:title>
  <dc:creator>user</dc:creator>
  <cp:lastModifiedBy>Jody Ondich</cp:lastModifiedBy>
  <cp:revision>79</cp:revision>
  <cp:lastPrinted>2014-07-28T20:52:33Z</cp:lastPrinted>
  <dcterms:created xsi:type="dcterms:W3CDTF">2014-01-22T18:42:16Z</dcterms:created>
  <dcterms:modified xsi:type="dcterms:W3CDTF">2016-07-26T01:29:32Z</dcterms:modified>
</cp:coreProperties>
</file>