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9" r:id="rId2"/>
    <p:sldId id="260" r:id="rId3"/>
    <p:sldId id="261" r:id="rId4"/>
    <p:sldId id="287" r:id="rId5"/>
    <p:sldId id="262" r:id="rId6"/>
    <p:sldId id="263" r:id="rId7"/>
    <p:sldId id="264" r:id="rId8"/>
    <p:sldId id="265" r:id="rId9"/>
    <p:sldId id="266" r:id="rId10"/>
    <p:sldId id="267" r:id="rId11"/>
    <p:sldId id="268" r:id="rId12"/>
    <p:sldId id="269" r:id="rId13"/>
    <p:sldId id="257" r:id="rId14"/>
    <p:sldId id="258" r:id="rId15"/>
    <p:sldId id="271" r:id="rId16"/>
    <p:sldId id="274" r:id="rId17"/>
    <p:sldId id="272" r:id="rId18"/>
    <p:sldId id="273" r:id="rId19"/>
    <p:sldId id="270" r:id="rId20"/>
    <p:sldId id="275" r:id="rId21"/>
    <p:sldId id="276" r:id="rId22"/>
    <p:sldId id="277" r:id="rId23"/>
    <p:sldId id="278" r:id="rId24"/>
    <p:sldId id="279" r:id="rId25"/>
    <p:sldId id="280" r:id="rId26"/>
    <p:sldId id="281" r:id="rId27"/>
    <p:sldId id="282" r:id="rId28"/>
    <p:sldId id="283" r:id="rId29"/>
    <p:sldId id="284" r:id="rId30"/>
    <p:sldId id="28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30259-13EE-4527-95FB-CD6F143973B3}" type="datetimeFigureOut">
              <a:rPr lang="en-US" smtClean="0"/>
              <a:t>7/26/2016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FBCB02-0109-49FD-9F22-EE633C1C4646}" type="slidenum">
              <a:rPr lang="en-US" smtClean="0"/>
              <a:t>‹#›</a:t>
            </a:fld>
            <a:endParaRPr lang="en-US"/>
          </a:p>
        </p:txBody>
      </p:sp>
    </p:spTree>
    <p:extLst>
      <p:ext uri="{BB962C8B-B14F-4D97-AF65-F5344CB8AC3E}">
        <p14:creationId xmlns:p14="http://schemas.microsoft.com/office/powerpoint/2010/main" val="2500441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Randy</a:t>
            </a:r>
            <a:endParaRPr lang="en-US" dirty="0"/>
          </a:p>
        </p:txBody>
      </p:sp>
      <p:sp>
        <p:nvSpPr>
          <p:cNvPr id="4" name="Slide Number Placeholder 3"/>
          <p:cNvSpPr>
            <a:spLocks noGrp="1"/>
          </p:cNvSpPr>
          <p:nvPr>
            <p:ph type="sldNum" sz="quarter" idx="10"/>
          </p:nvPr>
        </p:nvSpPr>
        <p:spPr/>
        <p:txBody>
          <a:bodyPr/>
          <a:lstStyle/>
          <a:p>
            <a:fld id="{F3F07F7E-5A4C-49C7-B178-1EEE43164B67}" type="slidenum">
              <a:rPr lang="en-US" smtClean="0"/>
              <a:t>3</a:t>
            </a:fld>
            <a:endParaRPr lang="en-US"/>
          </a:p>
        </p:txBody>
      </p:sp>
    </p:spTree>
    <p:extLst>
      <p:ext uri="{BB962C8B-B14F-4D97-AF65-F5344CB8AC3E}">
        <p14:creationId xmlns:p14="http://schemas.microsoft.com/office/powerpoint/2010/main" val="2340783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Jenn</a:t>
            </a:r>
          </a:p>
        </p:txBody>
      </p:sp>
    </p:spTree>
    <p:extLst>
      <p:ext uri="{BB962C8B-B14F-4D97-AF65-F5344CB8AC3E}">
        <p14:creationId xmlns:p14="http://schemas.microsoft.com/office/powerpoint/2010/main" val="74965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a:p>
            <a:r>
              <a:rPr lang="en-US" altLang="en-US" b="0" baseline="0" dirty="0" smtClean="0"/>
              <a:t>The</a:t>
            </a:r>
            <a:r>
              <a:rPr lang="en-US" dirty="0" smtClean="0"/>
              <a:t> holistic nature of the program includes resources for students to help with many of these areas. By learning more about resources, developing goals, identifying obstacles, and developing plans to adjust as needed, students can feel like they have more control of their college experience.  The advisor/counselor communication provides the support and encouragement needed to continue. (2 minutes)</a:t>
            </a:r>
          </a:p>
          <a:p>
            <a:endParaRPr lang="en-US" dirty="0" smtClean="0"/>
          </a:p>
          <a:p>
            <a:pPr defTabSz="933237">
              <a:defRPr/>
            </a:pPr>
            <a:r>
              <a:rPr lang="en-US" dirty="0" smtClean="0"/>
              <a:t>From: https://www.ccsse.org/center/resources/docs/publications/SENSE_2008_National_Report.pdf </a:t>
            </a:r>
          </a:p>
          <a:p>
            <a:endParaRPr lang="en-US" dirty="0" smtClean="0"/>
          </a:p>
          <a:p>
            <a:endParaRPr lang="en-US" dirty="0"/>
          </a:p>
          <a:p>
            <a:pPr lvl="0"/>
            <a:endParaRPr lang="en-US" dirty="0"/>
          </a:p>
        </p:txBody>
      </p:sp>
      <p:sp>
        <p:nvSpPr>
          <p:cNvPr id="4" name="Slide Number Placeholder 3"/>
          <p:cNvSpPr>
            <a:spLocks noGrp="1"/>
          </p:cNvSpPr>
          <p:nvPr>
            <p:ph type="sldNum" sz="quarter" idx="10"/>
          </p:nvPr>
        </p:nvSpPr>
        <p:spPr/>
        <p:txBody>
          <a:bodyPr/>
          <a:lstStyle/>
          <a:p>
            <a:fld id="{61AB8D30-FA16-412B-BB9E-2FB28C3C4D4D}" type="slidenum">
              <a:rPr lang="en-US" smtClean="0"/>
              <a:t>6</a:t>
            </a:fld>
            <a:endParaRPr lang="en-US"/>
          </a:p>
        </p:txBody>
      </p:sp>
    </p:spTree>
    <p:extLst>
      <p:ext uri="{BB962C8B-B14F-4D97-AF65-F5344CB8AC3E}">
        <p14:creationId xmlns:p14="http://schemas.microsoft.com/office/powerpoint/2010/main" val="525148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Randy</a:t>
            </a:r>
            <a:endParaRPr lang="en-US" dirty="0"/>
          </a:p>
        </p:txBody>
      </p:sp>
      <p:sp>
        <p:nvSpPr>
          <p:cNvPr id="4" name="Slide Number Placeholder 3"/>
          <p:cNvSpPr>
            <a:spLocks noGrp="1"/>
          </p:cNvSpPr>
          <p:nvPr>
            <p:ph type="sldNum" sz="quarter" idx="10"/>
          </p:nvPr>
        </p:nvSpPr>
        <p:spPr/>
        <p:txBody>
          <a:bodyPr/>
          <a:lstStyle/>
          <a:p>
            <a:fld id="{F3F07F7E-5A4C-49C7-B178-1EEE43164B67}" type="slidenum">
              <a:rPr lang="en-US" smtClean="0"/>
              <a:t>7</a:t>
            </a:fld>
            <a:endParaRPr lang="en-US"/>
          </a:p>
        </p:txBody>
      </p:sp>
    </p:spTree>
    <p:extLst>
      <p:ext uri="{BB962C8B-B14F-4D97-AF65-F5344CB8AC3E}">
        <p14:creationId xmlns:p14="http://schemas.microsoft.com/office/powerpoint/2010/main" val="1486537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Randy: Mobile technology is everywhere</a:t>
            </a:r>
            <a:r>
              <a:rPr lang="en-US" baseline="0" dirty="0" smtClean="0"/>
              <a:t> now in a student’s life! (20 seconds) – How much are you using the mobile phone to get on the internet?</a:t>
            </a:r>
          </a:p>
          <a:p>
            <a:endParaRPr lang="en-US" dirty="0"/>
          </a:p>
        </p:txBody>
      </p:sp>
      <p:sp>
        <p:nvSpPr>
          <p:cNvPr id="4" name="Slide Number Placeholder 3"/>
          <p:cNvSpPr>
            <a:spLocks noGrp="1"/>
          </p:cNvSpPr>
          <p:nvPr>
            <p:ph type="sldNum" sz="quarter" idx="10"/>
          </p:nvPr>
        </p:nvSpPr>
        <p:spPr/>
        <p:txBody>
          <a:bodyPr/>
          <a:lstStyle/>
          <a:p>
            <a:fld id="{61AB8D30-FA16-412B-BB9E-2FB28C3C4D4D}" type="slidenum">
              <a:rPr lang="en-US" smtClean="0"/>
              <a:t>8</a:t>
            </a:fld>
            <a:endParaRPr lang="en-US"/>
          </a:p>
        </p:txBody>
      </p:sp>
    </p:spTree>
    <p:extLst>
      <p:ext uri="{BB962C8B-B14F-4D97-AF65-F5344CB8AC3E}">
        <p14:creationId xmlns:p14="http://schemas.microsoft.com/office/powerpoint/2010/main" val="2624174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dirty="0" smtClean="0"/>
              <a:t>Randy: </a:t>
            </a:r>
            <a:r>
              <a:rPr lang="en-US" b="0" dirty="0" smtClean="0"/>
              <a:t>Think about how much you use your phone now versus the past 5 years to access</a:t>
            </a:r>
            <a:r>
              <a:rPr lang="en-US" b="0" baseline="0" dirty="0" smtClean="0"/>
              <a:t> the internet.  </a:t>
            </a:r>
            <a:r>
              <a:rPr lang="en-US" dirty="0" smtClean="0"/>
              <a:t>The trend continues to rise with over</a:t>
            </a:r>
            <a:r>
              <a:rPr lang="en-US" baseline="0" dirty="0" smtClean="0"/>
              <a:t> 2/3 of cell owners using their phones to go online. (30 seconds)</a:t>
            </a:r>
            <a:endParaRPr lang="en-US" dirty="0" smtClean="0"/>
          </a:p>
          <a:p>
            <a:pPr defTabSz="933237">
              <a:defRPr/>
            </a:pPr>
            <a:endParaRPr lang="en-US" dirty="0" smtClean="0"/>
          </a:p>
          <a:p>
            <a:pPr defTabSz="933237">
              <a:defRPr/>
            </a:pPr>
            <a:r>
              <a:rPr lang="en-US" dirty="0" smtClean="0"/>
              <a:t>From:</a:t>
            </a:r>
            <a:r>
              <a:rPr lang="en-US" baseline="0" dirty="0" smtClean="0"/>
              <a:t> http://www.pewinternet.org/fact-sheets/mobile-technology-fact-sheet/ </a:t>
            </a:r>
            <a:endParaRPr lang="en-US" dirty="0" smtClean="0"/>
          </a:p>
          <a:p>
            <a:endParaRPr lang="en-US" dirty="0"/>
          </a:p>
        </p:txBody>
      </p:sp>
      <p:sp>
        <p:nvSpPr>
          <p:cNvPr id="4" name="Slide Number Placeholder 3"/>
          <p:cNvSpPr>
            <a:spLocks noGrp="1"/>
          </p:cNvSpPr>
          <p:nvPr>
            <p:ph type="sldNum" sz="quarter" idx="10"/>
          </p:nvPr>
        </p:nvSpPr>
        <p:spPr/>
        <p:txBody>
          <a:bodyPr/>
          <a:lstStyle/>
          <a:p>
            <a:fld id="{61AB8D30-FA16-412B-BB9E-2FB28C3C4D4D}" type="slidenum">
              <a:rPr lang="en-US" smtClean="0"/>
              <a:t>9</a:t>
            </a:fld>
            <a:endParaRPr lang="en-US"/>
          </a:p>
        </p:txBody>
      </p:sp>
    </p:spTree>
    <p:extLst>
      <p:ext uri="{BB962C8B-B14F-4D97-AF65-F5344CB8AC3E}">
        <p14:creationId xmlns:p14="http://schemas.microsoft.com/office/powerpoint/2010/main" val="87755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dirty="0" smtClean="0"/>
              <a:t>Randy: </a:t>
            </a:r>
            <a:r>
              <a:rPr lang="en-US" b="0" dirty="0" smtClean="0"/>
              <a:t>T</a:t>
            </a:r>
            <a:r>
              <a:rPr lang="en-US" b="0" baseline="0" dirty="0" smtClean="0"/>
              <a:t>he trend is that more and more </a:t>
            </a:r>
            <a:r>
              <a:rPr lang="en-US" baseline="0" dirty="0" smtClean="0"/>
              <a:t>young people are using cell phones as their primary way to go online! Which includes an increasing percent of low income and people of color. </a:t>
            </a:r>
            <a:r>
              <a:rPr lang="en-US" b="0" dirty="0" smtClean="0"/>
              <a:t>Mobile</a:t>
            </a:r>
            <a:r>
              <a:rPr lang="en-US" b="0" baseline="0" dirty="0" smtClean="0"/>
              <a:t> access is vital! (1 minute)</a:t>
            </a:r>
          </a:p>
          <a:p>
            <a:pPr defTabSz="933237">
              <a:defRPr/>
            </a:pPr>
            <a:endParaRPr lang="en-US" b="0" baseline="0" dirty="0" smtClean="0"/>
          </a:p>
          <a:p>
            <a:pPr defTabSz="933237">
              <a:defRPr/>
            </a:pPr>
            <a:r>
              <a:rPr lang="en-US" baseline="0" dirty="0" smtClean="0"/>
              <a:t/>
            </a:r>
            <a:br>
              <a:rPr lang="en-US" baseline="0" dirty="0" smtClean="0"/>
            </a:br>
            <a:endParaRPr lang="en-US" dirty="0" smtClean="0"/>
          </a:p>
          <a:p>
            <a:pPr defTabSz="933237">
              <a:defRPr/>
            </a:pPr>
            <a:r>
              <a:rPr lang="en-US" i="1" dirty="0" smtClean="0"/>
              <a:t>[From:</a:t>
            </a:r>
            <a:r>
              <a:rPr lang="en-US" i="1" baseline="0" dirty="0" smtClean="0"/>
              <a:t> www.pewinternet.org/fact-sheets/mobile-technology-fact-sheet/] </a:t>
            </a:r>
            <a:endParaRPr lang="en-US" i="1" dirty="0" smtClean="0"/>
          </a:p>
          <a:p>
            <a:endParaRPr lang="en-US" dirty="0" smtClean="0"/>
          </a:p>
          <a:p>
            <a:pPr defTabSz="933237">
              <a:defRPr/>
            </a:pPr>
            <a:endParaRPr lang="en-US" dirty="0"/>
          </a:p>
          <a:p>
            <a:endParaRPr lang="en-US" dirty="0"/>
          </a:p>
        </p:txBody>
      </p:sp>
      <p:sp>
        <p:nvSpPr>
          <p:cNvPr id="4" name="Slide Number Placeholder 3"/>
          <p:cNvSpPr>
            <a:spLocks noGrp="1"/>
          </p:cNvSpPr>
          <p:nvPr>
            <p:ph type="sldNum" sz="quarter" idx="10"/>
          </p:nvPr>
        </p:nvSpPr>
        <p:spPr/>
        <p:txBody>
          <a:bodyPr/>
          <a:lstStyle/>
          <a:p>
            <a:fld id="{61AB8D30-FA16-412B-BB9E-2FB28C3C4D4D}" type="slidenum">
              <a:rPr lang="en-US" smtClean="0"/>
              <a:t>10</a:t>
            </a:fld>
            <a:endParaRPr lang="en-US"/>
          </a:p>
        </p:txBody>
      </p:sp>
    </p:spTree>
    <p:extLst>
      <p:ext uri="{BB962C8B-B14F-4D97-AF65-F5344CB8AC3E}">
        <p14:creationId xmlns:p14="http://schemas.microsoft.com/office/powerpoint/2010/main" val="942595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a:t>
            </a:r>
            <a:endParaRPr lang="en-US" dirty="0"/>
          </a:p>
        </p:txBody>
      </p:sp>
      <p:sp>
        <p:nvSpPr>
          <p:cNvPr id="4" name="Slide Number Placeholder 3"/>
          <p:cNvSpPr>
            <a:spLocks noGrp="1"/>
          </p:cNvSpPr>
          <p:nvPr>
            <p:ph type="sldNum" sz="quarter" idx="10"/>
          </p:nvPr>
        </p:nvSpPr>
        <p:spPr/>
        <p:txBody>
          <a:bodyPr/>
          <a:lstStyle/>
          <a:p>
            <a:fld id="{F3F07F7E-5A4C-49C7-B178-1EEE43164B67}" type="slidenum">
              <a:rPr lang="en-US" smtClean="0"/>
              <a:t>11</a:t>
            </a:fld>
            <a:endParaRPr lang="en-US"/>
          </a:p>
        </p:txBody>
      </p:sp>
    </p:spTree>
    <p:extLst>
      <p:ext uri="{BB962C8B-B14F-4D97-AF65-F5344CB8AC3E}">
        <p14:creationId xmlns:p14="http://schemas.microsoft.com/office/powerpoint/2010/main" val="2161350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a:t>
            </a:r>
            <a:endParaRPr lang="en-US" dirty="0"/>
          </a:p>
        </p:txBody>
      </p:sp>
      <p:sp>
        <p:nvSpPr>
          <p:cNvPr id="4" name="Slide Number Placeholder 3"/>
          <p:cNvSpPr>
            <a:spLocks noGrp="1"/>
          </p:cNvSpPr>
          <p:nvPr>
            <p:ph type="sldNum" sz="quarter" idx="10"/>
          </p:nvPr>
        </p:nvSpPr>
        <p:spPr/>
        <p:txBody>
          <a:bodyPr/>
          <a:lstStyle/>
          <a:p>
            <a:fld id="{F3F07F7E-5A4C-49C7-B178-1EEE43164B67}" type="slidenum">
              <a:rPr lang="en-US" smtClean="0"/>
              <a:t>12</a:t>
            </a:fld>
            <a:endParaRPr lang="en-US"/>
          </a:p>
        </p:txBody>
      </p:sp>
    </p:spTree>
    <p:extLst>
      <p:ext uri="{BB962C8B-B14F-4D97-AF65-F5344CB8AC3E}">
        <p14:creationId xmlns:p14="http://schemas.microsoft.com/office/powerpoint/2010/main" val="2661041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1D3F37-4E79-47E9-85A8-6989499E21F5}" type="datetimeFigureOut">
              <a:rPr lang="en-US" smtClean="0"/>
              <a:t>7/26/2016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8C0C3-CCB6-4E11-8F43-0F27A0016715}" type="slidenum">
              <a:rPr lang="en-US" smtClean="0"/>
              <a:t>‹#›</a:t>
            </a:fld>
            <a:endParaRPr lang="en-US"/>
          </a:p>
        </p:txBody>
      </p:sp>
    </p:spTree>
    <p:extLst>
      <p:ext uri="{BB962C8B-B14F-4D97-AF65-F5344CB8AC3E}">
        <p14:creationId xmlns:p14="http://schemas.microsoft.com/office/powerpoint/2010/main" val="3816939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1D3F37-4E79-47E9-85A8-6989499E21F5}" type="datetimeFigureOut">
              <a:rPr lang="en-US" smtClean="0"/>
              <a:t>7/26/2016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8C0C3-CCB6-4E11-8F43-0F27A0016715}" type="slidenum">
              <a:rPr lang="en-US" smtClean="0"/>
              <a:t>‹#›</a:t>
            </a:fld>
            <a:endParaRPr lang="en-US"/>
          </a:p>
        </p:txBody>
      </p:sp>
    </p:spTree>
    <p:extLst>
      <p:ext uri="{BB962C8B-B14F-4D97-AF65-F5344CB8AC3E}">
        <p14:creationId xmlns:p14="http://schemas.microsoft.com/office/powerpoint/2010/main" val="3799690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1D3F37-4E79-47E9-85A8-6989499E21F5}" type="datetimeFigureOut">
              <a:rPr lang="en-US" smtClean="0"/>
              <a:t>7/26/2016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8C0C3-CCB6-4E11-8F43-0F27A0016715}" type="slidenum">
              <a:rPr lang="en-US" smtClean="0"/>
              <a:t>‹#›</a:t>
            </a:fld>
            <a:endParaRPr lang="en-US"/>
          </a:p>
        </p:txBody>
      </p:sp>
    </p:spTree>
    <p:extLst>
      <p:ext uri="{BB962C8B-B14F-4D97-AF65-F5344CB8AC3E}">
        <p14:creationId xmlns:p14="http://schemas.microsoft.com/office/powerpoint/2010/main" val="1176126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1D3F37-4E79-47E9-85A8-6989499E21F5}" type="datetimeFigureOut">
              <a:rPr lang="en-US" smtClean="0"/>
              <a:t>7/26/2016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8C0C3-CCB6-4E11-8F43-0F27A0016715}" type="slidenum">
              <a:rPr lang="en-US" smtClean="0"/>
              <a:t>‹#›</a:t>
            </a:fld>
            <a:endParaRPr lang="en-US"/>
          </a:p>
        </p:txBody>
      </p:sp>
    </p:spTree>
    <p:extLst>
      <p:ext uri="{BB962C8B-B14F-4D97-AF65-F5344CB8AC3E}">
        <p14:creationId xmlns:p14="http://schemas.microsoft.com/office/powerpoint/2010/main" val="3583177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1D3F37-4E79-47E9-85A8-6989499E21F5}" type="datetimeFigureOut">
              <a:rPr lang="en-US" smtClean="0"/>
              <a:t>7/26/2016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8C0C3-CCB6-4E11-8F43-0F27A0016715}" type="slidenum">
              <a:rPr lang="en-US" smtClean="0"/>
              <a:t>‹#›</a:t>
            </a:fld>
            <a:endParaRPr lang="en-US"/>
          </a:p>
        </p:txBody>
      </p:sp>
    </p:spTree>
    <p:extLst>
      <p:ext uri="{BB962C8B-B14F-4D97-AF65-F5344CB8AC3E}">
        <p14:creationId xmlns:p14="http://schemas.microsoft.com/office/powerpoint/2010/main" val="814472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1D3F37-4E79-47E9-85A8-6989499E21F5}" type="datetimeFigureOut">
              <a:rPr lang="en-US" smtClean="0"/>
              <a:t>7/26/2016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8C0C3-CCB6-4E11-8F43-0F27A0016715}" type="slidenum">
              <a:rPr lang="en-US" smtClean="0"/>
              <a:t>‹#›</a:t>
            </a:fld>
            <a:endParaRPr lang="en-US"/>
          </a:p>
        </p:txBody>
      </p:sp>
    </p:spTree>
    <p:extLst>
      <p:ext uri="{BB962C8B-B14F-4D97-AF65-F5344CB8AC3E}">
        <p14:creationId xmlns:p14="http://schemas.microsoft.com/office/powerpoint/2010/main" val="2366210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1D3F37-4E79-47E9-85A8-6989499E21F5}" type="datetimeFigureOut">
              <a:rPr lang="en-US" smtClean="0"/>
              <a:t>7/26/2016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38C0C3-CCB6-4E11-8F43-0F27A0016715}" type="slidenum">
              <a:rPr lang="en-US" smtClean="0"/>
              <a:t>‹#›</a:t>
            </a:fld>
            <a:endParaRPr lang="en-US"/>
          </a:p>
        </p:txBody>
      </p:sp>
    </p:spTree>
    <p:extLst>
      <p:ext uri="{BB962C8B-B14F-4D97-AF65-F5344CB8AC3E}">
        <p14:creationId xmlns:p14="http://schemas.microsoft.com/office/powerpoint/2010/main" val="337487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1D3F37-4E79-47E9-85A8-6989499E21F5}" type="datetimeFigureOut">
              <a:rPr lang="en-US" smtClean="0"/>
              <a:t>7/26/2016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38C0C3-CCB6-4E11-8F43-0F27A0016715}" type="slidenum">
              <a:rPr lang="en-US" smtClean="0"/>
              <a:t>‹#›</a:t>
            </a:fld>
            <a:endParaRPr lang="en-US"/>
          </a:p>
        </p:txBody>
      </p:sp>
    </p:spTree>
    <p:extLst>
      <p:ext uri="{BB962C8B-B14F-4D97-AF65-F5344CB8AC3E}">
        <p14:creationId xmlns:p14="http://schemas.microsoft.com/office/powerpoint/2010/main" val="3325098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1D3F37-4E79-47E9-85A8-6989499E21F5}" type="datetimeFigureOut">
              <a:rPr lang="en-US" smtClean="0"/>
              <a:t>7/26/2016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38C0C3-CCB6-4E11-8F43-0F27A0016715}" type="slidenum">
              <a:rPr lang="en-US" smtClean="0"/>
              <a:t>‹#›</a:t>
            </a:fld>
            <a:endParaRPr lang="en-US"/>
          </a:p>
        </p:txBody>
      </p:sp>
    </p:spTree>
    <p:extLst>
      <p:ext uri="{BB962C8B-B14F-4D97-AF65-F5344CB8AC3E}">
        <p14:creationId xmlns:p14="http://schemas.microsoft.com/office/powerpoint/2010/main" val="221685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1D3F37-4E79-47E9-85A8-6989499E21F5}" type="datetimeFigureOut">
              <a:rPr lang="en-US" smtClean="0"/>
              <a:t>7/26/2016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8C0C3-CCB6-4E11-8F43-0F27A0016715}" type="slidenum">
              <a:rPr lang="en-US" smtClean="0"/>
              <a:t>‹#›</a:t>
            </a:fld>
            <a:endParaRPr lang="en-US"/>
          </a:p>
        </p:txBody>
      </p:sp>
    </p:spTree>
    <p:extLst>
      <p:ext uri="{BB962C8B-B14F-4D97-AF65-F5344CB8AC3E}">
        <p14:creationId xmlns:p14="http://schemas.microsoft.com/office/powerpoint/2010/main" val="42360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1D3F37-4E79-47E9-85A8-6989499E21F5}" type="datetimeFigureOut">
              <a:rPr lang="en-US" smtClean="0"/>
              <a:t>7/26/2016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8C0C3-CCB6-4E11-8F43-0F27A0016715}" type="slidenum">
              <a:rPr lang="en-US" smtClean="0"/>
              <a:t>‹#›</a:t>
            </a:fld>
            <a:endParaRPr lang="en-US"/>
          </a:p>
        </p:txBody>
      </p:sp>
    </p:spTree>
    <p:extLst>
      <p:ext uri="{BB962C8B-B14F-4D97-AF65-F5344CB8AC3E}">
        <p14:creationId xmlns:p14="http://schemas.microsoft.com/office/powerpoint/2010/main" val="3305741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1D3F37-4E79-47E9-85A8-6989499E21F5}" type="datetimeFigureOut">
              <a:rPr lang="en-US" smtClean="0"/>
              <a:t>7/26/2016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38C0C3-CCB6-4E11-8F43-0F27A0016715}" type="slidenum">
              <a:rPr lang="en-US" smtClean="0"/>
              <a:t>‹#›</a:t>
            </a:fld>
            <a:endParaRPr lang="en-US"/>
          </a:p>
        </p:txBody>
      </p:sp>
    </p:spTree>
    <p:extLst>
      <p:ext uri="{BB962C8B-B14F-4D97-AF65-F5344CB8AC3E}">
        <p14:creationId xmlns:p14="http://schemas.microsoft.com/office/powerpoint/2010/main" val="1881287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ZBh_0NHv0l4&amp;feature=youtu.b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skillz.com/blog/&amp;ei=7FusVLmJFIaSyQSe6YKoDw&amp;psig=AFQjCNHbIQ9PjEiagkoep-s_Lz3C2C2ZKQ&amp;ust=1420668257400889"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021" y="3401438"/>
            <a:ext cx="10630284" cy="1320800"/>
          </a:xfrm>
        </p:spPr>
        <p:txBody>
          <a:bodyPr>
            <a:noAutofit/>
          </a:bodyPr>
          <a:lstStyle/>
          <a:p>
            <a:r>
              <a:rPr lang="en-US" sz="4400" b="1" dirty="0"/>
              <a:t>GPS </a:t>
            </a:r>
            <a:r>
              <a:rPr lang="en-US" sz="4400" b="1" dirty="0" smtClean="0"/>
              <a:t>LifePlan 2.0 Launc</a:t>
            </a:r>
            <a:r>
              <a:rPr lang="en-US" b="1" dirty="0" smtClean="0"/>
              <a:t>h Party—Create the Life You Want</a:t>
            </a:r>
            <a:r>
              <a:rPr lang="en-US" sz="4400" b="1" dirty="0" smtClean="0"/>
              <a:t>: Goals </a:t>
            </a:r>
            <a:r>
              <a:rPr lang="en-US" sz="4400" b="1" dirty="0"/>
              <a:t>+ Plans = Success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8877" y="624976"/>
            <a:ext cx="6614809" cy="1534488"/>
          </a:xfrm>
          <a:prstGeom prst="rect">
            <a:avLst/>
          </a:prstGeom>
        </p:spPr>
      </p:pic>
    </p:spTree>
    <p:extLst>
      <p:ext uri="{BB962C8B-B14F-4D97-AF65-F5344CB8AC3E}">
        <p14:creationId xmlns:p14="http://schemas.microsoft.com/office/powerpoint/2010/main" val="736277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66666" y="2444352"/>
            <a:ext cx="1302707" cy="989556"/>
          </a:xfrm>
          <a:prstGeom prst="rect">
            <a:avLst/>
          </a:prstGeom>
          <a:solidFill>
            <a:srgbClr val="EE4112"/>
          </a:solidFill>
          <a:ln>
            <a:solidFill>
              <a:srgbClr val="305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45%</a:t>
            </a:r>
            <a:endParaRPr lang="en-US" sz="3200" dirty="0"/>
          </a:p>
        </p:txBody>
      </p:sp>
      <p:sp>
        <p:nvSpPr>
          <p:cNvPr id="8" name="TextBox 7"/>
          <p:cNvSpPr txBox="1"/>
          <p:nvPr/>
        </p:nvSpPr>
        <p:spPr>
          <a:xfrm>
            <a:off x="8046290" y="1566399"/>
            <a:ext cx="3716934" cy="2677656"/>
          </a:xfrm>
          <a:prstGeom prst="rect">
            <a:avLst/>
          </a:prstGeom>
          <a:noFill/>
        </p:spPr>
        <p:txBody>
          <a:bodyPr wrap="square" rtlCol="0">
            <a:spAutoFit/>
          </a:bodyPr>
          <a:lstStyle/>
          <a:p>
            <a:r>
              <a:rPr lang="en-US" sz="2800" dirty="0"/>
              <a:t>U</a:t>
            </a:r>
            <a:r>
              <a:rPr lang="en-US" sz="2800" dirty="0" smtClean="0"/>
              <a:t>sers living in households with annual income less than $30,000 mostly use their phone to go online</a:t>
            </a:r>
            <a:r>
              <a:rPr lang="en-US" dirty="0" smtClean="0"/>
              <a:t>.</a:t>
            </a:r>
            <a:endParaRPr lang="en-US" dirty="0"/>
          </a:p>
        </p:txBody>
      </p:sp>
      <p:sp>
        <p:nvSpPr>
          <p:cNvPr id="9" name="Rectangle 8"/>
          <p:cNvSpPr/>
          <p:nvPr/>
        </p:nvSpPr>
        <p:spPr>
          <a:xfrm>
            <a:off x="6366666" y="4976506"/>
            <a:ext cx="1302707" cy="989556"/>
          </a:xfrm>
          <a:prstGeom prst="rect">
            <a:avLst/>
          </a:prstGeom>
          <a:solidFill>
            <a:schemeClr val="accent3"/>
          </a:solidFill>
          <a:ln>
            <a:solidFill>
              <a:srgbClr val="305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60%</a:t>
            </a:r>
            <a:endParaRPr lang="en-US" sz="3200" dirty="0">
              <a:solidFill>
                <a:schemeClr val="tx1"/>
              </a:solidFill>
            </a:endParaRPr>
          </a:p>
        </p:txBody>
      </p:sp>
      <p:sp>
        <p:nvSpPr>
          <p:cNvPr id="10" name="TextBox 9"/>
          <p:cNvSpPr txBox="1"/>
          <p:nvPr/>
        </p:nvSpPr>
        <p:spPr>
          <a:xfrm>
            <a:off x="8046290" y="4818635"/>
            <a:ext cx="3269432" cy="1384995"/>
          </a:xfrm>
          <a:prstGeom prst="rect">
            <a:avLst/>
          </a:prstGeom>
          <a:noFill/>
        </p:spPr>
        <p:txBody>
          <a:bodyPr wrap="square" rtlCol="0">
            <a:spAutoFit/>
          </a:bodyPr>
          <a:lstStyle/>
          <a:p>
            <a:r>
              <a:rPr lang="en-US" sz="2800" dirty="0" smtClean="0"/>
              <a:t>Hispanics who are cell-mostly internet users.</a:t>
            </a:r>
            <a:endParaRPr lang="en-US" sz="2800" dirty="0"/>
          </a:p>
        </p:txBody>
      </p:sp>
      <p:sp>
        <p:nvSpPr>
          <p:cNvPr id="11" name="Rectangle 10"/>
          <p:cNvSpPr/>
          <p:nvPr/>
        </p:nvSpPr>
        <p:spPr>
          <a:xfrm>
            <a:off x="262483" y="4976506"/>
            <a:ext cx="1302707" cy="989556"/>
          </a:xfrm>
          <a:prstGeom prst="rect">
            <a:avLst/>
          </a:prstGeom>
          <a:solidFill>
            <a:srgbClr val="EE4112"/>
          </a:solidFill>
          <a:ln>
            <a:solidFill>
              <a:srgbClr val="305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43%</a:t>
            </a:r>
            <a:endParaRPr lang="en-US" sz="3200" dirty="0"/>
          </a:p>
        </p:txBody>
      </p:sp>
      <p:sp>
        <p:nvSpPr>
          <p:cNvPr id="13" name="TextBox 12"/>
          <p:cNvSpPr txBox="1"/>
          <p:nvPr/>
        </p:nvSpPr>
        <p:spPr>
          <a:xfrm>
            <a:off x="2000367" y="4867058"/>
            <a:ext cx="3269432" cy="1815882"/>
          </a:xfrm>
          <a:prstGeom prst="rect">
            <a:avLst/>
          </a:prstGeom>
          <a:noFill/>
        </p:spPr>
        <p:txBody>
          <a:bodyPr wrap="square" rtlCol="0">
            <a:spAutoFit/>
          </a:bodyPr>
          <a:lstStyle/>
          <a:p>
            <a:r>
              <a:rPr lang="en-US" sz="2800" dirty="0" smtClean="0"/>
              <a:t>African-Americans who are cell-mostly internet users.</a:t>
            </a:r>
            <a:endParaRPr lang="en-US" sz="2800" dirty="0"/>
          </a:p>
        </p:txBody>
      </p:sp>
      <p:sp>
        <p:nvSpPr>
          <p:cNvPr id="14" name="Rectangle 13"/>
          <p:cNvSpPr/>
          <p:nvPr/>
        </p:nvSpPr>
        <p:spPr>
          <a:xfrm>
            <a:off x="262483" y="2410449"/>
            <a:ext cx="1302707" cy="989556"/>
          </a:xfrm>
          <a:prstGeom prst="rect">
            <a:avLst/>
          </a:prstGeom>
          <a:solidFill>
            <a:schemeClr val="accent3"/>
          </a:solidFill>
          <a:ln>
            <a:solidFill>
              <a:srgbClr val="305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5</a:t>
            </a:r>
            <a:r>
              <a:rPr lang="en-US" sz="3200" dirty="0" smtClean="0">
                <a:solidFill>
                  <a:schemeClr val="tx1"/>
                </a:solidFill>
              </a:rPr>
              <a:t>0%</a:t>
            </a:r>
            <a:endParaRPr lang="en-US" sz="3200" dirty="0">
              <a:solidFill>
                <a:schemeClr val="tx1"/>
              </a:solidFill>
            </a:endParaRPr>
          </a:p>
        </p:txBody>
      </p:sp>
      <p:sp>
        <p:nvSpPr>
          <p:cNvPr id="15" name="TextBox 14"/>
          <p:cNvSpPr txBox="1"/>
          <p:nvPr/>
        </p:nvSpPr>
        <p:spPr>
          <a:xfrm>
            <a:off x="2012590" y="2183668"/>
            <a:ext cx="3269432" cy="2246769"/>
          </a:xfrm>
          <a:prstGeom prst="rect">
            <a:avLst/>
          </a:prstGeom>
          <a:noFill/>
        </p:spPr>
        <p:txBody>
          <a:bodyPr wrap="square" rtlCol="0">
            <a:spAutoFit/>
          </a:bodyPr>
          <a:lstStyle/>
          <a:p>
            <a:r>
              <a:rPr lang="en-US" sz="2800" dirty="0" smtClean="0"/>
              <a:t>Cell-internet users age 18 – 29 who mostly use their cell phones to go online.</a:t>
            </a:r>
            <a:endParaRPr lang="en-US" sz="2800" dirty="0"/>
          </a:p>
        </p:txBody>
      </p:sp>
      <p:sp>
        <p:nvSpPr>
          <p:cNvPr id="17" name="Title 1"/>
          <p:cNvSpPr>
            <a:spLocks noGrp="1"/>
          </p:cNvSpPr>
          <p:nvPr>
            <p:ph type="title"/>
          </p:nvPr>
        </p:nvSpPr>
        <p:spPr>
          <a:xfrm>
            <a:off x="2712720" y="178801"/>
            <a:ext cx="8610600" cy="1293028"/>
          </a:xfrm>
        </p:spPr>
        <p:txBody>
          <a:bodyPr/>
          <a:lstStyle/>
          <a:p>
            <a:r>
              <a:rPr lang="en-US" b="1" dirty="0" smtClean="0">
                <a:solidFill>
                  <a:srgbClr val="FFC000"/>
                </a:solidFill>
              </a:rPr>
              <a:t>Mobile ACCESS IS VITAL</a:t>
            </a:r>
            <a:endParaRPr lang="en-US" b="1" dirty="0">
              <a:solidFill>
                <a:srgbClr val="FFC000"/>
              </a:solidFill>
            </a:endParaRPr>
          </a:p>
        </p:txBody>
      </p:sp>
      <p:sp>
        <p:nvSpPr>
          <p:cNvPr id="2" name="TextBox 1"/>
          <p:cNvSpPr txBox="1"/>
          <p:nvPr/>
        </p:nvSpPr>
        <p:spPr>
          <a:xfrm>
            <a:off x="6154176" y="6540642"/>
            <a:ext cx="6037823" cy="274574"/>
          </a:xfrm>
          <a:prstGeom prst="rect">
            <a:avLst/>
          </a:prstGeom>
          <a:noFill/>
        </p:spPr>
        <p:txBody>
          <a:bodyPr wrap="square" rtlCol="0">
            <a:spAutoFit/>
          </a:bodyPr>
          <a:lstStyle/>
          <a:p>
            <a:r>
              <a:rPr lang="en-US" sz="1200" i="1" dirty="0"/>
              <a:t>From: www.pewinternet.org/fact-sheets/mobile-technology-fact-sheet</a:t>
            </a:r>
            <a:r>
              <a:rPr lang="en-US" sz="1200" i="1" dirty="0" smtClean="0"/>
              <a:t>/ </a:t>
            </a:r>
            <a:endParaRPr lang="en-US" sz="1200" dirty="0"/>
          </a:p>
        </p:txBody>
      </p:sp>
    </p:spTree>
    <p:extLst>
      <p:ext uri="{BB962C8B-B14F-4D97-AF65-F5344CB8AC3E}">
        <p14:creationId xmlns:p14="http://schemas.microsoft.com/office/powerpoint/2010/main" val="1317677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589" y="308041"/>
            <a:ext cx="8596668" cy="1598579"/>
          </a:xfrm>
        </p:spPr>
        <p:txBody>
          <a:bodyPr>
            <a:normAutofit/>
          </a:bodyPr>
          <a:lstStyle/>
          <a:p>
            <a:r>
              <a:rPr lang="en-US" sz="4800" b="1" dirty="0" smtClean="0">
                <a:solidFill>
                  <a:srgbClr val="FFC000"/>
                </a:solidFill>
              </a:rPr>
              <a:t>mygpslifeplan.org</a:t>
            </a:r>
            <a:endParaRPr lang="en-US" sz="4800" b="1" dirty="0">
              <a:solidFill>
                <a:srgbClr val="FFC00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2613" y="1372647"/>
            <a:ext cx="7124003" cy="3881437"/>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5627" y="1153442"/>
            <a:ext cx="3200847" cy="5487166"/>
          </a:xfrm>
          <a:prstGeom prst="rect">
            <a:avLst/>
          </a:prstGeom>
        </p:spPr>
      </p:pic>
    </p:spTree>
    <p:extLst>
      <p:ext uri="{BB962C8B-B14F-4D97-AF65-F5344CB8AC3E}">
        <p14:creationId xmlns:p14="http://schemas.microsoft.com/office/powerpoint/2010/main" val="210797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rPr>
              <a:t>General Resources to Help – 100’s of links to .</a:t>
            </a:r>
            <a:r>
              <a:rPr lang="en-US" b="1" dirty="0" err="1" smtClean="0">
                <a:solidFill>
                  <a:srgbClr val="FFC000"/>
                </a:solidFill>
              </a:rPr>
              <a:t>gov</a:t>
            </a:r>
            <a:r>
              <a:rPr lang="en-US" b="1" dirty="0" smtClean="0">
                <a:solidFill>
                  <a:srgbClr val="FFC000"/>
                </a:solidFill>
              </a:rPr>
              <a:t>, .</a:t>
            </a:r>
            <a:r>
              <a:rPr lang="en-US" b="1" dirty="0" err="1" smtClean="0">
                <a:solidFill>
                  <a:srgbClr val="FFC000"/>
                </a:solidFill>
              </a:rPr>
              <a:t>edu</a:t>
            </a:r>
            <a:r>
              <a:rPr lang="en-US" b="1" dirty="0" smtClean="0">
                <a:solidFill>
                  <a:srgbClr val="FFC000"/>
                </a:solidFill>
              </a:rPr>
              <a:t> or .org sites</a:t>
            </a:r>
            <a:endParaRPr lang="en-US" b="1" dirty="0">
              <a:solidFill>
                <a:srgbClr val="FFC000"/>
              </a:solidFill>
            </a:endParaRPr>
          </a:p>
        </p:txBody>
      </p:sp>
      <p:sp>
        <p:nvSpPr>
          <p:cNvPr id="3" name="Content Placeholder 2"/>
          <p:cNvSpPr>
            <a:spLocks noGrp="1"/>
          </p:cNvSpPr>
          <p:nvPr>
            <p:ph idx="1"/>
          </p:nvPr>
        </p:nvSpPr>
        <p:spPr/>
        <p:txBody>
          <a:bodyPr/>
          <a:lstStyle/>
          <a:p>
            <a:r>
              <a:rPr lang="en-US" dirty="0" smtClean="0"/>
              <a:t>FAQ of all o</a:t>
            </a:r>
          </a:p>
          <a:p>
            <a:r>
              <a:rPr lang="en-US" dirty="0" smtClean="0"/>
              <a:t>f the assessments - #4776</a:t>
            </a:r>
            <a:endParaRPr lang="en-US" dirty="0"/>
          </a:p>
        </p:txBody>
      </p:sp>
      <p:pic>
        <p:nvPicPr>
          <p:cNvPr id="4" name="Picture 3"/>
          <p:cNvPicPr>
            <a:picLocks noChangeAspect="1"/>
          </p:cNvPicPr>
          <p:nvPr/>
        </p:nvPicPr>
        <p:blipFill>
          <a:blip r:embed="rId3"/>
          <a:stretch>
            <a:fillRect/>
          </a:stretch>
        </p:blipFill>
        <p:spPr>
          <a:xfrm>
            <a:off x="85646" y="1957954"/>
            <a:ext cx="10374173" cy="4324954"/>
          </a:xfrm>
          <a:prstGeom prst="rect">
            <a:avLst/>
          </a:prstGeom>
        </p:spPr>
      </p:pic>
    </p:spTree>
    <p:extLst>
      <p:ext uri="{BB962C8B-B14F-4D97-AF65-F5344CB8AC3E}">
        <p14:creationId xmlns:p14="http://schemas.microsoft.com/office/powerpoint/2010/main" val="2172948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96992" y="0"/>
            <a:ext cx="5782617" cy="6356227"/>
          </a:xfrm>
          <a:prstGeom prst="rect">
            <a:avLst/>
          </a:prstGeom>
        </p:spPr>
      </p:pic>
      <p:pic>
        <p:nvPicPr>
          <p:cNvPr id="4" name="Picture 3"/>
          <p:cNvPicPr>
            <a:picLocks noChangeAspect="1"/>
          </p:cNvPicPr>
          <p:nvPr/>
        </p:nvPicPr>
        <p:blipFill>
          <a:blip r:embed="rId4"/>
          <a:stretch>
            <a:fillRect/>
          </a:stretch>
        </p:blipFill>
        <p:spPr>
          <a:xfrm>
            <a:off x="3070532" y="0"/>
            <a:ext cx="5782617" cy="7115237"/>
          </a:xfrm>
          <a:prstGeom prst="rect">
            <a:avLst/>
          </a:prstGeom>
        </p:spPr>
      </p:pic>
    </p:spTree>
    <p:extLst>
      <p:ext uri="{BB962C8B-B14F-4D97-AF65-F5344CB8AC3E}">
        <p14:creationId xmlns:p14="http://schemas.microsoft.com/office/powerpoint/2010/main" val="18100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3000"/>
                                        <p:tgtEl>
                                          <p:spTgt spid="4"/>
                                        </p:tgtEl>
                                      </p:cBhvr>
                                    </p:animEffect>
                                    <p:anim calcmode="lin" valueType="num">
                                      <p:cBhvr>
                                        <p:cTn id="12" dur="3000" fill="hold"/>
                                        <p:tgtEl>
                                          <p:spTgt spid="4"/>
                                        </p:tgtEl>
                                        <p:attrNameLst>
                                          <p:attrName>ppt_x</p:attrName>
                                        </p:attrNameLst>
                                      </p:cBhvr>
                                      <p:tavLst>
                                        <p:tav tm="0">
                                          <p:val>
                                            <p:strVal val="#ppt_x"/>
                                          </p:val>
                                        </p:tav>
                                        <p:tav tm="100000">
                                          <p:val>
                                            <p:strVal val="#ppt_x"/>
                                          </p:val>
                                        </p:tav>
                                      </p:tavLst>
                                    </p:anim>
                                    <p:anim calcmode="lin" valueType="num">
                                      <p:cBhvr>
                                        <p:cTn id="13" dur="3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9226" y="181240"/>
            <a:ext cx="9980577" cy="6832640"/>
          </a:xfrm>
          <a:prstGeom prst="rect">
            <a:avLst/>
          </a:prstGeom>
          <a:noFill/>
        </p:spPr>
        <p:txBody>
          <a:bodyPr wrap="square" rtlCol="0">
            <a:spAutoFit/>
          </a:bodyPr>
          <a:lstStyle/>
          <a:p>
            <a:pPr marL="342900" indent="-342900">
              <a:buAutoNum type="arabicPeriod"/>
            </a:pPr>
            <a:r>
              <a:rPr lang="en-US" sz="2800" dirty="0" smtClean="0"/>
              <a:t>Navigation</a:t>
            </a:r>
          </a:p>
          <a:p>
            <a:pPr marL="342900" indent="-342900">
              <a:buAutoNum type="arabicPeriod"/>
            </a:pPr>
            <a:endParaRPr lang="en-US" sz="2800" dirty="0" smtClean="0"/>
          </a:p>
          <a:p>
            <a:r>
              <a:rPr lang="en-US" sz="2800" dirty="0" smtClean="0"/>
              <a:t>2. Assessments </a:t>
            </a:r>
            <a:r>
              <a:rPr lang="en-US" sz="2800" dirty="0"/>
              <a:t>to help determine student </a:t>
            </a:r>
            <a:r>
              <a:rPr lang="en-US" sz="2800" dirty="0" smtClean="0"/>
              <a:t>priorities.</a:t>
            </a:r>
          </a:p>
          <a:p>
            <a:endParaRPr lang="en-US" sz="2800" dirty="0" smtClean="0"/>
          </a:p>
          <a:p>
            <a:r>
              <a:rPr lang="en-US" sz="2800" dirty="0" smtClean="0"/>
              <a:t>3. STORE STUFF automatically.</a:t>
            </a:r>
          </a:p>
          <a:p>
            <a:endParaRPr lang="en-US" sz="2800" dirty="0" smtClean="0"/>
          </a:p>
          <a:p>
            <a:r>
              <a:rPr lang="en-US" sz="2800" dirty="0" smtClean="0"/>
              <a:t>4. New look and feel – scaling and tiling – device/mobile friendly.</a:t>
            </a:r>
          </a:p>
          <a:p>
            <a:endParaRPr lang="en-US" sz="2800" dirty="0"/>
          </a:p>
          <a:p>
            <a:r>
              <a:rPr lang="en-US" sz="2800" dirty="0" smtClean="0"/>
              <a:t>5.  Tools you can refer to – original content.</a:t>
            </a:r>
          </a:p>
          <a:p>
            <a:endParaRPr lang="en-US" sz="2800" dirty="0" smtClean="0"/>
          </a:p>
          <a:p>
            <a:r>
              <a:rPr lang="en-US" sz="2800" dirty="0" smtClean="0"/>
              <a:t>5. Breadcrumbs – no getting lost.</a:t>
            </a:r>
          </a:p>
          <a:p>
            <a:endParaRPr lang="en-US" sz="2800" dirty="0"/>
          </a:p>
          <a:p>
            <a:r>
              <a:rPr lang="en-US" sz="2800" dirty="0"/>
              <a:t>6</a:t>
            </a:r>
            <a:r>
              <a:rPr lang="en-US" sz="2800" dirty="0" smtClean="0"/>
              <a:t>. Accordion features making it easy to see what is available.</a:t>
            </a:r>
          </a:p>
          <a:p>
            <a:endParaRPr lang="en-US" sz="2800" dirty="0"/>
          </a:p>
          <a:p>
            <a:r>
              <a:rPr lang="en-US" sz="2800" dirty="0" smtClean="0"/>
              <a:t>7. Online help and chat. </a:t>
            </a:r>
          </a:p>
          <a:p>
            <a:endParaRPr lang="en-US" dirty="0" smtClean="0"/>
          </a:p>
        </p:txBody>
      </p:sp>
    </p:spTree>
    <p:extLst>
      <p:ext uri="{BB962C8B-B14F-4D97-AF65-F5344CB8AC3E}">
        <p14:creationId xmlns:p14="http://schemas.microsoft.com/office/powerpoint/2010/main" val="3119733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75968" y="894996"/>
            <a:ext cx="7440063" cy="5068007"/>
          </a:xfrm>
          <a:prstGeom prst="rect">
            <a:avLst/>
          </a:prstGeom>
        </p:spPr>
      </p:pic>
      <p:sp>
        <p:nvSpPr>
          <p:cNvPr id="3" name="TextBox 2"/>
          <p:cNvSpPr txBox="1"/>
          <p:nvPr/>
        </p:nvSpPr>
        <p:spPr>
          <a:xfrm>
            <a:off x="1079769" y="194553"/>
            <a:ext cx="4717915" cy="369332"/>
          </a:xfrm>
          <a:prstGeom prst="rect">
            <a:avLst/>
          </a:prstGeom>
          <a:noFill/>
        </p:spPr>
        <p:txBody>
          <a:bodyPr wrap="square" rtlCol="0">
            <a:spAutoFit/>
          </a:bodyPr>
          <a:lstStyle/>
          <a:p>
            <a:r>
              <a:rPr lang="en-US" dirty="0" smtClean="0"/>
              <a:t>It all starts here – with an priorities assessment</a:t>
            </a:r>
            <a:endParaRPr lang="en-US" dirty="0"/>
          </a:p>
        </p:txBody>
      </p:sp>
    </p:spTree>
    <p:extLst>
      <p:ext uri="{BB962C8B-B14F-4D97-AF65-F5344CB8AC3E}">
        <p14:creationId xmlns:p14="http://schemas.microsoft.com/office/powerpoint/2010/main" val="38829441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9202" y="532996"/>
            <a:ext cx="11793596" cy="5792008"/>
          </a:xfrm>
          <a:prstGeom prst="rect">
            <a:avLst/>
          </a:prstGeom>
        </p:spPr>
      </p:pic>
    </p:spTree>
    <p:extLst>
      <p:ext uri="{BB962C8B-B14F-4D97-AF65-F5344CB8AC3E}">
        <p14:creationId xmlns:p14="http://schemas.microsoft.com/office/powerpoint/2010/main" val="2202689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9769" y="194553"/>
            <a:ext cx="7519482" cy="369332"/>
          </a:xfrm>
          <a:prstGeom prst="rect">
            <a:avLst/>
          </a:prstGeom>
          <a:noFill/>
        </p:spPr>
        <p:txBody>
          <a:bodyPr wrap="square" rtlCol="0">
            <a:spAutoFit/>
          </a:bodyPr>
          <a:lstStyle/>
          <a:p>
            <a:r>
              <a:rPr lang="en-US" dirty="0" smtClean="0"/>
              <a:t>It goes here –with useful resources at your fingertips. That are stored.  </a:t>
            </a:r>
            <a:endParaRPr lang="en-US" dirty="0"/>
          </a:p>
        </p:txBody>
      </p:sp>
      <p:pic>
        <p:nvPicPr>
          <p:cNvPr id="3" name="Picture 2"/>
          <p:cNvPicPr>
            <a:picLocks noChangeAspect="1"/>
          </p:cNvPicPr>
          <p:nvPr/>
        </p:nvPicPr>
        <p:blipFill>
          <a:blip r:embed="rId2"/>
          <a:stretch>
            <a:fillRect/>
          </a:stretch>
        </p:blipFill>
        <p:spPr>
          <a:xfrm>
            <a:off x="510031" y="1028365"/>
            <a:ext cx="4801270" cy="4677428"/>
          </a:xfrm>
          <a:prstGeom prst="rect">
            <a:avLst/>
          </a:prstGeom>
        </p:spPr>
      </p:pic>
      <p:pic>
        <p:nvPicPr>
          <p:cNvPr id="4" name="Picture 3"/>
          <p:cNvPicPr>
            <a:picLocks noChangeAspect="1"/>
          </p:cNvPicPr>
          <p:nvPr/>
        </p:nvPicPr>
        <p:blipFill>
          <a:blip r:embed="rId3"/>
          <a:stretch>
            <a:fillRect/>
          </a:stretch>
        </p:blipFill>
        <p:spPr>
          <a:xfrm>
            <a:off x="2166389" y="1028365"/>
            <a:ext cx="7859222" cy="4801270"/>
          </a:xfrm>
          <a:prstGeom prst="rect">
            <a:avLst/>
          </a:prstGeom>
        </p:spPr>
      </p:pic>
    </p:spTree>
    <p:extLst>
      <p:ext uri="{BB962C8B-B14F-4D97-AF65-F5344CB8AC3E}">
        <p14:creationId xmlns:p14="http://schemas.microsoft.com/office/powerpoint/2010/main" val="4831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14523" y="47153"/>
            <a:ext cx="3962953" cy="6763694"/>
          </a:xfrm>
          <a:prstGeom prst="rect">
            <a:avLst/>
          </a:prstGeom>
        </p:spPr>
      </p:pic>
    </p:spTree>
    <p:extLst>
      <p:ext uri="{BB962C8B-B14F-4D97-AF65-F5344CB8AC3E}">
        <p14:creationId xmlns:p14="http://schemas.microsoft.com/office/powerpoint/2010/main" val="567676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14073" y="766391"/>
            <a:ext cx="7363853" cy="5325218"/>
          </a:xfrm>
          <a:prstGeom prst="rect">
            <a:avLst/>
          </a:prstGeom>
        </p:spPr>
      </p:pic>
    </p:spTree>
    <p:extLst>
      <p:ext uri="{BB962C8B-B14F-4D97-AF65-F5344CB8AC3E}">
        <p14:creationId xmlns:p14="http://schemas.microsoft.com/office/powerpoint/2010/main" val="2787779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3200" dirty="0" smtClean="0"/>
              <a:t>Randy LaFoy, Minnesota State </a:t>
            </a:r>
            <a:r>
              <a:rPr lang="en-US" sz="3200" dirty="0"/>
              <a:t>Colleges &amp; </a:t>
            </a:r>
            <a:r>
              <a:rPr lang="en-US" sz="3200" dirty="0" smtClean="0"/>
              <a:t>Universities </a:t>
            </a:r>
            <a:r>
              <a:rPr lang="en-US" sz="3200" dirty="0"/>
              <a:t>GPS LifePlan</a:t>
            </a:r>
          </a:p>
          <a:p>
            <a:pPr marL="0" indent="0">
              <a:buNone/>
            </a:pPr>
            <a:endParaRPr lang="en-US" sz="3200" dirty="0" smtClean="0"/>
          </a:p>
          <a:p>
            <a:r>
              <a:rPr lang="en-US" sz="3200" dirty="0" smtClean="0"/>
              <a:t>Stephen Kelly, Century College &amp; QUES LLC. </a:t>
            </a:r>
            <a:endParaRPr lang="en-US" sz="3200" dirty="0"/>
          </a:p>
        </p:txBody>
      </p:sp>
    </p:spTree>
    <p:extLst>
      <p:ext uri="{BB962C8B-B14F-4D97-AF65-F5344CB8AC3E}">
        <p14:creationId xmlns:p14="http://schemas.microsoft.com/office/powerpoint/2010/main" val="2809302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48721" y="275785"/>
            <a:ext cx="14089441" cy="6306430"/>
          </a:xfrm>
          <a:prstGeom prst="rect">
            <a:avLst/>
          </a:prstGeom>
        </p:spPr>
      </p:pic>
      <p:sp>
        <p:nvSpPr>
          <p:cNvPr id="4" name="Rounded Rectangle 3"/>
          <p:cNvSpPr/>
          <p:nvPr/>
        </p:nvSpPr>
        <p:spPr>
          <a:xfrm>
            <a:off x="7782128" y="275785"/>
            <a:ext cx="1118681" cy="458141"/>
          </a:xfrm>
          <a:prstGeom prst="round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7757649" y="275785"/>
            <a:ext cx="2286319" cy="2010056"/>
          </a:xfrm>
          <a:prstGeom prst="rect">
            <a:avLst/>
          </a:prstGeom>
        </p:spPr>
      </p:pic>
    </p:spTree>
    <p:extLst>
      <p:ext uri="{BB962C8B-B14F-4D97-AF65-F5344CB8AC3E}">
        <p14:creationId xmlns:p14="http://schemas.microsoft.com/office/powerpoint/2010/main" val="15021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1545" y="635528"/>
            <a:ext cx="10926700" cy="5611008"/>
          </a:xfrm>
          <a:prstGeom prst="rect">
            <a:avLst/>
          </a:prstGeom>
        </p:spPr>
      </p:pic>
      <p:sp>
        <p:nvSpPr>
          <p:cNvPr id="3" name="Rounded Rectangle 2"/>
          <p:cNvSpPr/>
          <p:nvPr/>
        </p:nvSpPr>
        <p:spPr>
          <a:xfrm>
            <a:off x="7543800" y="635528"/>
            <a:ext cx="1130968" cy="387156"/>
          </a:xfrm>
          <a:prstGeom prst="round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7493503" y="599432"/>
            <a:ext cx="2362530" cy="1914792"/>
          </a:xfrm>
          <a:prstGeom prst="rect">
            <a:avLst/>
          </a:prstGeom>
        </p:spPr>
      </p:pic>
    </p:spTree>
    <p:extLst>
      <p:ext uri="{BB962C8B-B14F-4D97-AF65-F5344CB8AC3E}">
        <p14:creationId xmlns:p14="http://schemas.microsoft.com/office/powerpoint/2010/main" val="426473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52849" y="16364"/>
            <a:ext cx="5873793" cy="6856205"/>
          </a:xfrm>
          <a:prstGeom prst="rect">
            <a:avLst/>
          </a:prstGeom>
        </p:spPr>
      </p:pic>
      <p:pic>
        <p:nvPicPr>
          <p:cNvPr id="3" name="Picture 2"/>
          <p:cNvPicPr>
            <a:picLocks noChangeAspect="1"/>
          </p:cNvPicPr>
          <p:nvPr/>
        </p:nvPicPr>
        <p:blipFill>
          <a:blip r:embed="rId3"/>
          <a:stretch>
            <a:fillRect/>
          </a:stretch>
        </p:blipFill>
        <p:spPr>
          <a:xfrm>
            <a:off x="3044111" y="16365"/>
            <a:ext cx="5462215" cy="6908095"/>
          </a:xfrm>
          <a:prstGeom prst="rect">
            <a:avLst/>
          </a:prstGeom>
        </p:spPr>
      </p:pic>
    </p:spTree>
    <p:extLst>
      <p:ext uri="{BB962C8B-B14F-4D97-AF65-F5344CB8AC3E}">
        <p14:creationId xmlns:p14="http://schemas.microsoft.com/office/powerpoint/2010/main" val="267122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486" y="386271"/>
            <a:ext cx="11012437" cy="3486637"/>
          </a:xfrm>
          <a:prstGeom prst="rect">
            <a:avLst/>
          </a:prstGeom>
        </p:spPr>
      </p:pic>
      <p:pic>
        <p:nvPicPr>
          <p:cNvPr id="3" name="Picture 2"/>
          <p:cNvPicPr>
            <a:picLocks noChangeAspect="1"/>
          </p:cNvPicPr>
          <p:nvPr/>
        </p:nvPicPr>
        <p:blipFill>
          <a:blip r:embed="rId3"/>
          <a:stretch>
            <a:fillRect/>
          </a:stretch>
        </p:blipFill>
        <p:spPr>
          <a:xfrm>
            <a:off x="715352" y="3125688"/>
            <a:ext cx="10955279" cy="2124371"/>
          </a:xfrm>
          <a:prstGeom prst="rect">
            <a:avLst/>
          </a:prstGeom>
        </p:spPr>
      </p:pic>
      <p:sp>
        <p:nvSpPr>
          <p:cNvPr id="4" name="Rounded Rectangle 3"/>
          <p:cNvSpPr/>
          <p:nvPr/>
        </p:nvSpPr>
        <p:spPr>
          <a:xfrm>
            <a:off x="7628021" y="3970421"/>
            <a:ext cx="4042611" cy="360947"/>
          </a:xfrm>
          <a:prstGeom prst="round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7628020" y="1575506"/>
            <a:ext cx="4042611" cy="360947"/>
          </a:xfrm>
          <a:prstGeom prst="round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43174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82197"/>
            <a:ext cx="11202963" cy="4039164"/>
          </a:xfrm>
          <a:prstGeom prst="rect">
            <a:avLst/>
          </a:prstGeom>
        </p:spPr>
      </p:pic>
      <p:pic>
        <p:nvPicPr>
          <p:cNvPr id="4" name="Picture 3"/>
          <p:cNvPicPr>
            <a:picLocks noChangeAspect="1"/>
          </p:cNvPicPr>
          <p:nvPr/>
        </p:nvPicPr>
        <p:blipFill>
          <a:blip r:embed="rId3"/>
          <a:stretch>
            <a:fillRect/>
          </a:stretch>
        </p:blipFill>
        <p:spPr>
          <a:xfrm>
            <a:off x="1122405" y="2277990"/>
            <a:ext cx="11069595" cy="3886742"/>
          </a:xfrm>
          <a:prstGeom prst="rect">
            <a:avLst/>
          </a:prstGeom>
        </p:spPr>
      </p:pic>
    </p:spTree>
    <p:extLst>
      <p:ext uri="{BB962C8B-B14F-4D97-AF65-F5344CB8AC3E}">
        <p14:creationId xmlns:p14="http://schemas.microsoft.com/office/powerpoint/2010/main" val="426560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2828" y="239538"/>
            <a:ext cx="11881205" cy="5258894"/>
          </a:xfrm>
          <a:prstGeom prst="rect">
            <a:avLst/>
          </a:prstGeom>
        </p:spPr>
      </p:pic>
    </p:spTree>
    <p:extLst>
      <p:ext uri="{BB962C8B-B14F-4D97-AF65-F5344CB8AC3E}">
        <p14:creationId xmlns:p14="http://schemas.microsoft.com/office/powerpoint/2010/main" val="38639687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7314" y="3404935"/>
            <a:ext cx="12112685" cy="1106905"/>
          </a:xfrm>
          <a:prstGeom prst="rect">
            <a:avLst/>
          </a:prstGeom>
        </p:spPr>
      </p:pic>
      <p:sp>
        <p:nvSpPr>
          <p:cNvPr id="3" name="TextBox 2"/>
          <p:cNvSpPr txBox="1"/>
          <p:nvPr/>
        </p:nvSpPr>
        <p:spPr>
          <a:xfrm>
            <a:off x="1094874" y="649705"/>
            <a:ext cx="7267073" cy="646331"/>
          </a:xfrm>
          <a:prstGeom prst="rect">
            <a:avLst/>
          </a:prstGeom>
          <a:noFill/>
        </p:spPr>
        <p:txBody>
          <a:bodyPr wrap="square" rtlCol="0">
            <a:spAutoFit/>
          </a:bodyPr>
          <a:lstStyle/>
          <a:p>
            <a:r>
              <a:rPr lang="en-US" dirty="0" smtClean="0"/>
              <a:t>Each page has a unique ID associated with it – makes it easy to set up an assignment or link for a class or resource. </a:t>
            </a:r>
            <a:endParaRPr lang="en-US" dirty="0"/>
          </a:p>
        </p:txBody>
      </p:sp>
    </p:spTree>
    <p:extLst>
      <p:ext uri="{BB962C8B-B14F-4D97-AF65-F5344CB8AC3E}">
        <p14:creationId xmlns:p14="http://schemas.microsoft.com/office/powerpoint/2010/main" val="7167768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68252" y="324852"/>
            <a:ext cx="2695073" cy="584775"/>
          </a:xfrm>
          <a:prstGeom prst="rect">
            <a:avLst/>
          </a:prstGeom>
          <a:noFill/>
        </p:spPr>
        <p:txBody>
          <a:bodyPr wrap="square" rtlCol="0">
            <a:spAutoFit/>
          </a:bodyPr>
          <a:lstStyle/>
          <a:p>
            <a:r>
              <a:rPr lang="en-US" sz="3200" dirty="0" smtClean="0"/>
              <a:t>The Footer</a:t>
            </a:r>
            <a:r>
              <a:rPr lang="en-US" dirty="0" smtClean="0"/>
              <a:t>.</a:t>
            </a:r>
            <a:endParaRPr lang="en-US" dirty="0"/>
          </a:p>
        </p:txBody>
      </p:sp>
      <p:pic>
        <p:nvPicPr>
          <p:cNvPr id="3" name="Picture 2"/>
          <p:cNvPicPr>
            <a:picLocks noChangeAspect="1"/>
          </p:cNvPicPr>
          <p:nvPr/>
        </p:nvPicPr>
        <p:blipFill>
          <a:blip r:embed="rId2"/>
          <a:stretch>
            <a:fillRect/>
          </a:stretch>
        </p:blipFill>
        <p:spPr>
          <a:xfrm>
            <a:off x="276642" y="1419726"/>
            <a:ext cx="12258955" cy="1888958"/>
          </a:xfrm>
          <a:prstGeom prst="rect">
            <a:avLst/>
          </a:prstGeom>
        </p:spPr>
      </p:pic>
    </p:spTree>
    <p:extLst>
      <p:ext uri="{BB962C8B-B14F-4D97-AF65-F5344CB8AC3E}">
        <p14:creationId xmlns:p14="http://schemas.microsoft.com/office/powerpoint/2010/main" val="7729498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68252" y="324852"/>
            <a:ext cx="2695073" cy="584775"/>
          </a:xfrm>
          <a:prstGeom prst="rect">
            <a:avLst/>
          </a:prstGeom>
          <a:noFill/>
        </p:spPr>
        <p:txBody>
          <a:bodyPr wrap="square" rtlCol="0">
            <a:spAutoFit/>
          </a:bodyPr>
          <a:lstStyle/>
          <a:p>
            <a:r>
              <a:rPr lang="en-US" sz="3200" dirty="0" smtClean="0"/>
              <a:t>Social Media</a:t>
            </a:r>
            <a:endParaRPr lang="en-US" dirty="0"/>
          </a:p>
        </p:txBody>
      </p:sp>
      <p:pic>
        <p:nvPicPr>
          <p:cNvPr id="3" name="Picture 2"/>
          <p:cNvPicPr>
            <a:picLocks noChangeAspect="1"/>
          </p:cNvPicPr>
          <p:nvPr/>
        </p:nvPicPr>
        <p:blipFill>
          <a:blip r:embed="rId2"/>
          <a:stretch>
            <a:fillRect/>
          </a:stretch>
        </p:blipFill>
        <p:spPr>
          <a:xfrm>
            <a:off x="308730" y="909627"/>
            <a:ext cx="6080037" cy="5940905"/>
          </a:xfrm>
          <a:prstGeom prst="rect">
            <a:avLst/>
          </a:prstGeom>
        </p:spPr>
      </p:pic>
      <p:pic>
        <p:nvPicPr>
          <p:cNvPr id="4" name="Picture 3"/>
          <p:cNvPicPr>
            <a:picLocks noChangeAspect="1"/>
          </p:cNvPicPr>
          <p:nvPr/>
        </p:nvPicPr>
        <p:blipFill>
          <a:blip r:embed="rId3"/>
          <a:stretch>
            <a:fillRect/>
          </a:stretch>
        </p:blipFill>
        <p:spPr>
          <a:xfrm>
            <a:off x="1746726" y="445648"/>
            <a:ext cx="9284081" cy="7170141"/>
          </a:xfrm>
          <a:prstGeom prst="rect">
            <a:avLst/>
          </a:prstGeom>
        </p:spPr>
      </p:pic>
      <p:pic>
        <p:nvPicPr>
          <p:cNvPr id="5" name="Picture 4"/>
          <p:cNvPicPr>
            <a:picLocks noChangeAspect="1"/>
          </p:cNvPicPr>
          <p:nvPr/>
        </p:nvPicPr>
        <p:blipFill>
          <a:blip r:embed="rId4"/>
          <a:stretch>
            <a:fillRect/>
          </a:stretch>
        </p:blipFill>
        <p:spPr>
          <a:xfrm>
            <a:off x="1178587" y="2976467"/>
            <a:ext cx="10869542" cy="4639322"/>
          </a:xfrm>
          <a:prstGeom prst="rect">
            <a:avLst/>
          </a:prstGeom>
        </p:spPr>
      </p:pic>
    </p:spTree>
    <p:extLst>
      <p:ext uri="{BB962C8B-B14F-4D97-AF65-F5344CB8AC3E}">
        <p14:creationId xmlns:p14="http://schemas.microsoft.com/office/powerpoint/2010/main" val="337649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2010" y="553453"/>
            <a:ext cx="7908538" cy="707886"/>
          </a:xfrm>
          <a:prstGeom prst="rect">
            <a:avLst/>
          </a:prstGeom>
          <a:noFill/>
        </p:spPr>
        <p:txBody>
          <a:bodyPr wrap="square" rtlCol="0">
            <a:spAutoFit/>
          </a:bodyPr>
          <a:lstStyle/>
          <a:p>
            <a:r>
              <a:rPr lang="en-US" sz="4000" b="1" dirty="0" smtClean="0">
                <a:solidFill>
                  <a:srgbClr val="FF0000"/>
                </a:solidFill>
              </a:rPr>
              <a:t>Let’s get online and </a:t>
            </a:r>
            <a:r>
              <a:rPr lang="en-US" sz="4000" b="1" dirty="0" smtClean="0">
                <a:solidFill>
                  <a:srgbClr val="FF0000"/>
                </a:solidFill>
              </a:rPr>
              <a:t>explore</a:t>
            </a:r>
            <a:endParaRPr lang="en-US" dirty="0"/>
          </a:p>
        </p:txBody>
      </p:sp>
      <p:sp>
        <p:nvSpPr>
          <p:cNvPr id="3" name="Rectangle 2"/>
          <p:cNvSpPr/>
          <p:nvPr/>
        </p:nvSpPr>
        <p:spPr>
          <a:xfrm>
            <a:off x="553672" y="1943677"/>
            <a:ext cx="18882580" cy="923330"/>
          </a:xfrm>
          <a:prstGeom prst="rect">
            <a:avLst/>
          </a:prstGeom>
        </p:spPr>
        <p:txBody>
          <a:bodyPr wrap="square">
            <a:spAutoFit/>
          </a:bodyPr>
          <a:lstStyle/>
          <a:p>
            <a:r>
              <a:rPr lang="en-US" sz="5400" dirty="0"/>
              <a:t>https://</a:t>
            </a:r>
            <a:r>
              <a:rPr lang="en-US" sz="5400" dirty="0" smtClean="0"/>
              <a:t>mygpslifeplan.custhelp.com/</a:t>
            </a:r>
            <a:endParaRPr lang="en-US" sz="5400" dirty="0"/>
          </a:p>
        </p:txBody>
      </p:sp>
      <p:sp>
        <p:nvSpPr>
          <p:cNvPr id="5" name="AutoShape 4" descr="data:image/jpeg;base64,/9j/4AAQSkZJRgABAQAAAQABAAD/2wCEAAkGBxMSEBUREBIVEhUVEBAWDxISFRAVFREVFREWFhURFRUYHSggGBomHRgWITIiJSkrLi4uFx8zODMsNygtLisBCgoKDg0OGhAQGi0fHR0rKysrLSstLS0tLS0vLS0tLS0tLS0tLS0tLS0tLi0tLS0vLS0tKy0tLS0tKy0tLS0tL//AABEIAMkA+wMBIgACEQEDEQH/xAAcAAEAAQUBAQAAAAAAAAAAAAAABgIDBAUHAQj/xABJEAACAQMBBQUEBgcECAcBAAABAgMABBEhBQYSMUEHE1FhcRQigZEjMlKhsdFCU2JygpLBFTNDYwgkk6KywtLxJTREc3Sk8Bb/xAAZAQEBAQEBAQAAAAAAAAAAAAAAAQIDBAX/xAAnEQEAAgICAgEEAgMBAAAAAAAAAQIDERIhMVFBBBNhcTKhQoHhIv/aAAwDAQACEQMRAD8A7jSlKBSlKBSlKBSlKBSlKBWi/tN49o+zSH6OaHjtTgDDx6SxZ65GG8tfKt7UV7Q7V/Zluof720lWZPNQRxqf2SME+QNZt42kpVSsXZV+lxBHPH9WRFZfEZGqnzB0PmKyq0pSlKBSlKBSlUuwAJJwACST0A5mgqpUY3HvHuRcXbk8Etywt1JOFiiHAMDoeLiz5ipPUidxsgpSlUKUpQKUpQKUpQKUpQKUpQKUpQKUpQKUpQKUpQKomjDKVYAqwIYHkQRgg1XSghO4Tm3nudnsciKRngzz4Gb3vxRvV2qbVCM8O3cj9IFW8/8AVQfxUVN654p6mPUmtFKUroFKUoFRPtJ2qYbMxR6yTnu0UcyDjj+eQv8AHUsqEbYUTbZgRtVjKEDwZUeUH58P8ornknUa99GtpRsHZwtrWKAa93Eik/aYD3m+JyfjWfSldApSlApSlApSlApSlApSlApSlApSlApSlApSlApSlApVu4nVFLuwVVBLMxACgcySeQrl29faeRlbUrDHnHtEgy7n/KjI/EE68hWbXivkbi3k4ttA+Ek/+7C6/wBKntfMVzvIWYvwzSEkku5CEknJOC2a2uw9/J4XASWRPCOUlkbywSR8ta4Y78d7hZfRFK0O6O80d9EWHuyJgSx5zjPJl8VOvyIrfV6IncbhClKVQqDs2dtejgf/AFalV1ti3jbhluIY2+y8san5E1CrScNtUSghkad+FgQQw4WjBBHPUVwzT/H9w1V0OlKV3ZKUpQKUpQKUpQKUpQKUpQKUpQKUpQKUpQKUpQKwtp7UjgXLnU/VUcz+Q86q2nfLDEZG6aKPtMeQrmW29pOweVzk8LN8gSAPKvPnz8Oo8yNR2h76yTnuVH0YcBYkzmaXopI1IB8BzHLlW53N7KwQtztQmSRgCsAJVYxzCsQfT3RgeJao52V2K3G1uOT3hbQGRQf1rsArH01PqBXdLmdY0aRzhUVmY+AUZJ+QrWKu43PcjHtNkW8S8MUESDwWNB88DWo7vfuDZ3kLfRJDLglJolCni6cYGA49dfAioFtztAVZ42vZrmNHZHW3tHaPuYuPnIyMpYkDXU8mwBpU62BvIZvaomziKRDAWOWMMitwBz1YFH18COZBJ9NsWo/Tjjz1vOvfj8uQbs7TnsbsozFXjcxS4P1lJ0PmOR+ArqdvvDMRkSn5If6Vyffh8bTlZf0oo2P7wyPwAqd7GuAUGRXzc+6z1L01SI7wzj/E/wB2P8qi+9W/M+GgExRQvFcSIFVgvRFYcifHzHnWZtC4AUnHSuWX7PPIEXVpbjAHj7x4QfLl8Kxim9p7mSzx76WQ5jxEnQY4mPmSetVWt/cwuHjkBIIOnutp5gkH412XZ+xrHZNms8kQuJiVUOyqzySMMhI+LSNcAnTopJyeefs3aCXqkXmzkSPH1yYpo0yxUBsqrKdOYBA6kV7Y+mma8vhynLSLRTfco7up2rGTEd0g4xgFh7hPqOWfTQ10PZe3IbjSNsN9htG+A6/Cudb7dlS8Jn2blXUE9wSTnqe7YnP8JOD0IqL7sbYZxwMSssZweYYFT8wR8/vrle98ffmGpd/pUX3V3j73EMx9/HuN+sx0P7X41KK70vF43AUpSthSlKBSlKBSlKBSlKBSlUo4IyCCDyI1B+NBVSlKBSleOwAJPIDJ9BQQrfC845hED7sY183YZPyGPmaiO2Iy0TqOqsPmMVtpZ+NmkPN2Zj8TnFZFps3vBk8q+Pe/K82amHMtz95PYL0yMpKSIFkx9YYPMenh5mu1We8ttdwsiyq6ujK4DYYBlwQQdQcGuQb9bqNGxkjBZCcnhGSh+0B1Hj/+xBS7r4+TLy+7lX0MeTrpPjUuobY3OZ5VM1ut13YIinWWKNXUHKLKjOCMakjBGpwTWVNtuGxik45VknlYNKsR4guFwkSn7KjOpxksfKuSvtFyMF2PkWJqhI2cgYIzy0OT5KPGvRf6i1o1qIcMf01Mc7j/AF+P028dw93dF25u4AHgq6n7tK6ns+HhQDyqLbobAMf0kgwxGAv2B4evjUzQV83NfcvVWGNeplSPKuZJL3Fyjt/hXWT5Ak6/IiuqSLUC302ThjKB7rDEmP0T+i/9PlUw21JaHSN4LjvbKOVffEMqysBr9GUZWcenEG9Aa5zsSxu4JbsyzE2s0UwdhLlZve908IOcjJB6aka5rH3O33ksz3UoLxg9D7yea+I8qnezL3ZMzCRFiDA5EbNIiA5z/cFgnPwXFfXxZqaiLfDw5/p7WtM0nW41P/HRNhXTmyt2mz3jW0Blzz4jGpbI8c1xztHgW22qk8eFE8Zd1HWSNsO3xVl+OTU+v954lGWmQDxLL+dcn3y28t5coYslYlYK32i5HIfAfKvPlmJiXr10mdq5wGU4IwVI5gjUEV0/d/aXtEAc/WHuyDwYdfQ6H41y3ZSYjGfAVKN0Lzu7jgP1ZRj+IZKn8R8RXh+nvxvr4k0nlKUr6SFKUoFKUoFKUoFKUoNdt6wF1bT2vGUMsEkZZT7ycaleLHx+NcG3Q3pud375rDaKn2cv7wGSsYYnFzB4xnqo89OIEVvt8uzTaUd9JtHZlyZHeV5OHj7udeJge6DH3ZEHLBI0AGDWr2vvNFtGIWG8ELWF5Hn2a8MbKoYnA415qjYGcZU4z7uBQd7tbhJEWSNg6OoZHUgqykZDAjmMV5e3aQxvLKwRERmkduSqoySa+d+znf8Ak2RM1jesJbXvGAeJhIIGJz3sRH14myCQPHI1yDue0nfn+1ZItlbJzOsrr3jYZRMw95UwwBEa442J58I6A5DrO6+9tptBWa0l4+AgSKVZHTIypKsAcHoeXPwNZe8U/Bayt/lkD1b3R+NRvs27P02Wju0hmuJQvfyclAGvAi+Gep1OOnKtrv2+LCQ/tRZ/2q1i86rP6WPKBxTZYDpUkj2iqqAPCoOs9ZcM5r5OnotDe3lyH561F9o7uQSEtwcJPMqSpPmcc/jWwaesK82tHEMyOqjxYgVuvL4c9NWNzYs/XkPllf8Apra7O2BDFqiDP2jkt8zrWDebypEquwbhZgqtg4JPL/vXl/vI0LRq8L/SuFjPu4ycc9fOuvHJKdJPGmKvAVHhtaXvO77r3uDixxdM48KsWm8zvNJAIW4ogpfUY94ZGKx9m/prcJOwrFurcOpVgCCCCDrmtRbbzq8kkYjfiiKiTQYHEMjrV+LeKFuLUjhOHyGHCcA4J9CKk47x8G4RLb26DA8UPvDoMjiXyBP1h5HX1qLTWUqHDDH7wKn5GuuptCJuTg+hFekIfCulc1o6mGePpyKCzkc4Az5ICx+6pfu5u0wIeUcIByqczn7THx8ql6Rr0xV9cVLZpmNQcXsa4FUtcFCGXmrBl9Qcikj1rrmeuEeWoq7NbTB0V15MqsPRhkVdqIbM3khtNjpd3LEJGpU8IyzESmNEUeJ0Hh44FZm5G+UG1IXlgDIY5CkscnDxIean3SQQRyPkfCvsVncRLlPUpHVLsACSQAASSdAAOZJr12ABJIAAJJOgAHMk1wHtG35m2rcrszZQaSIvwsU/9Uw6k9IV566HGToBVR3q1uUlQSROsiMMq6MrKw8Qw0NXaju4O7f9nWEdqX7xhxNK3Qu54mCjoo5D0z1qRUClKUClKUCtftvYlveRGK6hSZDnRxqpPVW5qfMEGthSg+au0zsplsXM9krz2pySAOKS3P2XA1ZPBsaYwehOP2E7Uit9rfTkJ3sDwxs2gWRnQqpJ5Z4SvqQOtfTtcy7Y+zz2+L2q1Ue1RLqowPaYx+gf2x0PqPDAdNrB25s/2i3khzjjQhSeQYaqT6EA1zrsf7Q/aUGz75uC7iyqGTIa4VdCDn/FXGoOpxnX3sTXfbeJbCykuSAWGFhU8nkbRQfIak+SmpPcLETvpyN43jkaOVSjocOp5g/1HXPWs6CoFs/a09xeM7yM5Ylp3bXPQeQ6AAaADHSpIm2O7OJAR5jlXgyYtTqHotLN3ivTBbvKo4iq6DzOmT5Vx+9u3lcvIxYnx6eQHQV2S32vE4xxKwIwQcHPkRWuuN19nyHi7rgP+WxUfy8vurWK8U8w5zDn3FfXCRWQSWQAB4YljYuVxo2gyygZweVZdztO9kkgtZwyyWzgxq0ZEvEoBUuDqSAP+9dcivStwLgTPxiDuRkR4CcXFgYXP39KWt0Y7t7wSZlkhSIlkXRFYnAPPXOvoK7ffokV7QOO+vHuvbAyB1j7sqFPd8PMqVJzz155yKtbNv7mC7kusJI0wxIh0U4xwlccsY89PnXRbG/MU00yGPjnKd4e7GcKoAGc8uvxrG2I4tpZ5VMbGZsgGP8Aul5lE97kTk/LwrP3q+3o5Ytfx/tB9j3lxbyzXDokhn1kVjwAMCeErzwACRjwxWrbbkkEFysiKzXDsyvnHds44Tga5GMY9K6XsFfZpppgyOZT7gKaQqSSUTU8yfLkBWPsrZ6Q3lxdfQuZgAiNF7sH2+DJP1jqdBVjNX2zeccx/wCa/wBuZXu9SyTQP3PDHEBxxhtXPDgnOOnQVRDvZIskrgNwsPoU4tIz06a6c66Pu9sCO1up7jEEne57tGjPDAGYlgmcjXQeQ0rFn3SgME8YitxJLJI8cv0mYeL6qppoo8BVnLjlw1KNbF36OQtyoH+YucD1HSp5Bc8QDA5BAII6ioVb9mmv0t2oHURxsx+HEwFTG1s44I1ijJKooVS5BY46kivPl+3/AItQuzS6Vqrqer93cgdfSt5uruRLcuJbtDFACD3bjEk/UKV5qnjnU9Brms0xzaemotEJhu5sOObZEdtdRiRJY2aRGzykkMi+YYZUgjUEVyZrebdjagdeKa0nBAyRmWIEEoeQ76MnI5BgemdO+3VykMbSSssaIpLuxCqijqSdAK+d+13fxNqvFZ2EbSJHKWV+FuOd+EqBGmMhcE89T4DGv0YjUacZna92ndqTX6G0sA8dvgd/I3uvPkgcGM+7Hrr1PkOe83M2rsfYUBaS5S6vJF+nNsO94evcRuPcVQeeWHERnkABEtyOya9u5QbuOSztx/eM44ZXH2I0bUE/aIwPPlXctldn2zLcAR2UJI5NKolb14pMmqjmO0u3eaR+GxtEGvud/wB5I8nkEjxwn+I12jYt281tDNJGYXkhieSJs5iZkDNGcgHIJxqByq/BaogxGioPBVVfwq9QKUpQKUpQKVAbjtasIr2Szn72Lu5WjMzIDFxqcEHhJZRnqVxpmpxZ3ccqLJC6yIwyjowZWHiGGhoL1KVxOPffaU+8XslrJmAXckbwlIygghbglkLY4gfdcg558I8qCd74dm1jtFjLKhim/Xw8Ks2OXGpBV/UjPnXEe0zdaTZ0scHtbXKuhlCv3id3qVB4Q5BJ97UAcjX0/Xz/ANvZ/wDEl8rCHH+2no3Su5RTcGzYl5D9RlwBzywbmc+GD86k91YZ8/WsDdeHu7ePh6opYeJYZP41vo5gdOR8DXgyWmbbdqxGkan2Kp8q8TYcn6ErD0Y1K+7BoLYeHy0qfcleCNrsa66TN8cflVz+ybz9cfkKlEC45O6/ysPkazUkb7cLfvo6H5pmpzk4QhB2bd/rj/KPyrz2C7/XfcPyqbSTt9iM/uSH/nrEe6b9X98Zpzn0cYRT2S8/Wg+q173V6P01PwP51JGum+x/wfnVDXDfZ+ZH9Kc/wnGEeMl8PsH4H86ttfXg5hfvrfvK5+yPmfyrGljJ5n8BVi0eiaw0jbVuupUfA/nVP9oTNzc/DStlJaiseSJV1rcTHpnih+1r2aO64g7Eo0ckWpIUrhgcZ6MPurtEW/O32UMmxlIZQVOXwQRkH69ca3iX6YMeRj/An86+rt2VIsrYHmLW3B9e6WvXTw52hyDae7O39tuq3/d2NuCD3YI4c/a7tWZnb98geGKnO7m62zNhxh3kjSR/dN1dPGjuTqUQnAVfIeGuedTiuSf6Q2yVe1t7rOsUzxEdCs6HX1DIvzNaYdaVgRkag8iOvnXtR7s9YnZNkSc/6lbc/wD2lqQ0ClKUClKUClKwduTTJazPbIJJlglMCHk8gQlFIyM5OOooI3vn2a2O0SZJEMU5H/mIcBmwABxjk+gA11wMZFcmvdzts7Cdp7GVpoQcu0ALAgY1mtmz56jiwBzFZ1ndb13Te530Sk85YrW3C/BlDY9Mmt/b7h7emH+tbZMWekLSscefD3Y+RNBr9ldvWISLy0PfBPo2gI7t2x7pZXOUHLkW9Kq/0dLYSPeXjkNKTHHnTiAYtJIx8mbB/hNRneXsTv4DxWrLeqefDwxSKfNHbBHmGJ8qz9zNibe2M0kkOz1mEyx96peNyOHiIChJMhvePQ0H0HXBv9Id4hdQMrq0ht2SWMEcaKr8UbMOgPG+PSthf777w3INvbbKe2dhgymOUcPmry4RT5nNe7I7ES1tLJfzl7yVWMZDMyQyE5DOx1lYnQnlqcZODRazqUW3VuBJbRnqF4T/AAnh/pW6MeeYzUI2V3tncSW06mN1chlbo4xp6EYII0PPXIqW29+Do2h8+vp414ctNWems9MpUI5N8DrVxZXHNc/u/lXquDVWK5NKfbAOeR6giqhdA9aqViOvwrxlU80U/wAIH4VOjs74U7wVaa3T7OPRm/OrZtl8W+dU7ZBkFWnlFWjbL4t8689mXwJ9SaJ28kuFHWsdrrP1QT6CsnuFHJR8q8YVpO2E3Gf2fXn8hVl4up1PiazpCBWuvLsLWoSUa3gtJJ7iKCBS8j+6iLjLFmwBr6V1nY3a69sVtts2MlmwAVZER+AhdM923vY5aqW51Y7Gt1GkmO1rhcLhlsVYfWBBVp8eGCQPHiY+BPX7q1SVCkqLIh+sjqrKfUHQ17aRqNOFvLQQ7/7MaPvBf2/D4NIqt/I2GHyrj/bdv/Fed3Z2biSJHEs0o4sNIFZVjXOMgBiSepI8K6pddl2yZG4mskGucI88a/yI4X7qpv8Ass2VLH3fsixa5DxFkcHGPrZ1HkcitMuN7vdqW044IrO2SJuBFigVYZJJnCroAobBIA8OlbotvVddJ4wf/i23D9wcfjUwk7ENn4zHLdRuCCjrKhKkciPcrU7T2DvFs4cVlfNfwr+hIFebHgUkyT/C2T4UFjdjs72z7XDcXl6Y1jmSSQe0XMsjhWBMeM8GDqDr15HlXaq5r2W7+Xl/PLa3tuI2iiDtIqSR8J4wvdSI5OGOpGPsnSulUClKUClKUClKUClKUClUlqoLUEV373Et9pLxN9FOq4iuFGSBzCSL+mufiNcEZOeR7U3dvbHK3UReMcriPLwsB1Y4zGf3gPKvoJnq00lS1Is1F5h89Q3X2WI+8fnWZHft1wfQ/wBDU/3o3AhnLS2xFvKckgD6Jz4lR9Q+a+ZwTXN9r7FurQ/TwsF/Wp78Z/jHL0bB8q81sUw61u2C7SHXI9QRV5b1T1qNpd+dV+0DqAfgK5cGuSR+0jxobgeNR3vh4fIt+dO+Hn/MacF5JAbgeNUNcjxrQGYef8zVbaceA+OT+NXgnJvZL9R1FYsu0PAH8B8zWna7xy09MCtvsTde8vCDHGUQ4+mm4kTHiumX/hBHmK1GNJuwprtmOM6kgKqAkkk4AHn5AV0HdLsy4+GbaP1dGFqP0uo79v8AkHxPNakG6W5tvZYk/vp8azOPq6aiNeSeup86lavXopj13Lla+2XHgAAAAAAADQADkAKrBrFV6uBq66c1+lUBqqBqK9pSlApSlApSlApSlApSvDQM1SWoxq0zVUes1WmevGarLtQeu9WHkqmR6xZJKC681c07Yd8Ht4ltIG4JJ1JlkHOOHPCQvm2oz4A+IxO5Za5b2zbHEkSXikBovckBOONGb3eHzBJ08GPhRWL2bbl99Cbi84+7cYtouJlYjP8AfEjXGmg5HOeWKkF32fRa91cSJ4B1SQD5cJrQdm+/CmNbO5YKyBVtnOgdRosRPRhoB4jA58+g+01njC7lDJdwZh9W4jb95XX8M1Y//hLr9bB/NL/0VOe/p31ThVeUoZF2fzH61xGv7qu348NbSz7PIBgzTyyeIUJGD/xH763/AH9RnfLfX2FUCx967lsAnCqFxknTJ5jT11pxqnKUd7Ud0Etohc20hSLKpJC7kniPJkLHLZ6r05jTlNexzbktxs7ExLGGUxI55sgRWUE9SOLHoBXFd4t5J7+VWuW4VGiogPBGD9YqpOp8yda7vuX7OlnElm3FEF0b9JmJyzP4NnmOnKtQiZJLV5JK1sUlZMb1UZ6vV1WrDRqvI1Blq1XFasZGq6pqjIBr2rSmrgqK9pSlQKUpQKUpQK8Jr2qWoKGNWWNXWq01VFlzViQ1earDigx5DWJKazJFrFkWg1W0bpY0Z3IVVUszHkABkk18+7570SX0xOSsSkiGPwH22/aP3cq6b2y3zRWQjXTvpVVj+yoLEfEgfDNcTCHTxPIeNRWRYWbzypEg95iB6Dqx9BXdtmRFI1Qktwoq8THJOABknxqLdnO6bxIZ504XcDhUjVE56+BPh5Cp6tvigs17V/ua9EVBjEVHd69gLdRFTow1jb7Lfl41LO5obfNB83Xtq8UjRSDDKcEf1Hkedbzcrel7GcHJMLkCePy/WL+0Pv5V0ffPcUXY7yIhJVGAT9Vxz4W6/HzrlO1Ng3FuxWeF0I5NglG9HGhoPpewuA6q6kMrKCrDkQRkEfCtjEag/ZQkv9mxd8GGC4j4sg93xHhOvTnjyxU4jWqMlKvpWOgrISiLq1eWrS1eWguLVxaoWrgoPaUpUUpSlApSlArwivaUFoirTCr7VbNVGOy1adKyGq21BislWHjrMarD0Ef3k3chvYu5uF4lyGUg4ZWHJlPQ6n51p9jbg2dq3HHFxOOUkh42H7udF+AFTR6stQa/2bFUm3rOaqKKwjBTuKzK8oMbuKrWCsgVUKCysFXBbjqBV1aurRFMcVXlSvVq8lARKuoteCriUFairiiqRVxaCpRVwVSKrFJClKVFKUpQf//Z"/>
          <p:cNvSpPr>
            <a:spLocks noChangeAspect="1" noChangeArrowheads="1"/>
          </p:cNvSpPr>
          <p:nvPr/>
        </p:nvSpPr>
        <p:spPr bwMode="auto">
          <a:xfrm>
            <a:off x="4178968" y="830700"/>
            <a:ext cx="2215482" cy="1779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s://encrypted-tbn0.gstatic.com/images?q=tbn:ANd9GcSWX3zoQa5OhLjgd3vzmBLjJIJ0ApM7TMtrD4mKjosD9BpHIY8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8632" y="618494"/>
            <a:ext cx="1637464" cy="15357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67263" y="2887097"/>
            <a:ext cx="4892842" cy="4708981"/>
          </a:xfrm>
          <a:prstGeom prst="rect">
            <a:avLst/>
          </a:prstGeom>
          <a:noFill/>
        </p:spPr>
        <p:txBody>
          <a:bodyPr wrap="square" rtlCol="0">
            <a:spAutoFit/>
          </a:bodyPr>
          <a:lstStyle/>
          <a:p>
            <a:r>
              <a:rPr lang="en-US" sz="2400" dirty="0" smtClean="0"/>
              <a:t>As you explore, we’d like feedback on:</a:t>
            </a:r>
          </a:p>
          <a:p>
            <a:pPr marL="285750" indent="-285750">
              <a:buFont typeface="Arial" panose="020B0604020202020204" pitchFamily="34" charset="0"/>
              <a:buChar char="•"/>
            </a:pPr>
            <a:r>
              <a:rPr lang="en-US" sz="2400" dirty="0" smtClean="0"/>
              <a:t>Assessment</a:t>
            </a:r>
          </a:p>
          <a:p>
            <a:pPr marL="285750" indent="-285750">
              <a:buFont typeface="Arial" panose="020B0604020202020204" pitchFamily="34" charset="0"/>
              <a:buChar char="•"/>
            </a:pPr>
            <a:r>
              <a:rPr lang="en-US" sz="2400" dirty="0" smtClean="0"/>
              <a:t>Signing in</a:t>
            </a:r>
          </a:p>
          <a:p>
            <a:pPr marL="285750" indent="-285750">
              <a:buFont typeface="Arial" panose="020B0604020202020204" pitchFamily="34" charset="0"/>
              <a:buChar char="•"/>
            </a:pPr>
            <a:r>
              <a:rPr lang="en-US" sz="2400" dirty="0" smtClean="0"/>
              <a:t>Navigation</a:t>
            </a:r>
          </a:p>
          <a:p>
            <a:pPr marL="285750" indent="-285750">
              <a:buFont typeface="Arial" panose="020B0604020202020204" pitchFamily="34" charset="0"/>
              <a:buChar char="•"/>
            </a:pPr>
            <a:r>
              <a:rPr lang="en-US" sz="2400" dirty="0" smtClean="0"/>
              <a:t>Typos</a:t>
            </a:r>
          </a:p>
          <a:p>
            <a:pPr marL="285750" indent="-285750">
              <a:buFont typeface="Arial" panose="020B0604020202020204" pitchFamily="34" charset="0"/>
              <a:buChar char="•"/>
            </a:pPr>
            <a:r>
              <a:rPr lang="en-US" sz="2400" dirty="0" smtClean="0"/>
              <a:t>Enhancements</a:t>
            </a:r>
          </a:p>
          <a:p>
            <a:pPr marL="285750" indent="-285750">
              <a:buFont typeface="Arial" panose="020B0604020202020204" pitchFamily="34" charset="0"/>
              <a:buChar char="•"/>
            </a:pPr>
            <a:r>
              <a:rPr lang="en-US" sz="2400" dirty="0" smtClean="0"/>
              <a:t>Future tools you could provide/work with us on</a:t>
            </a:r>
          </a:p>
          <a:p>
            <a:pPr marL="285750" indent="-285750">
              <a:buFont typeface="Arial" panose="020B0604020202020204" pitchFamily="34" charset="0"/>
              <a:buChar char="•"/>
            </a:pPr>
            <a:r>
              <a:rPr lang="en-US" sz="2400" dirty="0" smtClean="0"/>
              <a:t>Fun and Games that are flash-free (apps?)</a:t>
            </a:r>
          </a:p>
          <a:p>
            <a:pPr marL="285750" indent="-285750">
              <a:buFont typeface="Arial" panose="020B0604020202020204" pitchFamily="34" charset="0"/>
              <a:buChar char="•"/>
            </a:pPr>
            <a:endParaRPr lang="en-US" sz="2400" dirty="0" smtClean="0"/>
          </a:p>
          <a:p>
            <a:r>
              <a:rPr lang="en-US" dirty="0" smtClean="0"/>
              <a:t/>
            </a:r>
            <a:br>
              <a:rPr lang="en-US" dirty="0" smtClean="0"/>
            </a:br>
            <a:endParaRPr lang="en-US" dirty="0"/>
          </a:p>
        </p:txBody>
      </p:sp>
    </p:spTree>
    <p:extLst>
      <p:ext uri="{BB962C8B-B14F-4D97-AF65-F5344CB8AC3E}">
        <p14:creationId xmlns:p14="http://schemas.microsoft.com/office/powerpoint/2010/main" val="2071249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8552" y="2127114"/>
            <a:ext cx="1988045" cy="1320800"/>
          </a:xfrm>
        </p:spPr>
        <p:txBody>
          <a:bodyPr>
            <a:normAutofit/>
          </a:bodyPr>
          <a:lstStyle/>
          <a:p>
            <a:r>
              <a:rPr lang="en-US" b="1" dirty="0" smtClean="0">
                <a:solidFill>
                  <a:srgbClr val="FFC000"/>
                </a:solidFill>
              </a:rPr>
              <a:t>Agenda</a:t>
            </a:r>
            <a:r>
              <a:rPr lang="en-US" dirty="0" smtClean="0"/>
              <a:t/>
            </a:r>
            <a:br>
              <a:rPr lang="en-US" dirty="0" smtClean="0"/>
            </a:br>
            <a:endParaRPr lang="en-US" dirty="0"/>
          </a:p>
        </p:txBody>
      </p:sp>
      <p:sp>
        <p:nvSpPr>
          <p:cNvPr id="3" name="Content Placeholder 2"/>
          <p:cNvSpPr>
            <a:spLocks noGrp="1"/>
          </p:cNvSpPr>
          <p:nvPr>
            <p:ph idx="1"/>
          </p:nvPr>
        </p:nvSpPr>
        <p:spPr>
          <a:xfrm>
            <a:off x="674240" y="2977227"/>
            <a:ext cx="8596668" cy="3880773"/>
          </a:xfrm>
        </p:spPr>
        <p:txBody>
          <a:bodyPr>
            <a:noAutofit/>
          </a:bodyPr>
          <a:lstStyle/>
          <a:p>
            <a:r>
              <a:rPr lang="en-US" sz="3200" dirty="0" smtClean="0"/>
              <a:t>Background about GPS</a:t>
            </a:r>
          </a:p>
          <a:p>
            <a:r>
              <a:rPr lang="en-US" sz="3200" dirty="0" smtClean="0"/>
              <a:t>Who uses it</a:t>
            </a:r>
          </a:p>
          <a:p>
            <a:r>
              <a:rPr lang="en-US" sz="3200" dirty="0" smtClean="0"/>
              <a:t>How being used </a:t>
            </a:r>
          </a:p>
          <a:p>
            <a:r>
              <a:rPr lang="en-US" sz="3200" dirty="0" smtClean="0"/>
              <a:t>Phase II</a:t>
            </a:r>
          </a:p>
          <a:p>
            <a:r>
              <a:rPr lang="en-US" sz="3200" dirty="0" smtClean="0"/>
              <a:t>Feedback and questions</a:t>
            </a:r>
          </a:p>
          <a:p>
            <a:pPr marL="0" indent="0" algn="ctr">
              <a:buNone/>
            </a:pPr>
            <a:r>
              <a:rPr lang="en-US" sz="3200" dirty="0" smtClean="0"/>
              <a:t>(Leave your phones on)</a:t>
            </a:r>
            <a:endParaRPr lang="en-US" sz="32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9193" y="89955"/>
            <a:ext cx="6614809" cy="1534488"/>
          </a:xfrm>
          <a:prstGeom prst="rect">
            <a:avLst/>
          </a:prstGeom>
        </p:spPr>
      </p:pic>
    </p:spTree>
    <p:extLst>
      <p:ext uri="{BB962C8B-B14F-4D97-AF65-F5344CB8AC3E}">
        <p14:creationId xmlns:p14="http://schemas.microsoft.com/office/powerpoint/2010/main" val="22557844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Thank you for attending. </a:t>
            </a:r>
            <a:endParaRPr lang="en-US" b="1" dirty="0"/>
          </a:p>
        </p:txBody>
      </p:sp>
      <p:sp>
        <p:nvSpPr>
          <p:cNvPr id="3" name="Content Placeholder 2"/>
          <p:cNvSpPr>
            <a:spLocks noGrp="1"/>
          </p:cNvSpPr>
          <p:nvPr>
            <p:ph idx="1"/>
          </p:nvPr>
        </p:nvSpPr>
        <p:spPr/>
        <p:txBody>
          <a:bodyPr>
            <a:normAutofit/>
          </a:bodyPr>
          <a:lstStyle/>
          <a:p>
            <a:r>
              <a:rPr lang="en-US" sz="3200" dirty="0" smtClean="0"/>
              <a:t>Randy LaFoy, Minnesota State </a:t>
            </a:r>
            <a:r>
              <a:rPr lang="en-US" sz="3200" dirty="0"/>
              <a:t>Colleges &amp; </a:t>
            </a:r>
            <a:r>
              <a:rPr lang="en-US" sz="3200" dirty="0" smtClean="0"/>
              <a:t>Universities </a:t>
            </a:r>
            <a:r>
              <a:rPr lang="en-US" sz="3200" dirty="0"/>
              <a:t>GPS LifePlan</a:t>
            </a:r>
          </a:p>
          <a:p>
            <a:pPr marL="0" indent="0">
              <a:buNone/>
            </a:pPr>
            <a:endParaRPr lang="en-US" sz="3200" dirty="0" smtClean="0"/>
          </a:p>
          <a:p>
            <a:r>
              <a:rPr lang="en-US" sz="3200" dirty="0" smtClean="0"/>
              <a:t>Stephen Kelly, Century College &amp; QUES LLC. </a:t>
            </a:r>
            <a:endParaRPr lang="en-US" sz="3200" dirty="0"/>
          </a:p>
        </p:txBody>
      </p:sp>
    </p:spTree>
    <p:extLst>
      <p:ext uri="{BB962C8B-B14F-4D97-AF65-F5344CB8AC3E}">
        <p14:creationId xmlns:p14="http://schemas.microsoft.com/office/powerpoint/2010/main" val="3111212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03964" y="662572"/>
            <a:ext cx="7695657" cy="5791401"/>
          </a:xfrm>
        </p:spPr>
      </p:pic>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4099462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90771" y="232569"/>
            <a:ext cx="4352882" cy="838200"/>
          </a:xfrm>
        </p:spPr>
        <p:txBody>
          <a:bodyPr/>
          <a:lstStyle/>
          <a:p>
            <a:pPr algn="ctr" eaLnBrk="1" hangingPunct="1"/>
            <a:r>
              <a:rPr lang="en-US" b="1" dirty="0" smtClean="0">
                <a:solidFill>
                  <a:srgbClr val="FFC000"/>
                </a:solidFill>
              </a:rPr>
              <a:t>Brief History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553" y="926683"/>
            <a:ext cx="7023100" cy="40671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3"/>
          <p:cNvSpPr txBox="1">
            <a:spLocks noChangeArrowheads="1"/>
          </p:cNvSpPr>
          <p:nvPr/>
        </p:nvSpPr>
        <p:spPr bwMode="auto">
          <a:xfrm>
            <a:off x="7169366" y="2996783"/>
            <a:ext cx="1201737" cy="1930400"/>
          </a:xfrm>
          <a:prstGeom prst="rect">
            <a:avLst/>
          </a:prstGeom>
          <a:noFill/>
          <a:ln w="25400" algn="ctr">
            <a:solidFill>
              <a:srgbClr val="993366"/>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Calibri" panose="020F0502020204030204" pitchFamily="34" charset="0"/>
              </a:rPr>
              <a:t>Using the funds provided by a Robin Hood Grant, GPS launches a beta mobile and device friendly site in </a:t>
            </a:r>
            <a:r>
              <a:rPr kumimoji="0" lang="en-US" altLang="en-US" sz="1200" b="1" i="0" u="none" strike="noStrike" cap="none" normalizeH="0" baseline="0" smtClean="0">
                <a:ln>
                  <a:noFill/>
                </a:ln>
                <a:solidFill>
                  <a:srgbClr val="993366"/>
                </a:solidFill>
                <a:effectLst/>
                <a:latin typeface="Calibri" panose="020F0502020204030204" pitchFamily="34" charset="0"/>
              </a:rPr>
              <a:t>2015.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 name="AutoShape 4"/>
          <p:cNvSpPr>
            <a:spLocks noChangeArrowheads="1"/>
          </p:cNvSpPr>
          <p:nvPr/>
        </p:nvSpPr>
        <p:spPr bwMode="auto">
          <a:xfrm>
            <a:off x="7307478" y="4696996"/>
            <a:ext cx="1431925" cy="904875"/>
          </a:xfrm>
          <a:prstGeom prst="rightArrow">
            <a:avLst>
              <a:gd name="adj1" fmla="val 50000"/>
              <a:gd name="adj2" fmla="val 39561"/>
            </a:avLst>
          </a:prstGeom>
          <a:solidFill>
            <a:srgbClr val="5B9BD5"/>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AutoShape 5"/>
          <p:cNvSpPr>
            <a:spLocks noChangeArrowheads="1"/>
          </p:cNvSpPr>
          <p:nvPr/>
        </p:nvSpPr>
        <p:spPr bwMode="auto">
          <a:xfrm rot="10800000">
            <a:off x="7745628" y="5224046"/>
            <a:ext cx="1808163" cy="1381125"/>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B0F0"/>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 Box 6"/>
          <p:cNvSpPr txBox="1">
            <a:spLocks noChangeArrowheads="1"/>
          </p:cNvSpPr>
          <p:nvPr/>
        </p:nvSpPr>
        <p:spPr bwMode="auto">
          <a:xfrm>
            <a:off x="5074360" y="5752684"/>
            <a:ext cx="2332037" cy="874712"/>
          </a:xfrm>
          <a:prstGeom prst="rect">
            <a:avLst/>
          </a:prstGeom>
          <a:noFill/>
          <a:ln w="25400" algn="ctr">
            <a:solidFill>
              <a:srgbClr val="085296"/>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alibri" panose="020F0502020204030204" pitchFamily="34" charset="0"/>
              </a:rPr>
              <a:t>MNSCU funds GPS LifePlan to finish beta work. Soft launch July – Hard launch August 2016</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4"/>
          <a:stretch>
            <a:fillRect/>
          </a:stretch>
        </p:blipFill>
        <p:spPr>
          <a:xfrm rot="21089438">
            <a:off x="8841893" y="4311164"/>
            <a:ext cx="510768" cy="77166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8277" y="180847"/>
            <a:ext cx="3836240" cy="889922"/>
          </a:xfrm>
          <a:prstGeom prst="rect">
            <a:avLst/>
          </a:prstGeom>
        </p:spPr>
      </p:pic>
    </p:spTree>
    <p:extLst>
      <p:ext uri="{BB962C8B-B14F-4D97-AF65-F5344CB8AC3E}">
        <p14:creationId xmlns:p14="http://schemas.microsoft.com/office/powerpoint/2010/main" val="1851265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135" y="361371"/>
            <a:ext cx="7690945" cy="1293028"/>
          </a:xfrm>
        </p:spPr>
        <p:txBody>
          <a:bodyPr>
            <a:normAutofit fontScale="90000"/>
          </a:bodyPr>
          <a:lstStyle/>
          <a:p>
            <a:r>
              <a:rPr lang="en-US" b="1" dirty="0" smtClean="0">
                <a:solidFill>
                  <a:srgbClr val="FFC000"/>
                </a:solidFill>
              </a:rPr>
              <a:t>What will you find in GPS </a:t>
            </a:r>
            <a:r>
              <a:rPr lang="en-US" b="1" dirty="0" err="1" smtClean="0">
                <a:solidFill>
                  <a:srgbClr val="FFC000"/>
                </a:solidFill>
              </a:rPr>
              <a:t>LifePlan</a:t>
            </a:r>
            <a:r>
              <a:rPr lang="en-US" b="1" dirty="0" smtClean="0">
                <a:solidFill>
                  <a:srgbClr val="FFC000"/>
                </a:solidFill>
              </a:rPr>
              <a:t>?</a:t>
            </a:r>
            <a:endParaRPr lang="en-US" b="1" dirty="0">
              <a:solidFill>
                <a:srgbClr val="FFC000"/>
              </a:solidFill>
            </a:endParaRPr>
          </a:p>
        </p:txBody>
      </p:sp>
      <p:sp>
        <p:nvSpPr>
          <p:cNvPr id="4"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7"/>
          <p:cNvSpPr>
            <a:spLocks noChangeArrowheads="1"/>
          </p:cNvSpPr>
          <p:nvPr/>
        </p:nvSpPr>
        <p:spPr bwMode="auto">
          <a:xfrm>
            <a:off x="0" y="9334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0"/>
          <p:cNvSpPr>
            <a:spLocks noChangeArrowheads="1"/>
          </p:cNvSpPr>
          <p:nvPr/>
        </p:nvSpPr>
        <p:spPr bwMode="auto">
          <a:xfrm>
            <a:off x="0" y="40005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1"/>
          <p:cNvSpPr>
            <a:spLocks noChangeArrowheads="1"/>
          </p:cNvSpPr>
          <p:nvPr/>
        </p:nvSpPr>
        <p:spPr bwMode="auto">
          <a:xfrm>
            <a:off x="0" y="49625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3" name="Group 2"/>
          <p:cNvGrpSpPr/>
          <p:nvPr/>
        </p:nvGrpSpPr>
        <p:grpSpPr>
          <a:xfrm>
            <a:off x="224631" y="1400378"/>
            <a:ext cx="11742738" cy="4552685"/>
            <a:chOff x="360362" y="2124075"/>
            <a:chExt cx="11742738" cy="4552685"/>
          </a:xfrm>
        </p:grpSpPr>
        <p:pic>
          <p:nvPicPr>
            <p:cNvPr id="13" name="Picture 12"/>
            <p:cNvPicPr/>
            <p:nvPr/>
          </p:nvPicPr>
          <p:blipFill>
            <a:blip r:embed="rId3">
              <a:extLst>
                <a:ext uri="{28A0092B-C50C-407E-A947-70E740481C1C}">
                  <a14:useLocalDpi xmlns:a14="http://schemas.microsoft.com/office/drawing/2010/main" val="0"/>
                </a:ext>
              </a:extLst>
            </a:blip>
            <a:stretch>
              <a:fillRect/>
            </a:stretch>
          </p:blipFill>
          <p:spPr>
            <a:xfrm>
              <a:off x="360362" y="2124075"/>
              <a:ext cx="3208338" cy="4552685"/>
            </a:xfrm>
            <a:prstGeom prst="rect">
              <a:avLst/>
            </a:prstGeom>
          </p:spPr>
        </p:pic>
        <p:sp>
          <p:nvSpPr>
            <p:cNvPr id="15" name="TextBox 14"/>
            <p:cNvSpPr txBox="1"/>
            <p:nvPr/>
          </p:nvSpPr>
          <p:spPr>
            <a:xfrm>
              <a:off x="3352800" y="2448996"/>
              <a:ext cx="8648700" cy="430887"/>
            </a:xfrm>
            <a:prstGeom prst="rect">
              <a:avLst/>
            </a:prstGeom>
            <a:noFill/>
          </p:spPr>
          <p:txBody>
            <a:bodyPr wrap="square" rtlCol="0">
              <a:spAutoFit/>
            </a:bodyPr>
            <a:lstStyle/>
            <a:p>
              <a:r>
                <a:rPr lang="en-US" sz="2200" dirty="0" smtClean="0"/>
                <a:t>Self Assess, Career &amp; Training Exploration, Find a Job, Set Goals</a:t>
              </a:r>
              <a:endParaRPr lang="en-US" sz="2200" dirty="0"/>
            </a:p>
          </p:txBody>
        </p:sp>
        <p:sp>
          <p:nvSpPr>
            <p:cNvPr id="21" name="TextBox 20"/>
            <p:cNvSpPr txBox="1"/>
            <p:nvPr/>
          </p:nvSpPr>
          <p:spPr>
            <a:xfrm>
              <a:off x="3352800" y="3239870"/>
              <a:ext cx="8648700" cy="430887"/>
            </a:xfrm>
            <a:prstGeom prst="rect">
              <a:avLst/>
            </a:prstGeom>
            <a:noFill/>
          </p:spPr>
          <p:txBody>
            <a:bodyPr wrap="square" rtlCol="0">
              <a:spAutoFit/>
            </a:bodyPr>
            <a:lstStyle/>
            <a:p>
              <a:r>
                <a:rPr lang="en-US" sz="2200" dirty="0" smtClean="0"/>
                <a:t>Plan Education, Academic Skills &amp; Strategies, Set Goals</a:t>
              </a:r>
              <a:endParaRPr lang="en-US" sz="2200" dirty="0"/>
            </a:p>
          </p:txBody>
        </p:sp>
        <p:sp>
          <p:nvSpPr>
            <p:cNvPr id="22" name="TextBox 21"/>
            <p:cNvSpPr txBox="1"/>
            <p:nvPr/>
          </p:nvSpPr>
          <p:spPr>
            <a:xfrm>
              <a:off x="3352800" y="4112696"/>
              <a:ext cx="8648700" cy="430887"/>
            </a:xfrm>
            <a:prstGeom prst="rect">
              <a:avLst/>
            </a:prstGeom>
            <a:noFill/>
          </p:spPr>
          <p:txBody>
            <a:bodyPr wrap="square" rtlCol="0">
              <a:spAutoFit/>
            </a:bodyPr>
            <a:lstStyle/>
            <a:p>
              <a:r>
                <a:rPr lang="en-US" sz="2200" dirty="0" smtClean="0"/>
                <a:t>Budget, Finance Education, Credit &amp; Debt, Save, Set Goals</a:t>
              </a:r>
              <a:endParaRPr lang="en-US" sz="2200" dirty="0"/>
            </a:p>
          </p:txBody>
        </p:sp>
        <p:sp>
          <p:nvSpPr>
            <p:cNvPr id="23" name="TextBox 22"/>
            <p:cNvSpPr txBox="1"/>
            <p:nvPr/>
          </p:nvSpPr>
          <p:spPr>
            <a:xfrm>
              <a:off x="3352800" y="4992013"/>
              <a:ext cx="8750300" cy="430887"/>
            </a:xfrm>
            <a:prstGeom prst="rect">
              <a:avLst/>
            </a:prstGeom>
            <a:noFill/>
          </p:spPr>
          <p:txBody>
            <a:bodyPr wrap="square" rtlCol="0">
              <a:spAutoFit/>
            </a:bodyPr>
            <a:lstStyle/>
            <a:p>
              <a:r>
                <a:rPr lang="en-US" sz="2200" dirty="0" smtClean="0"/>
                <a:t>School &amp; </a:t>
              </a:r>
              <a:r>
                <a:rPr lang="en-US" sz="2200" dirty="0"/>
                <a:t>Community </a:t>
              </a:r>
              <a:r>
                <a:rPr lang="en-US" sz="2200" dirty="0" smtClean="0"/>
                <a:t>Involvement, Leadership Skills, Set Goals</a:t>
              </a:r>
              <a:endParaRPr lang="en-US" sz="2200" dirty="0"/>
            </a:p>
          </p:txBody>
        </p:sp>
        <p:sp>
          <p:nvSpPr>
            <p:cNvPr id="24" name="TextBox 23"/>
            <p:cNvSpPr txBox="1"/>
            <p:nvPr/>
          </p:nvSpPr>
          <p:spPr>
            <a:xfrm>
              <a:off x="3352800" y="5818294"/>
              <a:ext cx="8648700" cy="430887"/>
            </a:xfrm>
            <a:prstGeom prst="rect">
              <a:avLst/>
            </a:prstGeom>
            <a:noFill/>
          </p:spPr>
          <p:txBody>
            <a:bodyPr wrap="square" rtlCol="0">
              <a:spAutoFit/>
            </a:bodyPr>
            <a:lstStyle/>
            <a:p>
              <a:r>
                <a:rPr lang="en-US" sz="2200" dirty="0" smtClean="0"/>
                <a:t>Wellness, Relationships, Community Resources, Set Goals</a:t>
              </a:r>
              <a:endParaRPr lang="en-US" sz="2200" dirty="0"/>
            </a:p>
          </p:txBody>
        </p:sp>
      </p:grpSp>
    </p:spTree>
    <p:extLst>
      <p:ext uri="{BB962C8B-B14F-4D97-AF65-F5344CB8AC3E}">
        <p14:creationId xmlns:p14="http://schemas.microsoft.com/office/powerpoint/2010/main" val="4161359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3" name="Content Placeholder 2"/>
          <p:cNvSpPr>
            <a:spLocks noGrp="1"/>
          </p:cNvSpPr>
          <p:nvPr>
            <p:ph idx="1"/>
          </p:nvPr>
        </p:nvSpPr>
        <p:spPr>
          <a:xfrm>
            <a:off x="263677" y="1453018"/>
            <a:ext cx="3731380" cy="3880773"/>
          </a:xfrm>
        </p:spPr>
        <p:txBody>
          <a:bodyPr/>
          <a:lstStyle/>
          <a:p>
            <a:pPr marL="0" indent="0">
              <a:buNone/>
            </a:pPr>
            <a:r>
              <a:rPr lang="en-US" dirty="0" smtClean="0"/>
              <a:t>10 years ago, and now the entire state uses it – colleges and high schools.</a:t>
            </a:r>
          </a:p>
          <a:p>
            <a:endParaRPr lang="en-US" dirty="0"/>
          </a:p>
        </p:txBody>
      </p:sp>
      <p:pic>
        <p:nvPicPr>
          <p:cNvPr id="4" name="Picture 3"/>
          <p:cNvPicPr>
            <a:picLocks noChangeAspect="1"/>
          </p:cNvPicPr>
          <p:nvPr/>
        </p:nvPicPr>
        <p:blipFill>
          <a:blip r:embed="rId3"/>
          <a:stretch>
            <a:fillRect/>
          </a:stretch>
        </p:blipFill>
        <p:spPr>
          <a:xfrm>
            <a:off x="4153265" y="-439526"/>
            <a:ext cx="7254964" cy="7537012"/>
          </a:xfrm>
          <a:prstGeom prst="rect">
            <a:avLst/>
          </a:prstGeom>
        </p:spPr>
      </p:pic>
    </p:spTree>
    <p:extLst>
      <p:ext uri="{BB962C8B-B14F-4D97-AF65-F5344CB8AC3E}">
        <p14:creationId xmlns:p14="http://schemas.microsoft.com/office/powerpoint/2010/main" val="1747918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4320" y="465706"/>
            <a:ext cx="8610600" cy="1293028"/>
          </a:xfrm>
        </p:spPr>
        <p:txBody>
          <a:bodyPr>
            <a:normAutofit fontScale="90000"/>
          </a:bodyPr>
          <a:lstStyle/>
          <a:p>
            <a:r>
              <a:rPr lang="en-US" b="1" dirty="0" smtClean="0">
                <a:solidFill>
                  <a:srgbClr val="FFC000"/>
                </a:solidFill>
              </a:rPr>
              <a:t>Mobile Technology </a:t>
            </a:r>
            <a:br>
              <a:rPr lang="en-US" b="1" dirty="0" smtClean="0">
                <a:solidFill>
                  <a:srgbClr val="FFC000"/>
                </a:solidFill>
              </a:rPr>
            </a:br>
            <a:r>
              <a:rPr lang="en-US" b="1" dirty="0" smtClean="0">
                <a:solidFill>
                  <a:srgbClr val="FFC000"/>
                </a:solidFill>
              </a:rPr>
              <a:t>is Everywhere</a:t>
            </a:r>
            <a:endParaRPr lang="en-US" b="1" dirty="0">
              <a:solidFill>
                <a:srgbClr val="FFC000"/>
              </a:solidFill>
            </a:endParaRPr>
          </a:p>
        </p:txBody>
      </p:sp>
      <p:pic>
        <p:nvPicPr>
          <p:cNvPr id="4" name="Content Placeholder 3" descr="http://skillz.com/blog/wp-content/uploads/2014/03/subwaygaming.jpg">
            <a:hlinkClick r:id="rId3"/>
          </p:cNvPr>
          <p:cNvPicPr>
            <a:picLocks noGrp="1"/>
          </p:cNvPicPr>
          <p:nvPr>
            <p:ph idx="1"/>
          </p:nvPr>
        </p:nvPicPr>
        <p:blipFill>
          <a:blip r:embed="rId4">
            <a:lum bright="12000" contrast="1000"/>
            <a:extLst>
              <a:ext uri="{28A0092B-C50C-407E-A947-70E740481C1C}">
                <a14:useLocalDpi xmlns:a14="http://schemas.microsoft.com/office/drawing/2010/main" val="0"/>
              </a:ext>
            </a:extLst>
          </a:blip>
          <a:stretch>
            <a:fillRect/>
          </a:stretch>
        </p:blipFill>
        <p:spPr bwMode="auto">
          <a:xfrm>
            <a:off x="3454401" y="1987117"/>
            <a:ext cx="4730594" cy="4001090"/>
          </a:xfrm>
          <a:prstGeom prst="rect">
            <a:avLst/>
          </a:prstGeom>
          <a:noFill/>
          <a:ln>
            <a:no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301373">
            <a:off x="737049" y="2603023"/>
            <a:ext cx="2754594" cy="3423789"/>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53425">
            <a:off x="7890666" y="3170070"/>
            <a:ext cx="3796940" cy="2530188"/>
          </a:xfrm>
          <a:prstGeom prst="rect">
            <a:avLst/>
          </a:prstGeom>
        </p:spPr>
      </p:pic>
    </p:spTree>
    <p:extLst>
      <p:ext uri="{BB962C8B-B14F-4D97-AF65-F5344CB8AC3E}">
        <p14:creationId xmlns:p14="http://schemas.microsoft.com/office/powerpoint/2010/main" val="3016201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3763108" y="0"/>
            <a:ext cx="8428892" cy="6623850"/>
          </a:xfrm>
          <a:prstGeom prst="rect">
            <a:avLst/>
          </a:prstGeom>
        </p:spPr>
      </p:pic>
      <p:sp>
        <p:nvSpPr>
          <p:cNvPr id="4" name="Right Arrow 3"/>
          <p:cNvSpPr/>
          <p:nvPr/>
        </p:nvSpPr>
        <p:spPr>
          <a:xfrm rot="19937675">
            <a:off x="4783297" y="2572369"/>
            <a:ext cx="1329858" cy="7040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2672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00717 -0.03333 L 0.37097 -0.24445 " pathEditMode="relative" rAng="0" ptsTypes="AA">
                                      <p:cBhvr>
                                        <p:cTn id="6" dur="2000" fill="hold"/>
                                        <p:tgtEl>
                                          <p:spTgt spid="4"/>
                                        </p:tgtEl>
                                        <p:attrNameLst>
                                          <p:attrName>ppt_x</p:attrName>
                                          <p:attrName>ppt_y</p:attrName>
                                        </p:attrNameLst>
                                      </p:cBhvr>
                                      <p:rCtr x="18190" y="-10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672</Words>
  <Application>Microsoft Office PowerPoint</Application>
  <PresentationFormat>Widescreen</PresentationFormat>
  <Paragraphs>99</Paragraphs>
  <Slides>30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GPS LifePlan 2.0 Launch Party—Create the Life You Want: Goals + Plans = Success</vt:lpstr>
      <vt:lpstr>PowerPoint Presentation</vt:lpstr>
      <vt:lpstr>Agenda </vt:lpstr>
      <vt:lpstr>PowerPoint Presentation</vt:lpstr>
      <vt:lpstr>Brief History </vt:lpstr>
      <vt:lpstr>What will you find in GPS LifePlan?</vt:lpstr>
      <vt:lpstr>PowerPoint Presentation</vt:lpstr>
      <vt:lpstr>Mobile Technology  is Everywhere</vt:lpstr>
      <vt:lpstr>PowerPoint Presentation</vt:lpstr>
      <vt:lpstr>Mobile ACCESS IS VITAL</vt:lpstr>
      <vt:lpstr>mygpslifeplan.org</vt:lpstr>
      <vt:lpstr>General Resources to Help – 100’s of links to .gov, .edu or .org sites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attending. </vt:lpstr>
    </vt:vector>
  </TitlesOfParts>
  <Company>Century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eLearning</dc:title>
  <dc:creator>Randy LaFoy</dc:creator>
  <cp:lastModifiedBy>Randy LaFoy</cp:lastModifiedBy>
  <cp:revision>30</cp:revision>
  <dcterms:created xsi:type="dcterms:W3CDTF">2016-07-18T20:34:13Z</dcterms:created>
  <dcterms:modified xsi:type="dcterms:W3CDTF">2016-07-26T19:00:12Z</dcterms:modified>
</cp:coreProperties>
</file>