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6" r:id="rId6"/>
  </p:sldMasterIdLst>
  <p:notesMasterIdLst>
    <p:notesMasterId r:id="rId42"/>
  </p:notesMasterIdLst>
  <p:sldIdLst>
    <p:sldId id="261" r:id="rId7"/>
    <p:sldId id="262" r:id="rId8"/>
    <p:sldId id="290" r:id="rId9"/>
    <p:sldId id="270" r:id="rId10"/>
    <p:sldId id="303" r:id="rId11"/>
    <p:sldId id="271" r:id="rId12"/>
    <p:sldId id="304" r:id="rId13"/>
    <p:sldId id="273" r:id="rId14"/>
    <p:sldId id="277" r:id="rId15"/>
    <p:sldId id="267" r:id="rId16"/>
    <p:sldId id="297" r:id="rId17"/>
    <p:sldId id="298" r:id="rId18"/>
    <p:sldId id="274" r:id="rId19"/>
    <p:sldId id="276" r:id="rId20"/>
    <p:sldId id="305" r:id="rId21"/>
    <p:sldId id="287" r:id="rId22"/>
    <p:sldId id="281" r:id="rId23"/>
    <p:sldId id="282" r:id="rId24"/>
    <p:sldId id="289" r:id="rId25"/>
    <p:sldId id="295" r:id="rId26"/>
    <p:sldId id="283" r:id="rId27"/>
    <p:sldId id="294" r:id="rId28"/>
    <p:sldId id="286" r:id="rId29"/>
    <p:sldId id="299" r:id="rId30"/>
    <p:sldId id="275" r:id="rId31"/>
    <p:sldId id="291" r:id="rId32"/>
    <p:sldId id="285" r:id="rId33"/>
    <p:sldId id="284" r:id="rId34"/>
    <p:sldId id="268" r:id="rId35"/>
    <p:sldId id="301" r:id="rId36"/>
    <p:sldId id="302" r:id="rId37"/>
    <p:sldId id="278" r:id="rId38"/>
    <p:sldId id="292" r:id="rId39"/>
    <p:sldId id="300" r:id="rId40"/>
    <p:sldId id="26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B8B"/>
    <a:srgbClr val="98999B"/>
    <a:srgbClr val="510C76"/>
    <a:srgbClr val="9E28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478" autoAdjust="0"/>
  </p:normalViewPr>
  <p:slideViewPr>
    <p:cSldViewPr snapToGrid="0" snapToObjects="1">
      <p:cViewPr varScale="1">
        <p:scale>
          <a:sx n="98" d="100"/>
          <a:sy n="98" d="100"/>
        </p:scale>
        <p:origin x="258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spPr>
            <a:solidFill>
              <a:srgbClr val="7030A0">
                <a:alpha val="35000"/>
              </a:srgbClr>
            </a:solidFill>
            <a:ln w="9525" cap="flat" cmpd="sng" algn="ctr">
              <a:solidFill>
                <a:schemeClr val="accent1">
                  <a:alpha val="75000"/>
                </a:schemeClr>
              </a:solidFill>
            </a:ln>
            <a:effectLst>
              <a:innerShdw blurRad="114300">
                <a:schemeClr val="accent1">
                  <a:alpha val="70000"/>
                </a:schemeClr>
              </a:innerShdw>
            </a:effectLst>
          </c:spPr>
          <c:invertIfNegative val="0"/>
          <c:dLbls>
            <c:dLbl>
              <c:idx val="0"/>
              <c:tx>
                <c:rich>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fld id="{7F395D84-BA6F-ED40-B587-2B5C9C22E274}" type="CELLRANGE">
                      <a:rPr lang="en-US"/>
                      <a:pPr>
                        <a:defRPr sz="1800">
                          <a:solidFill>
                            <a:schemeClr val="tx1">
                              <a:lumMod val="75000"/>
                              <a:lumOff val="25000"/>
                            </a:schemeClr>
                          </a:solidFill>
                        </a:defRPr>
                      </a:pPr>
                      <a:t>[CELLRANGE]</a:t>
                    </a:fld>
                    <a:endParaRPr lang="en-US"/>
                  </a:p>
                </c:rich>
              </c:tx>
              <c:spPr>
                <a:noFill/>
                <a:ln>
                  <a:noFill/>
                </a:ln>
                <a:effectLst/>
              </c:spPr>
              <c:txPr>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6F65-4C21-862A-1C3F7A619491}"/>
                </c:ex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tx>
                <c:rich>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fld id="{91120F8E-BE07-CC46-B4BF-7C48605A5D07}" type="CELLRANGE">
                      <a:rPr lang="en-US"/>
                      <a:pPr>
                        <a:defRPr sz="1800">
                          <a:solidFill>
                            <a:schemeClr val="tx1">
                              <a:lumMod val="75000"/>
                              <a:lumOff val="25000"/>
                            </a:schemeClr>
                          </a:solidFill>
                        </a:defRPr>
                      </a:pPr>
                      <a:t>[CELLRANGE]</a:t>
                    </a:fld>
                    <a:endParaRPr lang="en-US"/>
                  </a:p>
                </c:rich>
              </c:tx>
              <c:spPr>
                <a:noFill/>
                <a:ln>
                  <a:noFill/>
                </a:ln>
                <a:effectLst/>
              </c:spPr>
              <c:txPr>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xForSave val="1"/>
                  <c15:showDataLabelsRange val="1"/>
                </c:ext>
              </c:extLst>
            </c:dLbl>
            <c:dLbl>
              <c:idx val="2"/>
              <c:tx>
                <c:rich>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fld id="{1BCCB808-0BD1-E040-90A7-7E6573BD8F88}" type="CELLRANGE">
                      <a:rPr lang="en-US"/>
                      <a:pPr>
                        <a:defRPr sz="1800">
                          <a:solidFill>
                            <a:schemeClr val="tx1">
                              <a:lumMod val="75000"/>
                              <a:lumOff val="25000"/>
                            </a:schemeClr>
                          </a:solidFill>
                        </a:defRPr>
                      </a:pPr>
                      <a:t>[CELLRANGE]</a:t>
                    </a:fld>
                    <a:endParaRPr lang="en-US"/>
                  </a:p>
                </c:rich>
              </c:tx>
              <c:spPr>
                <a:noFill/>
                <a:ln>
                  <a:noFill/>
                </a:ln>
                <a:effectLst/>
              </c:spPr>
              <c:txPr>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xForSave val="1"/>
                  <c15:showDataLabelsRange val="1"/>
                </c:ext>
              </c:extLst>
            </c:dLbl>
            <c:dLbl>
              <c:idx val="3"/>
              <c:tx>
                <c:rich>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fld id="{F88EF55F-FBA7-A54E-A191-3E0F60DC47E8}" type="CELLRANGE">
                      <a:rPr lang="en-US"/>
                      <a:pPr>
                        <a:defRPr sz="1800">
                          <a:solidFill>
                            <a:schemeClr val="tx1">
                              <a:lumMod val="75000"/>
                              <a:lumOff val="25000"/>
                            </a:schemeClr>
                          </a:solidFill>
                        </a:defRPr>
                      </a:pPr>
                      <a:t>[CELLRANGE]</a:t>
                    </a:fld>
                    <a:endParaRPr lang="en-US"/>
                  </a:p>
                </c:rich>
              </c:tx>
              <c:spPr>
                <a:noFill/>
                <a:ln>
                  <a:noFill/>
                </a:ln>
                <a:effectLst/>
              </c:spPr>
              <c:txPr>
                <a:bodyPr rot="0" spcFirstLastPara="1" vertOverflow="overflow" horzOverflow="overflow" vert="horz" wrap="none" lIns="38100" tIns="19050" rIns="38100" bIns="19050" anchor="t" anchorCtr="0">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xForSave val="1"/>
                  <c15:showDataLabelsRange val="1"/>
                </c:ext>
              </c:extLst>
            </c:dLbl>
            <c:spPr>
              <a:noFill/>
              <a:ln>
                <a:noFill/>
              </a:ln>
              <a:effectLst/>
            </c:spPr>
            <c:txPr>
              <a:bodyPr rot="0" spcFirstLastPara="1" vertOverflow="overflow" horzOverflow="overflow" vert="horz" wrap="none" lIns="38100" tIns="19050" rIns="38100" bIns="19050" anchor="t" anchorCtr="0">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xVal>
            <c:numRef>
              <c:f>Sheet1!$B$2:$B$5</c:f>
              <c:numCache>
                <c:formatCode>General</c:formatCode>
                <c:ptCount val="4"/>
                <c:pt idx="0">
                  <c:v>0.0</c:v>
                </c:pt>
                <c:pt idx="1">
                  <c:v>-8.0</c:v>
                </c:pt>
                <c:pt idx="2">
                  <c:v>10.0</c:v>
                </c:pt>
                <c:pt idx="3">
                  <c:v>7.0</c:v>
                </c:pt>
              </c:numCache>
            </c:numRef>
          </c:xVal>
          <c:yVal>
            <c:numRef>
              <c:f>Sheet1!$C$2:$C$5</c:f>
              <c:numCache>
                <c:formatCode>General</c:formatCode>
                <c:ptCount val="4"/>
                <c:pt idx="0">
                  <c:v>10000.0</c:v>
                </c:pt>
                <c:pt idx="1">
                  <c:v>-20000.0</c:v>
                </c:pt>
                <c:pt idx="2">
                  <c:v>200000.0</c:v>
                </c:pt>
                <c:pt idx="3">
                  <c:v>10000.0</c:v>
                </c:pt>
              </c:numCache>
            </c:numRef>
          </c:yVal>
          <c:bubbleSize>
            <c:numRef>
              <c:f>Sheet1!$D$2:$D$5</c:f>
              <c:numCache>
                <c:formatCode>General</c:formatCode>
                <c:ptCount val="4"/>
                <c:pt idx="0">
                  <c:v>8.0</c:v>
                </c:pt>
                <c:pt idx="1">
                  <c:v>3.0</c:v>
                </c:pt>
                <c:pt idx="2">
                  <c:v>10.0</c:v>
                </c:pt>
                <c:pt idx="3">
                  <c:v>6.0</c:v>
                </c:pt>
              </c:numCache>
            </c:numRef>
          </c:bubbleSize>
          <c:bubble3D val="0"/>
          <c:extLst xmlns:c16r2="http://schemas.microsoft.com/office/drawing/2015/06/chart">
            <c:ext xmlns:c16="http://schemas.microsoft.com/office/drawing/2014/chart" uri="{C3380CC4-5D6E-409C-BE32-E72D297353CC}">
              <c16:uniqueId val="{00000004-6F65-4C21-862A-1C3F7A619491}"/>
            </c:ext>
            <c:ext xmlns:c15="http://schemas.microsoft.com/office/drawing/2012/chart" uri="{02D57815-91ED-43cb-92C2-25804820EDAC}">
              <c15:datalabelsRange>
                <c15:f>Sheet1!$A$2:$A$5</c15:f>
                <c15:dlblRangeCache>
                  <c:ptCount val="4"/>
                  <c:pt idx="0">
                    <c:v>Simple Studio</c:v>
                  </c:pt>
                  <c:pt idx="1">
                    <c:v>iPhone</c:v>
                  </c:pt>
                  <c:pt idx="2">
                    <c:v>TV Studio</c:v>
                  </c:pt>
                  <c:pt idx="3">
                    <c:v>One Button</c:v>
                  </c:pt>
                </c15:dlblRangeCache>
              </c15:datalabelsRange>
            </c:ext>
          </c:extLst>
        </c:ser>
        <c:dLbls>
          <c:dLblPos val="ctr"/>
          <c:showLegendKey val="0"/>
          <c:showVal val="1"/>
          <c:showCatName val="0"/>
          <c:showSerName val="0"/>
          <c:showPercent val="0"/>
          <c:showBubbleSize val="0"/>
        </c:dLbls>
        <c:bubbleScale val="100"/>
        <c:showNegBubbles val="0"/>
        <c:axId val="-1778746512"/>
        <c:axId val="-1645741984"/>
      </c:bubbleChart>
      <c:valAx>
        <c:axId val="-177874651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a:t>Complexity</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w="38100" cap="flat" cmpd="sng" algn="ctr">
            <a:solidFill>
              <a:schemeClr val="tx1">
                <a:lumMod val="15000"/>
                <a:lumOff val="85000"/>
              </a:schemeClr>
            </a:solidFill>
            <a:round/>
            <a:headEnd type="stealth"/>
            <a:tailEnd type="stealth"/>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5741984"/>
        <c:crosses val="autoZero"/>
        <c:crossBetween val="midCat"/>
      </c:valAx>
      <c:valAx>
        <c:axId val="-1645741984"/>
        <c:scaling>
          <c:orientation val="minMax"/>
          <c:min val="-250000.0"/>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a:t>Cost</a:t>
                </a:r>
              </a:p>
            </c:rich>
          </c:tx>
          <c:layout>
            <c:manualLayout>
              <c:xMode val="edge"/>
              <c:yMode val="edge"/>
              <c:x val="0.0305555555555556"/>
              <c:y val="0.4946755613881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w="38100" cap="flat" cmpd="sng" algn="ctr">
            <a:solidFill>
              <a:schemeClr val="tx1">
                <a:lumMod val="25000"/>
                <a:lumOff val="75000"/>
              </a:schemeClr>
            </a:solidFill>
            <a:round/>
            <a:headEnd type="stealth"/>
            <a:tailEnd type="stealth"/>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8746512"/>
        <c:crosses val="autoZero"/>
        <c:crossBetween val="midCat"/>
      </c:valAx>
      <c:spPr>
        <a:noFill/>
        <a:ln w="9525" cap="sq">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0">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9525" cap="flat" cmpd="sng" algn="ctr">
        <a:solidFill>
          <a:schemeClr val="phClr">
            <a:alpha val="75000"/>
          </a:schemeClr>
        </a:solidFill>
      </a:ln>
      <a:effectLst>
        <a:innerShdw blurRad="114300">
          <a:schemeClr val="phClr">
            <a:alpha val="70000"/>
          </a:scheme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9525" cap="flat" cmpd="sng" algn="ctr">
        <a:solidFill>
          <a:schemeClr val="phClr">
            <a:alpha val="75000"/>
          </a:schemeClr>
        </a:solidFill>
      </a:ln>
      <a:effectLst>
        <a:innerShdw blurRad="114300">
          <a:schemeClr val="phClr">
            <a:alpha val="70000"/>
          </a:scheme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ph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60234-461B-4D70-80D4-C812C4474861}" type="datetimeFigureOut">
              <a:rPr lang="en-US" smtClean="0"/>
              <a:t>11/14/17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0DCC-8C2F-49EF-AC7F-079496669F84}" type="slidenum">
              <a:rPr lang="en-US" smtClean="0"/>
              <a:t>‹#›</a:t>
            </a:fld>
            <a:endParaRPr lang="en-US"/>
          </a:p>
        </p:txBody>
      </p:sp>
    </p:spTree>
    <p:extLst>
      <p:ext uri="{BB962C8B-B14F-4D97-AF65-F5344CB8AC3E}">
        <p14:creationId xmlns:p14="http://schemas.microsoft.com/office/powerpoint/2010/main" val="57743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a:p>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a:t>
            </a:fld>
            <a:endParaRPr lang="en-US"/>
          </a:p>
        </p:txBody>
      </p:sp>
    </p:spTree>
    <p:extLst>
      <p:ext uri="{BB962C8B-B14F-4D97-AF65-F5344CB8AC3E}">
        <p14:creationId xmlns:p14="http://schemas.microsoft.com/office/powerpoint/2010/main" val="892334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blended graduate programs as well as a blended</a:t>
            </a:r>
            <a:r>
              <a:rPr lang="en-US" baseline="0" dirty="0"/>
              <a:t> track in our PT MBA, plus instructors flipping courses</a:t>
            </a:r>
          </a:p>
          <a:p>
            <a:r>
              <a:rPr lang="en-US" baseline="0" dirty="0"/>
              <a:t>Distance between campuses is ~6 miles, but travel time can be lengthy, wanted a drop in facility</a:t>
            </a:r>
          </a:p>
          <a:p>
            <a:r>
              <a:rPr lang="en-US" baseline="0" dirty="0"/>
              <a:t>Wanted to enable improved quality, support needs of adjuncts</a:t>
            </a:r>
          </a:p>
          <a:p>
            <a:endParaRPr lang="en-US" baseline="0" dirty="0"/>
          </a:p>
          <a:p>
            <a:r>
              <a:rPr lang="en-US" sz="1200" b="1" kern="1200" dirty="0">
                <a:solidFill>
                  <a:schemeClr val="tx1"/>
                </a:solidFill>
                <a:effectLst/>
                <a:latin typeface="+mn-lt"/>
                <a:ea typeface="+mn-ea"/>
                <a:cs typeface="+mn-cs"/>
              </a:rPr>
              <a:t>From their web site: What is the One Button Studio?</a:t>
            </a:r>
          </a:p>
          <a:p>
            <a:r>
              <a:rPr lang="en-US" sz="1200" kern="1200" dirty="0">
                <a:solidFill>
                  <a:schemeClr val="tx1"/>
                </a:solidFill>
                <a:effectLst/>
                <a:latin typeface="+mn-lt"/>
                <a:ea typeface="+mn-ea"/>
                <a:cs typeface="+mn-cs"/>
              </a:rPr>
              <a:t>The One Button Studio is a simplified video recording setup that can be used without any previous video production experience. The design of the studio allows you to create high-quality and polished video projects without having to know anything about lights and cameras. You only need to bring your flash drive with you and push a single button.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10</a:t>
            </a:fld>
            <a:endParaRPr lang="en-US"/>
          </a:p>
        </p:txBody>
      </p:sp>
    </p:spTree>
    <p:extLst>
      <p:ext uri="{BB962C8B-B14F-4D97-AF65-F5344CB8AC3E}">
        <p14:creationId xmlns:p14="http://schemas.microsoft.com/office/powerpoint/2010/main" val="260263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r>
              <a:rPr lang="en-US" dirty="0"/>
              <a:t>We</a:t>
            </a:r>
            <a:r>
              <a:rPr lang="en-US" baseline="0" dirty="0"/>
              <a:t> have a health care </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11</a:t>
            </a:fld>
            <a:endParaRPr lang="en-US"/>
          </a:p>
        </p:txBody>
      </p:sp>
    </p:spTree>
    <p:extLst>
      <p:ext uri="{BB962C8B-B14F-4D97-AF65-F5344CB8AC3E}">
        <p14:creationId xmlns:p14="http://schemas.microsoft.com/office/powerpoint/2010/main" val="4023618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r>
              <a:rPr lang="en-US" dirty="0"/>
              <a:t>We</a:t>
            </a:r>
            <a:r>
              <a:rPr lang="en-US" baseline="0" dirty="0"/>
              <a:t> have a health care </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12</a:t>
            </a:fld>
            <a:endParaRPr lang="en-US"/>
          </a:p>
        </p:txBody>
      </p:sp>
    </p:spTree>
    <p:extLst>
      <p:ext uri="{BB962C8B-B14F-4D97-AF65-F5344CB8AC3E}">
        <p14:creationId xmlns:p14="http://schemas.microsoft.com/office/powerpoint/2010/main" val="360232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Identify the space and equipment needs for a recording studio tailored to the needs of your institution. </a:t>
            </a:r>
          </a:p>
          <a:p>
            <a:endParaRPr lang="en-US" dirty="0"/>
          </a:p>
          <a:p>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13</a:t>
            </a:fld>
            <a:endParaRPr lang="en-US"/>
          </a:p>
        </p:txBody>
      </p:sp>
    </p:spTree>
    <p:extLst>
      <p:ext uri="{BB962C8B-B14F-4D97-AF65-F5344CB8AC3E}">
        <p14:creationId xmlns:p14="http://schemas.microsoft.com/office/powerpoint/2010/main" val="75097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930DCC-8C2F-49EF-AC7F-079496669F8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9894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Usb</a:t>
            </a:r>
            <a:endParaRPr lang="en-US" dirty="0"/>
          </a:p>
          <a:p>
            <a:r>
              <a:rPr lang="en-US" dirty="0"/>
              <a:t>Dual record</a:t>
            </a:r>
          </a:p>
          <a:p>
            <a:r>
              <a:rPr lang="en-US" dirty="0"/>
              <a:t>Wheels</a:t>
            </a:r>
          </a:p>
          <a:p>
            <a:r>
              <a:rPr lang="en-US" dirty="0"/>
              <a:t>Quiet place</a:t>
            </a:r>
          </a:p>
          <a:p>
            <a:r>
              <a:rPr lang="en-US" dirty="0"/>
              <a:t>Screen</a:t>
            </a:r>
            <a:r>
              <a:rPr lang="en-US" baseline="0" dirty="0"/>
              <a:t> capture</a:t>
            </a:r>
          </a:p>
          <a:p>
            <a:r>
              <a:rPr lang="en-US" baseline="0" dirty="0"/>
              <a:t>Editing software</a:t>
            </a:r>
          </a:p>
          <a:p>
            <a:r>
              <a:rPr lang="en-US" baseline="0" dirty="0"/>
              <a:t>Whiteboard</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17</a:t>
            </a:fld>
            <a:endParaRPr lang="en-US"/>
          </a:p>
        </p:txBody>
      </p:sp>
    </p:spTree>
    <p:extLst>
      <p:ext uri="{BB962C8B-B14F-4D97-AF65-F5344CB8AC3E}">
        <p14:creationId xmlns:p14="http://schemas.microsoft.com/office/powerpoint/2010/main" val="3049428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18</a:t>
            </a:fld>
            <a:endParaRPr lang="en-US"/>
          </a:p>
        </p:txBody>
      </p:sp>
    </p:spTree>
    <p:extLst>
      <p:ext uri="{BB962C8B-B14F-4D97-AF65-F5344CB8AC3E}">
        <p14:creationId xmlns:p14="http://schemas.microsoft.com/office/powerpoint/2010/main" val="80536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10"/>
          </p:nvPr>
        </p:nvSpPr>
        <p:spPr/>
        <p:txBody>
          <a:bodyPr/>
          <a:lstStyle/>
          <a:p>
            <a:fld id="{FB930DCC-8C2F-49EF-AC7F-079496669F8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7095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r>
              <a:rPr lang="en-US" dirty="0"/>
              <a:t>We</a:t>
            </a:r>
            <a:r>
              <a:rPr lang="en-US" baseline="0" dirty="0"/>
              <a:t> have a health care </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20</a:t>
            </a:fld>
            <a:endParaRPr lang="en-US"/>
          </a:p>
        </p:txBody>
      </p:sp>
    </p:spTree>
    <p:extLst>
      <p:ext uri="{BB962C8B-B14F-4D97-AF65-F5344CB8AC3E}">
        <p14:creationId xmlns:p14="http://schemas.microsoft.com/office/powerpoint/2010/main" val="957896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r>
              <a:rPr lang="en-US" dirty="0"/>
              <a:t>We</a:t>
            </a:r>
            <a:r>
              <a:rPr lang="en-US" baseline="0" dirty="0"/>
              <a:t> have a health care </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22</a:t>
            </a:fld>
            <a:endParaRPr lang="en-US"/>
          </a:p>
        </p:txBody>
      </p:sp>
    </p:spTree>
    <p:extLst>
      <p:ext uri="{BB962C8B-B14F-4D97-AF65-F5344CB8AC3E}">
        <p14:creationId xmlns:p14="http://schemas.microsoft.com/office/powerpoint/2010/main" val="257259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10"/>
          </p:nvPr>
        </p:nvSpPr>
        <p:spPr/>
        <p:txBody>
          <a:bodyPr/>
          <a:lstStyle/>
          <a:p>
            <a:fld id="{FB930DCC-8C2F-49EF-AC7F-079496669F84}" type="slidenum">
              <a:rPr lang="en-US" smtClean="0"/>
              <a:t>2</a:t>
            </a:fld>
            <a:endParaRPr lang="en-US"/>
          </a:p>
        </p:txBody>
      </p:sp>
    </p:spTree>
    <p:extLst>
      <p:ext uri="{BB962C8B-B14F-4D97-AF65-F5344CB8AC3E}">
        <p14:creationId xmlns:p14="http://schemas.microsoft.com/office/powerpoint/2010/main" val="586432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our newest</a:t>
            </a:r>
            <a:r>
              <a:rPr lang="en-US" baseline="0" dirty="0"/>
              <a:t> revisions.  This tablet connects to the computer and will be loaded with a scientific notation app for those faculty who draw formulas.  Their work will then be captured on the main computer for screen recording.</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23</a:t>
            </a:fld>
            <a:endParaRPr lang="en-US"/>
          </a:p>
        </p:txBody>
      </p:sp>
    </p:spTree>
    <p:extLst>
      <p:ext uri="{BB962C8B-B14F-4D97-AF65-F5344CB8AC3E}">
        <p14:creationId xmlns:p14="http://schemas.microsoft.com/office/powerpoint/2010/main" val="2854119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Glori</a:t>
            </a:r>
          </a:p>
          <a:p>
            <a:endParaRPr lang="en-US" dirty="0"/>
          </a:p>
          <a:p>
            <a:r>
              <a:rPr lang="en-US" dirty="0"/>
              <a:t>Let’s talk</a:t>
            </a:r>
            <a:r>
              <a:rPr lang="en-US" baseline="0" dirty="0"/>
              <a:t> a little bit about how this studio supported our faculty</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25</a:t>
            </a:fld>
            <a:endParaRPr lang="en-US"/>
          </a:p>
        </p:txBody>
      </p:sp>
    </p:spTree>
    <p:extLst>
      <p:ext uri="{BB962C8B-B14F-4D97-AF65-F5344CB8AC3E}">
        <p14:creationId xmlns:p14="http://schemas.microsoft.com/office/powerpoint/2010/main" val="268267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a:t> </a:t>
            </a:r>
            <a:r>
              <a:rPr lang="en-US" dirty="0"/>
              <a:t>really wanted to meet the needs of the faculty with this studio. </a:t>
            </a:r>
            <a:r>
              <a:rPr lang="en-US"/>
              <a:t> The</a:t>
            </a:r>
            <a:r>
              <a:rPr lang="en-US" baseline="0"/>
              <a:t> </a:t>
            </a:r>
            <a:r>
              <a:rPr lang="en-US" baseline="0" dirty="0"/>
              <a:t>location </a:t>
            </a:r>
            <a:r>
              <a:rPr lang="en-US" baseline="0"/>
              <a:t>was </a:t>
            </a:r>
            <a:r>
              <a:rPr lang="en-US" dirty="0"/>
              <a:t>located</a:t>
            </a:r>
            <a:r>
              <a:rPr lang="en-US"/>
              <a:t> near </a:t>
            </a:r>
            <a:r>
              <a:rPr lang="en-US" baseline="0"/>
              <a:t>faculty </a:t>
            </a:r>
            <a:r>
              <a:rPr lang="en-US" dirty="0"/>
              <a:t>offices</a:t>
            </a:r>
            <a:r>
              <a:rPr lang="en-US"/>
              <a:t> </a:t>
            </a:r>
            <a:r>
              <a:rPr lang="en-US" baseline="0"/>
              <a:t>and </a:t>
            </a:r>
            <a:r>
              <a:rPr lang="en-US"/>
              <a:t>directly </a:t>
            </a:r>
            <a:r>
              <a:rPr lang="en-US" dirty="0"/>
              <a:t>in the</a:t>
            </a:r>
            <a:r>
              <a:rPr lang="en-US" baseline="0" dirty="0"/>
              <a:t> office of instructional transformation with easy access to staff</a:t>
            </a:r>
          </a:p>
          <a:p>
            <a:r>
              <a:rPr lang="en-US" dirty="0"/>
              <a:t>Multi-purpose</a:t>
            </a:r>
            <a:r>
              <a:rPr lang="en-US"/>
              <a:t>.  </a:t>
            </a:r>
            <a:r>
              <a:rPr lang="en-US" dirty="0"/>
              <a:t>User could have a quiet space to do a </a:t>
            </a:r>
            <a:r>
              <a:rPr lang="en-US"/>
              <a:t>screen </a:t>
            </a:r>
            <a:r>
              <a:rPr lang="en-US" baseline="0"/>
              <a:t>capture </a:t>
            </a:r>
            <a:r>
              <a:rPr lang="en-US" baseline="0" dirty="0"/>
              <a:t>or video</a:t>
            </a:r>
            <a:r>
              <a:rPr lang="en-US" baseline="0"/>
              <a:t>; </a:t>
            </a:r>
            <a:r>
              <a:rPr lang="en-US" dirty="0"/>
              <a:t>they</a:t>
            </a:r>
            <a:r>
              <a:rPr lang="en-US"/>
              <a:t> </a:t>
            </a:r>
            <a:r>
              <a:rPr lang="en-US" dirty="0"/>
              <a:t>could then save their video to the cloud as well as to </a:t>
            </a:r>
            <a:r>
              <a:rPr lang="en-US"/>
              <a:t>a </a:t>
            </a:r>
            <a:r>
              <a:rPr lang="en-US" baseline="0"/>
              <a:t>zip </a:t>
            </a:r>
            <a:r>
              <a:rPr lang="en-US" dirty="0"/>
              <a:t>drive</a:t>
            </a:r>
            <a:r>
              <a:rPr lang="en-US"/>
              <a:t>, </a:t>
            </a:r>
            <a:r>
              <a:rPr lang="en-US" dirty="0"/>
              <a:t>and they could take the </a:t>
            </a:r>
            <a:r>
              <a:rPr lang="en-US" dirty="0" err="1"/>
              <a:t>ideo</a:t>
            </a:r>
            <a:r>
              <a:rPr lang="en-US" dirty="0"/>
              <a:t> and go</a:t>
            </a:r>
            <a:r>
              <a:rPr lang="en-US"/>
              <a:t> </a:t>
            </a:r>
            <a:r>
              <a:rPr lang="en-US" baseline="0"/>
              <a:t>or give </a:t>
            </a:r>
            <a:r>
              <a:rPr lang="en-US" dirty="0"/>
              <a:t>it</a:t>
            </a:r>
            <a:r>
              <a:rPr lang="en-US"/>
              <a:t> </a:t>
            </a:r>
            <a:r>
              <a:rPr lang="en-US" baseline="0"/>
              <a:t>to </a:t>
            </a:r>
            <a:r>
              <a:rPr lang="en-US" baseline="0" dirty="0"/>
              <a:t>staff for further processing</a:t>
            </a:r>
          </a:p>
          <a:p>
            <a:r>
              <a:rPr lang="en-US" baseline="0" dirty="0"/>
              <a:t>Self-service, Mostly</a:t>
            </a:r>
          </a:p>
          <a:p>
            <a:r>
              <a:rPr lang="en-US" baseline="0" dirty="0"/>
              <a:t>The computer is loaded with a tool set that includes the </a:t>
            </a:r>
            <a:r>
              <a:rPr lang="en-US" baseline="0" dirty="0" err="1"/>
              <a:t>ilos</a:t>
            </a:r>
            <a:r>
              <a:rPr lang="en-US" baseline="0" dirty="0"/>
              <a:t> screen recorder</a:t>
            </a:r>
            <a:r>
              <a:rPr lang="en-US" baseline="0"/>
              <a:t>, Camtasia</a:t>
            </a:r>
            <a:r>
              <a:rPr lang="en-US" dirty="0"/>
              <a:t>,</a:t>
            </a:r>
            <a:r>
              <a:rPr lang="en-US"/>
              <a:t> </a:t>
            </a:r>
            <a:r>
              <a:rPr lang="en-US" dirty="0"/>
              <a:t>and Premier and has internet for access to Office 365 and any cloud </a:t>
            </a:r>
            <a:r>
              <a:rPr lang="en-US"/>
              <a:t>tools.</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26</a:t>
            </a:fld>
            <a:endParaRPr lang="en-US"/>
          </a:p>
        </p:txBody>
      </p:sp>
    </p:spTree>
    <p:extLst>
      <p:ext uri="{BB962C8B-B14F-4D97-AF65-F5344CB8AC3E}">
        <p14:creationId xmlns:p14="http://schemas.microsoft.com/office/powerpoint/2010/main" val="2378776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 </a:t>
            </a:r>
            <a:r>
              <a:rPr lang="en-US"/>
              <a:t>video demonstrates how </a:t>
            </a:r>
            <a:r>
              <a:rPr lang="en-US" dirty="0"/>
              <a:t>a faculty</a:t>
            </a:r>
            <a:r>
              <a:rPr lang="en-US" baseline="0" dirty="0"/>
              <a:t> </a:t>
            </a:r>
            <a:r>
              <a:rPr lang="en-US" baseline="0"/>
              <a:t>member </a:t>
            </a:r>
            <a:r>
              <a:rPr lang="en-US" dirty="0"/>
              <a:t>used</a:t>
            </a:r>
            <a:r>
              <a:rPr lang="en-US"/>
              <a:t> the </a:t>
            </a:r>
            <a:r>
              <a:rPr lang="en-US" baseline="0"/>
              <a:t>the </a:t>
            </a:r>
            <a:r>
              <a:rPr lang="en-US" baseline="0" dirty="0"/>
              <a:t>studio to translate an </a:t>
            </a:r>
            <a:r>
              <a:rPr lang="en-US" baseline="0"/>
              <a:t>in-class </a:t>
            </a:r>
            <a:r>
              <a:rPr lang="en-US"/>
              <a:t>activity</a:t>
            </a:r>
            <a:r>
              <a:rPr lang="en-US" baseline="0"/>
              <a:t> </a:t>
            </a:r>
            <a:r>
              <a:rPr lang="en-US" baseline="0" dirty="0"/>
              <a:t>to an online exercise.   </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27</a:t>
            </a:fld>
            <a:endParaRPr lang="en-US"/>
          </a:p>
        </p:txBody>
      </p:sp>
    </p:spTree>
    <p:extLst>
      <p:ext uri="{BB962C8B-B14F-4D97-AF65-F5344CB8AC3E}">
        <p14:creationId xmlns:p14="http://schemas.microsoft.com/office/powerpoint/2010/main" val="2636527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was edited and embedded in an Articulate Storyline lesson</a:t>
            </a:r>
          </a:p>
        </p:txBody>
      </p:sp>
      <p:sp>
        <p:nvSpPr>
          <p:cNvPr id="4" name="Slide Number Placeholder 3"/>
          <p:cNvSpPr>
            <a:spLocks noGrp="1"/>
          </p:cNvSpPr>
          <p:nvPr>
            <p:ph type="sldNum" sz="quarter" idx="10"/>
          </p:nvPr>
        </p:nvSpPr>
        <p:spPr/>
        <p:txBody>
          <a:bodyPr/>
          <a:lstStyle/>
          <a:p>
            <a:fld id="{FB930DCC-8C2F-49EF-AC7F-079496669F84}" type="slidenum">
              <a:rPr lang="en-US" smtClean="0"/>
              <a:t>28</a:t>
            </a:fld>
            <a:endParaRPr lang="en-US"/>
          </a:p>
        </p:txBody>
      </p:sp>
    </p:spTree>
    <p:extLst>
      <p:ext uri="{BB962C8B-B14F-4D97-AF65-F5344CB8AC3E}">
        <p14:creationId xmlns:p14="http://schemas.microsoft.com/office/powerpoint/2010/main" val="3103940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a:t>
            </a:r>
            <a:r>
              <a:rPr lang="en-US" baseline="0" dirty="0"/>
              <a:t> video was created by a faculty member who was asked to give a guest lecture.</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29</a:t>
            </a:fld>
            <a:endParaRPr lang="en-US"/>
          </a:p>
        </p:txBody>
      </p:sp>
    </p:spTree>
    <p:extLst>
      <p:ext uri="{BB962C8B-B14F-4D97-AF65-F5344CB8AC3E}">
        <p14:creationId xmlns:p14="http://schemas.microsoft.com/office/powerpoint/2010/main" val="13541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unanticipated use of the room was for recording practice</a:t>
            </a:r>
            <a:r>
              <a:rPr lang="en-US" baseline="0" dirty="0"/>
              <a:t> student job interviews.  The interview was conducted and recorded in the studio and captured on a zip drive.  The student then </a:t>
            </a:r>
            <a:r>
              <a:rPr lang="en-US" baseline="0" dirty="0" err="1"/>
              <a:t>brough</a:t>
            </a:r>
            <a:r>
              <a:rPr lang="en-US" baseline="0" dirty="0"/>
              <a:t> the video to the conference room next door where the program director reviewed it with them and provided suggestions.</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30</a:t>
            </a:fld>
            <a:endParaRPr lang="en-US"/>
          </a:p>
        </p:txBody>
      </p:sp>
    </p:spTree>
    <p:extLst>
      <p:ext uri="{BB962C8B-B14F-4D97-AF65-F5344CB8AC3E}">
        <p14:creationId xmlns:p14="http://schemas.microsoft.com/office/powerpoint/2010/main" val="1084181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a:t>
            </a:r>
            <a:r>
              <a:rPr lang="en-US"/>
              <a:t> </a:t>
            </a:r>
            <a:r>
              <a:rPr lang="en-US" dirty="0"/>
              <a:t>has </a:t>
            </a:r>
            <a:r>
              <a:rPr lang="en-US"/>
              <a:t>been a </a:t>
            </a:r>
            <a:r>
              <a:rPr lang="en-US" dirty="0"/>
              <a:t>constant</a:t>
            </a:r>
            <a:r>
              <a:rPr lang="en-US"/>
              <a:t> </a:t>
            </a:r>
            <a:r>
              <a:rPr lang="en-US" dirty="0"/>
              <a:t>iterative </a:t>
            </a:r>
            <a:r>
              <a:rPr lang="en-US"/>
              <a:t>process to </a:t>
            </a:r>
            <a:r>
              <a:rPr lang="en-US" dirty="0"/>
              <a:t>produce</a:t>
            </a:r>
            <a:r>
              <a:rPr lang="en-US"/>
              <a:t> </a:t>
            </a:r>
            <a:r>
              <a:rPr lang="en-US" dirty="0"/>
              <a:t>the </a:t>
            </a:r>
            <a:r>
              <a:rPr lang="en-US"/>
              <a:t>highest quality videos</a:t>
            </a:r>
            <a:r>
              <a:rPr lang="en-US" dirty="0"/>
              <a:t> </a:t>
            </a:r>
            <a:r>
              <a:rPr lang="en-US"/>
              <a:t>possible</a:t>
            </a:r>
            <a:r>
              <a:rPr lang="en-US" dirty="0"/>
              <a:t>.  This slide illustrates some of what we have </a:t>
            </a:r>
            <a:r>
              <a:rPr lang="en-US"/>
              <a:t>learned.</a:t>
            </a:r>
            <a:r>
              <a:rPr lang="en-US" baseline="0"/>
              <a:t>  </a:t>
            </a:r>
            <a:r>
              <a:rPr lang="en-US" baseline="0" dirty="0"/>
              <a:t>First, reconsider the side-by-side presentation.  Next, review the slides of the presenter ahead of time for readability.  Last, but certainly not least, clean up the background before recording.  In this particular instance, our backdrop curtain fell down and in our hurry, we didn’t realize how cluttered the background was.  We are still experimenting with settings to address clarity vs. streaming.</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32</a:t>
            </a:fld>
            <a:endParaRPr lang="en-US"/>
          </a:p>
        </p:txBody>
      </p:sp>
    </p:spTree>
    <p:extLst>
      <p:ext uri="{BB962C8B-B14F-4D97-AF65-F5344CB8AC3E}">
        <p14:creationId xmlns:p14="http://schemas.microsoft.com/office/powerpoint/2010/main" val="3129135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930DCC-8C2F-49EF-AC7F-079496669F84}" type="slidenum">
              <a:rPr lang="en-US" smtClean="0"/>
              <a:t>35</a:t>
            </a:fld>
            <a:endParaRPr lang="en-US"/>
          </a:p>
        </p:txBody>
      </p:sp>
    </p:spTree>
    <p:extLst>
      <p:ext uri="{BB962C8B-B14F-4D97-AF65-F5344CB8AC3E}">
        <p14:creationId xmlns:p14="http://schemas.microsoft.com/office/powerpoint/2010/main" val="3177054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Glori</a:t>
            </a:r>
          </a:p>
          <a:p>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3</a:t>
            </a:fld>
            <a:endParaRPr lang="en-US"/>
          </a:p>
        </p:txBody>
      </p:sp>
    </p:spTree>
    <p:extLst>
      <p:ext uri="{BB962C8B-B14F-4D97-AF65-F5344CB8AC3E}">
        <p14:creationId xmlns:p14="http://schemas.microsoft.com/office/powerpoint/2010/main" val="357132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
Glori</a:t>
            </a:r>
          </a:p>
          <a:p>
            <a:r>
              <a:rPr lang="en-US" dirty="0"/>
              <a:t>Poll Title: What is your background?
https://www.polleverywhere.com/multiple_choice_polls/nAHBySbY8XAo2CV</a:t>
            </a:r>
          </a:p>
        </p:txBody>
      </p:sp>
      <p:sp>
        <p:nvSpPr>
          <p:cNvPr id="4" name="Slide Number Placeholder 3"/>
          <p:cNvSpPr>
            <a:spLocks noGrp="1"/>
          </p:cNvSpPr>
          <p:nvPr>
            <p:ph type="sldNum" sz="quarter" idx="10"/>
          </p:nvPr>
        </p:nvSpPr>
        <p:spPr/>
        <p:txBody>
          <a:bodyPr/>
          <a:lstStyle/>
          <a:p>
            <a:fld id="{FB930DCC-8C2F-49EF-AC7F-079496669F84}" type="slidenum">
              <a:rPr lang="en-US" smtClean="0"/>
              <a:t>4</a:t>
            </a:fld>
            <a:endParaRPr lang="en-US"/>
          </a:p>
        </p:txBody>
      </p:sp>
    </p:spTree>
    <p:extLst>
      <p:ext uri="{BB962C8B-B14F-4D97-AF65-F5344CB8AC3E}">
        <p14:creationId xmlns:p14="http://schemas.microsoft.com/office/powerpoint/2010/main" val="281573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background?</a:t>
            </a:r>
          </a:p>
          <a:p>
            <a:r>
              <a:rPr lang="en-US" dirty="0"/>
              <a:t>https://www.polleverywhere.com/multiple_choice_polls/nAHBySbY8XAo2CV </a:t>
            </a:r>
          </a:p>
        </p:txBody>
      </p:sp>
      <p:sp>
        <p:nvSpPr>
          <p:cNvPr id="4" name="Slide Number Placeholder 3"/>
          <p:cNvSpPr>
            <a:spLocks noGrp="1"/>
          </p:cNvSpPr>
          <p:nvPr>
            <p:ph type="sldNum" sz="quarter" idx="10"/>
          </p:nvPr>
        </p:nvSpPr>
        <p:spPr/>
        <p:txBody>
          <a:bodyPr/>
          <a:lstStyle/>
          <a:p>
            <a:fld id="{FB930DCC-8C2F-49EF-AC7F-079496669F84}" type="slidenum">
              <a:rPr lang="en-US" smtClean="0"/>
              <a:t>5</a:t>
            </a:fld>
            <a:endParaRPr lang="en-US"/>
          </a:p>
        </p:txBody>
      </p:sp>
    </p:spTree>
    <p:extLst>
      <p:ext uri="{BB962C8B-B14F-4D97-AF65-F5344CB8AC3E}">
        <p14:creationId xmlns:p14="http://schemas.microsoft.com/office/powerpoint/2010/main" val="200202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
Glori</a:t>
            </a:r>
          </a:p>
          <a:p>
            <a:r>
              <a:rPr lang="en-US" dirty="0"/>
              <a:t>Poll Title: Why did you choose this presentation?
https://www.polleverywhere.com/free_text_polls/IxFrloRBolw5KYq</a:t>
            </a:r>
          </a:p>
        </p:txBody>
      </p:sp>
      <p:sp>
        <p:nvSpPr>
          <p:cNvPr id="4" name="Slide Number Placeholder 3"/>
          <p:cNvSpPr>
            <a:spLocks noGrp="1"/>
          </p:cNvSpPr>
          <p:nvPr>
            <p:ph type="sldNum" sz="quarter" idx="10"/>
          </p:nvPr>
        </p:nvSpPr>
        <p:spPr/>
        <p:txBody>
          <a:bodyPr/>
          <a:lstStyle/>
          <a:p>
            <a:fld id="{FB930DCC-8C2F-49EF-AC7F-079496669F84}" type="slidenum">
              <a:rPr lang="en-US" smtClean="0"/>
              <a:t>6</a:t>
            </a:fld>
            <a:endParaRPr lang="en-US"/>
          </a:p>
        </p:txBody>
      </p:sp>
    </p:spTree>
    <p:extLst>
      <p:ext uri="{BB962C8B-B14F-4D97-AF65-F5344CB8AC3E}">
        <p14:creationId xmlns:p14="http://schemas.microsoft.com/office/powerpoint/2010/main" val="362366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Title: Why did you choose this presentation?
https://www.polleverywhere.com/free_text_polls/IxFrloRBolw5KYq</a:t>
            </a:r>
          </a:p>
        </p:txBody>
      </p:sp>
      <p:sp>
        <p:nvSpPr>
          <p:cNvPr id="4" name="Slide Number Placeholder 3"/>
          <p:cNvSpPr>
            <a:spLocks noGrp="1"/>
          </p:cNvSpPr>
          <p:nvPr>
            <p:ph type="sldNum" sz="quarter" idx="10"/>
          </p:nvPr>
        </p:nvSpPr>
        <p:spPr/>
        <p:txBody>
          <a:bodyPr/>
          <a:lstStyle/>
          <a:p>
            <a:fld id="{FB930DCC-8C2F-49EF-AC7F-079496669F84}" type="slidenum">
              <a:rPr lang="en-US" smtClean="0"/>
              <a:t>7</a:t>
            </a:fld>
            <a:endParaRPr lang="en-US"/>
          </a:p>
        </p:txBody>
      </p:sp>
    </p:spTree>
    <p:extLst>
      <p:ext uri="{BB962C8B-B14F-4D97-AF65-F5344CB8AC3E}">
        <p14:creationId xmlns:p14="http://schemas.microsoft.com/office/powerpoint/2010/main" val="50252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pPr marL="514350" indent="-514350">
              <a:buFont typeface="+mj-lt"/>
              <a:buAutoNum type="arabicPeriod"/>
            </a:pPr>
            <a:r>
              <a:rPr lang="en-US" sz="1200" dirty="0"/>
              <a:t>Recognize the barriers to faculty created video content for online and blended courses. </a:t>
            </a:r>
          </a:p>
        </p:txBody>
      </p:sp>
      <p:sp>
        <p:nvSpPr>
          <p:cNvPr id="4" name="Slide Number Placeholder 3"/>
          <p:cNvSpPr>
            <a:spLocks noGrp="1"/>
          </p:cNvSpPr>
          <p:nvPr>
            <p:ph type="sldNum" sz="quarter" idx="10"/>
          </p:nvPr>
        </p:nvSpPr>
        <p:spPr/>
        <p:txBody>
          <a:bodyPr/>
          <a:lstStyle/>
          <a:p>
            <a:fld id="{FB930DCC-8C2F-49EF-AC7F-079496669F84}" type="slidenum">
              <a:rPr lang="en-US" smtClean="0"/>
              <a:t>8</a:t>
            </a:fld>
            <a:endParaRPr lang="en-US"/>
          </a:p>
        </p:txBody>
      </p:sp>
    </p:spTree>
    <p:extLst>
      <p:ext uri="{BB962C8B-B14F-4D97-AF65-F5344CB8AC3E}">
        <p14:creationId xmlns:p14="http://schemas.microsoft.com/office/powerpoint/2010/main" val="122276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how one of our faculty, Dan McLaughlin, rigged up his smartphone in order to be able to record a video from his office. He also cleverly printed out his script in 24 </a:t>
            </a:r>
            <a:r>
              <a:rPr lang="en-US" baseline="0" dirty="0" err="1"/>
              <a:t>pt</a:t>
            </a:r>
            <a:r>
              <a:rPr lang="en-US" baseline="0" dirty="0"/>
              <a:t> font and taped it to the cross bar.</a:t>
            </a:r>
            <a:endParaRPr lang="en-US" dirty="0"/>
          </a:p>
        </p:txBody>
      </p:sp>
      <p:sp>
        <p:nvSpPr>
          <p:cNvPr id="4" name="Slide Number Placeholder 3"/>
          <p:cNvSpPr>
            <a:spLocks noGrp="1"/>
          </p:cNvSpPr>
          <p:nvPr>
            <p:ph type="sldNum" sz="quarter" idx="10"/>
          </p:nvPr>
        </p:nvSpPr>
        <p:spPr/>
        <p:txBody>
          <a:bodyPr/>
          <a:lstStyle/>
          <a:p>
            <a:fld id="{FB930DCC-8C2F-49EF-AC7F-079496669F84}" type="slidenum">
              <a:rPr lang="en-US" smtClean="0"/>
              <a:t>9</a:t>
            </a:fld>
            <a:endParaRPr lang="en-US"/>
          </a:p>
        </p:txBody>
      </p:sp>
    </p:spTree>
    <p:extLst>
      <p:ext uri="{BB962C8B-B14F-4D97-AF65-F5344CB8AC3E}">
        <p14:creationId xmlns:p14="http://schemas.microsoft.com/office/powerpoint/2010/main" val="377340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2221" y="1560191"/>
            <a:ext cx="7416787" cy="2299751"/>
          </a:xfrm>
          <a:prstGeom prst="rect">
            <a:avLst/>
          </a:prstGeom>
        </p:spPr>
        <p:txBody>
          <a:bodyPr vert="horz"/>
          <a:lstStyle>
            <a:lvl1pPr algn="l">
              <a:lnSpc>
                <a:spcPct val="70000"/>
              </a:lnSpc>
              <a:defRPr sz="5600" baseline="0">
                <a:solidFill>
                  <a:srgbClr val="9E28B5"/>
                </a:solidFill>
                <a:latin typeface="AvenirNext LT Pro Heavy" panose="020B0903020202020204" pitchFamily="34" charset="0"/>
                <a:cs typeface="AvenirNext LT Pro Heavy" panose="020B0903020202020204" pitchFamily="34" charset="0"/>
              </a:defRPr>
            </a:lvl1pPr>
          </a:lstStyle>
          <a:p>
            <a:pPr>
              <a:lnSpc>
                <a:spcPts val="4800"/>
              </a:lnSpc>
            </a:pPr>
            <a:r>
              <a:rPr lang="en-US" sz="5600" cap="all" dirty="0">
                <a:solidFill>
                  <a:srgbClr val="9E28B5"/>
                </a:solidFill>
                <a:latin typeface="Avenir Next Heavy"/>
              </a:rPr>
              <a:t>TITLE OF</a:t>
            </a:r>
            <a:br>
              <a:rPr lang="en-US" sz="5600" cap="all" dirty="0">
                <a:solidFill>
                  <a:srgbClr val="9E28B5"/>
                </a:solidFill>
                <a:latin typeface="Avenir Next Heavy"/>
              </a:rPr>
            </a:br>
            <a:r>
              <a:rPr lang="en-US" sz="5600" cap="all" dirty="0">
                <a:solidFill>
                  <a:srgbClr val="9E28B5"/>
                </a:solidFill>
                <a:latin typeface="Avenir Next Heavy"/>
              </a:rPr>
              <a:t>PRESENTATION</a:t>
            </a:r>
            <a:br>
              <a:rPr lang="en-US" sz="5600" cap="all" dirty="0">
                <a:solidFill>
                  <a:srgbClr val="9E28B5"/>
                </a:solidFill>
                <a:latin typeface="Avenir Next Heavy"/>
              </a:rPr>
            </a:br>
            <a:r>
              <a:rPr lang="en-US" sz="5600" cap="all" dirty="0">
                <a:solidFill>
                  <a:srgbClr val="9E28B5"/>
                </a:solidFill>
                <a:latin typeface="Avenir Next Heavy"/>
              </a:rPr>
              <a:t>GOES HERE</a:t>
            </a:r>
            <a:endParaRPr lang="en-US" sz="5600" cap="all" dirty="0">
              <a:solidFill>
                <a:srgbClr val="510C76"/>
              </a:solidFill>
              <a:latin typeface="Avenir Next Heavy"/>
            </a:endParaRPr>
          </a:p>
        </p:txBody>
      </p:sp>
    </p:spTree>
    <p:extLst>
      <p:ext uri="{BB962C8B-B14F-4D97-AF65-F5344CB8AC3E}">
        <p14:creationId xmlns:p14="http://schemas.microsoft.com/office/powerpoint/2010/main" val="364454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9380" y="1953333"/>
            <a:ext cx="6200765" cy="3518701"/>
          </a:xfrm>
          <a:prstGeom prst="rect">
            <a:avLst/>
          </a:prstGeom>
        </p:spPr>
        <p:txBody>
          <a:bodyPr vert="horz"/>
          <a:lstStyle>
            <a:lvl1pPr algn="l">
              <a:lnSpc>
                <a:spcPct val="70000"/>
              </a:lnSpc>
              <a:defRPr sz="4000" baseline="0">
                <a:solidFill>
                  <a:srgbClr val="510C76"/>
                </a:solidFill>
                <a:latin typeface="AvenirNext LT Pro Heavy" panose="020B0903020202020204" pitchFamily="34" charset="0"/>
                <a:cs typeface="AvenirNext LT Pro Heavy" panose="020B0903020202020204" pitchFamily="34" charset="0"/>
              </a:defRPr>
            </a:lvl1pPr>
          </a:lstStyle>
          <a:p>
            <a:pPr>
              <a:lnSpc>
                <a:spcPts val="3500"/>
              </a:lnSpc>
            </a:pPr>
            <a:r>
              <a:rPr lang="en-US" sz="4000" cap="all" dirty="0">
                <a:solidFill>
                  <a:srgbClr val="9E28B5"/>
                </a:solidFill>
                <a:latin typeface="Avenir Next Heavy"/>
              </a:rPr>
              <a:t>TITLE OF</a:t>
            </a:r>
            <a:br>
              <a:rPr lang="en-US" sz="4000" cap="all" dirty="0">
                <a:solidFill>
                  <a:srgbClr val="9E28B5"/>
                </a:solidFill>
                <a:latin typeface="Avenir Next Heavy"/>
              </a:rPr>
            </a:br>
            <a:r>
              <a:rPr lang="en-US" sz="4000" cap="all" dirty="0">
                <a:solidFill>
                  <a:srgbClr val="9E28B5"/>
                </a:solidFill>
                <a:latin typeface="Avenir Next Heavy"/>
              </a:rPr>
              <a:t>SECTION ITEM</a:t>
            </a:r>
            <a:br>
              <a:rPr lang="en-US" sz="4000" cap="all" dirty="0">
                <a:solidFill>
                  <a:srgbClr val="9E28B5"/>
                </a:solidFill>
                <a:latin typeface="Avenir Next Heavy"/>
              </a:rPr>
            </a:br>
            <a:r>
              <a:rPr lang="en-US" sz="4000" cap="all" dirty="0">
                <a:solidFill>
                  <a:srgbClr val="9E28B5"/>
                </a:solidFill>
                <a:latin typeface="Avenir Next Heavy"/>
              </a:rPr>
              <a:t>GOES HERE</a:t>
            </a:r>
            <a:endParaRPr lang="en-US" sz="4000" cap="all" dirty="0">
              <a:solidFill>
                <a:srgbClr val="510C76"/>
              </a:solidFill>
              <a:latin typeface="Avenir Next Heavy"/>
            </a:endParaRPr>
          </a:p>
        </p:txBody>
      </p:sp>
    </p:spTree>
    <p:extLst>
      <p:ext uri="{BB962C8B-B14F-4D97-AF65-F5344CB8AC3E}">
        <p14:creationId xmlns:p14="http://schemas.microsoft.com/office/powerpoint/2010/main" val="428162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456811"/>
            <a:ext cx="82296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dirty="0">
                <a:solidFill>
                  <a:srgbClr val="9E28B5"/>
                </a:solidFill>
                <a:latin typeface="Avenir Next Heavy"/>
              </a:rPr>
              <a:t>SLIDE TITLE</a:t>
            </a:r>
            <a:endParaRPr lang="en-US" dirty="0"/>
          </a:p>
        </p:txBody>
      </p:sp>
      <p:sp>
        <p:nvSpPr>
          <p:cNvPr id="9" name="Text Placeholder 2"/>
          <p:cNvSpPr>
            <a:spLocks noGrp="1"/>
          </p:cNvSpPr>
          <p:nvPr>
            <p:ph idx="10"/>
          </p:nvPr>
        </p:nvSpPr>
        <p:spPr>
          <a:xfrm>
            <a:off x="457200" y="1600201"/>
            <a:ext cx="82296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083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456811"/>
            <a:ext cx="82296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dirty="0">
                <a:solidFill>
                  <a:srgbClr val="9E28B5"/>
                </a:solidFill>
                <a:latin typeface="Avenir Next Heavy"/>
              </a:rPr>
              <a:t>SLIDE TITLE</a:t>
            </a:r>
            <a:endParaRPr lang="en-US" dirty="0"/>
          </a:p>
        </p:txBody>
      </p:sp>
      <p:sp>
        <p:nvSpPr>
          <p:cNvPr id="9" name="Text Placeholder 2"/>
          <p:cNvSpPr>
            <a:spLocks noGrp="1"/>
          </p:cNvSpPr>
          <p:nvPr>
            <p:ph idx="10"/>
          </p:nvPr>
        </p:nvSpPr>
        <p:spPr>
          <a:xfrm>
            <a:off x="457200" y="1600201"/>
            <a:ext cx="82296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361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456811"/>
            <a:ext cx="82296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dirty="0">
                <a:solidFill>
                  <a:srgbClr val="9E28B5"/>
                </a:solidFill>
                <a:latin typeface="Avenir Next Heavy"/>
              </a:rPr>
              <a:t>SLIDE TITLE</a:t>
            </a:r>
            <a:endParaRPr lang="en-US" dirty="0"/>
          </a:p>
        </p:txBody>
      </p:sp>
      <p:sp>
        <p:nvSpPr>
          <p:cNvPr id="9" name="Text Placeholder 2"/>
          <p:cNvSpPr>
            <a:spLocks noGrp="1"/>
          </p:cNvSpPr>
          <p:nvPr>
            <p:ph idx="10"/>
          </p:nvPr>
        </p:nvSpPr>
        <p:spPr>
          <a:xfrm>
            <a:off x="457200" y="1600201"/>
            <a:ext cx="82296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8109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456811"/>
            <a:ext cx="82296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dirty="0">
                <a:solidFill>
                  <a:srgbClr val="9E28B5"/>
                </a:solidFill>
                <a:latin typeface="Avenir Next Heavy"/>
              </a:rPr>
              <a:t>SLIDE TITLE</a:t>
            </a:r>
            <a:endParaRPr lang="en-US" dirty="0"/>
          </a:p>
        </p:txBody>
      </p:sp>
      <p:sp>
        <p:nvSpPr>
          <p:cNvPr id="9" name="Text Placeholder 2"/>
          <p:cNvSpPr>
            <a:spLocks noGrp="1"/>
          </p:cNvSpPr>
          <p:nvPr>
            <p:ph idx="10"/>
          </p:nvPr>
        </p:nvSpPr>
        <p:spPr>
          <a:xfrm>
            <a:off x="457200" y="1600201"/>
            <a:ext cx="82296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540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83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2221" y="1560191"/>
            <a:ext cx="7416787" cy="2299751"/>
          </a:xfrm>
          <a:prstGeom prst="rect">
            <a:avLst/>
          </a:prstGeom>
        </p:spPr>
        <p:txBody>
          <a:bodyPr vert="horz"/>
          <a:lstStyle>
            <a:lvl1pPr algn="l">
              <a:lnSpc>
                <a:spcPct val="70000"/>
              </a:lnSpc>
              <a:defRPr sz="5600" baseline="0">
                <a:solidFill>
                  <a:srgbClr val="9E28B5"/>
                </a:solidFill>
                <a:latin typeface="AvenirNext LT Pro Heavy" panose="020B0903020202020204" pitchFamily="34" charset="0"/>
                <a:cs typeface="AvenirNext LT Pro Heavy" panose="020B0903020202020204" pitchFamily="34" charset="0"/>
              </a:defRPr>
            </a:lvl1pPr>
          </a:lstStyle>
          <a:p>
            <a:pPr>
              <a:lnSpc>
                <a:spcPts val="4800"/>
              </a:lnSpc>
            </a:pPr>
            <a:r>
              <a:rPr lang="en-US" sz="5600" cap="all" dirty="0">
                <a:solidFill>
                  <a:srgbClr val="9E28B5"/>
                </a:solidFill>
                <a:latin typeface="Avenir Next Heavy"/>
              </a:rPr>
              <a:t>TITLE OF</a:t>
            </a:r>
            <a:br>
              <a:rPr lang="en-US" sz="5600" cap="all" dirty="0">
                <a:solidFill>
                  <a:srgbClr val="9E28B5"/>
                </a:solidFill>
                <a:latin typeface="Avenir Next Heavy"/>
              </a:rPr>
            </a:br>
            <a:r>
              <a:rPr lang="en-US" sz="5600" cap="all" dirty="0">
                <a:solidFill>
                  <a:srgbClr val="9E28B5"/>
                </a:solidFill>
                <a:latin typeface="Avenir Next Heavy"/>
              </a:rPr>
              <a:t>PRESENTATION</a:t>
            </a:r>
            <a:br>
              <a:rPr lang="en-US" sz="5600" cap="all" dirty="0">
                <a:solidFill>
                  <a:srgbClr val="9E28B5"/>
                </a:solidFill>
                <a:latin typeface="Avenir Next Heavy"/>
              </a:rPr>
            </a:br>
            <a:r>
              <a:rPr lang="en-US" sz="5600" cap="all" dirty="0">
                <a:solidFill>
                  <a:srgbClr val="9E28B5"/>
                </a:solidFill>
                <a:latin typeface="Avenir Next Heavy"/>
              </a:rPr>
              <a:t>GOES HERE</a:t>
            </a:r>
            <a:endParaRPr lang="en-US" sz="5600" cap="all" dirty="0">
              <a:solidFill>
                <a:srgbClr val="510C76"/>
              </a:solidFill>
              <a:latin typeface="Avenir Next Heavy"/>
            </a:endParaRPr>
          </a:p>
        </p:txBody>
      </p:sp>
    </p:spTree>
    <p:extLst>
      <p:ext uri="{BB962C8B-B14F-4D97-AF65-F5344CB8AC3E}">
        <p14:creationId xmlns:p14="http://schemas.microsoft.com/office/powerpoint/2010/main" val="108392488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theme" Target="../theme/theme2.xml"/><Relationship Id="rId6"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theme" Target="../theme/theme3.xml"/><Relationship Id="rId5"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NoText-04.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005694"/>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oText-05.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4766886"/>
      </p:ext>
    </p:extLst>
  </p:cSld>
  <p:clrMap bg1="lt1" tx1="dk1" bg2="lt2" tx2="dk2" accent1="accent1" accent2="accent2" accent3="accent3" accent4="accent4" accent5="accent5" accent6="accent6" hlink="hlink" folHlink="folHlink"/>
  <p:sldLayoutIdLst>
    <p:sldLayoutId id="2147483653" r:id="rId1"/>
    <p:sldLayoutId id="2147483659" r:id="rId2"/>
    <p:sldLayoutId id="2147483660"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oText-06.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222123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2" r:id="rId3"/>
  </p:sldLayoutIdLst>
  <p:txStyles>
    <p:titleStyle>
      <a:lvl1pPr marL="0" marR="0" indent="0" algn="l" defTabSz="457200" rtl="0" eaLnBrk="1" fontAlgn="auto" latinLnBrk="0" hangingPunct="1">
        <a:lnSpc>
          <a:spcPct val="70000"/>
        </a:lnSpc>
        <a:spcBef>
          <a:spcPct val="0"/>
        </a:spcBef>
        <a:spcAft>
          <a:spcPts val="0"/>
        </a:spcAft>
        <a:buClrTx/>
        <a:buSzTx/>
        <a:buFontTx/>
        <a:buNone/>
        <a:tabLst/>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New Aster"/>
          <a:ea typeface="+mn-ea"/>
          <a:cs typeface="New Aster"/>
        </a:defRPr>
      </a:lvl1pPr>
      <a:lvl2pPr marL="742950" indent="-285750" algn="l" defTabSz="457200" rtl="0" eaLnBrk="1" latinLnBrk="0" hangingPunct="1">
        <a:spcBef>
          <a:spcPct val="20000"/>
        </a:spcBef>
        <a:buFont typeface="Arial"/>
        <a:buChar char="–"/>
        <a:defRPr sz="2800" kern="1200">
          <a:solidFill>
            <a:schemeClr val="tx1"/>
          </a:solidFill>
          <a:latin typeface="New Aster"/>
          <a:ea typeface="+mn-ea"/>
          <a:cs typeface="New Aster"/>
        </a:defRPr>
      </a:lvl2pPr>
      <a:lvl3pPr marL="1143000" indent="-228600" algn="l" defTabSz="457200" rtl="0" eaLnBrk="1" latinLnBrk="0" hangingPunct="1">
        <a:spcBef>
          <a:spcPct val="20000"/>
        </a:spcBef>
        <a:buFont typeface="Arial"/>
        <a:buChar char="•"/>
        <a:defRPr sz="2400" kern="1200">
          <a:solidFill>
            <a:schemeClr val="tx1"/>
          </a:solidFill>
          <a:latin typeface="New Aster"/>
          <a:ea typeface="+mn-ea"/>
          <a:cs typeface="New Aster"/>
        </a:defRPr>
      </a:lvl3pPr>
      <a:lvl4pPr marL="1600200" indent="-228600" algn="l" defTabSz="457200" rtl="0" eaLnBrk="1" latinLnBrk="0" hangingPunct="1">
        <a:spcBef>
          <a:spcPct val="20000"/>
        </a:spcBef>
        <a:buFont typeface="Arial"/>
        <a:buChar char="–"/>
        <a:defRPr sz="2000" kern="1200">
          <a:solidFill>
            <a:schemeClr val="tx1"/>
          </a:solidFill>
          <a:latin typeface="New Aster"/>
          <a:ea typeface="+mn-ea"/>
          <a:cs typeface="New Aster"/>
        </a:defRPr>
      </a:lvl4pPr>
      <a:lvl5pPr marL="2057400" indent="-228600" algn="l" defTabSz="457200" rtl="0" eaLnBrk="1" latinLnBrk="0" hangingPunct="1">
        <a:spcBef>
          <a:spcPct val="20000"/>
        </a:spcBef>
        <a:buFont typeface="Arial"/>
        <a:buChar char="»"/>
        <a:defRPr sz="2000" kern="1200">
          <a:solidFill>
            <a:schemeClr val="tx1"/>
          </a:solidFill>
          <a:latin typeface="New Aster"/>
          <a:ea typeface="+mn-ea"/>
          <a:cs typeface="New Aste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heta360.com/s/nmB9CkSGrVxC0JJPJeR6hbak4" TargetMode="Externa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3.xml"/><Relationship Id="rId5"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5.xml"/><Relationship Id="rId5" Type="http://schemas.openxmlformats.org/officeDocument/2006/relationships/image" Target="../media/image20.png"/><Relationship Id="rId1" Type="http://schemas.microsoft.com/office/2007/relationships/media" Target="../media/media2.mp4"/><Relationship Id="rId2" Type="http://schemas.openxmlformats.org/officeDocument/2006/relationships/video" Target="../media/media2.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hyperlink" Target="https://stthomas.ensemblevideo.com/Watch/n9XAx7e3" TargetMode="External"/><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polleverywhere.com/multiple_choice_polls/nAHBySbY8XAo2C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pn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polleverywhere.com/free_text_polls/IxFrloRBolw5KYq"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Do-It-Yourself</a:t>
            </a:r>
            <a:br>
              <a:rPr lang="en-US" dirty="0"/>
            </a:br>
            <a:r>
              <a:rPr lang="en-US" dirty="0">
                <a:solidFill>
                  <a:srgbClr val="510C76"/>
                </a:solidFill>
              </a:rPr>
              <a:t>RECORDING STUDIO</a:t>
            </a:r>
            <a:endParaRPr lang="en-US" dirty="0"/>
          </a:p>
        </p:txBody>
      </p:sp>
    </p:spTree>
    <p:extLst>
      <p:ext uri="{BB962C8B-B14F-4D97-AF65-F5344CB8AC3E}">
        <p14:creationId xmlns:p14="http://schemas.microsoft.com/office/powerpoint/2010/main" val="212064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Rationale for creating a studio</a:t>
            </a:r>
          </a:p>
        </p:txBody>
      </p:sp>
      <p:sp>
        <p:nvSpPr>
          <p:cNvPr id="3" name="Content Placeholder 2"/>
          <p:cNvSpPr>
            <a:spLocks noGrp="1"/>
          </p:cNvSpPr>
          <p:nvPr>
            <p:ph idx="10"/>
          </p:nvPr>
        </p:nvSpPr>
        <p:spPr/>
        <p:txBody>
          <a:bodyPr>
            <a:normAutofit fontScale="85000" lnSpcReduction="20000"/>
          </a:bodyPr>
          <a:lstStyle/>
          <a:p>
            <a:r>
              <a:rPr lang="en-US" dirty="0"/>
              <a:t>Increasing number of blended and online programs and courses = increased need for recorded lectures and presentations</a:t>
            </a:r>
          </a:p>
          <a:p>
            <a:r>
              <a:rPr lang="en-US" dirty="0"/>
              <a:t>Campus TV studio in St. Paul, most of our faculty work and teach on Minneapolis campus</a:t>
            </a:r>
          </a:p>
          <a:p>
            <a:r>
              <a:rPr lang="en-US" dirty="0"/>
              <a:t>Audio/video recorded in offices resulted in variable levels of quality</a:t>
            </a:r>
          </a:p>
          <a:p>
            <a:r>
              <a:rPr lang="en-US" dirty="0"/>
              <a:t>Adjunct instructors lacked access and facilities to easily record or edit files</a:t>
            </a:r>
          </a:p>
          <a:p>
            <a:r>
              <a:rPr lang="en-US" dirty="0"/>
              <a:t>Wanted something like Penn State’s One Button Studio – self-service and easy to use</a:t>
            </a:r>
          </a:p>
        </p:txBody>
      </p:sp>
    </p:spTree>
    <p:extLst>
      <p:ext uri="{BB962C8B-B14F-4D97-AF65-F5344CB8AC3E}">
        <p14:creationId xmlns:p14="http://schemas.microsoft.com/office/powerpoint/2010/main" val="4193421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more importantly…video works!</a:t>
            </a:r>
          </a:p>
        </p:txBody>
      </p:sp>
      <p:sp>
        <p:nvSpPr>
          <p:cNvPr id="5" name="TextBox 4"/>
          <p:cNvSpPr txBox="1"/>
          <p:nvPr/>
        </p:nvSpPr>
        <p:spPr>
          <a:xfrm>
            <a:off x="669471" y="5472758"/>
            <a:ext cx="8017329" cy="369332"/>
          </a:xfrm>
          <a:prstGeom prst="rect">
            <a:avLst/>
          </a:prstGeom>
          <a:noFill/>
        </p:spPr>
        <p:txBody>
          <a:bodyPr wrap="square" rtlCol="0">
            <a:spAutoFit/>
          </a:bodyPr>
          <a:lstStyle/>
          <a:p>
            <a:pPr algn="r"/>
            <a:r>
              <a:rPr lang="en-US" i="1" dirty="0"/>
              <a:t>From  “The State of Video in Education 2016: A </a:t>
            </a:r>
            <a:r>
              <a:rPr lang="en-US" i="1" dirty="0" err="1"/>
              <a:t>Kaltura</a:t>
            </a:r>
            <a:r>
              <a:rPr lang="en-US" i="1" dirty="0"/>
              <a:t> Report”</a:t>
            </a:r>
          </a:p>
        </p:txBody>
      </p:sp>
      <p:sp>
        <p:nvSpPr>
          <p:cNvPr id="7" name="Content Placeholder 6"/>
          <p:cNvSpPr>
            <a:spLocks noGrp="1"/>
          </p:cNvSpPr>
          <p:nvPr>
            <p:ph idx="10"/>
          </p:nvPr>
        </p:nvSpPr>
        <p:spPr>
          <a:xfrm>
            <a:off x="457200" y="1600201"/>
            <a:ext cx="8229600" cy="3872557"/>
          </a:xfrm>
        </p:spPr>
        <p:txBody>
          <a:bodyPr/>
          <a:lstStyle/>
          <a:p>
            <a:endParaRPr lang="en-US" dirty="0"/>
          </a:p>
        </p:txBody>
      </p:sp>
      <p:pic>
        <p:nvPicPr>
          <p:cNvPr id="8" name="Picture 7"/>
          <p:cNvPicPr>
            <a:picLocks noChangeAspect="1"/>
          </p:cNvPicPr>
          <p:nvPr/>
        </p:nvPicPr>
        <p:blipFill>
          <a:blip r:embed="rId3"/>
          <a:stretch>
            <a:fillRect/>
          </a:stretch>
        </p:blipFill>
        <p:spPr>
          <a:xfrm>
            <a:off x="204787" y="1457325"/>
            <a:ext cx="8734425" cy="3943350"/>
          </a:xfrm>
          <a:prstGeom prst="rect">
            <a:avLst/>
          </a:prstGeom>
        </p:spPr>
      </p:pic>
    </p:spTree>
    <p:extLst>
      <p:ext uri="{BB962C8B-B14F-4D97-AF65-F5344CB8AC3E}">
        <p14:creationId xmlns:p14="http://schemas.microsoft.com/office/powerpoint/2010/main" val="2015557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more importantly…video works!</a:t>
            </a:r>
          </a:p>
        </p:txBody>
      </p:sp>
      <p:pic>
        <p:nvPicPr>
          <p:cNvPr id="4" name="Content Placeholder 3"/>
          <p:cNvPicPr>
            <a:picLocks noGrp="1" noChangeAspect="1"/>
          </p:cNvPicPr>
          <p:nvPr>
            <p:ph idx="10"/>
          </p:nvPr>
        </p:nvPicPr>
        <p:blipFill>
          <a:blip r:embed="rId3"/>
          <a:stretch>
            <a:fillRect/>
          </a:stretch>
        </p:blipFill>
        <p:spPr>
          <a:xfrm>
            <a:off x="457200" y="1699255"/>
            <a:ext cx="8229600" cy="3556100"/>
          </a:xfrm>
          <a:prstGeom prst="rect">
            <a:avLst/>
          </a:prstGeom>
        </p:spPr>
      </p:pic>
      <p:sp>
        <p:nvSpPr>
          <p:cNvPr id="6" name="TextBox 5"/>
          <p:cNvSpPr txBox="1"/>
          <p:nvPr/>
        </p:nvSpPr>
        <p:spPr>
          <a:xfrm>
            <a:off x="669471" y="5472758"/>
            <a:ext cx="8017329" cy="369332"/>
          </a:xfrm>
          <a:prstGeom prst="rect">
            <a:avLst/>
          </a:prstGeom>
          <a:noFill/>
        </p:spPr>
        <p:txBody>
          <a:bodyPr wrap="square" rtlCol="0">
            <a:spAutoFit/>
          </a:bodyPr>
          <a:lstStyle/>
          <a:p>
            <a:pPr algn="r"/>
            <a:r>
              <a:rPr lang="en-US" i="1" dirty="0"/>
              <a:t>From  “The State of Video in Education 2016: A </a:t>
            </a:r>
            <a:r>
              <a:rPr lang="en-US" i="1" dirty="0" err="1"/>
              <a:t>Kaltura</a:t>
            </a:r>
            <a:r>
              <a:rPr lang="en-US" i="1" dirty="0"/>
              <a:t> Report”</a:t>
            </a:r>
          </a:p>
        </p:txBody>
      </p:sp>
    </p:spTree>
    <p:extLst>
      <p:ext uri="{BB962C8B-B14F-4D97-AF65-F5344CB8AC3E}">
        <p14:creationId xmlns:p14="http://schemas.microsoft.com/office/powerpoint/2010/main" val="281749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80" y="1953333"/>
            <a:ext cx="7717395" cy="3518701"/>
          </a:xfrm>
        </p:spPr>
        <p:txBody>
          <a:bodyPr/>
          <a:lstStyle/>
          <a:p>
            <a:pPr>
              <a:lnSpc>
                <a:spcPct val="100000"/>
              </a:lnSpc>
            </a:pPr>
            <a:r>
              <a:rPr lang="en-US" dirty="0">
                <a:solidFill>
                  <a:srgbClr val="9E28B5"/>
                </a:solidFill>
              </a:rPr>
              <a:t>Initial Plan</a:t>
            </a:r>
            <a:br>
              <a:rPr lang="en-US" dirty="0">
                <a:solidFill>
                  <a:srgbClr val="9E28B5"/>
                </a:solidFill>
              </a:rPr>
            </a:br>
            <a:endParaRPr lang="en-US" sz="1800" dirty="0"/>
          </a:p>
        </p:txBody>
      </p:sp>
    </p:spTree>
    <p:extLst>
      <p:ext uri="{BB962C8B-B14F-4D97-AF65-F5344CB8AC3E}">
        <p14:creationId xmlns:p14="http://schemas.microsoft.com/office/powerpoint/2010/main" val="324236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r>
              <a:rPr lang="en-US"/>
              <a:t>of Options</a:t>
            </a:r>
            <a:endParaRPr lang="en-US" dirty="0"/>
          </a:p>
        </p:txBody>
      </p:sp>
      <p:sp>
        <p:nvSpPr>
          <p:cNvPr id="3" name="Content Placeholder 2"/>
          <p:cNvSpPr>
            <a:spLocks noGrp="1"/>
          </p:cNvSpPr>
          <p:nvPr>
            <p:ph idx="10"/>
          </p:nvPr>
        </p:nvSpPr>
        <p:spPr/>
        <p:txBody>
          <a:bodyPr/>
          <a:lstStyle/>
          <a:p>
            <a:endParaRPr lang="en-US" dirty="0"/>
          </a:p>
          <a:p>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1873807565"/>
              </p:ext>
            </p:extLst>
          </p:nvPr>
        </p:nvGraphicFramePr>
        <p:xfrm>
          <a:off x="552091" y="1854679"/>
          <a:ext cx="8376249" cy="38905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0640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836" y="2439421"/>
            <a:ext cx="7416787" cy="2299751"/>
          </a:xfrm>
        </p:spPr>
        <p:txBody>
          <a:bodyPr/>
          <a:lstStyle/>
          <a:p>
            <a:r>
              <a:rPr lang="en-US" sz="11500" dirty="0"/>
              <a:t>POLL</a:t>
            </a:r>
          </a:p>
        </p:txBody>
      </p:sp>
    </p:spTree>
    <p:extLst>
      <p:ext uri="{BB962C8B-B14F-4D97-AF65-F5344CB8AC3E}">
        <p14:creationId xmlns:p14="http://schemas.microsoft.com/office/powerpoint/2010/main" val="192881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STUDIO 360</a:t>
            </a:r>
          </a:p>
        </p:txBody>
      </p:sp>
      <p:pic>
        <p:nvPicPr>
          <p:cNvPr id="4" name="Picture 3">
            <a:hlinkClick r:id="rId2"/>
          </p:cNvPr>
          <p:cNvPicPr>
            <a:picLocks noChangeAspect="1"/>
          </p:cNvPicPr>
          <p:nvPr/>
        </p:nvPicPr>
        <p:blipFill>
          <a:blip r:embed="rId3"/>
          <a:stretch>
            <a:fillRect/>
          </a:stretch>
        </p:blipFill>
        <p:spPr>
          <a:xfrm>
            <a:off x="457200" y="1600201"/>
            <a:ext cx="8229600" cy="4205282"/>
          </a:xfrm>
          <a:prstGeom prst="rect">
            <a:avLst/>
          </a:prstGeom>
        </p:spPr>
      </p:pic>
    </p:spTree>
    <p:extLst>
      <p:ext uri="{BB962C8B-B14F-4D97-AF65-F5344CB8AC3E}">
        <p14:creationId xmlns:p14="http://schemas.microsoft.com/office/powerpoint/2010/main" val="291119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Video</a:t>
            </a:r>
            <a:r>
              <a:rPr lang="en-US"/>
              <a:t> Recording Studio</a:t>
            </a:r>
            <a:endParaRPr lang="en-US" dirty="0"/>
          </a:p>
        </p:txBody>
      </p:sp>
      <p:sp>
        <p:nvSpPr>
          <p:cNvPr id="4" name="Content Placeholder 3"/>
          <p:cNvSpPr>
            <a:spLocks noGrp="1"/>
          </p:cNvSpPr>
          <p:nvPr>
            <p:ph idx="10"/>
          </p:nvPr>
        </p:nvSpPr>
        <p:spPr/>
        <p:txBody>
          <a:bodyPr/>
          <a:lstStyle/>
          <a:p>
            <a:r>
              <a:rPr lang="en-US" dirty="0"/>
              <a:t>Digital Recorder (Extron SMP 351)</a:t>
            </a:r>
          </a:p>
          <a:p>
            <a:r>
              <a:rPr lang="en-US" dirty="0"/>
              <a:t>Sound Proofing</a:t>
            </a:r>
          </a:p>
          <a:p>
            <a:r>
              <a:rPr lang="en-US" dirty="0"/>
              <a:t>Lights</a:t>
            </a:r>
          </a:p>
          <a:p>
            <a:r>
              <a:rPr lang="en-US" dirty="0"/>
              <a:t>Backdrop</a:t>
            </a:r>
          </a:p>
          <a:p>
            <a:r>
              <a:rPr lang="en-US" dirty="0"/>
              <a:t>Touch all in one </a:t>
            </a:r>
          </a:p>
          <a:p>
            <a:r>
              <a:rPr lang="en-US" dirty="0"/>
              <a:t>Confidence monitor</a:t>
            </a:r>
          </a:p>
          <a:p>
            <a:r>
              <a:rPr lang="en-US" dirty="0"/>
              <a:t>Furniture on wheels</a:t>
            </a:r>
          </a:p>
        </p:txBody>
      </p:sp>
    </p:spTree>
    <p:extLst>
      <p:ext uri="{BB962C8B-B14F-4D97-AF65-F5344CB8AC3E}">
        <p14:creationId xmlns:p14="http://schemas.microsoft.com/office/powerpoint/2010/main" val="91489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2259"/>
            <a:ext cx="8229600" cy="1025041"/>
          </a:xfrm>
        </p:spPr>
        <p:txBody>
          <a:bodyPr/>
          <a:lstStyle/>
          <a:p>
            <a:pPr algn="l"/>
            <a:r>
              <a:rPr lang="en-US" dirty="0"/>
              <a:t>Reserve</a:t>
            </a:r>
            <a:r>
              <a:rPr lang="en-US"/>
              <a:t> Through Outlook</a:t>
            </a:r>
            <a:endParaRPr lang="en-US" dirty="0"/>
          </a:p>
        </p:txBody>
      </p:sp>
      <p:pic>
        <p:nvPicPr>
          <p:cNvPr id="6" name="Picture 5"/>
          <p:cNvPicPr>
            <a:picLocks noChangeAspect="1"/>
          </p:cNvPicPr>
          <p:nvPr/>
        </p:nvPicPr>
        <p:blipFill>
          <a:blip r:embed="rId3"/>
          <a:stretch>
            <a:fillRect/>
          </a:stretch>
        </p:blipFill>
        <p:spPr>
          <a:xfrm>
            <a:off x="526043" y="1013005"/>
            <a:ext cx="8091914" cy="5328981"/>
          </a:xfrm>
          <a:prstGeom prst="rect">
            <a:avLst/>
          </a:prstGeom>
          <a:ln>
            <a:solidFill>
              <a:schemeClr val="tx1"/>
            </a:solidFill>
          </a:ln>
        </p:spPr>
      </p:pic>
    </p:spTree>
    <p:extLst>
      <p:ext uri="{BB962C8B-B14F-4D97-AF65-F5344CB8AC3E}">
        <p14:creationId xmlns:p14="http://schemas.microsoft.com/office/powerpoint/2010/main" val="1173751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80" y="1953333"/>
            <a:ext cx="7717395" cy="3518701"/>
          </a:xfrm>
        </p:spPr>
        <p:txBody>
          <a:bodyPr/>
          <a:lstStyle/>
          <a:p>
            <a:pPr>
              <a:lnSpc>
                <a:spcPct val="100000"/>
              </a:lnSpc>
            </a:pPr>
            <a:r>
              <a:rPr lang="en-US" dirty="0">
                <a:solidFill>
                  <a:srgbClr val="9E28B5"/>
                </a:solidFill>
              </a:rPr>
              <a:t>Iterations</a:t>
            </a:r>
            <a:br>
              <a:rPr lang="en-US" dirty="0">
                <a:solidFill>
                  <a:srgbClr val="9E28B5"/>
                </a:solidFill>
              </a:rPr>
            </a:br>
            <a:endParaRPr lang="en-US" sz="1800" dirty="0"/>
          </a:p>
        </p:txBody>
      </p:sp>
    </p:spTree>
    <p:extLst>
      <p:ext uri="{BB962C8B-B14F-4D97-AF65-F5344CB8AC3E}">
        <p14:creationId xmlns:p14="http://schemas.microsoft.com/office/powerpoint/2010/main" val="374891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80" y="1953333"/>
            <a:ext cx="7717395" cy="3518701"/>
          </a:xfrm>
        </p:spPr>
        <p:txBody>
          <a:bodyPr/>
          <a:lstStyle/>
          <a:p>
            <a:pPr>
              <a:lnSpc>
                <a:spcPct val="100000"/>
              </a:lnSpc>
            </a:pPr>
            <a:r>
              <a:rPr lang="en-US" dirty="0">
                <a:solidFill>
                  <a:srgbClr val="9E28B5"/>
                </a:solidFill>
              </a:rPr>
              <a:t>Dan Hoisington</a:t>
            </a:r>
            <a:br>
              <a:rPr lang="en-US" dirty="0">
                <a:solidFill>
                  <a:srgbClr val="9E28B5"/>
                </a:solidFill>
              </a:rPr>
            </a:br>
            <a:r>
              <a:rPr lang="en-US" sz="1800" dirty="0">
                <a:solidFill>
                  <a:srgbClr val="7030A0"/>
                </a:solidFill>
              </a:rPr>
              <a:t>Associate Director of AV &amp; Classroom Technologies</a:t>
            </a:r>
            <a:r>
              <a:rPr lang="en-US" dirty="0">
                <a:solidFill>
                  <a:srgbClr val="9E28B5"/>
                </a:solidFill>
              </a:rPr>
              <a:t/>
            </a:r>
            <a:br>
              <a:rPr lang="en-US" dirty="0">
                <a:solidFill>
                  <a:srgbClr val="9E28B5"/>
                </a:solidFill>
              </a:rPr>
            </a:br>
            <a:r>
              <a:rPr lang="en-US" dirty="0">
                <a:solidFill>
                  <a:srgbClr val="9E28B5"/>
                </a:solidFill>
              </a:rPr>
              <a:t>Lisa Burke</a:t>
            </a:r>
            <a:br>
              <a:rPr lang="en-US" dirty="0">
                <a:solidFill>
                  <a:srgbClr val="9E28B5"/>
                </a:solidFill>
              </a:rPr>
            </a:br>
            <a:r>
              <a:rPr lang="en-US" sz="1800" dirty="0">
                <a:solidFill>
                  <a:srgbClr val="7030A0"/>
                </a:solidFill>
              </a:rPr>
              <a:t>Director of Instructional Innovation- Opus College of Business</a:t>
            </a:r>
            <a:r>
              <a:rPr lang="en-US" dirty="0">
                <a:solidFill>
                  <a:srgbClr val="9E28B5"/>
                </a:solidFill>
              </a:rPr>
              <a:t/>
            </a:r>
            <a:br>
              <a:rPr lang="en-US" dirty="0">
                <a:solidFill>
                  <a:srgbClr val="9E28B5"/>
                </a:solidFill>
              </a:rPr>
            </a:br>
            <a:r>
              <a:rPr lang="en-US" dirty="0">
                <a:solidFill>
                  <a:srgbClr val="9E28B5"/>
                </a:solidFill>
              </a:rPr>
              <a:t>Glori Hinck</a:t>
            </a:r>
            <a:br>
              <a:rPr lang="en-US" dirty="0">
                <a:solidFill>
                  <a:srgbClr val="9E28B5"/>
                </a:solidFill>
              </a:rPr>
            </a:br>
            <a:r>
              <a:rPr lang="en-US" sz="1800" dirty="0">
                <a:solidFill>
                  <a:srgbClr val="7030A0"/>
                </a:solidFill>
              </a:rPr>
              <a:t>Instructional Designer/Technologist- Opus College of Business</a:t>
            </a:r>
            <a:endParaRPr lang="en-US" sz="1800" dirty="0"/>
          </a:p>
        </p:txBody>
      </p:sp>
    </p:spTree>
    <p:extLst>
      <p:ext uri="{BB962C8B-B14F-4D97-AF65-F5344CB8AC3E}">
        <p14:creationId xmlns:p14="http://schemas.microsoft.com/office/powerpoint/2010/main" val="325945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Backdrop Evolution</a:t>
            </a:r>
          </a:p>
        </p:txBody>
      </p:sp>
      <p:sp>
        <p:nvSpPr>
          <p:cNvPr id="3" name="Content Placeholder 2"/>
          <p:cNvSpPr>
            <a:spLocks noGrp="1"/>
          </p:cNvSpPr>
          <p:nvPr>
            <p:ph idx="10"/>
          </p:nvPr>
        </p:nvSpPr>
        <p:spPr/>
        <p:txBody>
          <a:bodyPr>
            <a:normAutofit fontScale="92500" lnSpcReduction="10000"/>
          </a:bodyPr>
          <a:lstStyle/>
          <a:p>
            <a:r>
              <a:rPr lang="en-US" dirty="0"/>
              <a:t>Started with a whiteboard and purple curtain to cover whiteboard when not in use</a:t>
            </a:r>
          </a:p>
          <a:p>
            <a:r>
              <a:rPr lang="en-US" dirty="0"/>
              <a:t>Now have set of Studio Pro Photo and Video Studio Background Panels</a:t>
            </a:r>
          </a:p>
          <a:p>
            <a:pPr lvl="1"/>
            <a:r>
              <a:rPr lang="en-US" dirty="0"/>
              <a:t>System includes light stand with clip and 5” x 6’ 5” muslin backdrops</a:t>
            </a:r>
          </a:p>
          <a:p>
            <a:pPr lvl="1"/>
            <a:r>
              <a:rPr lang="en-US" dirty="0"/>
              <a:t>Easy to swap out color to complement attire of person in studio</a:t>
            </a:r>
          </a:p>
          <a:p>
            <a:pPr lvl="1"/>
            <a:r>
              <a:rPr lang="en-US" dirty="0"/>
              <a:t>Includes a </a:t>
            </a:r>
            <a:r>
              <a:rPr lang="en-US" dirty="0" err="1"/>
              <a:t>chroma</a:t>
            </a:r>
            <a:r>
              <a:rPr lang="en-US" dirty="0"/>
              <a:t> key (“green screen”) for special effects</a:t>
            </a:r>
          </a:p>
          <a:p>
            <a:pPr lvl="1"/>
            <a:endParaRPr lang="en-US" dirty="0"/>
          </a:p>
        </p:txBody>
      </p:sp>
    </p:spTree>
    <p:extLst>
      <p:ext uri="{BB962C8B-B14F-4D97-AF65-F5344CB8AC3E}">
        <p14:creationId xmlns:p14="http://schemas.microsoft.com/office/powerpoint/2010/main" val="270870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91984" y="456811"/>
            <a:ext cx="1668866" cy="5900958"/>
          </a:xfrm>
          <a:prstGeom prst="rect">
            <a:avLst/>
          </a:prstGeom>
        </p:spPr>
      </p:pic>
      <p:sp>
        <p:nvSpPr>
          <p:cNvPr id="2" name="Title 1"/>
          <p:cNvSpPr>
            <a:spLocks noGrp="1"/>
          </p:cNvSpPr>
          <p:nvPr>
            <p:ph type="title"/>
          </p:nvPr>
        </p:nvSpPr>
        <p:spPr/>
        <p:txBody>
          <a:bodyPr/>
          <a:lstStyle/>
          <a:p>
            <a:pPr algn="l"/>
            <a:r>
              <a:rPr lang="en-US"/>
              <a:t>Original Backdrop</a:t>
            </a:r>
            <a:endParaRPr lang="en-US" dirty="0"/>
          </a:p>
        </p:txBody>
      </p:sp>
      <p:pic>
        <p:nvPicPr>
          <p:cNvPr id="3" name="Picture 2"/>
          <p:cNvPicPr>
            <a:picLocks noChangeAspect="1"/>
          </p:cNvPicPr>
          <p:nvPr/>
        </p:nvPicPr>
        <p:blipFill>
          <a:blip r:embed="rId3"/>
          <a:stretch>
            <a:fillRect/>
          </a:stretch>
        </p:blipFill>
        <p:spPr>
          <a:xfrm>
            <a:off x="694539" y="1378715"/>
            <a:ext cx="5507163" cy="3793533"/>
          </a:xfrm>
          <a:prstGeom prst="rect">
            <a:avLst/>
          </a:prstGeom>
        </p:spPr>
      </p:pic>
    </p:spTree>
    <p:extLst>
      <p:ext uri="{BB962C8B-B14F-4D97-AF65-F5344CB8AC3E}">
        <p14:creationId xmlns:p14="http://schemas.microsoft.com/office/powerpoint/2010/main" val="1895007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New Backdrop</a:t>
            </a:r>
          </a:p>
        </p:txBody>
      </p:sp>
      <p:pic>
        <p:nvPicPr>
          <p:cNvPr id="5" name="Picture 4"/>
          <p:cNvPicPr>
            <a:picLocks noChangeAspect="1"/>
          </p:cNvPicPr>
          <p:nvPr/>
        </p:nvPicPr>
        <p:blipFill>
          <a:blip r:embed="rId3"/>
          <a:stretch>
            <a:fillRect/>
          </a:stretch>
        </p:blipFill>
        <p:spPr>
          <a:xfrm>
            <a:off x="4861124" y="1160583"/>
            <a:ext cx="3825676" cy="5280897"/>
          </a:xfrm>
          <a:prstGeom prst="rect">
            <a:avLst/>
          </a:prstGeom>
        </p:spPr>
      </p:pic>
      <p:pic>
        <p:nvPicPr>
          <p:cNvPr id="6" name="Picture 5"/>
          <p:cNvPicPr>
            <a:picLocks noChangeAspect="1"/>
          </p:cNvPicPr>
          <p:nvPr/>
        </p:nvPicPr>
        <p:blipFill>
          <a:blip r:embed="rId4"/>
          <a:stretch>
            <a:fillRect/>
          </a:stretch>
        </p:blipFill>
        <p:spPr>
          <a:xfrm>
            <a:off x="381000" y="1160583"/>
            <a:ext cx="4191000" cy="4314825"/>
          </a:xfrm>
          <a:prstGeom prst="rect">
            <a:avLst/>
          </a:prstGeom>
        </p:spPr>
      </p:pic>
    </p:spTree>
    <p:extLst>
      <p:ext uri="{BB962C8B-B14F-4D97-AF65-F5344CB8AC3E}">
        <p14:creationId xmlns:p14="http://schemas.microsoft.com/office/powerpoint/2010/main" val="393823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Drawing/Formulas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5230" t="6070" r="15440" b="5445"/>
          <a:stretch/>
        </p:blipFill>
        <p:spPr>
          <a:xfrm>
            <a:off x="660203" y="1970496"/>
            <a:ext cx="3296336" cy="3152391"/>
          </a:xfrm>
          <a:prstGeom prst="rect">
            <a:avLst/>
          </a:prstGeom>
        </p:spPr>
      </p:pic>
      <p:pic>
        <p:nvPicPr>
          <p:cNvPr id="3" name="Picture 2"/>
          <p:cNvPicPr>
            <a:picLocks noChangeAspect="1"/>
          </p:cNvPicPr>
          <p:nvPr/>
        </p:nvPicPr>
        <p:blipFill>
          <a:blip r:embed="rId4"/>
          <a:stretch>
            <a:fillRect/>
          </a:stretch>
        </p:blipFill>
        <p:spPr>
          <a:xfrm flipH="1">
            <a:off x="4468945" y="1847403"/>
            <a:ext cx="4217855" cy="3146628"/>
          </a:xfrm>
          <a:prstGeom prst="rect">
            <a:avLst/>
          </a:prstGeom>
          <a:ln>
            <a:solidFill>
              <a:schemeClr val="tx1"/>
            </a:solidFill>
          </a:ln>
        </p:spPr>
      </p:pic>
    </p:spTree>
    <p:extLst>
      <p:ext uri="{BB962C8B-B14F-4D97-AF65-F5344CB8AC3E}">
        <p14:creationId xmlns:p14="http://schemas.microsoft.com/office/powerpoint/2010/main" val="3954805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Remote</a:t>
            </a:r>
          </a:p>
        </p:txBody>
      </p:sp>
      <p:pic>
        <p:nvPicPr>
          <p:cNvPr id="1026" name="Picture 2" descr="http://cdn.shopify.com/s/files/1/0172/7870/products/vp4910-2_f36e926d-187a-4484-8e9d-99ba4b8f6494.png?v=14637014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3246" r="33246"/>
          <a:stretch/>
        </p:blipFill>
        <p:spPr bwMode="auto">
          <a:xfrm>
            <a:off x="3938953" y="1481852"/>
            <a:ext cx="1688123" cy="503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12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80" y="1953333"/>
            <a:ext cx="7717395" cy="3518701"/>
          </a:xfrm>
        </p:spPr>
        <p:txBody>
          <a:bodyPr/>
          <a:lstStyle/>
          <a:p>
            <a:pPr>
              <a:lnSpc>
                <a:spcPct val="100000"/>
              </a:lnSpc>
            </a:pPr>
            <a:r>
              <a:rPr lang="en-US" dirty="0">
                <a:solidFill>
                  <a:srgbClr val="9E28B5"/>
                </a:solidFill>
              </a:rPr>
              <a:t>Use Cases</a:t>
            </a:r>
            <a:endParaRPr lang="en-US" sz="1800" dirty="0"/>
          </a:p>
        </p:txBody>
      </p:sp>
    </p:spTree>
    <p:extLst>
      <p:ext uri="{BB962C8B-B14F-4D97-AF65-F5344CB8AC3E}">
        <p14:creationId xmlns:p14="http://schemas.microsoft.com/office/powerpoint/2010/main" val="2771625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443" y="142504"/>
            <a:ext cx="3608033" cy="6539407"/>
          </a:xfrm>
          <a:prstGeom prst="rect">
            <a:avLst/>
          </a:prstGeom>
        </p:spPr>
      </p:pic>
      <p:sp>
        <p:nvSpPr>
          <p:cNvPr id="5" name="Title 4"/>
          <p:cNvSpPr>
            <a:spLocks noGrp="1"/>
          </p:cNvSpPr>
          <p:nvPr>
            <p:ph type="title"/>
          </p:nvPr>
        </p:nvSpPr>
        <p:spPr>
          <a:xfrm>
            <a:off x="4126674" y="456811"/>
            <a:ext cx="4560125" cy="1025041"/>
          </a:xfrm>
        </p:spPr>
        <p:txBody>
          <a:bodyPr/>
          <a:lstStyle/>
          <a:p>
            <a:pPr algn="l"/>
            <a:r>
              <a:rPr lang="en-US" dirty="0"/>
              <a:t>Meeting the Needs of Faculty</a:t>
            </a:r>
          </a:p>
        </p:txBody>
      </p:sp>
      <p:sp>
        <p:nvSpPr>
          <p:cNvPr id="6" name="Content Placeholder 5"/>
          <p:cNvSpPr>
            <a:spLocks noGrp="1"/>
          </p:cNvSpPr>
          <p:nvPr>
            <p:ph idx="10"/>
          </p:nvPr>
        </p:nvSpPr>
        <p:spPr>
          <a:xfrm>
            <a:off x="4126675" y="1943573"/>
            <a:ext cx="4560124" cy="4276617"/>
          </a:xfrm>
        </p:spPr>
        <p:txBody>
          <a:bodyPr/>
          <a:lstStyle/>
          <a:p>
            <a:r>
              <a:rPr lang="en-US" dirty="0"/>
              <a:t>Central location</a:t>
            </a:r>
          </a:p>
          <a:p>
            <a:r>
              <a:rPr lang="en-US" dirty="0"/>
              <a:t>Staff nearby</a:t>
            </a:r>
          </a:p>
          <a:p>
            <a:r>
              <a:rPr lang="en-US" dirty="0"/>
              <a:t>Multi-purpose</a:t>
            </a:r>
          </a:p>
          <a:p>
            <a:r>
              <a:rPr lang="en-US" dirty="0"/>
              <a:t>Self-service</a:t>
            </a:r>
          </a:p>
          <a:p>
            <a:r>
              <a:rPr lang="en-US" dirty="0"/>
              <a:t>Tools</a:t>
            </a:r>
          </a:p>
          <a:p>
            <a:pPr lvl="1"/>
            <a:r>
              <a:rPr lang="en-US" dirty="0"/>
              <a:t>Screen recorder</a:t>
            </a:r>
          </a:p>
          <a:p>
            <a:pPr lvl="1"/>
            <a:r>
              <a:rPr lang="en-US" dirty="0"/>
              <a:t>Camtasia</a:t>
            </a:r>
          </a:p>
          <a:p>
            <a:pPr marL="457200" lvl="1" indent="0">
              <a:buNone/>
            </a:pPr>
            <a:endParaRPr lang="en-US" dirty="0"/>
          </a:p>
          <a:p>
            <a:endParaRPr lang="en-US" dirty="0"/>
          </a:p>
        </p:txBody>
      </p:sp>
    </p:spTree>
    <p:extLst>
      <p:ext uri="{BB962C8B-B14F-4D97-AF65-F5344CB8AC3E}">
        <p14:creationId xmlns:p14="http://schemas.microsoft.com/office/powerpoint/2010/main" val="3907511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Ru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868" y="451261"/>
            <a:ext cx="8550235" cy="4809507"/>
          </a:xfrm>
          <a:prstGeom prst="rect">
            <a:avLst/>
          </a:prstGeom>
        </p:spPr>
      </p:pic>
    </p:spTree>
    <p:extLst>
      <p:ext uri="{BB962C8B-B14F-4D97-AF65-F5344CB8AC3E}">
        <p14:creationId xmlns:p14="http://schemas.microsoft.com/office/powerpoint/2010/main" val="3114088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8151" y="142503"/>
            <a:ext cx="7457703" cy="6570841"/>
          </a:xfrm>
          <a:prstGeom prst="rect">
            <a:avLst/>
          </a:prstGeom>
        </p:spPr>
      </p:pic>
    </p:spTree>
    <p:extLst>
      <p:ext uri="{BB962C8B-B14F-4D97-AF65-F5344CB8AC3E}">
        <p14:creationId xmlns:p14="http://schemas.microsoft.com/office/powerpoint/2010/main" val="368401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alshe">
            <a:hlinkClick r:id="" action="ppaction://media"/>
          </p:cNvPr>
          <p:cNvPicPr>
            <a:picLocks noGrp="1" noChangeAspect="1"/>
          </p:cNvPicPr>
          <p:nvPr>
            <p:ph idx="10"/>
            <a:videoFile r:link="rId2"/>
            <p:extLst>
              <p:ext uri="{DAA4B4D4-6D71-4841-9C94-3DE7FCFB9230}">
                <p14:media xmlns:p14="http://schemas.microsoft.com/office/powerpoint/2010/main" r:embed="rId1"/>
              </p:ext>
            </p:extLst>
          </p:nvPr>
        </p:nvPicPr>
        <p:blipFill>
          <a:blip r:embed="rId5"/>
          <a:stretch>
            <a:fillRect/>
          </a:stretch>
        </p:blipFill>
        <p:spPr>
          <a:xfrm>
            <a:off x="-4360" y="866899"/>
            <a:ext cx="9148360" cy="5142016"/>
          </a:xfrm>
        </p:spPr>
      </p:pic>
    </p:spTree>
    <p:extLst>
      <p:ext uri="{BB962C8B-B14F-4D97-AF65-F5344CB8AC3E}">
        <p14:creationId xmlns:p14="http://schemas.microsoft.com/office/powerpoint/2010/main" val="147004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0"/>
          </p:nvPr>
        </p:nvSpPr>
        <p:spPr/>
        <p:txBody>
          <a:bodyPr>
            <a:normAutofit/>
          </a:bodyPr>
          <a:lstStyle/>
          <a:p>
            <a:pPr marL="514350" indent="-514350">
              <a:buFont typeface="+mj-lt"/>
              <a:buAutoNum type="arabicPeriod"/>
            </a:pPr>
            <a:r>
              <a:rPr lang="en-US" sz="3000" dirty="0"/>
              <a:t>Recognize the barriers to faculty created video content for online and blended courses. </a:t>
            </a:r>
          </a:p>
          <a:p>
            <a:pPr marL="514350" indent="-514350">
              <a:buFont typeface="+mj-lt"/>
              <a:buAutoNum type="arabicPeriod"/>
            </a:pPr>
            <a:r>
              <a:rPr lang="en-US" sz="3000" dirty="0"/>
              <a:t>Identify the space and equipment needs for a recording studio tailored to the needs of your institution. </a:t>
            </a:r>
          </a:p>
          <a:p>
            <a:pPr marL="514350" indent="-514350">
              <a:buFont typeface="+mj-lt"/>
              <a:buAutoNum type="arabicPeriod"/>
            </a:pPr>
            <a:r>
              <a:rPr lang="en-US" sz="3000" dirty="0"/>
              <a:t>Describe how such a studio can be used to meet the needs of faculty. </a:t>
            </a:r>
          </a:p>
          <a:p>
            <a:endParaRPr lang="en-US" sz="3000" dirty="0"/>
          </a:p>
        </p:txBody>
      </p:sp>
    </p:spTree>
    <p:extLst>
      <p:ext uri="{BB962C8B-B14F-4D97-AF65-F5344CB8AC3E}">
        <p14:creationId xmlns:p14="http://schemas.microsoft.com/office/powerpoint/2010/main" val="2541501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050" y="1213339"/>
            <a:ext cx="6839899" cy="4560969"/>
          </a:xfrm>
          <a:prstGeom prst="rect">
            <a:avLst/>
          </a:prstGeom>
          <a:ln>
            <a:solidFill>
              <a:schemeClr val="tx1"/>
            </a:solidFill>
          </a:ln>
        </p:spPr>
      </p:pic>
      <p:sp>
        <p:nvSpPr>
          <p:cNvPr id="3" name="Title 2"/>
          <p:cNvSpPr>
            <a:spLocks noGrp="1"/>
          </p:cNvSpPr>
          <p:nvPr>
            <p:ph type="title"/>
          </p:nvPr>
        </p:nvSpPr>
        <p:spPr/>
        <p:txBody>
          <a:bodyPr/>
          <a:lstStyle/>
          <a:p>
            <a:r>
              <a:rPr lang="en-US" dirty="0"/>
              <a:t>Practice Job Interviews</a:t>
            </a:r>
          </a:p>
        </p:txBody>
      </p:sp>
    </p:spTree>
    <p:extLst>
      <p:ext uri="{BB962C8B-B14F-4D97-AF65-F5344CB8AC3E}">
        <p14:creationId xmlns:p14="http://schemas.microsoft.com/office/powerpoint/2010/main" val="2231244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128" y="1024834"/>
            <a:ext cx="4671854" cy="2982214"/>
          </a:xfrm>
          <a:prstGeom prst="rect">
            <a:avLst/>
          </a:prstGeom>
        </p:spPr>
      </p:pic>
      <p:sp>
        <p:nvSpPr>
          <p:cNvPr id="3" name="Title 2"/>
          <p:cNvSpPr>
            <a:spLocks noGrp="1"/>
          </p:cNvSpPr>
          <p:nvPr>
            <p:ph type="title"/>
          </p:nvPr>
        </p:nvSpPr>
        <p:spPr/>
        <p:txBody>
          <a:bodyPr/>
          <a:lstStyle/>
          <a:p>
            <a:r>
              <a:rPr lang="en-US" dirty="0"/>
              <a:t>Screen Recording</a:t>
            </a:r>
          </a:p>
        </p:txBody>
      </p:sp>
      <p:pic>
        <p:nvPicPr>
          <p:cNvPr id="5" name="Picture 4"/>
          <p:cNvPicPr>
            <a:picLocks noChangeAspect="1"/>
          </p:cNvPicPr>
          <p:nvPr/>
        </p:nvPicPr>
        <p:blipFill>
          <a:blip r:embed="rId3"/>
          <a:stretch>
            <a:fillRect/>
          </a:stretch>
        </p:blipFill>
        <p:spPr>
          <a:xfrm>
            <a:off x="4325814" y="3904177"/>
            <a:ext cx="4570109" cy="2629727"/>
          </a:xfrm>
          <a:prstGeom prst="rect">
            <a:avLst/>
          </a:prstGeom>
          <a:ln>
            <a:solidFill>
              <a:schemeClr val="tx1"/>
            </a:solidFill>
          </a:ln>
        </p:spPr>
      </p:pic>
    </p:spTree>
    <p:extLst>
      <p:ext uri="{BB962C8B-B14F-4D97-AF65-F5344CB8AC3E}">
        <p14:creationId xmlns:p14="http://schemas.microsoft.com/office/powerpoint/2010/main" val="581192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t="1451"/>
          <a:stretch/>
        </p:blipFill>
        <p:spPr>
          <a:xfrm>
            <a:off x="0" y="558139"/>
            <a:ext cx="9042366" cy="5510151"/>
          </a:xfrm>
          <a:prstGeom prst="rect">
            <a:avLst/>
          </a:prstGeom>
        </p:spPr>
      </p:pic>
    </p:spTree>
    <p:extLst>
      <p:ext uri="{BB962C8B-B14F-4D97-AF65-F5344CB8AC3E}">
        <p14:creationId xmlns:p14="http://schemas.microsoft.com/office/powerpoint/2010/main" val="3561903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Expansion</a:t>
            </a:r>
          </a:p>
        </p:txBody>
      </p:sp>
      <p:sp>
        <p:nvSpPr>
          <p:cNvPr id="3" name="Content Placeholder 2"/>
          <p:cNvSpPr>
            <a:spLocks noGrp="1"/>
          </p:cNvSpPr>
          <p:nvPr>
            <p:ph idx="10"/>
          </p:nvPr>
        </p:nvSpPr>
        <p:spPr/>
        <p:txBody>
          <a:bodyPr/>
          <a:lstStyle/>
          <a:p>
            <a:r>
              <a:rPr lang="en-US" dirty="0"/>
              <a:t>Online Special Education Program</a:t>
            </a:r>
          </a:p>
          <a:p>
            <a:r>
              <a:rPr lang="en-US"/>
              <a:t>STELAR</a:t>
            </a:r>
          </a:p>
          <a:p>
            <a:endParaRPr lang="en-US" dirty="0"/>
          </a:p>
          <a:p>
            <a:endParaRPr lang="en-US" dirty="0"/>
          </a:p>
        </p:txBody>
      </p:sp>
    </p:spTree>
    <p:extLst>
      <p:ext uri="{BB962C8B-B14F-4D97-AF65-F5344CB8AC3E}">
        <p14:creationId xmlns:p14="http://schemas.microsoft.com/office/powerpoint/2010/main" val="1971449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TL;DR</a:t>
            </a:r>
          </a:p>
        </p:txBody>
      </p:sp>
      <p:sp>
        <p:nvSpPr>
          <p:cNvPr id="4" name="Content Placeholder 3"/>
          <p:cNvSpPr>
            <a:spLocks noGrp="1"/>
          </p:cNvSpPr>
          <p:nvPr>
            <p:ph idx="10"/>
          </p:nvPr>
        </p:nvSpPr>
        <p:spPr/>
        <p:txBody>
          <a:bodyPr/>
          <a:lstStyle/>
          <a:p>
            <a:r>
              <a:rPr lang="en-US" dirty="0"/>
              <a:t>You can find the right complexity and cost for your institution</a:t>
            </a:r>
          </a:p>
          <a:p>
            <a:r>
              <a:rPr lang="en-US" dirty="0"/>
              <a:t>Keep working at it (iterate!)</a:t>
            </a:r>
          </a:p>
        </p:txBody>
      </p:sp>
    </p:spTree>
    <p:extLst>
      <p:ext uri="{BB962C8B-B14F-4D97-AF65-F5344CB8AC3E}">
        <p14:creationId xmlns:p14="http://schemas.microsoft.com/office/powerpoint/2010/main" val="3489746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2777965" y="365165"/>
            <a:ext cx="4097847" cy="6145376"/>
          </a:xfrm>
        </p:spPr>
      </p:pic>
    </p:spTree>
    <p:extLst>
      <p:ext uri="{BB962C8B-B14F-4D97-AF65-F5344CB8AC3E}">
        <p14:creationId xmlns:p14="http://schemas.microsoft.com/office/powerpoint/2010/main" val="1766779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72193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714" y="2439422"/>
            <a:ext cx="7416787" cy="2299751"/>
          </a:xfrm>
        </p:spPr>
        <p:txBody>
          <a:bodyPr/>
          <a:lstStyle/>
          <a:p>
            <a:r>
              <a:rPr lang="en-US" sz="11500" dirty="0">
                <a:hlinkClick r:id="rId3"/>
              </a:rPr>
              <a:t>POLL</a:t>
            </a:r>
            <a:endParaRPr lang="en-US" sz="11500" dirty="0"/>
          </a:p>
        </p:txBody>
      </p:sp>
    </p:spTree>
    <p:extLst>
      <p:ext uri="{BB962C8B-B14F-4D97-AF65-F5344CB8AC3E}">
        <p14:creationId xmlns:p14="http://schemas.microsoft.com/office/powerpoint/2010/main" val="1514892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65783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836" y="2439421"/>
            <a:ext cx="7416787" cy="2299751"/>
          </a:xfrm>
        </p:spPr>
        <p:txBody>
          <a:bodyPr/>
          <a:lstStyle/>
          <a:p>
            <a:r>
              <a:rPr lang="en-US" sz="11500" dirty="0">
                <a:hlinkClick r:id="rId3"/>
              </a:rPr>
              <a:t>POLL</a:t>
            </a:r>
            <a:endParaRPr lang="en-US" sz="11500" dirty="0"/>
          </a:p>
        </p:txBody>
      </p:sp>
    </p:spTree>
    <p:extLst>
      <p:ext uri="{BB962C8B-B14F-4D97-AF65-F5344CB8AC3E}">
        <p14:creationId xmlns:p14="http://schemas.microsoft.com/office/powerpoint/2010/main" val="3222432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80" y="1953333"/>
            <a:ext cx="7717395" cy="3518701"/>
          </a:xfrm>
        </p:spPr>
        <p:txBody>
          <a:bodyPr/>
          <a:lstStyle/>
          <a:p>
            <a:pPr>
              <a:lnSpc>
                <a:spcPct val="100000"/>
              </a:lnSpc>
            </a:pPr>
            <a:r>
              <a:rPr lang="en-US" dirty="0">
                <a:solidFill>
                  <a:srgbClr val="9E28B5"/>
                </a:solidFill>
              </a:rPr>
              <a:t>Why was a studio needed?</a:t>
            </a:r>
            <a:br>
              <a:rPr lang="en-US" dirty="0">
                <a:solidFill>
                  <a:srgbClr val="9E28B5"/>
                </a:solidFill>
              </a:rPr>
            </a:br>
            <a:endParaRPr lang="en-US" sz="1800" dirty="0"/>
          </a:p>
        </p:txBody>
      </p:sp>
    </p:spTree>
    <p:extLst>
      <p:ext uri="{BB962C8B-B14F-4D97-AF65-F5344CB8AC3E}">
        <p14:creationId xmlns:p14="http://schemas.microsoft.com/office/powerpoint/2010/main" val="117598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65103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44310c43-1a84-4db0-b4a3-19aafbd5f62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POLL_EMBED_ID" val="a1bcfd6c-77d4-453f-a4f2-2de80c28094a"/>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ov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rmal Interio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482348D74BF43ADD56CE4E11FF3FE" ma:contentTypeVersion="2" ma:contentTypeDescription="Create a new document." ma:contentTypeScope="" ma:versionID="8548d4e01b7736f76a0345a8c61438fd">
  <xsd:schema xmlns:xsd="http://www.w3.org/2001/XMLSchema" xmlns:xs="http://www.w3.org/2001/XMLSchema" xmlns:p="http://schemas.microsoft.com/office/2006/metadata/properties" xmlns:ns2="d9f282a0-8738-4f37-8911-493b82727f5c" targetNamespace="http://schemas.microsoft.com/office/2006/metadata/properties" ma:root="true" ma:fieldsID="a2cfbdf1ae154e393a641937ea886c52" ns2:_="">
    <xsd:import namespace="d9f282a0-8738-4f37-8911-493b82727f5c"/>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f282a0-8738-4f37-8911-493b82727f5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D05EC6-0D32-490C-B4B0-44CDD29B0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f282a0-8738-4f37-8911-493b82727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FFBEBB-6914-4545-A9C8-87EDD17DC227}">
  <ds:schemaRefs>
    <ds:schemaRef ds:uri="http://schemas.microsoft.com/sharepoint/v3/contenttype/forms"/>
  </ds:schemaRefs>
</ds:datastoreItem>
</file>

<file path=customXml/itemProps3.xml><?xml version="1.0" encoding="utf-8"?>
<ds:datastoreItem xmlns:ds="http://schemas.openxmlformats.org/officeDocument/2006/customXml" ds:itemID="{220DC8E1-0F57-4843-B178-9936A8FC76BC}">
  <ds:schemaRefs>
    <ds:schemaRef ds:uri="d9f282a0-8738-4f37-8911-493b82727f5c"/>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1098</TotalTime>
  <Words>998</Words>
  <Application>Microsoft Macintosh PowerPoint</Application>
  <PresentationFormat>On-screen Show (4:3)</PresentationFormat>
  <Paragraphs>141</Paragraphs>
  <Slides>35</Slides>
  <Notes>28</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Avenir Next Heavy</vt:lpstr>
      <vt:lpstr>AvenirNext LT Pro Heavy</vt:lpstr>
      <vt:lpstr>Calibri</vt:lpstr>
      <vt:lpstr>New Aster</vt:lpstr>
      <vt:lpstr>New Aster LT Std</vt:lpstr>
      <vt:lpstr>Arial</vt:lpstr>
      <vt:lpstr>Cover Page</vt:lpstr>
      <vt:lpstr>Section Page</vt:lpstr>
      <vt:lpstr>Normal Interior Page</vt:lpstr>
      <vt:lpstr>Do-It-Yourself RECORDING STUDIO</vt:lpstr>
      <vt:lpstr>Dan Hoisington Associate Director of AV &amp; Classroom Technologies Lisa Burke Director of Instructional Innovation- Opus College of Business Glori Hinck Instructional Designer/Technologist- Opus College of Business</vt:lpstr>
      <vt:lpstr>OBJECTIVES</vt:lpstr>
      <vt:lpstr>PowerPoint Presentation</vt:lpstr>
      <vt:lpstr>POLL</vt:lpstr>
      <vt:lpstr>PowerPoint Presentation</vt:lpstr>
      <vt:lpstr>POLL</vt:lpstr>
      <vt:lpstr>Why was a studio needed? </vt:lpstr>
      <vt:lpstr>PowerPoint Presentation</vt:lpstr>
      <vt:lpstr>Rationale for creating a studio</vt:lpstr>
      <vt:lpstr>And more importantly…video works!</vt:lpstr>
      <vt:lpstr>And more importantly…video works!</vt:lpstr>
      <vt:lpstr>Initial Plan </vt:lpstr>
      <vt:lpstr>Overview of Options</vt:lpstr>
      <vt:lpstr>POLL</vt:lpstr>
      <vt:lpstr>RECORDING STUDIO 360</vt:lpstr>
      <vt:lpstr>Video Recording Studio</vt:lpstr>
      <vt:lpstr>Reserve Through Outlook</vt:lpstr>
      <vt:lpstr>Iterations </vt:lpstr>
      <vt:lpstr>Backdrop Evolution</vt:lpstr>
      <vt:lpstr>Original Backdrop</vt:lpstr>
      <vt:lpstr>New Backdrop</vt:lpstr>
      <vt:lpstr>Drawing/Formulas</vt:lpstr>
      <vt:lpstr>Remote</vt:lpstr>
      <vt:lpstr>Use Cases</vt:lpstr>
      <vt:lpstr>Meeting the Needs of Faculty</vt:lpstr>
      <vt:lpstr>PowerPoint Presentation</vt:lpstr>
      <vt:lpstr>PowerPoint Presentation</vt:lpstr>
      <vt:lpstr>PowerPoint Presentation</vt:lpstr>
      <vt:lpstr>Practice Job Interviews</vt:lpstr>
      <vt:lpstr>Screen Recording</vt:lpstr>
      <vt:lpstr>PowerPoint Presentation</vt:lpstr>
      <vt:lpstr>Expansion</vt:lpstr>
      <vt:lpstr>TL;DR</vt:lpstr>
      <vt:lpstr>PowerPoint Presentation</vt:lpstr>
    </vt:vector>
  </TitlesOfParts>
  <Company>University of St Thomas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Borden</dc:creator>
  <cp:lastModifiedBy>Microsoft Office User</cp:lastModifiedBy>
  <cp:revision>107</cp:revision>
  <dcterms:created xsi:type="dcterms:W3CDTF">2016-01-27T15:00:24Z</dcterms:created>
  <dcterms:modified xsi:type="dcterms:W3CDTF">2017-11-14T20:10:06Z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0x010100187482348D74BF43ADD56CE4E11FF3FE</vt:lpwstr>
  </property>
</Properties>
</file>