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6" r:id="rId2"/>
    <p:sldMasterId id="2147483768" r:id="rId3"/>
    <p:sldMasterId id="2147483780" r:id="rId4"/>
    <p:sldMasterId id="2147483792" r:id="rId5"/>
    <p:sldMasterId id="2147483804" r:id="rId6"/>
    <p:sldMasterId id="2147483828" r:id="rId7"/>
    <p:sldMasterId id="2147483840" r:id="rId8"/>
    <p:sldMasterId id="2147483852" r:id="rId9"/>
    <p:sldMasterId id="2147483864" r:id="rId10"/>
    <p:sldMasterId id="2147483876" r:id="rId11"/>
  </p:sldMasterIdLst>
  <p:notesMasterIdLst>
    <p:notesMasterId r:id="rId33"/>
  </p:notesMasterIdLst>
  <p:handoutMasterIdLst>
    <p:handoutMasterId r:id="rId34"/>
  </p:handoutMasterIdLst>
  <p:sldIdLst>
    <p:sldId id="256" r:id="rId12"/>
    <p:sldId id="296" r:id="rId13"/>
    <p:sldId id="287" r:id="rId14"/>
    <p:sldId id="269" r:id="rId15"/>
    <p:sldId id="270" r:id="rId16"/>
    <p:sldId id="281" r:id="rId17"/>
    <p:sldId id="279" r:id="rId18"/>
    <p:sldId id="294" r:id="rId19"/>
    <p:sldId id="295" r:id="rId20"/>
    <p:sldId id="280" r:id="rId21"/>
    <p:sldId id="288" r:id="rId22"/>
    <p:sldId id="289" r:id="rId23"/>
    <p:sldId id="290" r:id="rId24"/>
    <p:sldId id="291" r:id="rId25"/>
    <p:sldId id="297" r:id="rId26"/>
    <p:sldId id="282" r:id="rId27"/>
    <p:sldId id="298" r:id="rId28"/>
    <p:sldId id="299" r:id="rId29"/>
    <p:sldId id="293" r:id="rId30"/>
    <p:sldId id="283" r:id="rId31"/>
    <p:sldId id="284" r:id="rId3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65667" autoAdjust="0"/>
  </p:normalViewPr>
  <p:slideViewPr>
    <p:cSldViewPr snapToGrid="0" snapToObjects="1">
      <p:cViewPr>
        <p:scale>
          <a:sx n="134" d="100"/>
          <a:sy n="134" d="100"/>
        </p:scale>
        <p:origin x="-1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-2478" y="-9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1B1AF32-7F0C-4AD0-BE9D-CBB609D57DB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65B4A6-3E98-435E-88BA-C7A6A79D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3E4BB10-C06E-D848-B412-A0077B2EC0C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692BE56-6205-2144-971F-227D8900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9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27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24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24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each in more detail.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29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2BE56-6205-2144-971F-227D8900F46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3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4277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9113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873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1692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3944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7145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8514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81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1960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0598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5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101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429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0020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6529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2802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019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2604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2281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1301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7653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549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1831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39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0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20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53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92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76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6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21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15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0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55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5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8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0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20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53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924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7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82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61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15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06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55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5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8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05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201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531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9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78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764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61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156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06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555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54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84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05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201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5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488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924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76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614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156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06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555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54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84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05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2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718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531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924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764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614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156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06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555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402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8733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80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4514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290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053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83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605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426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01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53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90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9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00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597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572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807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6573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7113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159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2574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183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6406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354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4289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9969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620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9284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0930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7976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7650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5780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594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2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9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1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D63C-3FD3-C94E-A3A5-B6DE1FC890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B7C5-6A1F-0548-9025-2E5AEC5C2B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8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blrichwine.github.io/W15yQC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addons.mozilla.org/en-US/firefox/addon/ainspector-sidebar/" TargetMode="External"/><Relationship Id="rId5" Type="http://schemas.openxmlformats.org/officeDocument/2006/relationships/hyperlink" Target="http://wave.webaim.org/" TargetMode="External"/><Relationship Id="rId4" Type="http://schemas.openxmlformats.org/officeDocument/2006/relationships/hyperlink" Target="https://addons.mozilla.org/en-US/firefox/addon/wave-toolba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iteimprove.com/" TargetMode="External"/><Relationship Id="rId4" Type="http://schemas.openxmlformats.org/officeDocument/2006/relationships/hyperlink" Target="http://fae20.cita.illinois.ed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8.xml"/><Relationship Id="rId6" Type="http://schemas.openxmlformats.org/officeDocument/2006/relationships/hyperlink" Target="https://addons.mozilla.org/en-US/firefox/addon/ainspector-sidebar/" TargetMode="External"/><Relationship Id="rId5" Type="http://schemas.openxmlformats.org/officeDocument/2006/relationships/hyperlink" Target="https://addons.mozilla.org/en-US/firefox/addon/wcag-contrast-checker/" TargetMode="External"/><Relationship Id="rId4" Type="http://schemas.openxmlformats.org/officeDocument/2006/relationships/hyperlink" Target="https://addons.mozilla.org/en-US/firefox/addon/juicy-studio-accessibility-too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apple.com/accessibility/osx/voiceov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domscientific.com/Products/Blindness/Jaws?utm_source=Google&amp;utm_medium=Search&amp;utm_campaign=Consumer&amp;gclid=Cj0KEQiA-PGiBRDRz4jH9o39yZwBEiQAWCBZNYhBuOYXHuRJM4xLuetZREPGGf3S62utTw-XiPq-GMoaAv3K8P8HAQ" TargetMode="External"/><Relationship Id="rId5" Type="http://schemas.openxmlformats.org/officeDocument/2006/relationships/hyperlink" Target="http://www.nvaccess.org/" TargetMode="External"/><Relationship Id="rId4" Type="http://schemas.openxmlformats.org/officeDocument/2006/relationships/hyperlink" Target="http://www.chromevox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p.umn.edu/" TargetMode="External"/><Relationship Id="rId4" Type="http://schemas.openxmlformats.org/officeDocument/2006/relationships/hyperlink" Target="mailto:tmikk@umn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section508.gov/content/website-accessibility-improvement" TargetMode="External"/><Relationship Id="rId4" Type="http://schemas.openxmlformats.org/officeDocument/2006/relationships/hyperlink" Target="http://www.w3.org/TR/WCAG2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-03.ibm.com/able/guidelines/web/accessweb.html" TargetMode="External"/><Relationship Id="rId5" Type="http://schemas.openxmlformats.org/officeDocument/2006/relationships/hyperlink" Target="http://a11yproject.com/checklist.html" TargetMode="External"/><Relationship Id="rId4" Type="http://schemas.openxmlformats.org/officeDocument/2006/relationships/hyperlink" Target="http://webaim.org/standards/wcag/checklis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934" y="4120766"/>
            <a:ext cx="7985511" cy="147002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7311" y="1676401"/>
            <a:ext cx="6400800" cy="104553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45 Helvetica Light"/>
                <a:cs typeface="45 Helvetica Light"/>
              </a:rPr>
              <a:t>Web Accessibility Assessment for Everyone</a:t>
            </a:r>
            <a:endParaRPr lang="en-US" dirty="0" smtClean="0">
              <a:solidFill>
                <a:schemeClr val="bg1"/>
              </a:solidFill>
              <a:latin typeface="45 Helvetica Light"/>
              <a:cs typeface="45 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4877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362214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checking software</a:t>
            </a:r>
            <a:br>
              <a:rPr lang="en-US" dirty="0" smtClean="0"/>
            </a:br>
            <a:r>
              <a:rPr lang="en-US" dirty="0" smtClean="0"/>
              <a:t> Comprehensive checkers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431306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4"/>
              </a:rPr>
              <a:t>WAVE Firefox toolbar</a:t>
            </a:r>
            <a:r>
              <a:rPr lang="en-US" sz="2800" dirty="0" smtClean="0"/>
              <a:t> and </a:t>
            </a:r>
            <a:r>
              <a:rPr lang="en-US" sz="2800" dirty="0" smtClean="0">
                <a:hlinkClick r:id="rId5"/>
              </a:rPr>
              <a:t>WAVE online service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>
                <a:hlinkClick r:id="rId6"/>
              </a:rPr>
              <a:t>AInspector</a:t>
            </a:r>
            <a:r>
              <a:rPr lang="en-US" sz="2800" dirty="0" smtClean="0">
                <a:hlinkClick r:id="rId6"/>
              </a:rPr>
              <a:t> Sidebar Firefox </a:t>
            </a:r>
            <a:r>
              <a:rPr lang="en-US" sz="2800" dirty="0" smtClean="0">
                <a:hlinkClick r:id="rId6"/>
              </a:rPr>
              <a:t>extension</a:t>
            </a:r>
            <a:endParaRPr lang="en-US" sz="2800" dirty="0" smtClean="0"/>
          </a:p>
          <a:p>
            <a:r>
              <a:rPr lang="en-US" sz="2800" dirty="0" smtClean="0">
                <a:hlinkClick r:id="rId7"/>
              </a:rPr>
              <a:t>W15y Quick Check</a:t>
            </a:r>
            <a:r>
              <a:rPr lang="en-US" sz="2800" dirty="0" smtClean="0">
                <a:hlinkClick r:id="rId7"/>
              </a:rPr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397654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checking software</a:t>
            </a:r>
            <a:br>
              <a:rPr lang="en-US" dirty="0" smtClean="0"/>
            </a:br>
            <a:r>
              <a:rPr lang="en-US" dirty="0" smtClean="0"/>
              <a:t> Automated tools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466746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4"/>
              </a:rPr>
              <a:t>Functional Accessibility Evaluator</a:t>
            </a:r>
            <a:endParaRPr lang="en-US" sz="2800" dirty="0" smtClean="0"/>
          </a:p>
          <a:p>
            <a:r>
              <a:rPr lang="en-US" sz="2800" dirty="0" err="1" smtClean="0">
                <a:hlinkClick r:id="rId5"/>
              </a:rPr>
              <a:t>SiteImprove</a:t>
            </a:r>
            <a:r>
              <a:rPr lang="en-US" sz="2800" dirty="0" smtClean="0"/>
              <a:t> </a:t>
            </a:r>
            <a:r>
              <a:rPr lang="en-US" sz="2800" dirty="0" smtClean="0"/>
              <a:t>– from SiteImprove </a:t>
            </a:r>
          </a:p>
        </p:txBody>
      </p:sp>
    </p:spTree>
    <p:extLst>
      <p:ext uri="{BB962C8B-B14F-4D97-AF65-F5344CB8AC3E}">
        <p14:creationId xmlns:p14="http://schemas.microsoft.com/office/powerpoint/2010/main" val="17839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355126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checking software</a:t>
            </a:r>
            <a:br>
              <a:rPr lang="en-US" dirty="0" smtClean="0"/>
            </a:br>
            <a:r>
              <a:rPr lang="en-US" dirty="0" smtClean="0"/>
              <a:t> ARIA roles and color contrast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424218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4"/>
              </a:rPr>
              <a:t>Juicy Studio color contrast checker</a:t>
            </a: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WCAG contrast checker</a:t>
            </a:r>
            <a:endParaRPr lang="en-US" sz="2800" dirty="0" smtClean="0"/>
          </a:p>
          <a:p>
            <a:r>
              <a:rPr lang="en-US" sz="2800" dirty="0" err="1">
                <a:hlinkClick r:id="rId6"/>
              </a:rPr>
              <a:t>AInspector</a:t>
            </a:r>
            <a:r>
              <a:rPr lang="en-US" sz="2800" dirty="0">
                <a:hlinkClick r:id="rId6"/>
              </a:rPr>
              <a:t> Sidebar Firefox extension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855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326774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checking software</a:t>
            </a:r>
            <a:br>
              <a:rPr lang="en-US" dirty="0" smtClean="0"/>
            </a:br>
            <a:r>
              <a:rPr lang="en-US" dirty="0" smtClean="0"/>
              <a:t> Screen readers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95866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4"/>
              </a:rPr>
              <a:t>ChromeVox Screen Reader</a:t>
            </a: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NVDA</a:t>
            </a:r>
            <a:r>
              <a:rPr lang="en-US" sz="2800" dirty="0" smtClean="0"/>
              <a:t> – free </a:t>
            </a:r>
            <a:r>
              <a:rPr lang="en-US" sz="2800" dirty="0" err="1" smtClean="0"/>
              <a:t>screenreader</a:t>
            </a:r>
            <a:endParaRPr lang="en-US" sz="2800" dirty="0" smtClean="0"/>
          </a:p>
          <a:p>
            <a:r>
              <a:rPr lang="en-US" sz="2800" dirty="0" smtClean="0">
                <a:hlinkClick r:id="rId6"/>
              </a:rPr>
              <a:t>JAWS</a:t>
            </a:r>
            <a:r>
              <a:rPr lang="en-US" sz="2800" dirty="0" smtClean="0"/>
              <a:t> – screen reader</a:t>
            </a:r>
          </a:p>
          <a:p>
            <a:r>
              <a:rPr lang="en-US" sz="2800" dirty="0" smtClean="0">
                <a:hlinkClick r:id="rId7"/>
              </a:rPr>
              <a:t>VoiceOver</a:t>
            </a:r>
            <a:r>
              <a:rPr lang="en-US" sz="2800" dirty="0" smtClean="0"/>
              <a:t> – Mac built in screen </a:t>
            </a:r>
            <a:r>
              <a:rPr lang="en-US" sz="2800" dirty="0" smtClean="0"/>
              <a:t>reader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328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348038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checking </a:t>
            </a:r>
            <a:br>
              <a:rPr lang="en-US" dirty="0" smtClean="0"/>
            </a:br>
            <a:r>
              <a:rPr lang="en-US" dirty="0" smtClean="0"/>
              <a:t> Additional checks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417130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only the tab key, space bar and the Enter key on your keyboard.</a:t>
            </a:r>
          </a:p>
          <a:p>
            <a:r>
              <a:rPr lang="en-US" sz="2800" dirty="0" smtClean="0"/>
              <a:t>Use screen magnification</a:t>
            </a:r>
          </a:p>
          <a:p>
            <a:r>
              <a:rPr lang="en-US" sz="2800" dirty="0" smtClean="0"/>
              <a:t>Use browser based text magnification</a:t>
            </a:r>
          </a:p>
          <a:p>
            <a:r>
              <a:rPr lang="en-US" sz="2800" dirty="0" smtClean="0"/>
              <a:t>Use Speech to Text software (Dragon Naturally Speaking)</a:t>
            </a:r>
          </a:p>
        </p:txBody>
      </p:sp>
    </p:spTree>
    <p:extLst>
      <p:ext uri="{BB962C8B-B14F-4D97-AF65-F5344CB8AC3E}">
        <p14:creationId xmlns:p14="http://schemas.microsoft.com/office/powerpoint/2010/main" val="40427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348038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checking </a:t>
            </a:r>
            <a:br>
              <a:rPr lang="en-US" dirty="0" smtClean="0"/>
            </a:br>
            <a:r>
              <a:rPr lang="en-US" dirty="0" smtClean="0"/>
              <a:t>Usability testing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417130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accessible web page or application may not be functionally accessible.</a:t>
            </a:r>
          </a:p>
          <a:p>
            <a:r>
              <a:rPr lang="en-US" sz="2800" dirty="0" smtClean="0"/>
              <a:t>Use people with disabilities to test your website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883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0221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using </a:t>
            </a:r>
            <a:r>
              <a:rPr lang="en-US" dirty="0" smtClean="0"/>
              <a:t>WAVE Toolbar </a:t>
            </a:r>
            <a:r>
              <a:rPr lang="en-US" dirty="0" smtClean="0"/>
              <a:t>z.umn.edu/</a:t>
            </a:r>
            <a:r>
              <a:rPr lang="en-US" dirty="0" err="1" smtClean="0"/>
              <a:t>scansample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Issues</a:t>
            </a:r>
          </a:p>
          <a:p>
            <a:r>
              <a:rPr lang="en-US" sz="2800" dirty="0" smtClean="0"/>
              <a:t>Requires manual checking</a:t>
            </a:r>
          </a:p>
          <a:p>
            <a:r>
              <a:rPr lang="en-US" sz="2800" dirty="0" smtClean="0"/>
              <a:t>Image alt tags</a:t>
            </a:r>
          </a:p>
          <a:p>
            <a:r>
              <a:rPr lang="en-US" sz="2800" dirty="0" smtClean="0"/>
              <a:t>Outline</a:t>
            </a:r>
          </a:p>
          <a:p>
            <a:r>
              <a:rPr lang="en-US" sz="2800" dirty="0" smtClean="0"/>
              <a:t>ARIA roles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0221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using </a:t>
            </a:r>
            <a:r>
              <a:rPr lang="en-US" dirty="0" err="1" smtClean="0"/>
              <a:t>AInspector</a:t>
            </a:r>
            <a:r>
              <a:rPr lang="en-US" dirty="0" smtClean="0"/>
              <a:t> </a:t>
            </a:r>
            <a:r>
              <a:rPr lang="en-US" dirty="0" smtClean="0"/>
              <a:t>z.umn.edu/</a:t>
            </a:r>
            <a:r>
              <a:rPr lang="en-US" dirty="0" err="1" smtClean="0"/>
              <a:t>scansample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Issues</a:t>
            </a:r>
          </a:p>
          <a:p>
            <a:r>
              <a:rPr lang="en-US" sz="2800" dirty="0" smtClean="0"/>
              <a:t>Requires manual checking</a:t>
            </a:r>
          </a:p>
          <a:p>
            <a:r>
              <a:rPr lang="en-US" sz="2800" dirty="0" smtClean="0"/>
              <a:t>Image alt tags</a:t>
            </a:r>
          </a:p>
          <a:p>
            <a:r>
              <a:rPr lang="en-US" sz="2800" dirty="0" smtClean="0"/>
              <a:t>Outline</a:t>
            </a:r>
          </a:p>
          <a:p>
            <a:r>
              <a:rPr lang="en-US" sz="2800" dirty="0" smtClean="0"/>
              <a:t>ARIA roles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46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0221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using </a:t>
            </a:r>
            <a:r>
              <a:rPr lang="en-US" dirty="0" smtClean="0"/>
              <a:t>W15yQC </a:t>
            </a:r>
            <a:r>
              <a:rPr lang="en-US" dirty="0" smtClean="0"/>
              <a:t>z.umn.edu/</a:t>
            </a:r>
            <a:r>
              <a:rPr lang="en-US" dirty="0" err="1" smtClean="0"/>
              <a:t>scansample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Issues</a:t>
            </a:r>
          </a:p>
          <a:p>
            <a:r>
              <a:rPr lang="en-US" sz="2800" dirty="0" smtClean="0"/>
              <a:t>Requires manual checking</a:t>
            </a:r>
          </a:p>
          <a:p>
            <a:r>
              <a:rPr lang="en-US" sz="2800" dirty="0" smtClean="0"/>
              <a:t>Image alt tags</a:t>
            </a:r>
          </a:p>
          <a:p>
            <a:r>
              <a:rPr lang="en-US" sz="2800" dirty="0" smtClean="0"/>
              <a:t>Outline</a:t>
            </a:r>
          </a:p>
          <a:p>
            <a:r>
              <a:rPr lang="en-US" sz="2800" dirty="0" smtClean="0"/>
              <a:t>ARIA roles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9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326" y="1885507"/>
            <a:ext cx="8690446" cy="3324446"/>
          </a:xfrm>
        </p:spPr>
        <p:txBody>
          <a:bodyPr>
            <a:normAutofit/>
          </a:bodyPr>
          <a:lstStyle/>
          <a:p>
            <a:r>
              <a:rPr lang="en-US" dirty="0" smtClean="0"/>
              <a:t>WCAG Good / Bad example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z.umn.edu/</a:t>
            </a:r>
            <a:r>
              <a:rPr lang="en-US" dirty="0" err="1" smtClean="0"/>
              <a:t>goodbad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78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8853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7275" y="1170833"/>
            <a:ext cx="8229600" cy="876126"/>
          </a:xfrm>
        </p:spPr>
        <p:txBody>
          <a:bodyPr>
            <a:normAutofit/>
          </a:bodyPr>
          <a:lstStyle/>
          <a:p>
            <a:r>
              <a:rPr lang="en-US" dirty="0" smtClean="0"/>
              <a:t>I believe in bicycles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32391" y="2197395"/>
            <a:ext cx="78539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I believe in riding my </a:t>
            </a:r>
            <a:r>
              <a:rPr lang="en-US" sz="2400" dirty="0">
                <a:solidFill>
                  <a:prstClr val="white"/>
                </a:solidFill>
              </a:rPr>
              <a:t>bike</a:t>
            </a:r>
            <a:r>
              <a:rPr lang="en-US" sz="2400" dirty="0">
                <a:solidFill>
                  <a:prstClr val="black"/>
                </a:solidFill>
              </a:rPr>
              <a:t> to the </a:t>
            </a:r>
            <a:r>
              <a:rPr lang="en-US" sz="2400" dirty="0">
                <a:solidFill>
                  <a:prstClr val="white"/>
                </a:solidFill>
              </a:rPr>
              <a:t>store</a:t>
            </a:r>
            <a:r>
              <a:rPr lang="en-US" sz="2400" dirty="0">
                <a:solidFill>
                  <a:prstClr val="black"/>
                </a:solidFill>
              </a:rPr>
              <a:t>,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riding to </a:t>
            </a:r>
            <a:r>
              <a:rPr lang="en-US" sz="2400" dirty="0">
                <a:solidFill>
                  <a:prstClr val="white"/>
                </a:solidFill>
              </a:rPr>
              <a:t>work</a:t>
            </a:r>
            <a:r>
              <a:rPr lang="en-US" sz="2400" dirty="0">
                <a:solidFill>
                  <a:prstClr val="black"/>
                </a:solidFill>
              </a:rPr>
              <a:t>, riding for </a:t>
            </a:r>
            <a:r>
              <a:rPr lang="en-US" sz="2400" dirty="0">
                <a:solidFill>
                  <a:prstClr val="white"/>
                </a:solidFill>
              </a:rPr>
              <a:t>fun</a:t>
            </a:r>
            <a:r>
              <a:rPr lang="en-US" sz="2400" dirty="0">
                <a:solidFill>
                  <a:prstClr val="black"/>
                </a:solidFill>
              </a:rPr>
              <a:t>, </a:t>
            </a:r>
            <a:r>
              <a:rPr lang="en-US" sz="2400" dirty="0">
                <a:solidFill>
                  <a:prstClr val="white"/>
                </a:solidFill>
              </a:rPr>
              <a:t>fitness</a:t>
            </a:r>
            <a:r>
              <a:rPr lang="en-US" sz="2400" dirty="0">
                <a:solidFill>
                  <a:prstClr val="black"/>
                </a:solidFill>
              </a:rPr>
              <a:t> and </a:t>
            </a:r>
            <a:r>
              <a:rPr lang="en-US" sz="2400" dirty="0">
                <a:solidFill>
                  <a:prstClr val="white"/>
                </a:solidFill>
              </a:rPr>
              <a:t>adventure</a:t>
            </a:r>
            <a:r>
              <a:rPr lang="en-US" sz="2400" dirty="0">
                <a:solidFill>
                  <a:prstClr val="black"/>
                </a:solidFill>
              </a:rPr>
              <a:t> -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Road</a:t>
            </a:r>
            <a:r>
              <a:rPr lang="en-US" sz="2400" dirty="0">
                <a:solidFill>
                  <a:prstClr val="black"/>
                </a:solidFill>
              </a:rPr>
              <a:t> bikes, </a:t>
            </a:r>
            <a:r>
              <a:rPr lang="en-US" sz="2400" dirty="0">
                <a:solidFill>
                  <a:prstClr val="white"/>
                </a:solidFill>
              </a:rPr>
              <a:t>mountain</a:t>
            </a:r>
            <a:r>
              <a:rPr lang="en-US" sz="2400" dirty="0">
                <a:solidFill>
                  <a:prstClr val="black"/>
                </a:solidFill>
              </a:rPr>
              <a:t> bikes, single-speeds, you name it.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As long as it has </a:t>
            </a:r>
            <a:r>
              <a:rPr lang="en-US" sz="2400" dirty="0">
                <a:solidFill>
                  <a:prstClr val="white"/>
                </a:solidFill>
              </a:rPr>
              <a:t>two wheels</a:t>
            </a:r>
            <a:r>
              <a:rPr lang="en-US" sz="2400" dirty="0">
                <a:solidFill>
                  <a:prstClr val="black"/>
                </a:solidFill>
              </a:rPr>
              <a:t> and a human motor, I'm on it.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And I truly believe, </a:t>
            </a:r>
            <a:r>
              <a:rPr lang="en-US" sz="2400" dirty="0">
                <a:solidFill>
                  <a:prstClr val="white"/>
                </a:solidFill>
              </a:rPr>
              <a:t>deep down in my easily misdirected </a:t>
            </a:r>
            <a:r>
              <a:rPr lang="en-US" sz="2400" dirty="0">
                <a:solidFill>
                  <a:prstClr val="black"/>
                </a:solidFill>
              </a:rPr>
              <a:t>soul,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that the </a:t>
            </a:r>
            <a:r>
              <a:rPr lang="en-US" sz="2400" dirty="0">
                <a:solidFill>
                  <a:prstClr val="white"/>
                </a:solidFill>
              </a:rPr>
              <a:t>world</a:t>
            </a:r>
            <a:r>
              <a:rPr lang="en-US" sz="2400" dirty="0">
                <a:solidFill>
                  <a:prstClr val="black"/>
                </a:solidFill>
              </a:rPr>
              <a:t> would be a better </a:t>
            </a:r>
            <a:r>
              <a:rPr lang="en-US" sz="2400" dirty="0">
                <a:solidFill>
                  <a:prstClr val="white"/>
                </a:solidFill>
              </a:rPr>
              <a:t>place</a:t>
            </a:r>
            <a:r>
              <a:rPr lang="en-US" sz="2400" dirty="0">
                <a:solidFill>
                  <a:prstClr val="black"/>
                </a:solidFill>
              </a:rPr>
              <a:t> if more </a:t>
            </a:r>
            <a:r>
              <a:rPr lang="en-US" sz="2400" dirty="0">
                <a:solidFill>
                  <a:prstClr val="white"/>
                </a:solidFill>
              </a:rPr>
              <a:t>people</a:t>
            </a:r>
            <a:r>
              <a:rPr lang="en-US" sz="2400" dirty="0">
                <a:solidFill>
                  <a:prstClr val="black"/>
                </a:solidFill>
              </a:rPr>
              <a:t> rode bicycles.</a:t>
            </a:r>
          </a:p>
          <a:p>
            <a:r>
              <a:rPr lang="en-US" sz="2400" dirty="0">
                <a:solidFill>
                  <a:prstClr val="black"/>
                </a:solidFill>
              </a:rPr>
              <a:t>- Don </a:t>
            </a:r>
            <a:r>
              <a:rPr lang="en-US" sz="2400" dirty="0" err="1">
                <a:solidFill>
                  <a:prstClr val="black"/>
                </a:solidFill>
              </a:rPr>
              <a:t>Cuerdon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0221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conclusion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Web accessibility issues are often </a:t>
            </a:r>
            <a:r>
              <a:rPr lang="en-US" sz="2800" dirty="0" smtClean="0"/>
              <a:t>invisible.</a:t>
            </a:r>
          </a:p>
          <a:p>
            <a:r>
              <a:rPr lang="en-US" sz="2800" dirty="0" smtClean="0"/>
              <a:t>Identification of web accessibility issues is done using a combination of manual and automated checks.</a:t>
            </a:r>
            <a:endParaRPr lang="en-US" sz="2800" dirty="0" smtClean="0"/>
          </a:p>
          <a:p>
            <a:r>
              <a:rPr lang="en-US" sz="2800" dirty="0"/>
              <a:t>Making Web page elements </a:t>
            </a:r>
            <a:r>
              <a:rPr lang="en-US" sz="2800" dirty="0" smtClean="0"/>
              <a:t>accessible </a:t>
            </a:r>
            <a:r>
              <a:rPr lang="en-US" sz="2800" dirty="0"/>
              <a:t>does not insure functional accessibility. </a:t>
            </a: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26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Contact info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Tonu</a:t>
            </a:r>
            <a:r>
              <a:rPr lang="en-US" sz="2800" dirty="0" smtClean="0"/>
              <a:t> </a:t>
            </a:r>
            <a:r>
              <a:rPr lang="en-US" sz="2800" dirty="0" err="1" smtClean="0"/>
              <a:t>Mikk</a:t>
            </a:r>
            <a:r>
              <a:rPr lang="en-US" sz="2800" dirty="0" smtClean="0"/>
              <a:t>						</a:t>
            </a:r>
          </a:p>
          <a:p>
            <a:pPr marL="0" indent="0">
              <a:buNone/>
            </a:pPr>
            <a:r>
              <a:rPr lang="en-US" sz="2800" dirty="0" smtClean="0">
                <a:hlinkClick r:id="rId4"/>
              </a:rPr>
              <a:t>tmikk@umn.edu</a:t>
            </a:r>
            <a:r>
              <a:rPr lang="en-US" sz="2800" dirty="0" smtClean="0"/>
              <a:t>					</a:t>
            </a:r>
          </a:p>
          <a:p>
            <a:pPr marL="0" indent="0">
              <a:buNone/>
            </a:pPr>
            <a:r>
              <a:rPr lang="en-US" sz="2800" dirty="0" smtClean="0"/>
              <a:t>612 625-3307					</a:t>
            </a:r>
          </a:p>
          <a:p>
            <a:pPr marL="0" indent="0">
              <a:buNone/>
            </a:pPr>
            <a:r>
              <a:rPr lang="en-US" sz="2800" dirty="0" smtClean="0">
                <a:hlinkClick r:id="rId5"/>
              </a:rPr>
              <a:t>http://accessibility.umn.edu</a:t>
            </a:r>
          </a:p>
          <a:p>
            <a:pPr marL="0" indent="0">
              <a:buNone/>
            </a:pPr>
            <a:r>
              <a:rPr lang="en-US" sz="2800" dirty="0" smtClean="0">
                <a:hlinkClick r:id="rId5"/>
              </a:rPr>
              <a:t>http://cap.umn.edu</a:t>
            </a:r>
          </a:p>
          <a:p>
            <a:pPr marL="0" indent="0">
              <a:buNone/>
            </a:pPr>
            <a:r>
              <a:rPr lang="en-US" sz="2800" dirty="0" smtClean="0">
                <a:hlinkClick r:id="rId5"/>
              </a:rPr>
              <a:t>http://diversity.umn.edu/disability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4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8853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766256"/>
            <a:ext cx="8229600" cy="1508572"/>
          </a:xfrm>
        </p:spPr>
        <p:txBody>
          <a:bodyPr>
            <a:normAutofit/>
          </a:bodyPr>
          <a:lstStyle/>
          <a:p>
            <a:r>
              <a:rPr lang="en-US" dirty="0" smtClean="0"/>
              <a:t>Web accessibility </a:t>
            </a:r>
            <a:br>
              <a:rPr lang="en-US" dirty="0" smtClean="0"/>
            </a:br>
            <a:r>
              <a:rPr lang="en-US" dirty="0" smtClean="0"/>
              <a:t>issues are often invisible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67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8853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8408"/>
            <a:ext cx="8229600" cy="1217949"/>
          </a:xfrm>
        </p:spPr>
        <p:txBody>
          <a:bodyPr>
            <a:normAutofit/>
          </a:bodyPr>
          <a:lstStyle/>
          <a:p>
            <a:r>
              <a:rPr lang="en-US" dirty="0" smtClean="0"/>
              <a:t>Categories of disabilities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Learning disabilities</a:t>
            </a:r>
          </a:p>
          <a:p>
            <a:pPr marL="0" indent="0">
              <a:buNone/>
            </a:pPr>
            <a:r>
              <a:rPr lang="en-US" sz="2800" dirty="0" smtClean="0"/>
              <a:t>Deaf and hard of hearing</a:t>
            </a:r>
          </a:p>
          <a:p>
            <a:pPr marL="0" indent="0">
              <a:buNone/>
            </a:pPr>
            <a:r>
              <a:rPr lang="en-US" sz="2800" dirty="0" smtClean="0"/>
              <a:t>Vision impaired and blind</a:t>
            </a:r>
          </a:p>
          <a:p>
            <a:pPr marL="0" indent="0">
              <a:buNone/>
            </a:pPr>
            <a:r>
              <a:rPr lang="en-US" sz="2800" dirty="0" smtClean="0"/>
              <a:t>Mobility impaired</a:t>
            </a:r>
          </a:p>
        </p:txBody>
      </p:sp>
    </p:spTree>
    <p:extLst>
      <p:ext uri="{BB962C8B-B14F-4D97-AF65-F5344CB8AC3E}">
        <p14:creationId xmlns:p14="http://schemas.microsoft.com/office/powerpoint/2010/main" val="2031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</a:t>
            </a:r>
            <a:r>
              <a:rPr lang="en-US" sz="1200" dirty="0" smtClean="0">
                <a:solidFill>
                  <a:srgbClr val="800000"/>
                </a:solidFill>
                <a:latin typeface="45 Helvetica Light"/>
                <a:cs typeface="45 Helvetica Light"/>
              </a:rPr>
              <a:t>Center</a:t>
            </a:r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/>
          </a:bodyPr>
          <a:lstStyle/>
          <a:p>
            <a:r>
              <a:rPr lang="en-US" dirty="0" smtClean="0"/>
              <a:t>Impacts of disabilities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Learning disabilities – reading challenges</a:t>
            </a:r>
          </a:p>
          <a:p>
            <a:pPr marL="0" indent="0">
              <a:buNone/>
            </a:pPr>
            <a:r>
              <a:rPr lang="en-US" sz="2800" dirty="0" smtClean="0"/>
              <a:t>Hearing </a:t>
            </a:r>
            <a:r>
              <a:rPr lang="en-US" sz="2800" dirty="0"/>
              <a:t>impaired and </a:t>
            </a:r>
            <a:r>
              <a:rPr lang="en-US" sz="2800" dirty="0" smtClean="0"/>
              <a:t>Deaf – no speakers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Vision impaired and </a:t>
            </a:r>
            <a:r>
              <a:rPr lang="en-US" sz="2800" dirty="0" smtClean="0"/>
              <a:t>blindness – no </a:t>
            </a:r>
            <a:r>
              <a:rPr lang="en-US" sz="2800" dirty="0" smtClean="0"/>
              <a:t>monitor and mouse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Mobility </a:t>
            </a:r>
            <a:r>
              <a:rPr lang="en-US" sz="2800" dirty="0" smtClean="0"/>
              <a:t>impaired – no mouse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42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2880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 of accessibility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Structure</a:t>
            </a:r>
          </a:p>
          <a:p>
            <a:r>
              <a:rPr lang="en-US" sz="2800" dirty="0" smtClean="0"/>
              <a:t>Styling (font, color, spacing)</a:t>
            </a:r>
          </a:p>
          <a:p>
            <a:r>
              <a:rPr lang="en-US" sz="2800" dirty="0" smtClean="0"/>
              <a:t>Images</a:t>
            </a:r>
          </a:p>
          <a:p>
            <a:r>
              <a:rPr lang="en-US" sz="2800" dirty="0" smtClean="0"/>
              <a:t>Media</a:t>
            </a:r>
          </a:p>
          <a:p>
            <a:r>
              <a:rPr lang="en-US" sz="2800" dirty="0" smtClean="0"/>
              <a:t>Keyboard navigation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0930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standards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4"/>
              </a:rPr>
              <a:t>Web Content Accessibility Guidelines (WCAG) 2.0 AA</a:t>
            </a: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Section 508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0930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evaluation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err="1">
                <a:hlinkClick r:id="rId4"/>
              </a:rPr>
              <a:t>WebAIM’s</a:t>
            </a:r>
            <a:r>
              <a:rPr lang="en-US" sz="2800" dirty="0">
                <a:hlinkClick r:id="rId4"/>
              </a:rPr>
              <a:t> WCAG 2.0 </a:t>
            </a:r>
            <a:r>
              <a:rPr lang="en-US" sz="2800" dirty="0" smtClean="0">
                <a:hlinkClick r:id="rId4"/>
              </a:rPr>
              <a:t>checklist</a:t>
            </a: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A11yproject.com checklist</a:t>
            </a:r>
            <a:endParaRPr lang="en-US" sz="2800" dirty="0"/>
          </a:p>
          <a:p>
            <a:r>
              <a:rPr lang="en-US" sz="2800" dirty="0" smtClean="0">
                <a:hlinkClick r:id="rId6"/>
              </a:rPr>
              <a:t>IBM web accessibility checklist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24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3431" y="881539"/>
            <a:ext cx="6058927" cy="30930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rgbClr val="800000"/>
                </a:solidFill>
                <a:latin typeface="45 Helvetica Light"/>
                <a:cs typeface="45 Helvetica Light"/>
              </a:rPr>
              <a:t>The Disability Resource Center</a:t>
            </a:r>
            <a:endParaRPr lang="en-US" sz="1200" dirty="0">
              <a:solidFill>
                <a:srgbClr val="800000"/>
              </a:solidFill>
            </a:endParaRPr>
          </a:p>
          <a:p>
            <a:pPr algn="l"/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656" y="1270070"/>
            <a:ext cx="8229600" cy="876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accessibility evaluation process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656" y="2339162"/>
            <a:ext cx="8229600" cy="34545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Perform both manual and automated checks</a:t>
            </a:r>
          </a:p>
          <a:p>
            <a:r>
              <a:rPr lang="en-US" sz="2800" dirty="0" smtClean="0"/>
              <a:t>Structure and keyboard navigation</a:t>
            </a:r>
          </a:p>
          <a:p>
            <a:r>
              <a:rPr lang="en-US" sz="2800" dirty="0" smtClean="0"/>
              <a:t>Images and links</a:t>
            </a:r>
          </a:p>
          <a:p>
            <a:r>
              <a:rPr lang="en-US" sz="2800" dirty="0" smtClean="0"/>
              <a:t>Color contrast</a:t>
            </a:r>
          </a:p>
          <a:p>
            <a:r>
              <a:rPr lang="en-US" sz="2800" dirty="0" smtClean="0"/>
              <a:t>Media</a:t>
            </a:r>
          </a:p>
          <a:p>
            <a:r>
              <a:rPr lang="en-US" sz="2800" dirty="0" smtClean="0"/>
              <a:t>Forms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24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17128</TotalTime>
  <Words>470</Words>
  <Application>Microsoft Office PowerPoint</Application>
  <PresentationFormat>On-screen Show (4:3)</PresentationFormat>
  <Paragraphs>147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Office Theme</vt:lpstr>
      <vt:lpstr>9_Office Theme</vt:lpstr>
      <vt:lpstr>10_Office Theme</vt:lpstr>
      <vt:lpstr>11_Office Theme</vt:lpstr>
      <vt:lpstr>12_Office Theme</vt:lpstr>
      <vt:lpstr>13_Office Theme</vt:lpstr>
      <vt:lpstr>3_Office Theme</vt:lpstr>
      <vt:lpstr>4_Office Theme</vt:lpstr>
      <vt:lpstr>5_Office Theme</vt:lpstr>
      <vt:lpstr>1_Office Theme</vt:lpstr>
      <vt:lpstr>2_Office Theme</vt:lpstr>
      <vt:lpstr>The Disability Resource Center</vt:lpstr>
      <vt:lpstr>I believe in bicycles</vt:lpstr>
      <vt:lpstr>Web accessibility  issues are often invisible </vt:lpstr>
      <vt:lpstr>Categories of disabilities</vt:lpstr>
      <vt:lpstr>Impacts of disabilities</vt:lpstr>
      <vt:lpstr>Elements of accessibility </vt:lpstr>
      <vt:lpstr>Web accessibility standards </vt:lpstr>
      <vt:lpstr>Web accessibility evaluation </vt:lpstr>
      <vt:lpstr>Web accessibility evaluation process </vt:lpstr>
      <vt:lpstr>Web accessibility checking software  Comprehensive checkers </vt:lpstr>
      <vt:lpstr>Web accessibility checking software  Automated tools </vt:lpstr>
      <vt:lpstr>Web accessibility checking software  ARIA roles and color contrast </vt:lpstr>
      <vt:lpstr>Web accessibility checking software  Screen readers </vt:lpstr>
      <vt:lpstr>Web accessibility checking   Additional checks </vt:lpstr>
      <vt:lpstr>Web accessibility checking  Usability testing </vt:lpstr>
      <vt:lpstr>Example of using WAVE Toolbar z.umn.edu/scansample </vt:lpstr>
      <vt:lpstr>Example of using AInspector z.umn.edu/scansample </vt:lpstr>
      <vt:lpstr>Example of using W15yQC z.umn.edu/scansample </vt:lpstr>
      <vt:lpstr>WCAG Good / Bad example  z.umn.edu/goodbad </vt:lpstr>
      <vt:lpstr>In conclusion </vt:lpstr>
      <vt:lpstr>Contact info </vt:lpstr>
    </vt:vector>
  </TitlesOfParts>
  <Company>Little &amp;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Gay, Lesbian, Bisexual, Transgender, Ally Programs</dc:title>
  <dc:creator>Monica Little</dc:creator>
  <cp:lastModifiedBy>Tonu Mikk</cp:lastModifiedBy>
  <cp:revision>143</cp:revision>
  <cp:lastPrinted>2014-11-07T15:01:21Z</cp:lastPrinted>
  <dcterms:created xsi:type="dcterms:W3CDTF">2011-07-27T22:26:11Z</dcterms:created>
  <dcterms:modified xsi:type="dcterms:W3CDTF">2015-07-28T14:31:05Z</dcterms:modified>
</cp:coreProperties>
</file>