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756" r:id="rId2"/>
    <p:sldMasterId id="2147483768" r:id="rId3"/>
    <p:sldMasterId id="2147483780" r:id="rId4"/>
    <p:sldMasterId id="2147483792" r:id="rId5"/>
    <p:sldMasterId id="2147483804" r:id="rId6"/>
    <p:sldMasterId id="2147483828" r:id="rId7"/>
    <p:sldMasterId id="2147483840" r:id="rId8"/>
    <p:sldMasterId id="2147483852" r:id="rId9"/>
    <p:sldMasterId id="2147483864" r:id="rId10"/>
    <p:sldMasterId id="2147483876" r:id="rId11"/>
  </p:sldMasterIdLst>
  <p:notesMasterIdLst>
    <p:notesMasterId r:id="rId33"/>
  </p:notesMasterIdLst>
  <p:handoutMasterIdLst>
    <p:handoutMasterId r:id="rId34"/>
  </p:handoutMasterIdLst>
  <p:sldIdLst>
    <p:sldId id="256" r:id="rId12"/>
    <p:sldId id="296" r:id="rId13"/>
    <p:sldId id="287" r:id="rId14"/>
    <p:sldId id="269" r:id="rId15"/>
    <p:sldId id="270" r:id="rId16"/>
    <p:sldId id="281" r:id="rId17"/>
    <p:sldId id="279" r:id="rId18"/>
    <p:sldId id="294" r:id="rId19"/>
    <p:sldId id="295" r:id="rId20"/>
    <p:sldId id="280" r:id="rId21"/>
    <p:sldId id="288" r:id="rId22"/>
    <p:sldId id="289" r:id="rId23"/>
    <p:sldId id="290" r:id="rId24"/>
    <p:sldId id="291" r:id="rId25"/>
    <p:sldId id="297" r:id="rId26"/>
    <p:sldId id="282" r:id="rId27"/>
    <p:sldId id="298" r:id="rId28"/>
    <p:sldId id="299" r:id="rId29"/>
    <p:sldId id="293" r:id="rId30"/>
    <p:sldId id="283" r:id="rId31"/>
    <p:sldId id="284" r:id="rId32"/>
  </p:sldIdLst>
  <p:sldSz cx="9144000" cy="6858000" type="screen4x3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65667" autoAdjust="0"/>
  </p:normalViewPr>
  <p:slideViewPr>
    <p:cSldViewPr snapToGrid="0" snapToObjects="1">
      <p:cViewPr>
        <p:scale>
          <a:sx n="134" d="100"/>
          <a:sy n="134" d="100"/>
        </p:scale>
        <p:origin x="-1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105" d="100"/>
          <a:sy n="105" d="100"/>
        </p:scale>
        <p:origin x="-2478" y="-90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0.xml"/><Relationship Id="rId34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3.xml"/><Relationship Id="rId32" Type="http://schemas.openxmlformats.org/officeDocument/2006/relationships/slide" Target="slides/slide21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36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31" Type="http://schemas.openxmlformats.org/officeDocument/2006/relationships/slide" Target="slides/slide2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slide" Target="slides/slide1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E1B1AF32-7F0C-4AD0-BE9D-CBB609D57DBC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4365B4A6-3E98-435E-88BA-C7A6A79D7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5321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33E4BB10-C06E-D848-B412-A0077B2EC0CD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E692BE56-6205-2144-971F-227D8900F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097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2BE56-6205-2144-971F-227D8900F46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2275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/>
              <a:t>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2BE56-6205-2144-971F-227D8900F464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1342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/>
              <a:t>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2BE56-6205-2144-971F-227D8900F464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1342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/>
              <a:t>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2BE56-6205-2144-971F-227D8900F464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1342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/>
              <a:t>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2BE56-6205-2144-971F-227D8900F464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1342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/>
              <a:t>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2BE56-6205-2144-971F-227D8900F464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1342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/>
              <a:t>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2BE56-6205-2144-971F-227D8900F464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1342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/>
              <a:t>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2BE56-6205-2144-971F-227D8900F464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1342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/>
              <a:t>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2BE56-6205-2144-971F-227D8900F464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1342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/>
              <a:t>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2BE56-6205-2144-971F-227D8900F464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1342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/>
              <a:t>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2BE56-6205-2144-971F-227D8900F464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134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2BE56-6205-2144-971F-227D8900F464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32432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/>
              <a:t>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2BE56-6205-2144-971F-227D8900F464}" type="slidenum">
              <a:rPr lang="en-US" smtClean="0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1342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/>
              <a:t>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2BE56-6205-2144-971F-227D8900F464}" type="slidenum">
              <a:rPr lang="en-US" smtClean="0">
                <a:solidFill>
                  <a:prstClr val="black"/>
                </a:solidFill>
              </a:rPr>
              <a:pPr/>
              <a:t>21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134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2BE56-6205-2144-971F-227D8900F464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3243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Describe</a:t>
            </a:r>
            <a:r>
              <a:rPr lang="en-US" baseline="0" dirty="0" smtClean="0"/>
              <a:t> each in more detail.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2BE56-6205-2144-971F-227D8900F46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2296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2BE56-6205-2144-971F-227D8900F46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134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2BE56-6205-2144-971F-227D8900F464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1342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/>
              <a:t>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2BE56-6205-2144-971F-227D8900F464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1342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/>
              <a:t>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2BE56-6205-2144-971F-227D8900F464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1342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/>
              <a:t>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2BE56-6205-2144-971F-227D8900F464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134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563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142779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591132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487371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616928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439441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27145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78514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98110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419601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905980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557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68101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142910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900209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265290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628027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10193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926044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02281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013015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57653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1194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005493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218314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239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448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105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2201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8531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8924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8764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361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214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9156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206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2555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0054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4484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105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2201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8531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8924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876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58272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3614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9156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206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2555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00549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44841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1053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22018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85311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892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70786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8764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36140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9156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2060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25556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00549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44841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1053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22018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853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64888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89246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87643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36140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91568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2060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25556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00549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44841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1053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220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37187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85311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89246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87643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36140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91568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2060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25556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44027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87332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94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80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44514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12901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10533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98347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46053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8426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06017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4534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9903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399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00010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35978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85727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48074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65731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07113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11590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12574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11831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26406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469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53543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04289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19969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56205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29284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20930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0879762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67650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857806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459447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100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8D63C-3FD3-C94E-A3A5-B6DE1FC89049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CB7C5-6A1F-0548-9025-2E5AEC5C2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65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920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393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208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208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208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208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208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21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911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8D63C-3FD3-C94E-A3A5-B6DE1FC89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CB7C5-6A1F-0548-9025-2E5AEC5C2B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183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blrichwine.github.io/W15yQC/index.htm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Relationship Id="rId6" Type="http://schemas.openxmlformats.org/officeDocument/2006/relationships/hyperlink" Target="https://addons.mozilla.org/en-US/firefox/addon/ainspector-sidebar/" TargetMode="External"/><Relationship Id="rId5" Type="http://schemas.openxmlformats.org/officeDocument/2006/relationships/hyperlink" Target="http://wave.webaim.org/" TargetMode="External"/><Relationship Id="rId4" Type="http://schemas.openxmlformats.org/officeDocument/2006/relationships/hyperlink" Target="https://addons.mozilla.org/en-US/firefox/addon/wave-toolbar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iteimprove.com/" TargetMode="External"/><Relationship Id="rId4" Type="http://schemas.openxmlformats.org/officeDocument/2006/relationships/hyperlink" Target="http://fae20.cita.illinois.edu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8.xml"/><Relationship Id="rId6" Type="http://schemas.openxmlformats.org/officeDocument/2006/relationships/hyperlink" Target="https://addons.mozilla.org/en-US/firefox/addon/ainspector-sidebar/" TargetMode="External"/><Relationship Id="rId5" Type="http://schemas.openxmlformats.org/officeDocument/2006/relationships/hyperlink" Target="https://addons.mozilla.org/en-US/firefox/addon/wcag-contrast-checker/" TargetMode="External"/><Relationship Id="rId4" Type="http://schemas.openxmlformats.org/officeDocument/2006/relationships/hyperlink" Target="https://addons.mozilla.org/en-US/firefox/addon/juicy-studio-accessibility-too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s://www.apple.com/accessibility/osx/voiceover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freedomscientific.com/Products/Blindness/Jaws?utm_source=Google&amp;utm_medium=Search&amp;utm_campaign=Consumer&amp;gclid=Cj0KEQiA-PGiBRDRz4jH9o39yZwBEiQAWCBZNYhBuOYXHuRJM4xLuetZREPGGf3S62utTw-XiPq-GMoaAv3K8P8HAQ" TargetMode="External"/><Relationship Id="rId5" Type="http://schemas.openxmlformats.org/officeDocument/2006/relationships/hyperlink" Target="http://www.nvaccess.org/" TargetMode="External"/><Relationship Id="rId4" Type="http://schemas.openxmlformats.org/officeDocument/2006/relationships/hyperlink" Target="http://www.chromevox.com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ap.umn.edu/" TargetMode="External"/><Relationship Id="rId4" Type="http://schemas.openxmlformats.org/officeDocument/2006/relationships/hyperlink" Target="mailto:tmikk@umn.edu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://www.section508.gov/content/website-accessibility-improvement" TargetMode="External"/><Relationship Id="rId4" Type="http://schemas.openxmlformats.org/officeDocument/2006/relationships/hyperlink" Target="http://www.w3.org/TR/WCAG20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-03.ibm.com/able/guidelines/web/accessweb.html" TargetMode="External"/><Relationship Id="rId5" Type="http://schemas.openxmlformats.org/officeDocument/2006/relationships/hyperlink" Target="http://a11yproject.com/checklist.html" TargetMode="External"/><Relationship Id="rId4" Type="http://schemas.openxmlformats.org/officeDocument/2006/relationships/hyperlink" Target="http://webaim.org/standards/wcag/checklist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3934" y="4120766"/>
            <a:ext cx="7985511" cy="1470025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chemeClr val="bg1"/>
                </a:solidFill>
                <a:latin typeface="45 Helvetica Light"/>
                <a:cs typeface="45 Helvetica Light"/>
              </a:rPr>
              <a:t>The Disability Resource Center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57311" y="1676401"/>
            <a:ext cx="6400800" cy="1045534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latin typeface="45 Helvetica Light"/>
                <a:cs typeface="45 Helvetica Light"/>
              </a:rPr>
              <a:t>Web Accessibility Assessment for Everyone</a:t>
            </a:r>
            <a:endParaRPr lang="en-US" dirty="0" smtClean="0">
              <a:solidFill>
                <a:schemeClr val="bg1"/>
              </a:solidFill>
              <a:latin typeface="45 Helvetica Light"/>
              <a:cs typeface="45 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487724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123431" y="881539"/>
            <a:ext cx="6058927" cy="28804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200" dirty="0">
                <a:solidFill>
                  <a:srgbClr val="800000"/>
                </a:solidFill>
                <a:latin typeface="45 Helvetica Light"/>
                <a:cs typeface="45 Helvetica Light"/>
              </a:rPr>
              <a:t>The Disability Resource Center</a:t>
            </a:r>
            <a:endParaRPr lang="en-US" sz="1200" dirty="0">
              <a:solidFill>
                <a:srgbClr val="800000"/>
              </a:solidFill>
            </a:endParaRPr>
          </a:p>
          <a:p>
            <a:pPr algn="l"/>
            <a:endParaRPr lang="en-US" sz="1200" dirty="0">
              <a:solidFill>
                <a:srgbClr val="8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7656" y="1362214"/>
            <a:ext cx="8229600" cy="8761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Web accessibility checking software</a:t>
            </a:r>
            <a:br>
              <a:rPr lang="en-US" dirty="0" smtClean="0"/>
            </a:br>
            <a:r>
              <a:rPr lang="en-US" dirty="0" smtClean="0"/>
              <a:t> Comprehensive checkers</a:t>
            </a:r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7656" y="2431306"/>
            <a:ext cx="8229600" cy="3454569"/>
          </a:xfrm>
        </p:spPr>
        <p:txBody>
          <a:bodyPr>
            <a:normAutofit/>
          </a:bodyPr>
          <a:lstStyle/>
          <a:p>
            <a:r>
              <a:rPr lang="en-US" sz="2800" dirty="0" smtClean="0">
                <a:hlinkClick r:id="rId4"/>
              </a:rPr>
              <a:t>WAVE Firefox toolbar</a:t>
            </a:r>
            <a:r>
              <a:rPr lang="en-US" sz="2800" dirty="0" smtClean="0"/>
              <a:t> and </a:t>
            </a:r>
            <a:r>
              <a:rPr lang="en-US" sz="2800" dirty="0" smtClean="0">
                <a:hlinkClick r:id="rId5"/>
              </a:rPr>
              <a:t>WAVE online service</a:t>
            </a:r>
            <a:r>
              <a:rPr lang="en-US" sz="2800" dirty="0" smtClean="0"/>
              <a:t> </a:t>
            </a:r>
          </a:p>
          <a:p>
            <a:r>
              <a:rPr lang="en-US" sz="2800" dirty="0" err="1" smtClean="0">
                <a:hlinkClick r:id="rId6"/>
              </a:rPr>
              <a:t>AInspector</a:t>
            </a:r>
            <a:r>
              <a:rPr lang="en-US" sz="2800" dirty="0" smtClean="0">
                <a:hlinkClick r:id="rId6"/>
              </a:rPr>
              <a:t> Sidebar Firefox </a:t>
            </a:r>
            <a:r>
              <a:rPr lang="en-US" sz="2800" dirty="0" smtClean="0">
                <a:hlinkClick r:id="rId6"/>
              </a:rPr>
              <a:t>extension</a:t>
            </a:r>
            <a:endParaRPr lang="en-US" sz="2800" dirty="0" smtClean="0"/>
          </a:p>
          <a:p>
            <a:r>
              <a:rPr lang="en-US" sz="2800" dirty="0" smtClean="0">
                <a:hlinkClick r:id="rId7"/>
              </a:rPr>
              <a:t>W15y Quick Check</a:t>
            </a:r>
            <a:r>
              <a:rPr lang="en-US" sz="2800" dirty="0" smtClean="0">
                <a:hlinkClick r:id="rId7"/>
              </a:rPr>
              <a:t> </a:t>
            </a: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2605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123431" y="881539"/>
            <a:ext cx="6058927" cy="28804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200" dirty="0">
                <a:solidFill>
                  <a:srgbClr val="800000"/>
                </a:solidFill>
                <a:latin typeface="45 Helvetica Light"/>
                <a:cs typeface="45 Helvetica Light"/>
              </a:rPr>
              <a:t>The Disability Resource Center</a:t>
            </a:r>
            <a:endParaRPr lang="en-US" sz="1200" dirty="0">
              <a:solidFill>
                <a:srgbClr val="800000"/>
              </a:solidFill>
            </a:endParaRPr>
          </a:p>
          <a:p>
            <a:pPr algn="l"/>
            <a:endParaRPr lang="en-US" sz="1200" dirty="0">
              <a:solidFill>
                <a:srgbClr val="8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7656" y="1397654"/>
            <a:ext cx="8229600" cy="8761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Web accessibility checking software</a:t>
            </a:r>
            <a:br>
              <a:rPr lang="en-US" dirty="0" smtClean="0"/>
            </a:br>
            <a:r>
              <a:rPr lang="en-US" dirty="0" smtClean="0"/>
              <a:t> Automated tools</a:t>
            </a:r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7656" y="2466746"/>
            <a:ext cx="8229600" cy="3454569"/>
          </a:xfrm>
        </p:spPr>
        <p:txBody>
          <a:bodyPr>
            <a:normAutofit/>
          </a:bodyPr>
          <a:lstStyle/>
          <a:p>
            <a:r>
              <a:rPr lang="en-US" sz="2800" dirty="0" smtClean="0">
                <a:hlinkClick r:id="rId4"/>
              </a:rPr>
              <a:t>Functional Accessibility Evaluator</a:t>
            </a:r>
            <a:endParaRPr lang="en-US" sz="2800" dirty="0" smtClean="0"/>
          </a:p>
          <a:p>
            <a:r>
              <a:rPr lang="en-US" sz="2800" dirty="0" err="1" smtClean="0">
                <a:hlinkClick r:id="rId5"/>
              </a:rPr>
              <a:t>SiteImprove</a:t>
            </a:r>
            <a:r>
              <a:rPr lang="en-US" sz="2800" dirty="0" smtClean="0"/>
              <a:t> </a:t>
            </a:r>
            <a:r>
              <a:rPr lang="en-US" sz="2800" dirty="0" smtClean="0"/>
              <a:t>– from SiteImprove </a:t>
            </a:r>
          </a:p>
        </p:txBody>
      </p:sp>
    </p:spTree>
    <p:extLst>
      <p:ext uri="{BB962C8B-B14F-4D97-AF65-F5344CB8AC3E}">
        <p14:creationId xmlns:p14="http://schemas.microsoft.com/office/powerpoint/2010/main" val="1783923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123431" y="881539"/>
            <a:ext cx="6058927" cy="28804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200" dirty="0">
                <a:solidFill>
                  <a:srgbClr val="800000"/>
                </a:solidFill>
                <a:latin typeface="45 Helvetica Light"/>
                <a:cs typeface="45 Helvetica Light"/>
              </a:rPr>
              <a:t>The Disability Resource Center</a:t>
            </a:r>
            <a:endParaRPr lang="en-US" sz="1200" dirty="0">
              <a:solidFill>
                <a:srgbClr val="800000"/>
              </a:solidFill>
            </a:endParaRPr>
          </a:p>
          <a:p>
            <a:pPr algn="l"/>
            <a:endParaRPr lang="en-US" sz="1200" dirty="0">
              <a:solidFill>
                <a:srgbClr val="8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7656" y="1355126"/>
            <a:ext cx="8229600" cy="8761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Web accessibility checking software</a:t>
            </a:r>
            <a:br>
              <a:rPr lang="en-US" dirty="0" smtClean="0"/>
            </a:br>
            <a:r>
              <a:rPr lang="en-US" dirty="0" smtClean="0"/>
              <a:t> ARIA roles and color contrast</a:t>
            </a:r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7656" y="2424218"/>
            <a:ext cx="8229600" cy="3454569"/>
          </a:xfrm>
        </p:spPr>
        <p:txBody>
          <a:bodyPr>
            <a:normAutofit/>
          </a:bodyPr>
          <a:lstStyle/>
          <a:p>
            <a:r>
              <a:rPr lang="en-US" sz="2800" dirty="0" smtClean="0">
                <a:hlinkClick r:id="rId4"/>
              </a:rPr>
              <a:t>Juicy Studio color contrast checker</a:t>
            </a:r>
            <a:endParaRPr lang="en-US" sz="2800" dirty="0" smtClean="0"/>
          </a:p>
          <a:p>
            <a:r>
              <a:rPr lang="en-US" sz="2800" dirty="0" smtClean="0">
                <a:hlinkClick r:id="rId5"/>
              </a:rPr>
              <a:t>WCAG contrast checker</a:t>
            </a:r>
            <a:endParaRPr lang="en-US" sz="2800" dirty="0" smtClean="0"/>
          </a:p>
          <a:p>
            <a:r>
              <a:rPr lang="en-US" sz="2800" dirty="0" err="1">
                <a:hlinkClick r:id="rId6"/>
              </a:rPr>
              <a:t>AInspector</a:t>
            </a:r>
            <a:r>
              <a:rPr lang="en-US" sz="2800" dirty="0">
                <a:hlinkClick r:id="rId6"/>
              </a:rPr>
              <a:t> Sidebar Firefox extension</a:t>
            </a:r>
            <a:r>
              <a:rPr lang="en-US" sz="2800" dirty="0"/>
              <a:t> </a:t>
            </a:r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88550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123431" y="881539"/>
            <a:ext cx="6058927" cy="28804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200" dirty="0">
                <a:solidFill>
                  <a:srgbClr val="800000"/>
                </a:solidFill>
                <a:latin typeface="45 Helvetica Light"/>
                <a:cs typeface="45 Helvetica Light"/>
              </a:rPr>
              <a:t>The Disability Resource Center</a:t>
            </a:r>
            <a:endParaRPr lang="en-US" sz="1200" dirty="0">
              <a:solidFill>
                <a:srgbClr val="800000"/>
              </a:solidFill>
            </a:endParaRPr>
          </a:p>
          <a:p>
            <a:pPr algn="l"/>
            <a:endParaRPr lang="en-US" sz="1200" dirty="0">
              <a:solidFill>
                <a:srgbClr val="8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7656" y="1326774"/>
            <a:ext cx="8229600" cy="8761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Web accessibility checking software</a:t>
            </a:r>
            <a:br>
              <a:rPr lang="en-US" dirty="0" smtClean="0"/>
            </a:br>
            <a:r>
              <a:rPr lang="en-US" dirty="0" smtClean="0"/>
              <a:t> Screen readers</a:t>
            </a:r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7656" y="2395866"/>
            <a:ext cx="8229600" cy="3454569"/>
          </a:xfrm>
        </p:spPr>
        <p:txBody>
          <a:bodyPr>
            <a:normAutofit/>
          </a:bodyPr>
          <a:lstStyle/>
          <a:p>
            <a:r>
              <a:rPr lang="en-US" sz="2800" dirty="0" smtClean="0">
                <a:hlinkClick r:id="rId4"/>
              </a:rPr>
              <a:t>ChromeVox Screen Reader</a:t>
            </a:r>
            <a:endParaRPr lang="en-US" sz="2800" dirty="0" smtClean="0"/>
          </a:p>
          <a:p>
            <a:r>
              <a:rPr lang="en-US" sz="2800" dirty="0" smtClean="0">
                <a:hlinkClick r:id="rId5"/>
              </a:rPr>
              <a:t>NVDA</a:t>
            </a:r>
            <a:r>
              <a:rPr lang="en-US" sz="2800" dirty="0" smtClean="0"/>
              <a:t> – free </a:t>
            </a:r>
            <a:r>
              <a:rPr lang="en-US" sz="2800" dirty="0" err="1" smtClean="0"/>
              <a:t>screenreader</a:t>
            </a:r>
            <a:endParaRPr lang="en-US" sz="2800" dirty="0" smtClean="0"/>
          </a:p>
          <a:p>
            <a:r>
              <a:rPr lang="en-US" sz="2800" dirty="0" smtClean="0">
                <a:hlinkClick r:id="rId6"/>
              </a:rPr>
              <a:t>JAWS</a:t>
            </a:r>
            <a:r>
              <a:rPr lang="en-US" sz="2800" dirty="0" smtClean="0"/>
              <a:t> – screen reader</a:t>
            </a:r>
          </a:p>
          <a:p>
            <a:r>
              <a:rPr lang="en-US" sz="2800" dirty="0" smtClean="0">
                <a:hlinkClick r:id="rId7"/>
              </a:rPr>
              <a:t>VoiceOver</a:t>
            </a:r>
            <a:r>
              <a:rPr lang="en-US" sz="2800" dirty="0" smtClean="0"/>
              <a:t> – Mac built in screen </a:t>
            </a:r>
            <a:r>
              <a:rPr lang="en-US" sz="2800" dirty="0" smtClean="0"/>
              <a:t>reader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23288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123431" y="881539"/>
            <a:ext cx="6058927" cy="28804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200" dirty="0">
                <a:solidFill>
                  <a:srgbClr val="800000"/>
                </a:solidFill>
                <a:latin typeface="45 Helvetica Light"/>
                <a:cs typeface="45 Helvetica Light"/>
              </a:rPr>
              <a:t>The Disability Resource Center</a:t>
            </a:r>
            <a:endParaRPr lang="en-US" sz="1200" dirty="0">
              <a:solidFill>
                <a:srgbClr val="800000"/>
              </a:solidFill>
            </a:endParaRPr>
          </a:p>
          <a:p>
            <a:pPr algn="l"/>
            <a:endParaRPr lang="en-US" sz="1200" dirty="0">
              <a:solidFill>
                <a:srgbClr val="8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7656" y="1348038"/>
            <a:ext cx="8229600" cy="8761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Web accessibility checking </a:t>
            </a:r>
            <a:br>
              <a:rPr lang="en-US" dirty="0" smtClean="0"/>
            </a:br>
            <a:r>
              <a:rPr lang="en-US" dirty="0" smtClean="0"/>
              <a:t> Additional checks</a:t>
            </a:r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7656" y="2417130"/>
            <a:ext cx="8229600" cy="345456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Use only the tab key, space bar and the Enter key on your keyboard.</a:t>
            </a:r>
          </a:p>
          <a:p>
            <a:r>
              <a:rPr lang="en-US" sz="2800" dirty="0" smtClean="0"/>
              <a:t>Use screen magnification</a:t>
            </a:r>
          </a:p>
          <a:p>
            <a:r>
              <a:rPr lang="en-US" sz="2800" dirty="0" smtClean="0"/>
              <a:t>Use browser based text magnification</a:t>
            </a:r>
          </a:p>
          <a:p>
            <a:r>
              <a:rPr lang="en-US" sz="2800" dirty="0" smtClean="0"/>
              <a:t>Use Speech to Text software (Dragon Naturally Speaking)</a:t>
            </a:r>
          </a:p>
        </p:txBody>
      </p:sp>
    </p:spTree>
    <p:extLst>
      <p:ext uri="{BB962C8B-B14F-4D97-AF65-F5344CB8AC3E}">
        <p14:creationId xmlns:p14="http://schemas.microsoft.com/office/powerpoint/2010/main" val="404278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123431" y="881539"/>
            <a:ext cx="6058927" cy="28804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200" dirty="0">
                <a:solidFill>
                  <a:srgbClr val="800000"/>
                </a:solidFill>
                <a:latin typeface="45 Helvetica Light"/>
                <a:cs typeface="45 Helvetica Light"/>
              </a:rPr>
              <a:t>The Disability Resource Center</a:t>
            </a:r>
            <a:endParaRPr lang="en-US" sz="1200" dirty="0">
              <a:solidFill>
                <a:srgbClr val="800000"/>
              </a:solidFill>
            </a:endParaRPr>
          </a:p>
          <a:p>
            <a:pPr algn="l"/>
            <a:endParaRPr lang="en-US" sz="1200" dirty="0">
              <a:solidFill>
                <a:srgbClr val="8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7656" y="1348038"/>
            <a:ext cx="8229600" cy="8761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Web accessibility checking </a:t>
            </a:r>
            <a:br>
              <a:rPr lang="en-US" dirty="0" smtClean="0"/>
            </a:br>
            <a:r>
              <a:rPr lang="en-US" dirty="0" smtClean="0"/>
              <a:t>Usability testing</a:t>
            </a:r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7656" y="2417130"/>
            <a:ext cx="8229600" cy="345456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An accessible web page or application may not be functionally accessible.</a:t>
            </a:r>
          </a:p>
          <a:p>
            <a:r>
              <a:rPr lang="en-US" sz="2800" dirty="0" smtClean="0"/>
              <a:t>Use people with disabilities to test your website</a:t>
            </a:r>
            <a:r>
              <a:rPr lang="en-US" sz="2800" dirty="0" smtClean="0"/>
              <a:t>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48835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123431" y="881539"/>
            <a:ext cx="6058927" cy="30221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200" dirty="0">
                <a:solidFill>
                  <a:srgbClr val="800000"/>
                </a:solidFill>
                <a:latin typeface="45 Helvetica Light"/>
                <a:cs typeface="45 Helvetica Light"/>
              </a:rPr>
              <a:t>The Disability Resource Center</a:t>
            </a:r>
            <a:endParaRPr lang="en-US" sz="1200" dirty="0">
              <a:solidFill>
                <a:srgbClr val="800000"/>
              </a:solidFill>
            </a:endParaRPr>
          </a:p>
          <a:p>
            <a:pPr algn="l"/>
            <a:endParaRPr lang="en-US" sz="1200" dirty="0">
              <a:solidFill>
                <a:srgbClr val="8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7656" y="1270070"/>
            <a:ext cx="8229600" cy="8761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of using </a:t>
            </a:r>
            <a:r>
              <a:rPr lang="en-US" dirty="0" smtClean="0"/>
              <a:t>WAVE Toolbar </a:t>
            </a:r>
            <a:r>
              <a:rPr lang="en-US" dirty="0" smtClean="0"/>
              <a:t>z.umn.edu/</a:t>
            </a:r>
            <a:r>
              <a:rPr lang="en-US" dirty="0" err="1" smtClean="0"/>
              <a:t>scansample</a:t>
            </a:r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7656" y="2339162"/>
            <a:ext cx="8229600" cy="345456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Issues</a:t>
            </a:r>
          </a:p>
          <a:p>
            <a:r>
              <a:rPr lang="en-US" sz="2800" dirty="0" smtClean="0"/>
              <a:t>Requires manual checking</a:t>
            </a:r>
          </a:p>
          <a:p>
            <a:r>
              <a:rPr lang="en-US" sz="2800" dirty="0" smtClean="0"/>
              <a:t>Image alt tags</a:t>
            </a:r>
          </a:p>
          <a:p>
            <a:r>
              <a:rPr lang="en-US" sz="2800" dirty="0" smtClean="0"/>
              <a:t>Outline</a:t>
            </a:r>
          </a:p>
          <a:p>
            <a:r>
              <a:rPr lang="en-US" sz="2800" dirty="0" smtClean="0"/>
              <a:t>ARIA roles</a:t>
            </a:r>
          </a:p>
          <a:p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2605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123431" y="881539"/>
            <a:ext cx="6058927" cy="30221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200" dirty="0">
                <a:solidFill>
                  <a:srgbClr val="800000"/>
                </a:solidFill>
                <a:latin typeface="45 Helvetica Light"/>
                <a:cs typeface="45 Helvetica Light"/>
              </a:rPr>
              <a:t>The Disability Resource Center</a:t>
            </a:r>
            <a:endParaRPr lang="en-US" sz="1200" dirty="0">
              <a:solidFill>
                <a:srgbClr val="800000"/>
              </a:solidFill>
            </a:endParaRPr>
          </a:p>
          <a:p>
            <a:pPr algn="l"/>
            <a:endParaRPr lang="en-US" sz="1200" dirty="0">
              <a:solidFill>
                <a:srgbClr val="8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7656" y="1270070"/>
            <a:ext cx="8229600" cy="8761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of using </a:t>
            </a:r>
            <a:r>
              <a:rPr lang="en-US" dirty="0" err="1" smtClean="0"/>
              <a:t>AInspector</a:t>
            </a:r>
            <a:r>
              <a:rPr lang="en-US" dirty="0" smtClean="0"/>
              <a:t> </a:t>
            </a:r>
            <a:r>
              <a:rPr lang="en-US" dirty="0" smtClean="0"/>
              <a:t>z.umn.edu/</a:t>
            </a:r>
            <a:r>
              <a:rPr lang="en-US" dirty="0" err="1" smtClean="0"/>
              <a:t>scansample</a:t>
            </a:r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7656" y="2339162"/>
            <a:ext cx="8229600" cy="345456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Issues</a:t>
            </a:r>
          </a:p>
          <a:p>
            <a:r>
              <a:rPr lang="en-US" sz="2800" dirty="0" smtClean="0"/>
              <a:t>Requires manual checking</a:t>
            </a:r>
          </a:p>
          <a:p>
            <a:r>
              <a:rPr lang="en-US" sz="2800" dirty="0" smtClean="0"/>
              <a:t>Image alt tags</a:t>
            </a:r>
          </a:p>
          <a:p>
            <a:r>
              <a:rPr lang="en-US" sz="2800" dirty="0" smtClean="0"/>
              <a:t>Outline</a:t>
            </a:r>
          </a:p>
          <a:p>
            <a:r>
              <a:rPr lang="en-US" sz="2800" dirty="0" smtClean="0"/>
              <a:t>ARIA roles</a:t>
            </a:r>
          </a:p>
          <a:p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8461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123431" y="881539"/>
            <a:ext cx="6058927" cy="30221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200" dirty="0">
                <a:solidFill>
                  <a:srgbClr val="800000"/>
                </a:solidFill>
                <a:latin typeface="45 Helvetica Light"/>
                <a:cs typeface="45 Helvetica Light"/>
              </a:rPr>
              <a:t>The Disability Resource Center</a:t>
            </a:r>
            <a:endParaRPr lang="en-US" sz="1200" dirty="0">
              <a:solidFill>
                <a:srgbClr val="800000"/>
              </a:solidFill>
            </a:endParaRPr>
          </a:p>
          <a:p>
            <a:pPr algn="l"/>
            <a:endParaRPr lang="en-US" sz="1200" dirty="0">
              <a:solidFill>
                <a:srgbClr val="8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7656" y="1270070"/>
            <a:ext cx="8229600" cy="8761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of using </a:t>
            </a:r>
            <a:r>
              <a:rPr lang="en-US" dirty="0" smtClean="0"/>
              <a:t>W15yQC </a:t>
            </a:r>
            <a:r>
              <a:rPr lang="en-US" dirty="0" smtClean="0"/>
              <a:t>z.umn.edu/</a:t>
            </a:r>
            <a:r>
              <a:rPr lang="en-US" dirty="0" err="1" smtClean="0"/>
              <a:t>scansample</a:t>
            </a:r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7656" y="2339162"/>
            <a:ext cx="8229600" cy="345456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Issues</a:t>
            </a:r>
          </a:p>
          <a:p>
            <a:r>
              <a:rPr lang="en-US" sz="2800" dirty="0" smtClean="0"/>
              <a:t>Requires manual checking</a:t>
            </a:r>
          </a:p>
          <a:p>
            <a:r>
              <a:rPr lang="en-US" sz="2800" dirty="0" smtClean="0"/>
              <a:t>Image alt tags</a:t>
            </a:r>
          </a:p>
          <a:p>
            <a:r>
              <a:rPr lang="en-US" sz="2800" dirty="0" smtClean="0"/>
              <a:t>Outline</a:t>
            </a:r>
          </a:p>
          <a:p>
            <a:r>
              <a:rPr lang="en-US" sz="2800" dirty="0" smtClean="0"/>
              <a:t>ARIA roles</a:t>
            </a:r>
          </a:p>
          <a:p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7195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123431" y="881539"/>
            <a:ext cx="6058927" cy="28804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200" dirty="0">
                <a:solidFill>
                  <a:srgbClr val="800000"/>
                </a:solidFill>
                <a:latin typeface="45 Helvetica Light"/>
                <a:cs typeface="45 Helvetica Light"/>
              </a:rPr>
              <a:t>The Disability Resource Center</a:t>
            </a:r>
            <a:endParaRPr lang="en-US" sz="1200" dirty="0">
              <a:solidFill>
                <a:srgbClr val="800000"/>
              </a:solidFill>
            </a:endParaRPr>
          </a:p>
          <a:p>
            <a:pPr algn="l"/>
            <a:endParaRPr lang="en-US" sz="1200" dirty="0">
              <a:solidFill>
                <a:srgbClr val="8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6326" y="1885507"/>
            <a:ext cx="8690446" cy="3324446"/>
          </a:xfrm>
        </p:spPr>
        <p:txBody>
          <a:bodyPr>
            <a:normAutofit/>
          </a:bodyPr>
          <a:lstStyle/>
          <a:p>
            <a:r>
              <a:rPr lang="en-US" dirty="0" smtClean="0"/>
              <a:t>WCAG Good / Bad example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z.umn.edu/</a:t>
            </a:r>
            <a:r>
              <a:rPr lang="en-US" dirty="0" err="1" smtClean="0"/>
              <a:t>goodbad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97781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123431" y="881539"/>
            <a:ext cx="6058927" cy="38853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200" dirty="0" smtClean="0">
                <a:solidFill>
                  <a:srgbClr val="800000"/>
                </a:solidFill>
                <a:latin typeface="45 Helvetica Light"/>
                <a:cs typeface="45 Helvetica Light"/>
              </a:rPr>
              <a:t>The Disability Resource Center</a:t>
            </a:r>
          </a:p>
          <a:p>
            <a:pPr algn="l"/>
            <a:endParaRPr lang="en-US" sz="1200" dirty="0">
              <a:solidFill>
                <a:srgbClr val="8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67275" y="1170833"/>
            <a:ext cx="8229600" cy="876126"/>
          </a:xfrm>
        </p:spPr>
        <p:txBody>
          <a:bodyPr>
            <a:normAutofit/>
          </a:bodyPr>
          <a:lstStyle/>
          <a:p>
            <a:r>
              <a:rPr lang="en-US" dirty="0" smtClean="0"/>
              <a:t>I believe in bicycles</a:t>
            </a: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432391" y="2197395"/>
            <a:ext cx="785391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I believe in riding my </a:t>
            </a:r>
            <a:r>
              <a:rPr lang="en-US" sz="2400" dirty="0">
                <a:solidFill>
                  <a:prstClr val="white"/>
                </a:solidFill>
              </a:rPr>
              <a:t>bike</a:t>
            </a:r>
            <a:r>
              <a:rPr lang="en-US" sz="2400" dirty="0">
                <a:solidFill>
                  <a:prstClr val="black"/>
                </a:solidFill>
              </a:rPr>
              <a:t> to the </a:t>
            </a:r>
            <a:r>
              <a:rPr lang="en-US" sz="2400" dirty="0">
                <a:solidFill>
                  <a:prstClr val="white"/>
                </a:solidFill>
              </a:rPr>
              <a:t>store</a:t>
            </a:r>
            <a:r>
              <a:rPr lang="en-US" sz="2400" dirty="0">
                <a:solidFill>
                  <a:prstClr val="black"/>
                </a:solidFill>
              </a:rPr>
              <a:t>,</a:t>
            </a:r>
            <a:br>
              <a:rPr lang="en-US" sz="2400" dirty="0">
                <a:solidFill>
                  <a:prstClr val="black"/>
                </a:solidFill>
              </a:rPr>
            </a:br>
            <a:r>
              <a:rPr lang="en-US" sz="2400" dirty="0">
                <a:solidFill>
                  <a:prstClr val="black"/>
                </a:solidFill>
              </a:rPr>
              <a:t>riding to </a:t>
            </a:r>
            <a:r>
              <a:rPr lang="en-US" sz="2400" dirty="0">
                <a:solidFill>
                  <a:prstClr val="white"/>
                </a:solidFill>
              </a:rPr>
              <a:t>work</a:t>
            </a:r>
            <a:r>
              <a:rPr lang="en-US" sz="2400" dirty="0">
                <a:solidFill>
                  <a:prstClr val="black"/>
                </a:solidFill>
              </a:rPr>
              <a:t>, riding for </a:t>
            </a:r>
            <a:r>
              <a:rPr lang="en-US" sz="2400" dirty="0">
                <a:solidFill>
                  <a:prstClr val="white"/>
                </a:solidFill>
              </a:rPr>
              <a:t>fun</a:t>
            </a:r>
            <a:r>
              <a:rPr lang="en-US" sz="2400" dirty="0">
                <a:solidFill>
                  <a:prstClr val="black"/>
                </a:solidFill>
              </a:rPr>
              <a:t>, </a:t>
            </a:r>
            <a:r>
              <a:rPr lang="en-US" sz="2400" dirty="0">
                <a:solidFill>
                  <a:prstClr val="white"/>
                </a:solidFill>
              </a:rPr>
              <a:t>fitness</a:t>
            </a:r>
            <a:r>
              <a:rPr lang="en-US" sz="2400" dirty="0">
                <a:solidFill>
                  <a:prstClr val="black"/>
                </a:solidFill>
              </a:rPr>
              <a:t> and </a:t>
            </a:r>
            <a:r>
              <a:rPr lang="en-US" sz="2400" dirty="0">
                <a:solidFill>
                  <a:prstClr val="white"/>
                </a:solidFill>
              </a:rPr>
              <a:t>adventure</a:t>
            </a:r>
            <a:r>
              <a:rPr lang="en-US" sz="2400" dirty="0">
                <a:solidFill>
                  <a:prstClr val="black"/>
                </a:solidFill>
              </a:rPr>
              <a:t> -</a:t>
            </a:r>
            <a:br>
              <a:rPr lang="en-US" sz="2400" dirty="0">
                <a:solidFill>
                  <a:prstClr val="black"/>
                </a:solidFill>
              </a:rPr>
            </a:br>
            <a:r>
              <a:rPr lang="en-US" sz="2400" dirty="0">
                <a:solidFill>
                  <a:prstClr val="white"/>
                </a:solidFill>
              </a:rPr>
              <a:t>Road</a:t>
            </a:r>
            <a:r>
              <a:rPr lang="en-US" sz="2400" dirty="0">
                <a:solidFill>
                  <a:prstClr val="black"/>
                </a:solidFill>
              </a:rPr>
              <a:t> bikes, </a:t>
            </a:r>
            <a:r>
              <a:rPr lang="en-US" sz="2400" dirty="0">
                <a:solidFill>
                  <a:prstClr val="white"/>
                </a:solidFill>
              </a:rPr>
              <a:t>mountain</a:t>
            </a:r>
            <a:r>
              <a:rPr lang="en-US" sz="2400" dirty="0">
                <a:solidFill>
                  <a:prstClr val="black"/>
                </a:solidFill>
              </a:rPr>
              <a:t> bikes, single-speeds, you name it.</a:t>
            </a:r>
            <a:br>
              <a:rPr lang="en-US" sz="2400" dirty="0">
                <a:solidFill>
                  <a:prstClr val="black"/>
                </a:solidFill>
              </a:rPr>
            </a:br>
            <a:r>
              <a:rPr lang="en-US" sz="2400" dirty="0">
                <a:solidFill>
                  <a:prstClr val="black"/>
                </a:solidFill>
              </a:rPr>
              <a:t>As long as it has </a:t>
            </a:r>
            <a:r>
              <a:rPr lang="en-US" sz="2400" dirty="0">
                <a:solidFill>
                  <a:prstClr val="white"/>
                </a:solidFill>
              </a:rPr>
              <a:t>two wheels</a:t>
            </a:r>
            <a:r>
              <a:rPr lang="en-US" sz="2400" dirty="0">
                <a:solidFill>
                  <a:prstClr val="black"/>
                </a:solidFill>
              </a:rPr>
              <a:t> and a human motor, I'm on it.</a:t>
            </a:r>
            <a:br>
              <a:rPr lang="en-US" sz="2400" dirty="0">
                <a:solidFill>
                  <a:prstClr val="black"/>
                </a:solidFill>
              </a:rPr>
            </a:br>
            <a:r>
              <a:rPr lang="en-US" sz="2400" dirty="0">
                <a:solidFill>
                  <a:prstClr val="black"/>
                </a:solidFill>
              </a:rPr>
              <a:t>And I truly believe, </a:t>
            </a:r>
            <a:r>
              <a:rPr lang="en-US" sz="2400" dirty="0">
                <a:solidFill>
                  <a:prstClr val="white"/>
                </a:solidFill>
              </a:rPr>
              <a:t>deep down in my easily misdirected </a:t>
            </a:r>
            <a:r>
              <a:rPr lang="en-US" sz="2400" dirty="0">
                <a:solidFill>
                  <a:prstClr val="black"/>
                </a:solidFill>
              </a:rPr>
              <a:t>soul,</a:t>
            </a:r>
            <a:br>
              <a:rPr lang="en-US" sz="2400" dirty="0">
                <a:solidFill>
                  <a:prstClr val="black"/>
                </a:solidFill>
              </a:rPr>
            </a:br>
            <a:r>
              <a:rPr lang="en-US" sz="2400" dirty="0">
                <a:solidFill>
                  <a:prstClr val="black"/>
                </a:solidFill>
              </a:rPr>
              <a:t>that the </a:t>
            </a:r>
            <a:r>
              <a:rPr lang="en-US" sz="2400" dirty="0">
                <a:solidFill>
                  <a:prstClr val="white"/>
                </a:solidFill>
              </a:rPr>
              <a:t>world</a:t>
            </a:r>
            <a:r>
              <a:rPr lang="en-US" sz="2400" dirty="0">
                <a:solidFill>
                  <a:prstClr val="black"/>
                </a:solidFill>
              </a:rPr>
              <a:t> would be a better </a:t>
            </a:r>
            <a:r>
              <a:rPr lang="en-US" sz="2400" dirty="0">
                <a:solidFill>
                  <a:prstClr val="white"/>
                </a:solidFill>
              </a:rPr>
              <a:t>place</a:t>
            </a:r>
            <a:r>
              <a:rPr lang="en-US" sz="2400" dirty="0">
                <a:solidFill>
                  <a:prstClr val="black"/>
                </a:solidFill>
              </a:rPr>
              <a:t> if more </a:t>
            </a:r>
            <a:r>
              <a:rPr lang="en-US" sz="2400" dirty="0">
                <a:solidFill>
                  <a:prstClr val="white"/>
                </a:solidFill>
              </a:rPr>
              <a:t>people</a:t>
            </a:r>
            <a:r>
              <a:rPr lang="en-US" sz="2400" dirty="0">
                <a:solidFill>
                  <a:prstClr val="black"/>
                </a:solidFill>
              </a:rPr>
              <a:t> rode bicycles.</a:t>
            </a:r>
          </a:p>
          <a:p>
            <a:r>
              <a:rPr lang="en-US" sz="2400" dirty="0">
                <a:solidFill>
                  <a:prstClr val="black"/>
                </a:solidFill>
              </a:rPr>
              <a:t>- Don </a:t>
            </a:r>
            <a:r>
              <a:rPr lang="en-US" sz="2400" dirty="0" err="1">
                <a:solidFill>
                  <a:prstClr val="black"/>
                </a:solidFill>
              </a:rPr>
              <a:t>Cuerdon</a:t>
            </a:r>
            <a:endParaRPr lang="en-US" sz="2400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57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123431" y="881539"/>
            <a:ext cx="6058927" cy="30221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200" dirty="0">
                <a:solidFill>
                  <a:srgbClr val="800000"/>
                </a:solidFill>
                <a:latin typeface="45 Helvetica Light"/>
                <a:cs typeface="45 Helvetica Light"/>
              </a:rPr>
              <a:t>The Disability Resource Center</a:t>
            </a:r>
            <a:endParaRPr lang="en-US" sz="1200" dirty="0">
              <a:solidFill>
                <a:srgbClr val="800000"/>
              </a:solidFill>
            </a:endParaRPr>
          </a:p>
          <a:p>
            <a:pPr algn="l"/>
            <a:endParaRPr lang="en-US" sz="1200" dirty="0">
              <a:solidFill>
                <a:srgbClr val="8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7656" y="1270070"/>
            <a:ext cx="8229600" cy="8761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 conclusion</a:t>
            </a:r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7656" y="2339162"/>
            <a:ext cx="8229600" cy="345456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Web accessibility issues are often </a:t>
            </a:r>
            <a:r>
              <a:rPr lang="en-US" sz="2800" dirty="0" smtClean="0"/>
              <a:t>invisible.</a:t>
            </a:r>
          </a:p>
          <a:p>
            <a:r>
              <a:rPr lang="en-US" sz="2800" dirty="0" smtClean="0"/>
              <a:t>Identification of web accessibility issues is done using a combination of manual and automated checks.</a:t>
            </a:r>
            <a:endParaRPr lang="en-US" sz="2800" dirty="0" smtClean="0"/>
          </a:p>
          <a:p>
            <a:r>
              <a:rPr lang="en-US" sz="2800" dirty="0"/>
              <a:t>Making Web page elements </a:t>
            </a:r>
            <a:r>
              <a:rPr lang="en-US" sz="2800" dirty="0" smtClean="0"/>
              <a:t>accessible </a:t>
            </a:r>
            <a:r>
              <a:rPr lang="en-US" sz="2800" dirty="0"/>
              <a:t>does not insure functional accessibility. </a:t>
            </a:r>
            <a:endParaRPr lang="en-US" sz="2800" dirty="0" smtClean="0"/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52605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123431" y="881539"/>
            <a:ext cx="6058927" cy="28804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200" dirty="0">
                <a:solidFill>
                  <a:srgbClr val="800000"/>
                </a:solidFill>
                <a:latin typeface="45 Helvetica Light"/>
                <a:cs typeface="45 Helvetica Light"/>
              </a:rPr>
              <a:t>The Disability Resource Center</a:t>
            </a:r>
            <a:endParaRPr lang="en-US" sz="1200" dirty="0">
              <a:solidFill>
                <a:srgbClr val="800000"/>
              </a:solidFill>
            </a:endParaRPr>
          </a:p>
          <a:p>
            <a:pPr algn="l"/>
            <a:endParaRPr lang="en-US" sz="1200" dirty="0">
              <a:solidFill>
                <a:srgbClr val="8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7656" y="1270070"/>
            <a:ext cx="8229600" cy="8761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Contact info</a:t>
            </a:r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7656" y="2339162"/>
            <a:ext cx="8229600" cy="34545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Tonu</a:t>
            </a:r>
            <a:r>
              <a:rPr lang="en-US" sz="2800" dirty="0" smtClean="0"/>
              <a:t> </a:t>
            </a:r>
            <a:r>
              <a:rPr lang="en-US" sz="2800" dirty="0" err="1" smtClean="0"/>
              <a:t>Mikk</a:t>
            </a:r>
            <a:r>
              <a:rPr lang="en-US" sz="2800" dirty="0" smtClean="0"/>
              <a:t>						</a:t>
            </a:r>
          </a:p>
          <a:p>
            <a:pPr marL="0" indent="0">
              <a:buNone/>
            </a:pPr>
            <a:r>
              <a:rPr lang="en-US" sz="2800" dirty="0" smtClean="0">
                <a:hlinkClick r:id="rId4"/>
              </a:rPr>
              <a:t>tmikk@umn.edu</a:t>
            </a:r>
            <a:r>
              <a:rPr lang="en-US" sz="2800" dirty="0" smtClean="0"/>
              <a:t>					</a:t>
            </a:r>
          </a:p>
          <a:p>
            <a:pPr marL="0" indent="0">
              <a:buNone/>
            </a:pPr>
            <a:r>
              <a:rPr lang="en-US" sz="2800" dirty="0" smtClean="0"/>
              <a:t>612 625-3307					</a:t>
            </a:r>
          </a:p>
          <a:p>
            <a:pPr marL="0" indent="0">
              <a:buNone/>
            </a:pPr>
            <a:r>
              <a:rPr lang="en-US" sz="2800" dirty="0" smtClean="0">
                <a:hlinkClick r:id="rId5"/>
              </a:rPr>
              <a:t>http://accessibility.umn.edu</a:t>
            </a:r>
          </a:p>
          <a:p>
            <a:pPr marL="0" indent="0">
              <a:buNone/>
            </a:pPr>
            <a:r>
              <a:rPr lang="en-US" sz="2800" dirty="0" smtClean="0">
                <a:hlinkClick r:id="rId5"/>
              </a:rPr>
              <a:t>http://cap.umn.edu</a:t>
            </a:r>
          </a:p>
          <a:p>
            <a:pPr marL="0" indent="0">
              <a:buNone/>
            </a:pPr>
            <a:r>
              <a:rPr lang="en-US" sz="2800" dirty="0" smtClean="0">
                <a:hlinkClick r:id="rId5"/>
              </a:rPr>
              <a:t>http://diversity.umn.edu/disability</a:t>
            </a: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545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123431" y="881539"/>
            <a:ext cx="6058927" cy="38853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200" dirty="0" smtClean="0">
                <a:solidFill>
                  <a:srgbClr val="800000"/>
                </a:solidFill>
                <a:latin typeface="45 Helvetica Light"/>
                <a:cs typeface="45 Helvetica Light"/>
              </a:rPr>
              <a:t>The Disability Resource Center</a:t>
            </a:r>
          </a:p>
          <a:p>
            <a:pPr algn="l"/>
            <a:endParaRPr lang="en-US" sz="1200" dirty="0">
              <a:solidFill>
                <a:srgbClr val="8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7656" y="1766256"/>
            <a:ext cx="8229600" cy="1508572"/>
          </a:xfrm>
        </p:spPr>
        <p:txBody>
          <a:bodyPr>
            <a:normAutofit/>
          </a:bodyPr>
          <a:lstStyle/>
          <a:p>
            <a:r>
              <a:rPr lang="en-US" dirty="0" smtClean="0"/>
              <a:t>Web accessibility </a:t>
            </a:r>
            <a:br>
              <a:rPr lang="en-US" dirty="0" smtClean="0"/>
            </a:br>
            <a:r>
              <a:rPr lang="en-US" dirty="0" smtClean="0"/>
              <a:t>issues are often invisible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0670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123431" y="881539"/>
            <a:ext cx="6058927" cy="38853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200" dirty="0" smtClean="0">
                <a:solidFill>
                  <a:srgbClr val="800000"/>
                </a:solidFill>
                <a:latin typeface="45 Helvetica Light"/>
                <a:cs typeface="45 Helvetica Light"/>
              </a:rPr>
              <a:t>The Disability Resource Center</a:t>
            </a:r>
            <a:endParaRPr lang="en-US" sz="1200" dirty="0">
              <a:solidFill>
                <a:srgbClr val="8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7656" y="1278408"/>
            <a:ext cx="8229600" cy="1217949"/>
          </a:xfrm>
        </p:spPr>
        <p:txBody>
          <a:bodyPr>
            <a:normAutofit/>
          </a:bodyPr>
          <a:lstStyle/>
          <a:p>
            <a:r>
              <a:rPr lang="en-US" dirty="0" smtClean="0"/>
              <a:t>Categories of disabilities</a:t>
            </a:r>
            <a:endParaRPr lang="en-US" sz="1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7656" y="2339162"/>
            <a:ext cx="8229600" cy="34545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Learning disabilities</a:t>
            </a:r>
          </a:p>
          <a:p>
            <a:pPr marL="0" indent="0">
              <a:buNone/>
            </a:pPr>
            <a:r>
              <a:rPr lang="en-US" sz="2800" dirty="0" smtClean="0"/>
              <a:t>Deaf and hard of hearing</a:t>
            </a:r>
          </a:p>
          <a:p>
            <a:pPr marL="0" indent="0">
              <a:buNone/>
            </a:pPr>
            <a:r>
              <a:rPr lang="en-US" sz="2800" dirty="0" smtClean="0"/>
              <a:t>Vision impaired and blind</a:t>
            </a:r>
          </a:p>
          <a:p>
            <a:pPr marL="0" indent="0">
              <a:buNone/>
            </a:pPr>
            <a:r>
              <a:rPr lang="en-US" sz="2800" dirty="0" smtClean="0"/>
              <a:t>Mobility impaired</a:t>
            </a:r>
          </a:p>
        </p:txBody>
      </p:sp>
    </p:spTree>
    <p:extLst>
      <p:ext uri="{BB962C8B-B14F-4D97-AF65-F5344CB8AC3E}">
        <p14:creationId xmlns:p14="http://schemas.microsoft.com/office/powerpoint/2010/main" val="20314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123431" y="881539"/>
            <a:ext cx="6058927" cy="28804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200" dirty="0">
                <a:solidFill>
                  <a:srgbClr val="800000"/>
                </a:solidFill>
                <a:latin typeface="45 Helvetica Light"/>
                <a:cs typeface="45 Helvetica Light"/>
              </a:rPr>
              <a:t>The Disability Resource </a:t>
            </a:r>
            <a:r>
              <a:rPr lang="en-US" sz="1200" dirty="0" smtClean="0">
                <a:solidFill>
                  <a:srgbClr val="800000"/>
                </a:solidFill>
                <a:latin typeface="45 Helvetica Light"/>
                <a:cs typeface="45 Helvetica Light"/>
              </a:rPr>
              <a:t>Center</a:t>
            </a:r>
            <a:endParaRPr lang="en-US" sz="1200" dirty="0">
              <a:solidFill>
                <a:srgbClr val="8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7656" y="1270070"/>
            <a:ext cx="8229600" cy="876126"/>
          </a:xfrm>
        </p:spPr>
        <p:txBody>
          <a:bodyPr>
            <a:normAutofit/>
          </a:bodyPr>
          <a:lstStyle/>
          <a:p>
            <a:r>
              <a:rPr lang="en-US" dirty="0" smtClean="0"/>
              <a:t>Impacts of disabilities</a:t>
            </a:r>
            <a:endParaRPr lang="en-US" sz="1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7656" y="2339162"/>
            <a:ext cx="8229600" cy="34545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Learning disabilities – reading challenges</a:t>
            </a:r>
          </a:p>
          <a:p>
            <a:pPr marL="0" indent="0">
              <a:buNone/>
            </a:pPr>
            <a:r>
              <a:rPr lang="en-US" sz="2800" dirty="0" smtClean="0"/>
              <a:t>Hearing </a:t>
            </a:r>
            <a:r>
              <a:rPr lang="en-US" sz="2800" dirty="0"/>
              <a:t>impaired and </a:t>
            </a:r>
            <a:r>
              <a:rPr lang="en-US" sz="2800" dirty="0" smtClean="0"/>
              <a:t>Deaf – no speakers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Vision impaired and </a:t>
            </a:r>
            <a:r>
              <a:rPr lang="en-US" sz="2800" dirty="0" smtClean="0"/>
              <a:t>blindness – no </a:t>
            </a:r>
            <a:r>
              <a:rPr lang="en-US" sz="2800" dirty="0" smtClean="0"/>
              <a:t>monitor and mouse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Mobility </a:t>
            </a:r>
            <a:r>
              <a:rPr lang="en-US" sz="2800" dirty="0" smtClean="0"/>
              <a:t>impaired – no mouse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4428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123431" y="881539"/>
            <a:ext cx="6058927" cy="28804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200" dirty="0">
                <a:solidFill>
                  <a:srgbClr val="800000"/>
                </a:solidFill>
                <a:latin typeface="45 Helvetica Light"/>
                <a:cs typeface="45 Helvetica Light"/>
              </a:rPr>
              <a:t>The Disability Resource Center</a:t>
            </a:r>
            <a:endParaRPr lang="en-US" sz="1200" dirty="0">
              <a:solidFill>
                <a:srgbClr val="800000"/>
              </a:solidFill>
            </a:endParaRPr>
          </a:p>
          <a:p>
            <a:pPr algn="l"/>
            <a:endParaRPr lang="en-US" sz="1200" dirty="0">
              <a:solidFill>
                <a:srgbClr val="8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7656" y="1270070"/>
            <a:ext cx="8229600" cy="8761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Elements of accessibility</a:t>
            </a:r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7656" y="2339162"/>
            <a:ext cx="8229600" cy="345456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Structure</a:t>
            </a:r>
          </a:p>
          <a:p>
            <a:r>
              <a:rPr lang="en-US" sz="2800" dirty="0" smtClean="0"/>
              <a:t>Styling (font, color, spacing)</a:t>
            </a:r>
          </a:p>
          <a:p>
            <a:r>
              <a:rPr lang="en-US" sz="2800" dirty="0" smtClean="0"/>
              <a:t>Images</a:t>
            </a:r>
          </a:p>
          <a:p>
            <a:r>
              <a:rPr lang="en-US" sz="2800" dirty="0" smtClean="0"/>
              <a:t>Media</a:t>
            </a:r>
          </a:p>
          <a:p>
            <a:r>
              <a:rPr lang="en-US" sz="2800" dirty="0" smtClean="0"/>
              <a:t>Keyboard navigation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2605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123431" y="881539"/>
            <a:ext cx="6058927" cy="30930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200" dirty="0">
                <a:solidFill>
                  <a:srgbClr val="800000"/>
                </a:solidFill>
                <a:latin typeface="45 Helvetica Light"/>
                <a:cs typeface="45 Helvetica Light"/>
              </a:rPr>
              <a:t>The Disability Resource Center</a:t>
            </a:r>
            <a:endParaRPr lang="en-US" sz="1200" dirty="0">
              <a:solidFill>
                <a:srgbClr val="800000"/>
              </a:solidFill>
            </a:endParaRPr>
          </a:p>
          <a:p>
            <a:pPr algn="l"/>
            <a:endParaRPr lang="en-US" sz="1200" dirty="0">
              <a:solidFill>
                <a:srgbClr val="8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7656" y="1270070"/>
            <a:ext cx="8229600" cy="8761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Web accessibility standards</a:t>
            </a:r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7656" y="2339162"/>
            <a:ext cx="8229600" cy="3454569"/>
          </a:xfrm>
        </p:spPr>
        <p:txBody>
          <a:bodyPr>
            <a:normAutofit/>
          </a:bodyPr>
          <a:lstStyle/>
          <a:p>
            <a:r>
              <a:rPr lang="en-US" sz="2800" dirty="0" smtClean="0">
                <a:hlinkClick r:id="rId4"/>
              </a:rPr>
              <a:t>Web Content Accessibility Guidelines (WCAG) 2.0 AA</a:t>
            </a:r>
            <a:endParaRPr lang="en-US" sz="2800" dirty="0" smtClean="0"/>
          </a:p>
          <a:p>
            <a:r>
              <a:rPr lang="en-US" sz="2800" dirty="0" smtClean="0">
                <a:hlinkClick r:id="rId5"/>
              </a:rPr>
              <a:t>Section 508</a:t>
            </a:r>
            <a:endParaRPr lang="en-US" sz="2800" dirty="0" smtClean="0"/>
          </a:p>
          <a:p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2605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123431" y="881539"/>
            <a:ext cx="6058927" cy="30930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200" dirty="0">
                <a:solidFill>
                  <a:srgbClr val="800000"/>
                </a:solidFill>
                <a:latin typeface="45 Helvetica Light"/>
                <a:cs typeface="45 Helvetica Light"/>
              </a:rPr>
              <a:t>The Disability Resource Center</a:t>
            </a:r>
            <a:endParaRPr lang="en-US" sz="1200" dirty="0">
              <a:solidFill>
                <a:srgbClr val="800000"/>
              </a:solidFill>
            </a:endParaRPr>
          </a:p>
          <a:p>
            <a:pPr algn="l"/>
            <a:endParaRPr lang="en-US" sz="1200" dirty="0">
              <a:solidFill>
                <a:srgbClr val="8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7656" y="1270070"/>
            <a:ext cx="8229600" cy="8761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Web accessibility evaluation</a:t>
            </a:r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7656" y="2339162"/>
            <a:ext cx="8229600" cy="3454569"/>
          </a:xfrm>
        </p:spPr>
        <p:txBody>
          <a:bodyPr>
            <a:normAutofit/>
          </a:bodyPr>
          <a:lstStyle/>
          <a:p>
            <a:r>
              <a:rPr lang="en-US" sz="2800" dirty="0" err="1">
                <a:hlinkClick r:id="rId4"/>
              </a:rPr>
              <a:t>WebAIM’s</a:t>
            </a:r>
            <a:r>
              <a:rPr lang="en-US" sz="2800" dirty="0">
                <a:hlinkClick r:id="rId4"/>
              </a:rPr>
              <a:t> WCAG 2.0 </a:t>
            </a:r>
            <a:r>
              <a:rPr lang="en-US" sz="2800" dirty="0" smtClean="0">
                <a:hlinkClick r:id="rId4"/>
              </a:rPr>
              <a:t>checklist</a:t>
            </a:r>
            <a:endParaRPr lang="en-US" sz="2800" dirty="0" smtClean="0"/>
          </a:p>
          <a:p>
            <a:r>
              <a:rPr lang="en-US" sz="2800" dirty="0" smtClean="0">
                <a:hlinkClick r:id="rId5"/>
              </a:rPr>
              <a:t>A11yproject.com checklist</a:t>
            </a:r>
            <a:endParaRPr lang="en-US" sz="2800" dirty="0"/>
          </a:p>
          <a:p>
            <a:r>
              <a:rPr lang="en-US" sz="2800" dirty="0" smtClean="0">
                <a:hlinkClick r:id="rId6"/>
              </a:rPr>
              <a:t>IBM web accessibility checklist</a:t>
            </a: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4241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123431" y="881539"/>
            <a:ext cx="6058927" cy="30930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200" dirty="0">
                <a:solidFill>
                  <a:srgbClr val="800000"/>
                </a:solidFill>
                <a:latin typeface="45 Helvetica Light"/>
                <a:cs typeface="45 Helvetica Light"/>
              </a:rPr>
              <a:t>The Disability Resource Center</a:t>
            </a:r>
            <a:endParaRPr lang="en-US" sz="1200" dirty="0">
              <a:solidFill>
                <a:srgbClr val="800000"/>
              </a:solidFill>
            </a:endParaRPr>
          </a:p>
          <a:p>
            <a:pPr algn="l"/>
            <a:endParaRPr lang="en-US" sz="1200" dirty="0">
              <a:solidFill>
                <a:srgbClr val="8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7656" y="1270070"/>
            <a:ext cx="8229600" cy="8761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Web accessibility evaluation process</a:t>
            </a:r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7656" y="2339162"/>
            <a:ext cx="8229600" cy="345456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Perform both manual and automated checks</a:t>
            </a:r>
          </a:p>
          <a:p>
            <a:r>
              <a:rPr lang="en-US" sz="2800" dirty="0" smtClean="0"/>
              <a:t>Structure and keyboard navigation</a:t>
            </a:r>
          </a:p>
          <a:p>
            <a:r>
              <a:rPr lang="en-US" sz="2800" dirty="0" smtClean="0"/>
              <a:t>Images and links</a:t>
            </a:r>
          </a:p>
          <a:p>
            <a:r>
              <a:rPr lang="en-US" sz="2800" dirty="0" smtClean="0"/>
              <a:t>Color contrast</a:t>
            </a:r>
          </a:p>
          <a:p>
            <a:r>
              <a:rPr lang="en-US" sz="2800" dirty="0" smtClean="0"/>
              <a:t>Media</a:t>
            </a:r>
          </a:p>
          <a:p>
            <a:r>
              <a:rPr lang="en-US" sz="2800" dirty="0" smtClean="0"/>
              <a:t>Forms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4241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1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1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1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17128</TotalTime>
  <Words>470</Words>
  <Application>Microsoft Office PowerPoint</Application>
  <PresentationFormat>On-screen Show (4:3)</PresentationFormat>
  <Paragraphs>147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11</vt:i4>
      </vt:variant>
      <vt:variant>
        <vt:lpstr>Slide Titles</vt:lpstr>
      </vt:variant>
      <vt:variant>
        <vt:i4>21</vt:i4>
      </vt:variant>
    </vt:vector>
  </HeadingPairs>
  <TitlesOfParts>
    <vt:vector size="32" baseType="lpstr">
      <vt:lpstr>Office Theme</vt:lpstr>
      <vt:lpstr>9_Office Theme</vt:lpstr>
      <vt:lpstr>10_Office Theme</vt:lpstr>
      <vt:lpstr>11_Office Theme</vt:lpstr>
      <vt:lpstr>12_Office Theme</vt:lpstr>
      <vt:lpstr>13_Office Theme</vt:lpstr>
      <vt:lpstr>3_Office Theme</vt:lpstr>
      <vt:lpstr>4_Office Theme</vt:lpstr>
      <vt:lpstr>5_Office Theme</vt:lpstr>
      <vt:lpstr>1_Office Theme</vt:lpstr>
      <vt:lpstr>2_Office Theme</vt:lpstr>
      <vt:lpstr>The Disability Resource Center</vt:lpstr>
      <vt:lpstr>I believe in bicycles</vt:lpstr>
      <vt:lpstr>Web accessibility  issues are often invisible </vt:lpstr>
      <vt:lpstr>Categories of disabilities</vt:lpstr>
      <vt:lpstr>Impacts of disabilities</vt:lpstr>
      <vt:lpstr>Elements of accessibility </vt:lpstr>
      <vt:lpstr>Web accessibility standards </vt:lpstr>
      <vt:lpstr>Web accessibility evaluation </vt:lpstr>
      <vt:lpstr>Web accessibility evaluation process </vt:lpstr>
      <vt:lpstr>Web accessibility checking software  Comprehensive checkers </vt:lpstr>
      <vt:lpstr>Web accessibility checking software  Automated tools </vt:lpstr>
      <vt:lpstr>Web accessibility checking software  ARIA roles and color contrast </vt:lpstr>
      <vt:lpstr>Web accessibility checking software  Screen readers </vt:lpstr>
      <vt:lpstr>Web accessibility checking   Additional checks </vt:lpstr>
      <vt:lpstr>Web accessibility checking  Usability testing </vt:lpstr>
      <vt:lpstr>Example of using WAVE Toolbar z.umn.edu/scansample </vt:lpstr>
      <vt:lpstr>Example of using AInspector z.umn.edu/scansample </vt:lpstr>
      <vt:lpstr>Example of using W15yQC z.umn.edu/scansample </vt:lpstr>
      <vt:lpstr>WCAG Good / Bad example  z.umn.edu/goodbad </vt:lpstr>
      <vt:lpstr>In conclusion </vt:lpstr>
      <vt:lpstr>Contact info </vt:lpstr>
    </vt:vector>
  </TitlesOfParts>
  <Company>Little &amp;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Gay, Lesbian, Bisexual, Transgender, Ally Programs</dc:title>
  <dc:creator>Monica Little</dc:creator>
  <cp:lastModifiedBy>Tonu Mikk</cp:lastModifiedBy>
  <cp:revision>143</cp:revision>
  <cp:lastPrinted>2014-11-07T15:01:21Z</cp:lastPrinted>
  <dcterms:created xsi:type="dcterms:W3CDTF">2011-07-27T22:26:11Z</dcterms:created>
  <dcterms:modified xsi:type="dcterms:W3CDTF">2015-07-28T14:31:05Z</dcterms:modified>
</cp:coreProperties>
</file>