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444"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Kim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Kim</a:t>
            </a:r>
          </a:p>
          <a:p>
            <a:pPr rtl="0">
              <a:spcBef>
                <a:spcPts val="0"/>
              </a:spcBef>
              <a:buNone/>
            </a:pPr>
            <a:endParaRPr/>
          </a:p>
          <a:p>
            <a:pPr lvl="0" rtl="0">
              <a:lnSpc>
                <a:spcPct val="115000"/>
              </a:lnSpc>
              <a:spcBef>
                <a:spcPts val="0"/>
              </a:spcBef>
              <a:buClr>
                <a:schemeClr val="dk1"/>
              </a:buClr>
              <a:buSzPct val="100000"/>
              <a:buFont typeface="Arial"/>
              <a:buNone/>
            </a:pPr>
            <a:r>
              <a:rPr lang="en">
                <a:solidFill>
                  <a:schemeClr val="dk1"/>
                </a:solidFill>
              </a:rPr>
              <a:t>For the first week, you will post individually and comment on two of the other posts. In the subsequent weeks blog posts are a group assignment. Over the semester, each group will be assigned one module to summarize/analyze and post their summary to the course Blog. The group is expected to meet and post by Thursday evening, and the class will discuss the posts in the blog comments each week. For more information please read the Blog Assignments document.</a:t>
            </a:r>
          </a:p>
          <a:p>
            <a:pPr rtl="0">
              <a:spcBef>
                <a:spcPts val="0"/>
              </a:spcBef>
              <a:buNone/>
            </a:pPr>
            <a:endParaRPr/>
          </a:p>
          <a:p>
            <a:pPr rtl="0">
              <a:spcBef>
                <a:spcPts val="0"/>
              </a:spcBef>
              <a:buNone/>
            </a:pPr>
            <a:endParaRPr/>
          </a:p>
          <a:p>
            <a:pPr rtl="0">
              <a:spcBef>
                <a:spcPts val="0"/>
              </a:spcBef>
              <a:buNone/>
            </a:pPr>
            <a:endParaRPr/>
          </a:p>
          <a:p>
            <a:pPr rtl="0">
              <a:spcBef>
                <a:spcPts val="0"/>
              </a:spcBef>
              <a:buNone/>
            </a:pPr>
            <a:r>
              <a:rPr lang="en"/>
              <a:t>Tiki Toki </a:t>
            </a:r>
          </a:p>
          <a:p>
            <a:pPr rtl="0">
              <a:spcBef>
                <a:spcPts val="0"/>
              </a:spcBef>
              <a:buNone/>
            </a:pPr>
            <a:endParaRPr/>
          </a:p>
          <a:p>
            <a:pPr>
              <a:spcBef>
                <a:spcPts val="0"/>
              </a:spcBef>
              <a:buNone/>
            </a:pPr>
            <a:r>
              <a:rPr lang="en" sz="2400"/>
              <a:t>Construction History Society of America Conference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Kim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Kimi</a:t>
            </a:r>
          </a:p>
          <a:p>
            <a:pPr rtl="0">
              <a:spcBef>
                <a:spcPts val="0"/>
              </a:spcBef>
              <a:buNone/>
            </a:pPr>
            <a:r>
              <a:rPr lang="en"/>
              <a:t>What works for Tiki Toki</a:t>
            </a:r>
          </a:p>
          <a:p>
            <a:pPr rtl="0">
              <a:spcBef>
                <a:spcPts val="0"/>
              </a:spcBef>
              <a:buNone/>
            </a:pPr>
            <a:r>
              <a:rPr lang="en"/>
              <a:t>What was complicated</a:t>
            </a:r>
          </a:p>
          <a:p>
            <a:pPr>
              <a:spcBef>
                <a:spcPts val="0"/>
              </a:spcBef>
              <a:buNone/>
            </a:pPr>
            <a:r>
              <a:rPr lang="en"/>
              <a:t>Take away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Kimi</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Kimchi</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Kimchi</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Kimchi</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Kimchi</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Kimchi</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Kimi</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Kim</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Kimi</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Kimi</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spcBef>
                <a:spcPts val="600"/>
              </a:spcBef>
              <a:buClr>
                <a:srgbClr val="000000"/>
              </a:buClr>
              <a:buSzPct val="100000"/>
              <a:buFont typeface="Arial"/>
              <a:buChar char="●"/>
            </a:pPr>
            <a:r>
              <a:rPr lang="en" sz="1200"/>
              <a:t>Kimi</a:t>
            </a:r>
          </a:p>
          <a:p>
            <a:pPr marL="457200" lvl="0" indent="-304800" rtl="0">
              <a:spcBef>
                <a:spcPts val="600"/>
              </a:spcBef>
              <a:buClr>
                <a:srgbClr val="000000"/>
              </a:buClr>
              <a:buSzPct val="100000"/>
              <a:buFont typeface="Arial"/>
              <a:buChar char="●"/>
            </a:pPr>
            <a:r>
              <a:rPr lang="en" sz="1200"/>
              <a:t>Very little accountability on project submission</a:t>
            </a:r>
          </a:p>
          <a:p>
            <a:pPr marL="457200" lvl="0" indent="-304800" rtl="0">
              <a:spcBef>
                <a:spcPts val="600"/>
              </a:spcBef>
              <a:buClr>
                <a:srgbClr val="000000"/>
              </a:buClr>
              <a:buSzPct val="100000"/>
              <a:buFont typeface="Arial"/>
              <a:buChar char="●"/>
            </a:pPr>
            <a:r>
              <a:rPr lang="en" sz="1200"/>
              <a:t>Some of the skills don’t make sense in the scope of the class</a:t>
            </a:r>
          </a:p>
          <a:p>
            <a:pPr marL="457200" lvl="0" indent="-304800" rtl="0">
              <a:spcBef>
                <a:spcPts val="600"/>
              </a:spcBef>
              <a:buClr>
                <a:srgbClr val="000000"/>
              </a:buClr>
              <a:buSzPct val="100000"/>
              <a:buFont typeface="Arial"/>
              <a:buChar char="●"/>
            </a:pPr>
            <a:r>
              <a:rPr lang="en" sz="1200"/>
              <a:t>Project is fun, but doesn’t seem content driven in early stages</a:t>
            </a:r>
          </a:p>
          <a:p>
            <a:pPr marL="457200" lvl="0" indent="-304800" rtl="0">
              <a:spcBef>
                <a:spcPts val="600"/>
              </a:spcBef>
              <a:buClr>
                <a:srgbClr val="000000"/>
              </a:buClr>
              <a:buSzPct val="100000"/>
              <a:buFont typeface="Arial"/>
              <a:buChar char="●"/>
            </a:pPr>
            <a:r>
              <a:rPr lang="en" sz="1200"/>
              <a:t>Very little accountability on project submission</a:t>
            </a:r>
          </a:p>
          <a:p>
            <a:pPr marL="457200" lvl="0" indent="-304800" rtl="0">
              <a:spcBef>
                <a:spcPts val="600"/>
              </a:spcBef>
              <a:buClr>
                <a:srgbClr val="000000"/>
              </a:buClr>
              <a:buSzPct val="100000"/>
              <a:buFont typeface="Arial"/>
              <a:buChar char="●"/>
            </a:pPr>
            <a:r>
              <a:rPr lang="en" sz="1200"/>
              <a:t>Some of the skills don’t make sense in the scope of the class</a:t>
            </a:r>
          </a:p>
          <a:p>
            <a:pPr marL="457200" lvl="0" indent="-304800" rtl="0">
              <a:spcBef>
                <a:spcPts val="600"/>
              </a:spcBef>
              <a:buClr>
                <a:srgbClr val="000000"/>
              </a:buClr>
              <a:buSzPct val="100000"/>
              <a:buFont typeface="Arial"/>
              <a:buChar char="●"/>
            </a:pPr>
            <a:r>
              <a:rPr lang="en" sz="1200"/>
              <a:t>Project is fun, but doesn’t seem content driven in early stages</a:t>
            </a:r>
          </a:p>
          <a:p>
            <a:pPr lvl="0" rtl="0">
              <a:spcBef>
                <a:spcPts val="600"/>
              </a:spcBef>
              <a:buClr>
                <a:srgbClr val="000000"/>
              </a:buClr>
              <a:buFont typeface="Arial"/>
              <a:buNone/>
            </a:pPr>
            <a:endParaRPr sz="1200"/>
          </a:p>
          <a:p>
            <a:pPr lvl="0" rtl="0">
              <a:spcBef>
                <a:spcPts val="600"/>
              </a:spcBef>
              <a:buClr>
                <a:schemeClr val="dk1"/>
              </a:buClr>
              <a:buFont typeface="Arial"/>
              <a:buNone/>
            </a:pPr>
            <a:endParaRPr sz="1200"/>
          </a:p>
          <a:p>
            <a:pPr>
              <a:spcBef>
                <a:spcPts val="0"/>
              </a:spcBef>
              <a:buNone/>
            </a:pPr>
            <a:endParaRP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Kimi</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Kimi</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sz="1800"/>
              <a:t>Kim</a:t>
            </a:r>
          </a:p>
          <a:p>
            <a:pPr rtl="0">
              <a:spcBef>
                <a:spcPts val="0"/>
              </a:spcBef>
              <a:buNone/>
            </a:pPr>
            <a:endParaRPr sz="1800"/>
          </a:p>
          <a:p>
            <a:pPr rtl="0">
              <a:spcBef>
                <a:spcPts val="0"/>
              </a:spcBef>
              <a:buNone/>
            </a:pPr>
            <a:r>
              <a:rPr lang="en" sz="1800"/>
              <a:t>When a student is engaged they have a </a:t>
            </a:r>
          </a:p>
          <a:p>
            <a:pPr rtl="0">
              <a:spcBef>
                <a:spcPts val="0"/>
              </a:spcBef>
              <a:buNone/>
            </a:pPr>
            <a:r>
              <a:rPr lang="en" sz="1800"/>
              <a:t>positive affect</a:t>
            </a:r>
          </a:p>
          <a:p>
            <a:pPr rtl="0">
              <a:spcBef>
                <a:spcPts val="0"/>
              </a:spcBef>
              <a:buNone/>
            </a:pPr>
            <a:r>
              <a:rPr lang="en" sz="1800"/>
              <a:t>sustained behavior to complete the task</a:t>
            </a:r>
          </a:p>
          <a:p>
            <a:pPr rtl="0">
              <a:spcBef>
                <a:spcPts val="0"/>
              </a:spcBef>
              <a:buNone/>
            </a:pPr>
            <a:r>
              <a:rPr lang="en" sz="1800"/>
              <a:t>produce a positive product</a:t>
            </a:r>
          </a:p>
          <a:p>
            <a:pPr rtl="0">
              <a:spcBef>
                <a:spcPts val="0"/>
              </a:spcBef>
              <a:buNone/>
            </a:pPr>
            <a:endParaRPr sz="1800"/>
          </a:p>
          <a:p>
            <a:pPr rtl="0">
              <a:spcBef>
                <a:spcPts val="0"/>
              </a:spcBef>
              <a:buNone/>
            </a:pPr>
            <a:endParaRPr/>
          </a:p>
          <a:p>
            <a:pPr rtl="0">
              <a:spcBef>
                <a:spcPts val="0"/>
              </a:spcBef>
              <a:buNone/>
            </a:pPr>
            <a:r>
              <a:rPr lang="en" sz="2400"/>
              <a:t>Complex construct</a:t>
            </a:r>
          </a:p>
          <a:p>
            <a:pPr rtl="0">
              <a:spcBef>
                <a:spcPts val="0"/>
              </a:spcBef>
              <a:buNone/>
            </a:pPr>
            <a:endParaRPr/>
          </a:p>
          <a:p>
            <a:pPr rtl="0">
              <a:spcBef>
                <a:spcPts val="0"/>
              </a:spcBef>
              <a:buNone/>
            </a:pPr>
            <a:r>
              <a:rPr lang="en" sz="2400"/>
              <a:t>Effort, Involvement, Investment</a:t>
            </a:r>
          </a:p>
          <a:p>
            <a:pPr>
              <a:spcBef>
                <a:spcPts val="0"/>
              </a:spcBef>
              <a:buNone/>
            </a:pPr>
            <a:r>
              <a:rPr lang="en" sz="2400"/>
              <a:t>Ultimate engagement = Flow where skill set is adequate to meet the challenge. In the zone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sz="1800"/>
              <a:t>Kim</a:t>
            </a:r>
          </a:p>
          <a:p>
            <a:pPr rtl="0">
              <a:spcBef>
                <a:spcPts val="0"/>
              </a:spcBef>
              <a:buNone/>
            </a:pPr>
            <a:r>
              <a:rPr lang="en" sz="1800"/>
              <a:t>Supporting players in engagement</a:t>
            </a:r>
          </a:p>
          <a:p>
            <a:pPr rtl="0">
              <a:spcBef>
                <a:spcPts val="0"/>
              </a:spcBef>
              <a:buNone/>
            </a:pPr>
            <a:r>
              <a:rPr lang="en" sz="1800"/>
              <a:t>Skill set</a:t>
            </a:r>
          </a:p>
          <a:p>
            <a:pPr rtl="0">
              <a:spcBef>
                <a:spcPts val="0"/>
              </a:spcBef>
              <a:buNone/>
            </a:pPr>
            <a:r>
              <a:rPr lang="en" sz="1800"/>
              <a:t>Challenging enough</a:t>
            </a:r>
          </a:p>
          <a:p>
            <a:pPr rtl="0">
              <a:spcBef>
                <a:spcPts val="0"/>
              </a:spcBef>
              <a:buNone/>
            </a:pPr>
            <a:r>
              <a:rPr lang="en" sz="1800"/>
              <a:t>Motivated</a:t>
            </a:r>
          </a:p>
          <a:p>
            <a:pPr lvl="0" rtl="0">
              <a:spcBef>
                <a:spcPts val="0"/>
              </a:spcBef>
              <a:buNone/>
            </a:pPr>
            <a:r>
              <a:rPr lang="en" sz="1800"/>
              <a:t>Believes they can successfully accomplish the task at hand.</a:t>
            </a:r>
          </a:p>
          <a:p>
            <a:pPr lvl="0" rtl="0">
              <a:spcBef>
                <a:spcPts val="0"/>
              </a:spcBef>
              <a:buNone/>
            </a:pPr>
            <a:endParaRPr/>
          </a:p>
          <a:p>
            <a:pPr lvl="0" rtl="0">
              <a:spcBef>
                <a:spcPts val="0"/>
              </a:spcBef>
              <a:buNone/>
            </a:pPr>
            <a:r>
              <a:rPr lang="en" sz="2400"/>
              <a:t>Complex construct</a:t>
            </a:r>
          </a:p>
          <a:p>
            <a:pPr lvl="0" rtl="0">
              <a:spcBef>
                <a:spcPts val="0"/>
              </a:spcBef>
              <a:buNone/>
            </a:pPr>
            <a:endParaRPr/>
          </a:p>
          <a:p>
            <a:pPr rtl="0">
              <a:spcBef>
                <a:spcPts val="0"/>
              </a:spcBef>
              <a:buNone/>
            </a:pPr>
            <a:r>
              <a:rPr lang="en" sz="2400"/>
              <a:t>Effort, Involvement, Investment</a:t>
            </a:r>
          </a:p>
          <a:p>
            <a:pPr rtl="0">
              <a:spcBef>
                <a:spcPts val="0"/>
              </a:spcBef>
              <a:buNone/>
            </a:pPr>
            <a:r>
              <a:rPr lang="en" sz="2400"/>
              <a:t>Deep attention to the learning task</a:t>
            </a:r>
          </a:p>
          <a:p>
            <a:pPr rtl="0">
              <a:spcBef>
                <a:spcPts val="0"/>
              </a:spcBef>
              <a:buNone/>
            </a:pPr>
            <a:r>
              <a:rPr lang="en" sz="2400"/>
              <a:t>Activation of cognitive processes</a:t>
            </a:r>
          </a:p>
          <a:p>
            <a:pPr rtl="0">
              <a:spcBef>
                <a:spcPts val="0"/>
              </a:spcBef>
              <a:buNone/>
            </a:pPr>
            <a:r>
              <a:rPr lang="en" sz="2400"/>
              <a:t>rehearsal</a:t>
            </a:r>
          </a:p>
          <a:p>
            <a:pPr rtl="0">
              <a:spcBef>
                <a:spcPts val="0"/>
              </a:spcBef>
              <a:buNone/>
            </a:pPr>
            <a:r>
              <a:rPr lang="en" sz="2400"/>
              <a:t>organization</a:t>
            </a:r>
          </a:p>
          <a:p>
            <a:pPr rtl="0">
              <a:spcBef>
                <a:spcPts val="0"/>
              </a:spcBef>
              <a:buNone/>
            </a:pPr>
            <a:r>
              <a:rPr lang="en" sz="2400"/>
              <a:t>visual imagery</a:t>
            </a:r>
          </a:p>
          <a:p>
            <a:pPr lvl="0" rtl="0">
              <a:spcBef>
                <a:spcPts val="0"/>
              </a:spcBef>
              <a:buNone/>
            </a:pPr>
            <a:r>
              <a:rPr lang="en" sz="2400"/>
              <a:t>use of metacognitive skills where am I in this task, what do I need to do to complete it successfully?</a:t>
            </a:r>
          </a:p>
          <a:p>
            <a:pPr lvl="0" rtl="0">
              <a:spcBef>
                <a:spcPts val="0"/>
              </a:spcBef>
              <a:buNone/>
            </a:pPr>
            <a:r>
              <a:rPr lang="en" sz="2400"/>
              <a:t>Ultimate engagement = Flow where skill set is adequate to meet the challenge. In the zone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sz="1800"/>
              <a:t>Kim</a:t>
            </a:r>
          </a:p>
          <a:p>
            <a:pPr rtl="0">
              <a:spcBef>
                <a:spcPts val="0"/>
              </a:spcBef>
              <a:buNone/>
            </a:pPr>
            <a:r>
              <a:rPr lang="en" sz="1800"/>
              <a:t>build relationships</a:t>
            </a:r>
          </a:p>
          <a:p>
            <a:pPr rtl="0">
              <a:spcBef>
                <a:spcPts val="0"/>
              </a:spcBef>
              <a:buNone/>
            </a:pPr>
            <a:r>
              <a:rPr lang="en" sz="1800"/>
              <a:t>Student to instructor</a:t>
            </a:r>
          </a:p>
          <a:p>
            <a:pPr rtl="0">
              <a:spcBef>
                <a:spcPts val="0"/>
              </a:spcBef>
              <a:buNone/>
            </a:pPr>
            <a:r>
              <a:rPr lang="en" sz="1800"/>
              <a:t>Student to student</a:t>
            </a:r>
          </a:p>
          <a:p>
            <a:pPr rtl="0">
              <a:spcBef>
                <a:spcPts val="0"/>
              </a:spcBef>
              <a:buNone/>
            </a:pPr>
            <a:r>
              <a:rPr lang="en" sz="1800"/>
              <a:t>What do students need to successfully complete the task?</a:t>
            </a:r>
          </a:p>
          <a:p>
            <a:pPr>
              <a:spcBef>
                <a:spcPts val="0"/>
              </a:spcBef>
              <a:buNone/>
            </a:pPr>
            <a:r>
              <a:rPr lang="en" sz="1800"/>
              <a:t>Do they need help with special skills--such as technology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Kim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Kim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sz="2400"/>
              <a:t>Kim</a:t>
            </a:r>
          </a:p>
          <a:p>
            <a:pPr rtl="0">
              <a:spcBef>
                <a:spcPts val="0"/>
              </a:spcBef>
              <a:buNone/>
            </a:pPr>
            <a:endParaRPr/>
          </a:p>
          <a:p>
            <a:pPr rtl="0">
              <a:spcBef>
                <a:spcPts val="0"/>
              </a:spcBef>
              <a:buNone/>
            </a:pPr>
            <a:r>
              <a:rPr lang="en" sz="2400"/>
              <a:t>21st Century Skills</a:t>
            </a:r>
          </a:p>
          <a:p>
            <a:pPr rtl="0">
              <a:spcBef>
                <a:spcPts val="0"/>
              </a:spcBef>
              <a:buNone/>
            </a:pPr>
            <a:endParaRPr sz="2400"/>
          </a:p>
          <a:p>
            <a:pPr lvl="0" rtl="0">
              <a:lnSpc>
                <a:spcPct val="113333"/>
              </a:lnSpc>
              <a:spcBef>
                <a:spcPts val="0"/>
              </a:spcBef>
              <a:buClr>
                <a:schemeClr val="dk1"/>
              </a:buClr>
              <a:buSzPct val="45833"/>
              <a:buFont typeface="Arial"/>
              <a:buNone/>
            </a:pPr>
            <a:r>
              <a:rPr lang="en" sz="2400" b="1">
                <a:solidFill>
                  <a:schemeClr val="dk1"/>
                </a:solidFill>
              </a:rPr>
              <a:t>Learning Skills</a:t>
            </a:r>
          </a:p>
          <a:p>
            <a:pPr marL="457200" lvl="0" indent="-381000" rtl="0">
              <a:lnSpc>
                <a:spcPct val="145454"/>
              </a:lnSpc>
              <a:spcBef>
                <a:spcPts val="200"/>
              </a:spcBef>
              <a:spcAft>
                <a:spcPts val="600"/>
              </a:spcAft>
              <a:buClr>
                <a:srgbClr val="2D2D2D"/>
              </a:buClr>
              <a:buSzPct val="100000"/>
              <a:buFont typeface="Wingdings"/>
              <a:buChar char="§"/>
            </a:pPr>
            <a:r>
              <a:rPr lang="en" sz="2400">
                <a:solidFill>
                  <a:srgbClr val="2D2D2D"/>
                </a:solidFill>
              </a:rPr>
              <a:t>Critical Thinking</a:t>
            </a:r>
          </a:p>
          <a:p>
            <a:pPr marL="457200" lvl="0" indent="-381000" rtl="0">
              <a:lnSpc>
                <a:spcPct val="145454"/>
              </a:lnSpc>
              <a:spcBef>
                <a:spcPts val="200"/>
              </a:spcBef>
              <a:spcAft>
                <a:spcPts val="600"/>
              </a:spcAft>
              <a:buClr>
                <a:srgbClr val="2D2D2D"/>
              </a:buClr>
              <a:buSzPct val="100000"/>
              <a:buFont typeface="Wingdings"/>
              <a:buChar char="§"/>
            </a:pPr>
            <a:r>
              <a:rPr lang="en" sz="2400">
                <a:solidFill>
                  <a:srgbClr val="2D2D2D"/>
                </a:solidFill>
              </a:rPr>
              <a:t>Creative Thinking</a:t>
            </a:r>
          </a:p>
          <a:p>
            <a:pPr marL="457200" lvl="0" indent="-381000" rtl="0">
              <a:lnSpc>
                <a:spcPct val="145454"/>
              </a:lnSpc>
              <a:spcBef>
                <a:spcPts val="200"/>
              </a:spcBef>
              <a:spcAft>
                <a:spcPts val="600"/>
              </a:spcAft>
              <a:buClr>
                <a:srgbClr val="2D2D2D"/>
              </a:buClr>
              <a:buSzPct val="100000"/>
              <a:buFont typeface="Wingdings"/>
              <a:buChar char="§"/>
            </a:pPr>
            <a:r>
              <a:rPr lang="en" sz="2400">
                <a:solidFill>
                  <a:srgbClr val="2D2D2D"/>
                </a:solidFill>
              </a:rPr>
              <a:t>Collaborating</a:t>
            </a:r>
          </a:p>
          <a:p>
            <a:pPr marL="457200" lvl="0" indent="-381000" rtl="0">
              <a:lnSpc>
                <a:spcPct val="145454"/>
              </a:lnSpc>
              <a:spcBef>
                <a:spcPts val="200"/>
              </a:spcBef>
              <a:spcAft>
                <a:spcPts val="600"/>
              </a:spcAft>
              <a:buClr>
                <a:srgbClr val="2D2D2D"/>
              </a:buClr>
              <a:buSzPct val="100000"/>
              <a:buFont typeface="Wingdings"/>
              <a:buChar char="§"/>
            </a:pPr>
            <a:r>
              <a:rPr lang="en" sz="2400">
                <a:solidFill>
                  <a:srgbClr val="2D2D2D"/>
                </a:solidFill>
              </a:rPr>
              <a:t>Communicating</a:t>
            </a:r>
          </a:p>
          <a:p>
            <a:pPr lvl="0" rtl="0">
              <a:lnSpc>
                <a:spcPct val="113333"/>
              </a:lnSpc>
              <a:spcBef>
                <a:spcPts val="0"/>
              </a:spcBef>
              <a:buClr>
                <a:schemeClr val="dk1"/>
              </a:buClr>
              <a:buSzPct val="45833"/>
              <a:buFont typeface="Arial"/>
              <a:buNone/>
            </a:pPr>
            <a:r>
              <a:rPr lang="en" sz="2400" b="1">
                <a:solidFill>
                  <a:schemeClr val="dk1"/>
                </a:solidFill>
              </a:rPr>
              <a:t>Literacy Skills</a:t>
            </a:r>
          </a:p>
          <a:p>
            <a:pPr marL="457200" lvl="0" indent="-381000" rtl="0">
              <a:lnSpc>
                <a:spcPct val="145454"/>
              </a:lnSpc>
              <a:spcBef>
                <a:spcPts val="200"/>
              </a:spcBef>
              <a:spcAft>
                <a:spcPts val="600"/>
              </a:spcAft>
              <a:buClr>
                <a:srgbClr val="2D2D2D"/>
              </a:buClr>
              <a:buSzPct val="100000"/>
              <a:buFont typeface="Wingdings"/>
              <a:buChar char="§"/>
            </a:pPr>
            <a:r>
              <a:rPr lang="en" sz="2400">
                <a:solidFill>
                  <a:srgbClr val="2D2D2D"/>
                </a:solidFill>
              </a:rPr>
              <a:t>Information Literacy</a:t>
            </a:r>
          </a:p>
          <a:p>
            <a:pPr marL="457200" lvl="0" indent="-381000" rtl="0">
              <a:lnSpc>
                <a:spcPct val="145454"/>
              </a:lnSpc>
              <a:spcBef>
                <a:spcPts val="200"/>
              </a:spcBef>
              <a:spcAft>
                <a:spcPts val="600"/>
              </a:spcAft>
              <a:buClr>
                <a:srgbClr val="2D2D2D"/>
              </a:buClr>
              <a:buSzPct val="100000"/>
              <a:buFont typeface="Wingdings"/>
              <a:buChar char="§"/>
            </a:pPr>
            <a:r>
              <a:rPr lang="en" sz="2400">
                <a:solidFill>
                  <a:srgbClr val="2D2D2D"/>
                </a:solidFill>
              </a:rPr>
              <a:t>Media Literacy</a:t>
            </a:r>
          </a:p>
          <a:p>
            <a:pPr marL="457200" lvl="0" indent="-381000" rtl="0">
              <a:lnSpc>
                <a:spcPct val="145454"/>
              </a:lnSpc>
              <a:spcBef>
                <a:spcPts val="200"/>
              </a:spcBef>
              <a:spcAft>
                <a:spcPts val="600"/>
              </a:spcAft>
              <a:buClr>
                <a:srgbClr val="2D2D2D"/>
              </a:buClr>
              <a:buSzPct val="100000"/>
              <a:buFont typeface="Wingdings"/>
              <a:buChar char="§"/>
            </a:pPr>
            <a:r>
              <a:rPr lang="en" sz="2400">
                <a:solidFill>
                  <a:srgbClr val="2D2D2D"/>
                </a:solidFill>
              </a:rPr>
              <a:t>Technology Literacy</a:t>
            </a:r>
          </a:p>
          <a:p>
            <a:pPr lvl="0" rtl="0">
              <a:lnSpc>
                <a:spcPct val="113333"/>
              </a:lnSpc>
              <a:spcBef>
                <a:spcPts val="0"/>
              </a:spcBef>
              <a:buClr>
                <a:schemeClr val="dk1"/>
              </a:buClr>
              <a:buSzPct val="45833"/>
              <a:buFont typeface="Arial"/>
              <a:buNone/>
            </a:pPr>
            <a:r>
              <a:rPr lang="en" sz="2400" b="1">
                <a:solidFill>
                  <a:schemeClr val="dk1"/>
                </a:solidFill>
              </a:rPr>
              <a:t>Life Skills</a:t>
            </a:r>
          </a:p>
          <a:p>
            <a:pPr marL="457200" lvl="0" indent="-381000" rtl="0">
              <a:lnSpc>
                <a:spcPct val="145454"/>
              </a:lnSpc>
              <a:spcBef>
                <a:spcPts val="200"/>
              </a:spcBef>
              <a:spcAft>
                <a:spcPts val="600"/>
              </a:spcAft>
              <a:buClr>
                <a:srgbClr val="2D2D2D"/>
              </a:buClr>
              <a:buSzPct val="100000"/>
              <a:buFont typeface="Wingdings"/>
              <a:buChar char="§"/>
            </a:pPr>
            <a:r>
              <a:rPr lang="en" sz="2400">
                <a:solidFill>
                  <a:srgbClr val="2D2D2D"/>
                </a:solidFill>
              </a:rPr>
              <a:t>Flexibility</a:t>
            </a:r>
          </a:p>
          <a:p>
            <a:pPr marL="457200" lvl="0" indent="-381000" rtl="0">
              <a:lnSpc>
                <a:spcPct val="145454"/>
              </a:lnSpc>
              <a:spcBef>
                <a:spcPts val="200"/>
              </a:spcBef>
              <a:spcAft>
                <a:spcPts val="600"/>
              </a:spcAft>
              <a:buClr>
                <a:srgbClr val="2D2D2D"/>
              </a:buClr>
              <a:buSzPct val="100000"/>
              <a:buFont typeface="Wingdings"/>
              <a:buChar char="§"/>
            </a:pPr>
            <a:r>
              <a:rPr lang="en" sz="2400">
                <a:solidFill>
                  <a:srgbClr val="2D2D2D"/>
                </a:solidFill>
              </a:rPr>
              <a:t>Initiative</a:t>
            </a:r>
          </a:p>
          <a:p>
            <a:pPr marL="457200" lvl="0" indent="-381000" rtl="0">
              <a:lnSpc>
                <a:spcPct val="145454"/>
              </a:lnSpc>
              <a:spcBef>
                <a:spcPts val="200"/>
              </a:spcBef>
              <a:spcAft>
                <a:spcPts val="600"/>
              </a:spcAft>
              <a:buClr>
                <a:srgbClr val="2D2D2D"/>
              </a:buClr>
              <a:buSzPct val="100000"/>
              <a:buFont typeface="Wingdings"/>
              <a:buChar char="§"/>
            </a:pPr>
            <a:r>
              <a:rPr lang="en" sz="2400">
                <a:solidFill>
                  <a:srgbClr val="2D2D2D"/>
                </a:solidFill>
              </a:rPr>
              <a:t>Social Skills</a:t>
            </a:r>
          </a:p>
          <a:p>
            <a:pPr marL="457200" lvl="0" indent="-381000" rtl="0">
              <a:lnSpc>
                <a:spcPct val="145454"/>
              </a:lnSpc>
              <a:spcBef>
                <a:spcPts val="200"/>
              </a:spcBef>
              <a:spcAft>
                <a:spcPts val="600"/>
              </a:spcAft>
              <a:buClr>
                <a:srgbClr val="2D2D2D"/>
              </a:buClr>
              <a:buSzPct val="100000"/>
              <a:buFont typeface="Wingdings"/>
              <a:buChar char="§"/>
            </a:pPr>
            <a:r>
              <a:rPr lang="en" sz="2400">
                <a:solidFill>
                  <a:srgbClr val="2D2D2D"/>
                </a:solidFill>
              </a:rPr>
              <a:t>Productivity</a:t>
            </a:r>
          </a:p>
          <a:p>
            <a:pPr marL="457200" lvl="0" indent="-381000" rtl="0">
              <a:lnSpc>
                <a:spcPct val="145454"/>
              </a:lnSpc>
              <a:spcBef>
                <a:spcPts val="200"/>
              </a:spcBef>
              <a:spcAft>
                <a:spcPts val="600"/>
              </a:spcAft>
              <a:buClr>
                <a:srgbClr val="2D2D2D"/>
              </a:buClr>
              <a:buSzPct val="100000"/>
              <a:buFont typeface="Wingdings"/>
              <a:buChar char="§"/>
            </a:pPr>
            <a:r>
              <a:rPr lang="en" sz="2400">
                <a:solidFill>
                  <a:srgbClr val="2D2D2D"/>
                </a:solidFill>
              </a:rPr>
              <a:t>Leadership</a:t>
            </a:r>
          </a:p>
          <a:p>
            <a:pPr marL="457200" lvl="0" indent="-381000" rtl="0">
              <a:lnSpc>
                <a:spcPct val="145454"/>
              </a:lnSpc>
              <a:spcBef>
                <a:spcPts val="200"/>
              </a:spcBef>
              <a:spcAft>
                <a:spcPts val="600"/>
              </a:spcAft>
              <a:buClr>
                <a:srgbClr val="2D2D2D"/>
              </a:buClr>
              <a:buFont typeface="Wingdings"/>
              <a:buChar char="§"/>
            </a:pPr>
            <a:endParaRPr sz="2400">
              <a:solidFill>
                <a:srgbClr val="2D2D2D"/>
              </a:solidFill>
            </a:endParaRPr>
          </a:p>
          <a:p>
            <a:pPr rtl="0">
              <a:spcBef>
                <a:spcPts val="0"/>
              </a:spcBef>
              <a:buNone/>
            </a:pPr>
            <a:endParaRPr sz="2400"/>
          </a:p>
          <a:p>
            <a:pPr rtl="0">
              <a:spcBef>
                <a:spcPts val="0"/>
              </a:spcBef>
              <a:buNone/>
            </a:pPr>
            <a:endParaRPr sz="2400"/>
          </a:p>
          <a:p>
            <a:pPr rtl="0">
              <a:spcBef>
                <a:spcPts val="0"/>
              </a:spcBef>
              <a:buNone/>
            </a:pPr>
            <a:r>
              <a:rPr lang="en" sz="2400"/>
              <a:t>21st Century Skills</a:t>
            </a:r>
          </a:p>
          <a:p>
            <a:pPr>
              <a:spcBef>
                <a:spcPts val="0"/>
              </a:spcBef>
              <a:buNone/>
            </a:pPr>
            <a:endParaRPr sz="2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381000" y="3042000"/>
            <a:ext cx="2835275" cy="602456"/>
          </a:xfrm>
          <a:custGeom>
            <a:avLst/>
            <a:gdLst/>
            <a:ahLst/>
            <a:cxnLst/>
            <a:rect l="0" t="0" r="0" b="0"/>
            <a:pathLst>
              <a:path w="3572" h="1012" extrusionOk="0">
                <a:moveTo>
                  <a:pt x="1427" y="303"/>
                </a:moveTo>
                <a:lnTo>
                  <a:pt x="1427" y="303"/>
                </a:lnTo>
                <a:lnTo>
                  <a:pt x="1427" y="0"/>
                </a:lnTo>
                <a:lnTo>
                  <a:pt x="0" y="0"/>
                </a:lnTo>
                <a:lnTo>
                  <a:pt x="0" y="594"/>
                </a:lnTo>
                <a:lnTo>
                  <a:pt x="0" y="594"/>
                </a:lnTo>
                <a:lnTo>
                  <a:pt x="0" y="615"/>
                </a:lnTo>
                <a:lnTo>
                  <a:pt x="1" y="636"/>
                </a:lnTo>
                <a:lnTo>
                  <a:pt x="5" y="658"/>
                </a:lnTo>
                <a:lnTo>
                  <a:pt x="10" y="679"/>
                </a:lnTo>
                <a:lnTo>
                  <a:pt x="16" y="698"/>
                </a:lnTo>
                <a:lnTo>
                  <a:pt x="23" y="718"/>
                </a:lnTo>
                <a:lnTo>
                  <a:pt x="31" y="738"/>
                </a:lnTo>
                <a:lnTo>
                  <a:pt x="39" y="757"/>
                </a:lnTo>
                <a:lnTo>
                  <a:pt x="49" y="775"/>
                </a:lnTo>
                <a:lnTo>
                  <a:pt x="60" y="793"/>
                </a:lnTo>
                <a:lnTo>
                  <a:pt x="73" y="811"/>
                </a:lnTo>
                <a:lnTo>
                  <a:pt x="86" y="827"/>
                </a:lnTo>
                <a:lnTo>
                  <a:pt x="99" y="844"/>
                </a:lnTo>
                <a:lnTo>
                  <a:pt x="114" y="860"/>
                </a:lnTo>
                <a:lnTo>
                  <a:pt x="130" y="875"/>
                </a:lnTo>
                <a:lnTo>
                  <a:pt x="147" y="889"/>
                </a:lnTo>
                <a:lnTo>
                  <a:pt x="165" y="902"/>
                </a:lnTo>
                <a:lnTo>
                  <a:pt x="183" y="917"/>
                </a:lnTo>
                <a:lnTo>
                  <a:pt x="202" y="929"/>
                </a:lnTo>
                <a:lnTo>
                  <a:pt x="222" y="940"/>
                </a:lnTo>
                <a:lnTo>
                  <a:pt x="243" y="951"/>
                </a:lnTo>
                <a:lnTo>
                  <a:pt x="264" y="961"/>
                </a:lnTo>
                <a:lnTo>
                  <a:pt x="285" y="971"/>
                </a:lnTo>
                <a:lnTo>
                  <a:pt x="308" y="979"/>
                </a:lnTo>
                <a:lnTo>
                  <a:pt x="331" y="986"/>
                </a:lnTo>
                <a:lnTo>
                  <a:pt x="354" y="992"/>
                </a:lnTo>
                <a:lnTo>
                  <a:pt x="378" y="999"/>
                </a:lnTo>
                <a:lnTo>
                  <a:pt x="403" y="1004"/>
                </a:lnTo>
                <a:lnTo>
                  <a:pt x="427" y="1007"/>
                </a:lnTo>
                <a:lnTo>
                  <a:pt x="454" y="1010"/>
                </a:lnTo>
                <a:lnTo>
                  <a:pt x="478" y="1012"/>
                </a:lnTo>
                <a:lnTo>
                  <a:pt x="504" y="1012"/>
                </a:lnTo>
                <a:lnTo>
                  <a:pt x="3572" y="1012"/>
                </a:lnTo>
                <a:lnTo>
                  <a:pt x="3572" y="760"/>
                </a:lnTo>
                <a:lnTo>
                  <a:pt x="1882" y="760"/>
                </a:lnTo>
                <a:lnTo>
                  <a:pt x="1882" y="760"/>
                </a:lnTo>
                <a:lnTo>
                  <a:pt x="1859" y="759"/>
                </a:lnTo>
                <a:lnTo>
                  <a:pt x="1836" y="757"/>
                </a:lnTo>
                <a:lnTo>
                  <a:pt x="1814" y="754"/>
                </a:lnTo>
                <a:lnTo>
                  <a:pt x="1791" y="751"/>
                </a:lnTo>
                <a:lnTo>
                  <a:pt x="1768" y="746"/>
                </a:lnTo>
                <a:lnTo>
                  <a:pt x="1747" y="739"/>
                </a:lnTo>
                <a:lnTo>
                  <a:pt x="1725" y="733"/>
                </a:lnTo>
                <a:lnTo>
                  <a:pt x="1704" y="724"/>
                </a:lnTo>
                <a:lnTo>
                  <a:pt x="1685" y="715"/>
                </a:lnTo>
                <a:lnTo>
                  <a:pt x="1665" y="705"/>
                </a:lnTo>
                <a:lnTo>
                  <a:pt x="1645" y="693"/>
                </a:lnTo>
                <a:lnTo>
                  <a:pt x="1627" y="682"/>
                </a:lnTo>
                <a:lnTo>
                  <a:pt x="1609" y="669"/>
                </a:lnTo>
                <a:lnTo>
                  <a:pt x="1592" y="656"/>
                </a:lnTo>
                <a:lnTo>
                  <a:pt x="1575" y="641"/>
                </a:lnTo>
                <a:lnTo>
                  <a:pt x="1560" y="627"/>
                </a:lnTo>
                <a:lnTo>
                  <a:pt x="1544" y="610"/>
                </a:lnTo>
                <a:lnTo>
                  <a:pt x="1529" y="594"/>
                </a:lnTo>
                <a:lnTo>
                  <a:pt x="1516" y="576"/>
                </a:lnTo>
                <a:lnTo>
                  <a:pt x="1503" y="558"/>
                </a:lnTo>
                <a:lnTo>
                  <a:pt x="1492" y="540"/>
                </a:lnTo>
                <a:lnTo>
                  <a:pt x="1480" y="520"/>
                </a:lnTo>
                <a:lnTo>
                  <a:pt x="1471" y="501"/>
                </a:lnTo>
                <a:lnTo>
                  <a:pt x="1463" y="481"/>
                </a:lnTo>
                <a:lnTo>
                  <a:pt x="1454" y="460"/>
                </a:lnTo>
                <a:lnTo>
                  <a:pt x="1446" y="439"/>
                </a:lnTo>
                <a:lnTo>
                  <a:pt x="1440" y="418"/>
                </a:lnTo>
                <a:lnTo>
                  <a:pt x="1435" y="395"/>
                </a:lnTo>
                <a:lnTo>
                  <a:pt x="1432" y="372"/>
                </a:lnTo>
                <a:lnTo>
                  <a:pt x="1428" y="349"/>
                </a:lnTo>
                <a:lnTo>
                  <a:pt x="1427" y="326"/>
                </a:lnTo>
                <a:lnTo>
                  <a:pt x="1427" y="303"/>
                </a:lnTo>
                <a:lnTo>
                  <a:pt x="1427" y="303"/>
                </a:lnTo>
                <a:close/>
              </a:path>
            </a:pathLst>
          </a:custGeom>
          <a:solidFill>
            <a:schemeClr val="accent2"/>
          </a:solidFill>
          <a:ln>
            <a:noFill/>
          </a:ln>
        </p:spPr>
        <p:txBody>
          <a:bodyPr lIns="91425" tIns="45700" rIns="91425" bIns="45700" anchor="t" anchorCtr="0">
            <a:noAutofit/>
          </a:bodyPr>
          <a:lstStyle/>
          <a:p>
            <a:pPr>
              <a:spcBef>
                <a:spcPts val="0"/>
              </a:spcBef>
              <a:buNone/>
            </a:pPr>
            <a:endParaRPr/>
          </a:p>
        </p:txBody>
      </p:sp>
      <p:sp>
        <p:nvSpPr>
          <p:cNvPr id="10" name="Shape 10"/>
          <p:cNvSpPr/>
          <p:nvPr/>
        </p:nvSpPr>
        <p:spPr>
          <a:xfrm>
            <a:off x="6781800" y="3494438"/>
            <a:ext cx="1903412" cy="552450"/>
          </a:xfrm>
          <a:custGeom>
            <a:avLst/>
            <a:gdLst/>
            <a:ahLst/>
            <a:cxnLst/>
            <a:rect l="0" t="0" r="0" b="0"/>
            <a:pathLst>
              <a:path w="2398" h="927" extrusionOk="0">
                <a:moveTo>
                  <a:pt x="971" y="708"/>
                </a:moveTo>
                <a:lnTo>
                  <a:pt x="971" y="708"/>
                </a:lnTo>
                <a:lnTo>
                  <a:pt x="971" y="927"/>
                </a:lnTo>
                <a:lnTo>
                  <a:pt x="2398" y="927"/>
                </a:lnTo>
                <a:lnTo>
                  <a:pt x="2398" y="418"/>
                </a:lnTo>
                <a:lnTo>
                  <a:pt x="2398" y="418"/>
                </a:lnTo>
                <a:lnTo>
                  <a:pt x="2398" y="395"/>
                </a:lnTo>
                <a:lnTo>
                  <a:pt x="2395" y="374"/>
                </a:lnTo>
                <a:lnTo>
                  <a:pt x="2392" y="354"/>
                </a:lnTo>
                <a:lnTo>
                  <a:pt x="2389" y="333"/>
                </a:lnTo>
                <a:lnTo>
                  <a:pt x="2382" y="313"/>
                </a:lnTo>
                <a:lnTo>
                  <a:pt x="2375" y="294"/>
                </a:lnTo>
                <a:lnTo>
                  <a:pt x="2367" y="274"/>
                </a:lnTo>
                <a:lnTo>
                  <a:pt x="2359" y="254"/>
                </a:lnTo>
                <a:lnTo>
                  <a:pt x="2348" y="236"/>
                </a:lnTo>
                <a:lnTo>
                  <a:pt x="2338" y="219"/>
                </a:lnTo>
                <a:lnTo>
                  <a:pt x="2325" y="201"/>
                </a:lnTo>
                <a:lnTo>
                  <a:pt x="2312" y="184"/>
                </a:lnTo>
                <a:lnTo>
                  <a:pt x="2299" y="168"/>
                </a:lnTo>
                <a:lnTo>
                  <a:pt x="2282" y="152"/>
                </a:lnTo>
                <a:lnTo>
                  <a:pt x="2268" y="137"/>
                </a:lnTo>
                <a:lnTo>
                  <a:pt x="2250" y="122"/>
                </a:lnTo>
                <a:lnTo>
                  <a:pt x="2233" y="108"/>
                </a:lnTo>
                <a:lnTo>
                  <a:pt x="2214" y="94"/>
                </a:lnTo>
                <a:lnTo>
                  <a:pt x="2196" y="83"/>
                </a:lnTo>
                <a:lnTo>
                  <a:pt x="2176" y="70"/>
                </a:lnTo>
                <a:lnTo>
                  <a:pt x="2155" y="60"/>
                </a:lnTo>
                <a:lnTo>
                  <a:pt x="2134" y="50"/>
                </a:lnTo>
                <a:lnTo>
                  <a:pt x="2113" y="41"/>
                </a:lnTo>
                <a:lnTo>
                  <a:pt x="2090" y="32"/>
                </a:lnTo>
                <a:lnTo>
                  <a:pt x="2067" y="24"/>
                </a:lnTo>
                <a:lnTo>
                  <a:pt x="2044" y="18"/>
                </a:lnTo>
                <a:lnTo>
                  <a:pt x="2020" y="13"/>
                </a:lnTo>
                <a:lnTo>
                  <a:pt x="1995" y="8"/>
                </a:lnTo>
                <a:lnTo>
                  <a:pt x="1971" y="5"/>
                </a:lnTo>
                <a:lnTo>
                  <a:pt x="1944" y="1"/>
                </a:lnTo>
                <a:lnTo>
                  <a:pt x="1920" y="0"/>
                </a:lnTo>
                <a:lnTo>
                  <a:pt x="1894" y="0"/>
                </a:lnTo>
                <a:lnTo>
                  <a:pt x="0" y="0"/>
                </a:lnTo>
                <a:lnTo>
                  <a:pt x="0" y="251"/>
                </a:lnTo>
                <a:lnTo>
                  <a:pt x="514" y="251"/>
                </a:lnTo>
                <a:lnTo>
                  <a:pt x="514" y="251"/>
                </a:lnTo>
                <a:lnTo>
                  <a:pt x="539" y="251"/>
                </a:lnTo>
                <a:lnTo>
                  <a:pt x="562" y="254"/>
                </a:lnTo>
                <a:lnTo>
                  <a:pt x="585" y="256"/>
                </a:lnTo>
                <a:lnTo>
                  <a:pt x="607" y="261"/>
                </a:lnTo>
                <a:lnTo>
                  <a:pt x="629" y="266"/>
                </a:lnTo>
                <a:lnTo>
                  <a:pt x="651" y="272"/>
                </a:lnTo>
                <a:lnTo>
                  <a:pt x="673" y="279"/>
                </a:lnTo>
                <a:lnTo>
                  <a:pt x="692" y="287"/>
                </a:lnTo>
                <a:lnTo>
                  <a:pt x="713" y="297"/>
                </a:lnTo>
                <a:lnTo>
                  <a:pt x="733" y="307"/>
                </a:lnTo>
                <a:lnTo>
                  <a:pt x="753" y="318"/>
                </a:lnTo>
                <a:lnTo>
                  <a:pt x="771" y="330"/>
                </a:lnTo>
                <a:lnTo>
                  <a:pt x="789" y="343"/>
                </a:lnTo>
                <a:lnTo>
                  <a:pt x="805" y="356"/>
                </a:lnTo>
                <a:lnTo>
                  <a:pt x="823" y="370"/>
                </a:lnTo>
                <a:lnTo>
                  <a:pt x="838" y="385"/>
                </a:lnTo>
                <a:lnTo>
                  <a:pt x="854" y="401"/>
                </a:lnTo>
                <a:lnTo>
                  <a:pt x="867" y="418"/>
                </a:lnTo>
                <a:lnTo>
                  <a:pt x="882" y="434"/>
                </a:lnTo>
                <a:lnTo>
                  <a:pt x="893" y="452"/>
                </a:lnTo>
                <a:lnTo>
                  <a:pt x="906" y="472"/>
                </a:lnTo>
                <a:lnTo>
                  <a:pt x="918" y="491"/>
                </a:lnTo>
                <a:lnTo>
                  <a:pt x="927" y="511"/>
                </a:lnTo>
                <a:lnTo>
                  <a:pt x="936" y="530"/>
                </a:lnTo>
                <a:lnTo>
                  <a:pt x="944" y="552"/>
                </a:lnTo>
                <a:lnTo>
                  <a:pt x="952" y="573"/>
                </a:lnTo>
                <a:lnTo>
                  <a:pt x="957" y="594"/>
                </a:lnTo>
                <a:lnTo>
                  <a:pt x="963" y="617"/>
                </a:lnTo>
                <a:lnTo>
                  <a:pt x="967" y="638"/>
                </a:lnTo>
                <a:lnTo>
                  <a:pt x="970" y="661"/>
                </a:lnTo>
                <a:lnTo>
                  <a:pt x="971" y="685"/>
                </a:lnTo>
                <a:lnTo>
                  <a:pt x="971" y="708"/>
                </a:lnTo>
                <a:lnTo>
                  <a:pt x="971" y="708"/>
                </a:lnTo>
                <a:close/>
              </a:path>
            </a:pathLst>
          </a:custGeom>
          <a:solidFill>
            <a:schemeClr val="accent4"/>
          </a:solidFill>
          <a:ln>
            <a:noFill/>
          </a:ln>
        </p:spPr>
        <p:txBody>
          <a:bodyPr lIns="91425" tIns="45700" rIns="91425" bIns="45700" anchor="t" anchorCtr="0">
            <a:noAutofit/>
          </a:bodyPr>
          <a:lstStyle/>
          <a:p>
            <a:pPr>
              <a:spcBef>
                <a:spcPts val="0"/>
              </a:spcBef>
              <a:buNone/>
            </a:pPr>
            <a:endParaRPr/>
          </a:p>
        </p:txBody>
      </p:sp>
      <p:sp>
        <p:nvSpPr>
          <p:cNvPr id="11" name="Shape 11"/>
          <p:cNvSpPr/>
          <p:nvPr/>
        </p:nvSpPr>
        <p:spPr>
          <a:xfrm>
            <a:off x="381000" y="0"/>
            <a:ext cx="1136699" cy="2971799"/>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12" name="Shape 12"/>
          <p:cNvSpPr/>
          <p:nvPr/>
        </p:nvSpPr>
        <p:spPr>
          <a:xfrm>
            <a:off x="3268663" y="3494438"/>
            <a:ext cx="1700099" cy="150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13" name="Shape 13"/>
          <p:cNvSpPr/>
          <p:nvPr/>
        </p:nvSpPr>
        <p:spPr>
          <a:xfrm>
            <a:off x="5021262" y="3494438"/>
            <a:ext cx="1684199" cy="150000"/>
          </a:xfrm>
          <a:prstGeom prst="rect">
            <a:avLst/>
          </a:prstGeom>
          <a:solidFill>
            <a:schemeClr val="lt2"/>
          </a:solidFill>
          <a:ln>
            <a:noFill/>
          </a:ln>
        </p:spPr>
        <p:txBody>
          <a:bodyPr lIns="91425" tIns="45700" rIns="91425" bIns="45700" anchor="t" anchorCtr="0">
            <a:noAutofit/>
          </a:bodyPr>
          <a:lstStyle/>
          <a:p>
            <a:pPr>
              <a:spcBef>
                <a:spcPts val="0"/>
              </a:spcBef>
              <a:buNone/>
            </a:pPr>
            <a:endParaRPr/>
          </a:p>
        </p:txBody>
      </p:sp>
      <p:sp>
        <p:nvSpPr>
          <p:cNvPr id="14" name="Shape 14"/>
          <p:cNvSpPr/>
          <p:nvPr/>
        </p:nvSpPr>
        <p:spPr>
          <a:xfrm>
            <a:off x="7546975" y="4087369"/>
            <a:ext cx="1139824" cy="1057275"/>
          </a:xfrm>
          <a:custGeom>
            <a:avLst/>
            <a:gdLst/>
            <a:ahLst/>
            <a:cxnLst/>
            <a:rect l="0" t="0" r="0" b="0"/>
            <a:pathLst>
              <a:path w="1437" h="1776" extrusionOk="0">
                <a:moveTo>
                  <a:pt x="1435" y="1776"/>
                </a:moveTo>
                <a:lnTo>
                  <a:pt x="0" y="1776"/>
                </a:lnTo>
                <a:lnTo>
                  <a:pt x="2" y="0"/>
                </a:lnTo>
                <a:lnTo>
                  <a:pt x="1437" y="0"/>
                </a:lnTo>
                <a:lnTo>
                  <a:pt x="1435" y="1776"/>
                </a:lnTo>
                <a:close/>
              </a:path>
            </a:pathLst>
          </a:custGeom>
          <a:solidFill>
            <a:schemeClr val="lt2"/>
          </a:solidFill>
          <a:ln>
            <a:noFill/>
          </a:ln>
        </p:spPr>
        <p:txBody>
          <a:bodyPr lIns="91425" tIns="45700" rIns="91425" bIns="45700" anchor="t" anchorCtr="0">
            <a:noAutofit/>
          </a:bodyPr>
          <a:lstStyle/>
          <a:p>
            <a:pPr>
              <a:spcBef>
                <a:spcPts val="0"/>
              </a:spcBef>
              <a:buNone/>
            </a:pPr>
            <a:endParaRPr/>
          </a:p>
        </p:txBody>
      </p:sp>
      <p:sp>
        <p:nvSpPr>
          <p:cNvPr id="15" name="Shape 15"/>
          <p:cNvSpPr txBox="1">
            <a:spLocks noGrp="1"/>
          </p:cNvSpPr>
          <p:nvPr>
            <p:ph type="ctrTitle"/>
          </p:nvPr>
        </p:nvSpPr>
        <p:spPr>
          <a:xfrm>
            <a:off x="2220060" y="2187175"/>
            <a:ext cx="4710000" cy="1238099"/>
          </a:xfrm>
          <a:prstGeom prst="rect">
            <a:avLst/>
          </a:prstGeom>
        </p:spPr>
        <p:txBody>
          <a:bodyPr lIns="91425" tIns="91425" rIns="91425" bIns="91425" anchor="b" anchorCtr="0"/>
          <a:lstStyle>
            <a:lvl1pPr algn="ctr" rtl="0">
              <a:spcBef>
                <a:spcPts val="0"/>
              </a:spcBef>
              <a:buSzPct val="100000"/>
              <a:defRPr sz="4800"/>
            </a:lvl1pPr>
            <a:lvl2pPr algn="ctr" rtl="0">
              <a:spcBef>
                <a:spcPts val="0"/>
              </a:spcBef>
              <a:buSzPct val="100000"/>
              <a:defRPr sz="4800"/>
            </a:lvl2pPr>
            <a:lvl3pPr algn="ctr" rtl="0">
              <a:spcBef>
                <a:spcPts val="0"/>
              </a:spcBef>
              <a:buSzPct val="100000"/>
              <a:defRPr sz="4800"/>
            </a:lvl3pPr>
            <a:lvl4pPr algn="ctr" rtl="0">
              <a:spcBef>
                <a:spcPts val="0"/>
              </a:spcBef>
              <a:buSzPct val="100000"/>
              <a:defRPr sz="4800"/>
            </a:lvl4pPr>
            <a:lvl5pPr algn="ctr" rtl="0">
              <a:spcBef>
                <a:spcPts val="0"/>
              </a:spcBef>
              <a:buSzPct val="100000"/>
              <a:defRPr sz="4800"/>
            </a:lvl5pPr>
            <a:lvl6pPr algn="ctr" rtl="0">
              <a:spcBef>
                <a:spcPts val="0"/>
              </a:spcBef>
              <a:buSzPct val="100000"/>
              <a:defRPr sz="4800"/>
            </a:lvl6pPr>
            <a:lvl7pPr algn="ctr" rtl="0">
              <a:spcBef>
                <a:spcPts val="0"/>
              </a:spcBef>
              <a:buSzPct val="100000"/>
              <a:defRPr sz="4800"/>
            </a:lvl7pPr>
            <a:lvl8pPr algn="ctr" rtl="0">
              <a:spcBef>
                <a:spcPts val="0"/>
              </a:spcBef>
              <a:buSzPct val="100000"/>
              <a:defRPr sz="4800"/>
            </a:lvl8pPr>
            <a:lvl9pPr algn="ctr" rtl="0">
              <a:spcBef>
                <a:spcPts val="0"/>
              </a:spcBef>
              <a:buSzPct val="100000"/>
              <a:defRPr sz="4800"/>
            </a:lvl9pPr>
          </a:lstStyle>
          <a:p>
            <a:endParaRPr/>
          </a:p>
        </p:txBody>
      </p:sp>
      <p:sp>
        <p:nvSpPr>
          <p:cNvPr id="16" name="Shape 16"/>
          <p:cNvSpPr txBox="1">
            <a:spLocks noGrp="1"/>
          </p:cNvSpPr>
          <p:nvPr>
            <p:ph type="subTitle" idx="1"/>
          </p:nvPr>
        </p:nvSpPr>
        <p:spPr>
          <a:xfrm>
            <a:off x="2220060" y="3731180"/>
            <a:ext cx="4710000" cy="663600"/>
          </a:xfrm>
          <a:prstGeom prst="rect">
            <a:avLst/>
          </a:prstGeom>
        </p:spPr>
        <p:txBody>
          <a:bodyPr lIns="91425" tIns="91425" rIns="91425" bIns="91425" anchor="t" anchorCtr="0"/>
          <a:lstStyle>
            <a:lvl1pPr algn="ctr" rtl="0">
              <a:spcBef>
                <a:spcPts val="0"/>
              </a:spcBef>
              <a:buSzPct val="100000"/>
              <a:buNone/>
              <a:defRPr sz="2400"/>
            </a:lvl1pPr>
            <a:lvl2pPr algn="ctr" rtl="0">
              <a:spcBef>
                <a:spcPts val="0"/>
              </a:spcBef>
              <a:buNone/>
              <a:defRPr/>
            </a:lvl2pPr>
            <a:lvl3pPr algn="ctr" rtl="0">
              <a:spcBef>
                <a:spcPts val="0"/>
              </a:spcBef>
              <a:buNone/>
              <a:defRPr/>
            </a:lvl3pPr>
            <a:lvl4pPr algn="ctr" rtl="0">
              <a:spcBef>
                <a:spcPts val="0"/>
              </a:spcBef>
              <a:buSzPct val="100000"/>
              <a:buNone/>
              <a:defRPr sz="2400"/>
            </a:lvl4pPr>
            <a:lvl5pPr algn="ctr" rtl="0">
              <a:spcBef>
                <a:spcPts val="0"/>
              </a:spcBef>
              <a:buSzPct val="100000"/>
              <a:buNone/>
              <a:defRPr sz="2400"/>
            </a:lvl5pPr>
            <a:lvl6pPr algn="ctr" rtl="0">
              <a:spcBef>
                <a:spcPts val="0"/>
              </a:spcBef>
              <a:buSzPct val="100000"/>
              <a:buNone/>
              <a:defRPr sz="2400"/>
            </a:lvl6pPr>
            <a:lvl7pPr algn="ctr" rtl="0">
              <a:spcBef>
                <a:spcPts val="0"/>
              </a:spcBef>
              <a:buSzPct val="100000"/>
              <a:buNone/>
              <a:defRPr sz="2400"/>
            </a:lvl7pPr>
            <a:lvl8pPr algn="ctr" rtl="0">
              <a:spcBef>
                <a:spcPts val="0"/>
              </a:spcBef>
              <a:buSzPct val="100000"/>
              <a:buNone/>
              <a:defRPr sz="2400"/>
            </a:lvl8pPr>
            <a:lvl9pPr algn="ctr" rtl="0">
              <a:spcBef>
                <a:spcPts val="0"/>
              </a:spcBef>
              <a:buSzPct val="100000"/>
              <a:buNone/>
              <a:defRPr sz="2400"/>
            </a:lvl9pPr>
          </a:lstStyle>
          <a:p>
            <a:endParaRPr/>
          </a:p>
        </p:txBody>
      </p:sp>
      <p:sp>
        <p:nvSpPr>
          <p:cNvPr id="17" name="Shape 17"/>
          <p:cNvSpPr txBox="1">
            <a:spLocks noGrp="1"/>
          </p:cNvSpPr>
          <p:nvPr>
            <p:ph type="sldNum" idx="12"/>
          </p:nvPr>
        </p:nvSpPr>
        <p:spPr>
          <a:xfrm>
            <a:off x="8519999" y="470681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152401" y="1028700"/>
            <a:ext cx="2208212" cy="2387203"/>
          </a:xfrm>
          <a:custGeom>
            <a:avLst/>
            <a:gdLst/>
            <a:ahLst/>
            <a:cxnLst/>
            <a:rect l="0" t="0" r="0" b="0"/>
            <a:pathLst>
              <a:path w="2782" h="4010" extrusionOk="0">
                <a:moveTo>
                  <a:pt x="635" y="719"/>
                </a:moveTo>
                <a:lnTo>
                  <a:pt x="635" y="719"/>
                </a:lnTo>
                <a:lnTo>
                  <a:pt x="635" y="4010"/>
                </a:lnTo>
                <a:lnTo>
                  <a:pt x="0" y="4010"/>
                </a:lnTo>
                <a:lnTo>
                  <a:pt x="0" y="418"/>
                </a:lnTo>
                <a:lnTo>
                  <a:pt x="0" y="418"/>
                </a:lnTo>
                <a:lnTo>
                  <a:pt x="0" y="397"/>
                </a:lnTo>
                <a:lnTo>
                  <a:pt x="2" y="376"/>
                </a:lnTo>
                <a:lnTo>
                  <a:pt x="5" y="355"/>
                </a:lnTo>
                <a:lnTo>
                  <a:pt x="10" y="333"/>
                </a:lnTo>
                <a:lnTo>
                  <a:pt x="15" y="314"/>
                </a:lnTo>
                <a:lnTo>
                  <a:pt x="21" y="294"/>
                </a:lnTo>
                <a:lnTo>
                  <a:pt x="29" y="275"/>
                </a:lnTo>
                <a:lnTo>
                  <a:pt x="39" y="255"/>
                </a:lnTo>
                <a:lnTo>
                  <a:pt x="49" y="237"/>
                </a:lnTo>
                <a:lnTo>
                  <a:pt x="60" y="219"/>
                </a:lnTo>
                <a:lnTo>
                  <a:pt x="72" y="201"/>
                </a:lnTo>
                <a:lnTo>
                  <a:pt x="85" y="185"/>
                </a:lnTo>
                <a:lnTo>
                  <a:pt x="100" y="169"/>
                </a:lnTo>
                <a:lnTo>
                  <a:pt x="114" y="152"/>
                </a:lnTo>
                <a:lnTo>
                  <a:pt x="131" y="137"/>
                </a:lnTo>
                <a:lnTo>
                  <a:pt x="147" y="123"/>
                </a:lnTo>
                <a:lnTo>
                  <a:pt x="165" y="110"/>
                </a:lnTo>
                <a:lnTo>
                  <a:pt x="183" y="97"/>
                </a:lnTo>
                <a:lnTo>
                  <a:pt x="202" y="84"/>
                </a:lnTo>
                <a:lnTo>
                  <a:pt x="222" y="72"/>
                </a:lnTo>
                <a:lnTo>
                  <a:pt x="242" y="61"/>
                </a:lnTo>
                <a:lnTo>
                  <a:pt x="263" y="51"/>
                </a:lnTo>
                <a:lnTo>
                  <a:pt x="286" y="41"/>
                </a:lnTo>
                <a:lnTo>
                  <a:pt x="307" y="33"/>
                </a:lnTo>
                <a:lnTo>
                  <a:pt x="330" y="26"/>
                </a:lnTo>
                <a:lnTo>
                  <a:pt x="354" y="20"/>
                </a:lnTo>
                <a:lnTo>
                  <a:pt x="379" y="13"/>
                </a:lnTo>
                <a:lnTo>
                  <a:pt x="403" y="9"/>
                </a:lnTo>
                <a:lnTo>
                  <a:pt x="428" y="5"/>
                </a:lnTo>
                <a:lnTo>
                  <a:pt x="452" y="4"/>
                </a:lnTo>
                <a:lnTo>
                  <a:pt x="478" y="2"/>
                </a:lnTo>
                <a:lnTo>
                  <a:pt x="504" y="0"/>
                </a:lnTo>
                <a:lnTo>
                  <a:pt x="2782" y="0"/>
                </a:lnTo>
                <a:lnTo>
                  <a:pt x="2782" y="263"/>
                </a:lnTo>
                <a:lnTo>
                  <a:pt x="1092" y="263"/>
                </a:lnTo>
                <a:lnTo>
                  <a:pt x="1092" y="263"/>
                </a:lnTo>
                <a:lnTo>
                  <a:pt x="1069" y="263"/>
                </a:lnTo>
                <a:lnTo>
                  <a:pt x="1045" y="265"/>
                </a:lnTo>
                <a:lnTo>
                  <a:pt x="1022" y="268"/>
                </a:lnTo>
                <a:lnTo>
                  <a:pt x="1001" y="271"/>
                </a:lnTo>
                <a:lnTo>
                  <a:pt x="978" y="276"/>
                </a:lnTo>
                <a:lnTo>
                  <a:pt x="957" y="283"/>
                </a:lnTo>
                <a:lnTo>
                  <a:pt x="935" y="291"/>
                </a:lnTo>
                <a:lnTo>
                  <a:pt x="914" y="299"/>
                </a:lnTo>
                <a:lnTo>
                  <a:pt x="895" y="307"/>
                </a:lnTo>
                <a:lnTo>
                  <a:pt x="875" y="317"/>
                </a:lnTo>
                <a:lnTo>
                  <a:pt x="855" y="329"/>
                </a:lnTo>
                <a:lnTo>
                  <a:pt x="838" y="340"/>
                </a:lnTo>
                <a:lnTo>
                  <a:pt x="820" y="353"/>
                </a:lnTo>
                <a:lnTo>
                  <a:pt x="802" y="368"/>
                </a:lnTo>
                <a:lnTo>
                  <a:pt x="785" y="381"/>
                </a:lnTo>
                <a:lnTo>
                  <a:pt x="769" y="397"/>
                </a:lnTo>
                <a:lnTo>
                  <a:pt x="754" y="412"/>
                </a:lnTo>
                <a:lnTo>
                  <a:pt x="740" y="428"/>
                </a:lnTo>
                <a:lnTo>
                  <a:pt x="727" y="446"/>
                </a:lnTo>
                <a:lnTo>
                  <a:pt x="713" y="464"/>
                </a:lnTo>
                <a:lnTo>
                  <a:pt x="702" y="482"/>
                </a:lnTo>
                <a:lnTo>
                  <a:pt x="691" y="502"/>
                </a:lnTo>
                <a:lnTo>
                  <a:pt x="681" y="521"/>
                </a:lnTo>
                <a:lnTo>
                  <a:pt x="671" y="542"/>
                </a:lnTo>
                <a:lnTo>
                  <a:pt x="663" y="562"/>
                </a:lnTo>
                <a:lnTo>
                  <a:pt x="656" y="583"/>
                </a:lnTo>
                <a:lnTo>
                  <a:pt x="650" y="606"/>
                </a:lnTo>
                <a:lnTo>
                  <a:pt x="645" y="627"/>
                </a:lnTo>
                <a:lnTo>
                  <a:pt x="640" y="650"/>
                </a:lnTo>
                <a:lnTo>
                  <a:pt x="638" y="673"/>
                </a:lnTo>
                <a:lnTo>
                  <a:pt x="637" y="696"/>
                </a:lnTo>
                <a:lnTo>
                  <a:pt x="635" y="719"/>
                </a:lnTo>
                <a:lnTo>
                  <a:pt x="635" y="719"/>
                </a:lnTo>
                <a:close/>
              </a:path>
            </a:pathLst>
          </a:custGeom>
          <a:solidFill>
            <a:schemeClr val="lt2"/>
          </a:solidFill>
          <a:ln>
            <a:noFill/>
          </a:ln>
        </p:spPr>
        <p:txBody>
          <a:bodyPr lIns="91425" tIns="45700" rIns="91425" bIns="45700" anchor="t" anchorCtr="0">
            <a:noAutofit/>
          </a:bodyPr>
          <a:lstStyle/>
          <a:p>
            <a:pPr>
              <a:spcBef>
                <a:spcPts val="0"/>
              </a:spcBef>
              <a:buNone/>
            </a:pPr>
            <a:endParaRPr/>
          </a:p>
        </p:txBody>
      </p:sp>
      <p:sp>
        <p:nvSpPr>
          <p:cNvPr id="20" name="Shape 20"/>
          <p:cNvSpPr/>
          <p:nvPr/>
        </p:nvSpPr>
        <p:spPr>
          <a:xfrm>
            <a:off x="152401" y="3481387"/>
            <a:ext cx="498599" cy="1662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21" name="Shape 21"/>
          <p:cNvSpPr/>
          <p:nvPr/>
        </p:nvSpPr>
        <p:spPr>
          <a:xfrm>
            <a:off x="2413000" y="1028700"/>
            <a:ext cx="2432099" cy="156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22" name="Shape 22"/>
          <p:cNvSpPr/>
          <p:nvPr/>
        </p:nvSpPr>
        <p:spPr>
          <a:xfrm>
            <a:off x="4911726" y="1028700"/>
            <a:ext cx="1965299" cy="156000"/>
          </a:xfrm>
          <a:prstGeom prst="rect">
            <a:avLst/>
          </a:prstGeom>
          <a:solidFill>
            <a:srgbClr val="E3BC6D"/>
          </a:solidFill>
          <a:ln>
            <a:noFill/>
          </a:ln>
        </p:spPr>
        <p:txBody>
          <a:bodyPr lIns="91425" tIns="45700" rIns="91425" bIns="45700" anchor="t" anchorCtr="0">
            <a:noAutofit/>
          </a:bodyPr>
          <a:lstStyle/>
          <a:p>
            <a:pPr>
              <a:spcBef>
                <a:spcPts val="0"/>
              </a:spcBef>
              <a:buNone/>
            </a:pPr>
            <a:endParaRPr/>
          </a:p>
        </p:txBody>
      </p:sp>
      <p:sp>
        <p:nvSpPr>
          <p:cNvPr id="23" name="Shape 23"/>
          <p:cNvSpPr/>
          <p:nvPr/>
        </p:nvSpPr>
        <p:spPr>
          <a:xfrm>
            <a:off x="6943725" y="1028700"/>
            <a:ext cx="2200199" cy="156000"/>
          </a:xfrm>
          <a:prstGeom prst="rect">
            <a:avLst/>
          </a:prstGeom>
          <a:solidFill>
            <a:schemeClr val="accent4"/>
          </a:solidFill>
          <a:ln>
            <a:noFill/>
          </a:ln>
        </p:spPr>
        <p:txBody>
          <a:bodyPr lIns="91425" tIns="45700" rIns="91425" bIns="45700" anchor="t" anchorCtr="0">
            <a:noAutofit/>
          </a:bodyPr>
          <a:lstStyle/>
          <a:p>
            <a:pPr>
              <a:spcBef>
                <a:spcPts val="0"/>
              </a:spcBef>
              <a:buNone/>
            </a:pPr>
            <a:endParaRPr/>
          </a:p>
        </p:txBody>
      </p:sp>
      <p:sp>
        <p:nvSpPr>
          <p:cNvPr id="24" name="Shape 24"/>
          <p:cNvSpPr txBox="1">
            <a:spLocks noGrp="1"/>
          </p:cNvSpPr>
          <p:nvPr>
            <p:ph type="body" idx="1"/>
          </p:nvPr>
        </p:nvSpPr>
        <p:spPr>
          <a:xfrm>
            <a:off x="854948" y="1184672"/>
            <a:ext cx="7831799" cy="37412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title"/>
          </p:nvPr>
        </p:nvSpPr>
        <p:spPr>
          <a:xfrm>
            <a:off x="854948" y="162403"/>
            <a:ext cx="7831799" cy="8574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sldNum" idx="12"/>
          </p:nvPr>
        </p:nvSpPr>
        <p:spPr>
          <a:xfrm>
            <a:off x="8519999" y="470681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7"/>
        <p:cNvGrpSpPr/>
        <p:nvPr/>
      </p:nvGrpSpPr>
      <p:grpSpPr>
        <a:xfrm>
          <a:off x="0" y="0"/>
          <a:ext cx="0" cy="0"/>
          <a:chOff x="0" y="0"/>
          <a:chExt cx="0" cy="0"/>
        </a:xfrm>
      </p:grpSpPr>
      <p:sp>
        <p:nvSpPr>
          <p:cNvPr id="28" name="Shape 28"/>
          <p:cNvSpPr/>
          <p:nvPr/>
        </p:nvSpPr>
        <p:spPr>
          <a:xfrm>
            <a:off x="152401" y="1028700"/>
            <a:ext cx="2208212" cy="2387203"/>
          </a:xfrm>
          <a:custGeom>
            <a:avLst/>
            <a:gdLst/>
            <a:ahLst/>
            <a:cxnLst/>
            <a:rect l="0" t="0" r="0" b="0"/>
            <a:pathLst>
              <a:path w="2782" h="4010" extrusionOk="0">
                <a:moveTo>
                  <a:pt x="635" y="719"/>
                </a:moveTo>
                <a:lnTo>
                  <a:pt x="635" y="719"/>
                </a:lnTo>
                <a:lnTo>
                  <a:pt x="635" y="4010"/>
                </a:lnTo>
                <a:lnTo>
                  <a:pt x="0" y="4010"/>
                </a:lnTo>
                <a:lnTo>
                  <a:pt x="0" y="418"/>
                </a:lnTo>
                <a:lnTo>
                  <a:pt x="0" y="418"/>
                </a:lnTo>
                <a:lnTo>
                  <a:pt x="0" y="397"/>
                </a:lnTo>
                <a:lnTo>
                  <a:pt x="2" y="376"/>
                </a:lnTo>
                <a:lnTo>
                  <a:pt x="5" y="355"/>
                </a:lnTo>
                <a:lnTo>
                  <a:pt x="10" y="333"/>
                </a:lnTo>
                <a:lnTo>
                  <a:pt x="15" y="314"/>
                </a:lnTo>
                <a:lnTo>
                  <a:pt x="21" y="294"/>
                </a:lnTo>
                <a:lnTo>
                  <a:pt x="29" y="275"/>
                </a:lnTo>
                <a:lnTo>
                  <a:pt x="39" y="255"/>
                </a:lnTo>
                <a:lnTo>
                  <a:pt x="49" y="237"/>
                </a:lnTo>
                <a:lnTo>
                  <a:pt x="60" y="219"/>
                </a:lnTo>
                <a:lnTo>
                  <a:pt x="72" y="201"/>
                </a:lnTo>
                <a:lnTo>
                  <a:pt x="85" y="185"/>
                </a:lnTo>
                <a:lnTo>
                  <a:pt x="100" y="169"/>
                </a:lnTo>
                <a:lnTo>
                  <a:pt x="114" y="152"/>
                </a:lnTo>
                <a:lnTo>
                  <a:pt x="131" y="137"/>
                </a:lnTo>
                <a:lnTo>
                  <a:pt x="147" y="123"/>
                </a:lnTo>
                <a:lnTo>
                  <a:pt x="165" y="110"/>
                </a:lnTo>
                <a:lnTo>
                  <a:pt x="183" y="97"/>
                </a:lnTo>
                <a:lnTo>
                  <a:pt x="202" y="84"/>
                </a:lnTo>
                <a:lnTo>
                  <a:pt x="222" y="72"/>
                </a:lnTo>
                <a:lnTo>
                  <a:pt x="242" y="61"/>
                </a:lnTo>
                <a:lnTo>
                  <a:pt x="263" y="51"/>
                </a:lnTo>
                <a:lnTo>
                  <a:pt x="286" y="41"/>
                </a:lnTo>
                <a:lnTo>
                  <a:pt x="307" y="33"/>
                </a:lnTo>
                <a:lnTo>
                  <a:pt x="330" y="26"/>
                </a:lnTo>
                <a:lnTo>
                  <a:pt x="354" y="20"/>
                </a:lnTo>
                <a:lnTo>
                  <a:pt x="379" y="13"/>
                </a:lnTo>
                <a:lnTo>
                  <a:pt x="403" y="9"/>
                </a:lnTo>
                <a:lnTo>
                  <a:pt x="428" y="5"/>
                </a:lnTo>
                <a:lnTo>
                  <a:pt x="452" y="4"/>
                </a:lnTo>
                <a:lnTo>
                  <a:pt x="478" y="2"/>
                </a:lnTo>
                <a:lnTo>
                  <a:pt x="504" y="0"/>
                </a:lnTo>
                <a:lnTo>
                  <a:pt x="2782" y="0"/>
                </a:lnTo>
                <a:lnTo>
                  <a:pt x="2782" y="263"/>
                </a:lnTo>
                <a:lnTo>
                  <a:pt x="1092" y="263"/>
                </a:lnTo>
                <a:lnTo>
                  <a:pt x="1092" y="263"/>
                </a:lnTo>
                <a:lnTo>
                  <a:pt x="1069" y="263"/>
                </a:lnTo>
                <a:lnTo>
                  <a:pt x="1045" y="265"/>
                </a:lnTo>
                <a:lnTo>
                  <a:pt x="1022" y="268"/>
                </a:lnTo>
                <a:lnTo>
                  <a:pt x="1001" y="271"/>
                </a:lnTo>
                <a:lnTo>
                  <a:pt x="978" y="276"/>
                </a:lnTo>
                <a:lnTo>
                  <a:pt x="957" y="283"/>
                </a:lnTo>
                <a:lnTo>
                  <a:pt x="935" y="291"/>
                </a:lnTo>
                <a:lnTo>
                  <a:pt x="914" y="299"/>
                </a:lnTo>
                <a:lnTo>
                  <a:pt x="895" y="307"/>
                </a:lnTo>
                <a:lnTo>
                  <a:pt x="875" y="317"/>
                </a:lnTo>
                <a:lnTo>
                  <a:pt x="855" y="329"/>
                </a:lnTo>
                <a:lnTo>
                  <a:pt x="838" y="340"/>
                </a:lnTo>
                <a:lnTo>
                  <a:pt x="820" y="353"/>
                </a:lnTo>
                <a:lnTo>
                  <a:pt x="802" y="368"/>
                </a:lnTo>
                <a:lnTo>
                  <a:pt x="785" y="381"/>
                </a:lnTo>
                <a:lnTo>
                  <a:pt x="769" y="397"/>
                </a:lnTo>
                <a:lnTo>
                  <a:pt x="754" y="412"/>
                </a:lnTo>
                <a:lnTo>
                  <a:pt x="740" y="428"/>
                </a:lnTo>
                <a:lnTo>
                  <a:pt x="727" y="446"/>
                </a:lnTo>
                <a:lnTo>
                  <a:pt x="713" y="464"/>
                </a:lnTo>
                <a:lnTo>
                  <a:pt x="702" y="482"/>
                </a:lnTo>
                <a:lnTo>
                  <a:pt x="691" y="502"/>
                </a:lnTo>
                <a:lnTo>
                  <a:pt x="681" y="521"/>
                </a:lnTo>
                <a:lnTo>
                  <a:pt x="671" y="542"/>
                </a:lnTo>
                <a:lnTo>
                  <a:pt x="663" y="562"/>
                </a:lnTo>
                <a:lnTo>
                  <a:pt x="656" y="583"/>
                </a:lnTo>
                <a:lnTo>
                  <a:pt x="650" y="606"/>
                </a:lnTo>
                <a:lnTo>
                  <a:pt x="645" y="627"/>
                </a:lnTo>
                <a:lnTo>
                  <a:pt x="640" y="650"/>
                </a:lnTo>
                <a:lnTo>
                  <a:pt x="638" y="673"/>
                </a:lnTo>
                <a:lnTo>
                  <a:pt x="637" y="696"/>
                </a:lnTo>
                <a:lnTo>
                  <a:pt x="635" y="719"/>
                </a:lnTo>
                <a:lnTo>
                  <a:pt x="635" y="719"/>
                </a:lnTo>
                <a:close/>
              </a:path>
            </a:pathLst>
          </a:custGeom>
          <a:solidFill>
            <a:schemeClr val="lt2"/>
          </a:solidFill>
          <a:ln>
            <a:noFill/>
          </a:ln>
        </p:spPr>
        <p:txBody>
          <a:bodyPr lIns="91425" tIns="45700" rIns="91425" bIns="45700" anchor="t" anchorCtr="0">
            <a:noAutofit/>
          </a:bodyPr>
          <a:lstStyle/>
          <a:p>
            <a:pPr>
              <a:spcBef>
                <a:spcPts val="0"/>
              </a:spcBef>
              <a:buNone/>
            </a:pPr>
            <a:endParaRPr/>
          </a:p>
        </p:txBody>
      </p:sp>
      <p:sp>
        <p:nvSpPr>
          <p:cNvPr id="29" name="Shape 29"/>
          <p:cNvSpPr/>
          <p:nvPr/>
        </p:nvSpPr>
        <p:spPr>
          <a:xfrm>
            <a:off x="152401" y="3481387"/>
            <a:ext cx="498599" cy="1662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30" name="Shape 30"/>
          <p:cNvSpPr/>
          <p:nvPr/>
        </p:nvSpPr>
        <p:spPr>
          <a:xfrm>
            <a:off x="2413000" y="1028700"/>
            <a:ext cx="2432099" cy="156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31" name="Shape 31"/>
          <p:cNvSpPr/>
          <p:nvPr/>
        </p:nvSpPr>
        <p:spPr>
          <a:xfrm>
            <a:off x="4911726" y="1028700"/>
            <a:ext cx="1965299" cy="156000"/>
          </a:xfrm>
          <a:prstGeom prst="rect">
            <a:avLst/>
          </a:prstGeom>
          <a:solidFill>
            <a:srgbClr val="E3BC6D"/>
          </a:solidFill>
          <a:ln>
            <a:noFill/>
          </a:ln>
        </p:spPr>
        <p:txBody>
          <a:bodyPr lIns="91425" tIns="45700" rIns="91425" bIns="45700" anchor="t" anchorCtr="0">
            <a:noAutofit/>
          </a:bodyPr>
          <a:lstStyle/>
          <a:p>
            <a:pPr>
              <a:spcBef>
                <a:spcPts val="0"/>
              </a:spcBef>
              <a:buNone/>
            </a:pPr>
            <a:endParaRPr/>
          </a:p>
        </p:txBody>
      </p:sp>
      <p:sp>
        <p:nvSpPr>
          <p:cNvPr id="32" name="Shape 32"/>
          <p:cNvSpPr/>
          <p:nvPr/>
        </p:nvSpPr>
        <p:spPr>
          <a:xfrm>
            <a:off x="6943725" y="1028700"/>
            <a:ext cx="2200199" cy="156000"/>
          </a:xfrm>
          <a:prstGeom prst="rect">
            <a:avLst/>
          </a:prstGeom>
          <a:solidFill>
            <a:schemeClr val="accent4"/>
          </a:solidFill>
          <a:ln>
            <a:noFill/>
          </a:ln>
        </p:spPr>
        <p:txBody>
          <a:bodyPr lIns="91425" tIns="45700" rIns="91425" bIns="45700" anchor="t" anchorCtr="0">
            <a:noAutofit/>
          </a:bodyPr>
          <a:lstStyle/>
          <a:p>
            <a:pPr>
              <a:spcBef>
                <a:spcPts val="0"/>
              </a:spcBef>
              <a:buNone/>
            </a:pPr>
            <a:endParaRPr/>
          </a:p>
        </p:txBody>
      </p:sp>
      <p:sp>
        <p:nvSpPr>
          <p:cNvPr id="33" name="Shape 33"/>
          <p:cNvSpPr txBox="1">
            <a:spLocks noGrp="1"/>
          </p:cNvSpPr>
          <p:nvPr>
            <p:ph type="body" idx="1"/>
          </p:nvPr>
        </p:nvSpPr>
        <p:spPr>
          <a:xfrm>
            <a:off x="854948" y="1184672"/>
            <a:ext cx="3859799" cy="37412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2"/>
          </p:nvPr>
        </p:nvSpPr>
        <p:spPr>
          <a:xfrm>
            <a:off x="4827083" y="1184672"/>
            <a:ext cx="3859799" cy="37412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title"/>
          </p:nvPr>
        </p:nvSpPr>
        <p:spPr>
          <a:xfrm>
            <a:off x="854948" y="162403"/>
            <a:ext cx="7831799" cy="8574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sldNum" idx="12"/>
          </p:nvPr>
        </p:nvSpPr>
        <p:spPr>
          <a:xfrm>
            <a:off x="8519999" y="470681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7"/>
        <p:cNvGrpSpPr/>
        <p:nvPr/>
      </p:nvGrpSpPr>
      <p:grpSpPr>
        <a:xfrm>
          <a:off x="0" y="0"/>
          <a:ext cx="0" cy="0"/>
          <a:chOff x="0" y="0"/>
          <a:chExt cx="0" cy="0"/>
        </a:xfrm>
      </p:grpSpPr>
      <p:sp>
        <p:nvSpPr>
          <p:cNvPr id="38" name="Shape 38"/>
          <p:cNvSpPr/>
          <p:nvPr/>
        </p:nvSpPr>
        <p:spPr>
          <a:xfrm>
            <a:off x="152401" y="1028700"/>
            <a:ext cx="2208212" cy="2387203"/>
          </a:xfrm>
          <a:custGeom>
            <a:avLst/>
            <a:gdLst/>
            <a:ahLst/>
            <a:cxnLst/>
            <a:rect l="0" t="0" r="0" b="0"/>
            <a:pathLst>
              <a:path w="2782" h="4010" extrusionOk="0">
                <a:moveTo>
                  <a:pt x="635" y="719"/>
                </a:moveTo>
                <a:lnTo>
                  <a:pt x="635" y="719"/>
                </a:lnTo>
                <a:lnTo>
                  <a:pt x="635" y="4010"/>
                </a:lnTo>
                <a:lnTo>
                  <a:pt x="0" y="4010"/>
                </a:lnTo>
                <a:lnTo>
                  <a:pt x="0" y="418"/>
                </a:lnTo>
                <a:lnTo>
                  <a:pt x="0" y="418"/>
                </a:lnTo>
                <a:lnTo>
                  <a:pt x="0" y="397"/>
                </a:lnTo>
                <a:lnTo>
                  <a:pt x="2" y="376"/>
                </a:lnTo>
                <a:lnTo>
                  <a:pt x="5" y="355"/>
                </a:lnTo>
                <a:lnTo>
                  <a:pt x="10" y="333"/>
                </a:lnTo>
                <a:lnTo>
                  <a:pt x="15" y="314"/>
                </a:lnTo>
                <a:lnTo>
                  <a:pt x="21" y="294"/>
                </a:lnTo>
                <a:lnTo>
                  <a:pt x="29" y="275"/>
                </a:lnTo>
                <a:lnTo>
                  <a:pt x="39" y="255"/>
                </a:lnTo>
                <a:lnTo>
                  <a:pt x="49" y="237"/>
                </a:lnTo>
                <a:lnTo>
                  <a:pt x="60" y="219"/>
                </a:lnTo>
                <a:lnTo>
                  <a:pt x="72" y="201"/>
                </a:lnTo>
                <a:lnTo>
                  <a:pt x="85" y="185"/>
                </a:lnTo>
                <a:lnTo>
                  <a:pt x="100" y="169"/>
                </a:lnTo>
                <a:lnTo>
                  <a:pt x="114" y="152"/>
                </a:lnTo>
                <a:lnTo>
                  <a:pt x="131" y="137"/>
                </a:lnTo>
                <a:lnTo>
                  <a:pt x="147" y="123"/>
                </a:lnTo>
                <a:lnTo>
                  <a:pt x="165" y="110"/>
                </a:lnTo>
                <a:lnTo>
                  <a:pt x="183" y="97"/>
                </a:lnTo>
                <a:lnTo>
                  <a:pt x="202" y="84"/>
                </a:lnTo>
                <a:lnTo>
                  <a:pt x="222" y="72"/>
                </a:lnTo>
                <a:lnTo>
                  <a:pt x="242" y="61"/>
                </a:lnTo>
                <a:lnTo>
                  <a:pt x="263" y="51"/>
                </a:lnTo>
                <a:lnTo>
                  <a:pt x="286" y="41"/>
                </a:lnTo>
                <a:lnTo>
                  <a:pt x="307" y="33"/>
                </a:lnTo>
                <a:lnTo>
                  <a:pt x="330" y="26"/>
                </a:lnTo>
                <a:lnTo>
                  <a:pt x="354" y="20"/>
                </a:lnTo>
                <a:lnTo>
                  <a:pt x="379" y="13"/>
                </a:lnTo>
                <a:lnTo>
                  <a:pt x="403" y="9"/>
                </a:lnTo>
                <a:lnTo>
                  <a:pt x="428" y="5"/>
                </a:lnTo>
                <a:lnTo>
                  <a:pt x="452" y="4"/>
                </a:lnTo>
                <a:lnTo>
                  <a:pt x="478" y="2"/>
                </a:lnTo>
                <a:lnTo>
                  <a:pt x="504" y="0"/>
                </a:lnTo>
                <a:lnTo>
                  <a:pt x="2782" y="0"/>
                </a:lnTo>
                <a:lnTo>
                  <a:pt x="2782" y="263"/>
                </a:lnTo>
                <a:lnTo>
                  <a:pt x="1092" y="263"/>
                </a:lnTo>
                <a:lnTo>
                  <a:pt x="1092" y="263"/>
                </a:lnTo>
                <a:lnTo>
                  <a:pt x="1069" y="263"/>
                </a:lnTo>
                <a:lnTo>
                  <a:pt x="1045" y="265"/>
                </a:lnTo>
                <a:lnTo>
                  <a:pt x="1022" y="268"/>
                </a:lnTo>
                <a:lnTo>
                  <a:pt x="1001" y="271"/>
                </a:lnTo>
                <a:lnTo>
                  <a:pt x="978" y="276"/>
                </a:lnTo>
                <a:lnTo>
                  <a:pt x="957" y="283"/>
                </a:lnTo>
                <a:lnTo>
                  <a:pt x="935" y="291"/>
                </a:lnTo>
                <a:lnTo>
                  <a:pt x="914" y="299"/>
                </a:lnTo>
                <a:lnTo>
                  <a:pt x="895" y="307"/>
                </a:lnTo>
                <a:lnTo>
                  <a:pt x="875" y="317"/>
                </a:lnTo>
                <a:lnTo>
                  <a:pt x="855" y="329"/>
                </a:lnTo>
                <a:lnTo>
                  <a:pt x="838" y="340"/>
                </a:lnTo>
                <a:lnTo>
                  <a:pt x="820" y="353"/>
                </a:lnTo>
                <a:lnTo>
                  <a:pt x="802" y="368"/>
                </a:lnTo>
                <a:lnTo>
                  <a:pt x="785" y="381"/>
                </a:lnTo>
                <a:lnTo>
                  <a:pt x="769" y="397"/>
                </a:lnTo>
                <a:lnTo>
                  <a:pt x="754" y="412"/>
                </a:lnTo>
                <a:lnTo>
                  <a:pt x="740" y="428"/>
                </a:lnTo>
                <a:lnTo>
                  <a:pt x="727" y="446"/>
                </a:lnTo>
                <a:lnTo>
                  <a:pt x="713" y="464"/>
                </a:lnTo>
                <a:lnTo>
                  <a:pt x="702" y="482"/>
                </a:lnTo>
                <a:lnTo>
                  <a:pt x="691" y="502"/>
                </a:lnTo>
                <a:lnTo>
                  <a:pt x="681" y="521"/>
                </a:lnTo>
                <a:lnTo>
                  <a:pt x="671" y="542"/>
                </a:lnTo>
                <a:lnTo>
                  <a:pt x="663" y="562"/>
                </a:lnTo>
                <a:lnTo>
                  <a:pt x="656" y="583"/>
                </a:lnTo>
                <a:lnTo>
                  <a:pt x="650" y="606"/>
                </a:lnTo>
                <a:lnTo>
                  <a:pt x="645" y="627"/>
                </a:lnTo>
                <a:lnTo>
                  <a:pt x="640" y="650"/>
                </a:lnTo>
                <a:lnTo>
                  <a:pt x="638" y="673"/>
                </a:lnTo>
                <a:lnTo>
                  <a:pt x="637" y="696"/>
                </a:lnTo>
                <a:lnTo>
                  <a:pt x="635" y="719"/>
                </a:lnTo>
                <a:lnTo>
                  <a:pt x="635" y="719"/>
                </a:lnTo>
                <a:close/>
              </a:path>
            </a:pathLst>
          </a:custGeom>
          <a:solidFill>
            <a:schemeClr val="lt2"/>
          </a:solidFill>
          <a:ln>
            <a:noFill/>
          </a:ln>
        </p:spPr>
        <p:txBody>
          <a:bodyPr lIns="91425" tIns="45700" rIns="91425" bIns="45700" anchor="t" anchorCtr="0">
            <a:noAutofit/>
          </a:bodyPr>
          <a:lstStyle/>
          <a:p>
            <a:pPr>
              <a:spcBef>
                <a:spcPts val="0"/>
              </a:spcBef>
              <a:buNone/>
            </a:pPr>
            <a:endParaRPr/>
          </a:p>
        </p:txBody>
      </p:sp>
      <p:sp>
        <p:nvSpPr>
          <p:cNvPr id="39" name="Shape 39"/>
          <p:cNvSpPr/>
          <p:nvPr/>
        </p:nvSpPr>
        <p:spPr>
          <a:xfrm>
            <a:off x="152401" y="3481387"/>
            <a:ext cx="498599" cy="1662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40" name="Shape 40"/>
          <p:cNvSpPr/>
          <p:nvPr/>
        </p:nvSpPr>
        <p:spPr>
          <a:xfrm>
            <a:off x="2413000" y="1028700"/>
            <a:ext cx="2432099" cy="156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41" name="Shape 41"/>
          <p:cNvSpPr/>
          <p:nvPr/>
        </p:nvSpPr>
        <p:spPr>
          <a:xfrm>
            <a:off x="4911726" y="1028700"/>
            <a:ext cx="1965299" cy="156000"/>
          </a:xfrm>
          <a:prstGeom prst="rect">
            <a:avLst/>
          </a:prstGeom>
          <a:solidFill>
            <a:srgbClr val="E3BC6D"/>
          </a:solidFill>
          <a:ln>
            <a:noFill/>
          </a:ln>
        </p:spPr>
        <p:txBody>
          <a:bodyPr lIns="91425" tIns="45700" rIns="91425" bIns="45700" anchor="t" anchorCtr="0">
            <a:noAutofit/>
          </a:bodyPr>
          <a:lstStyle/>
          <a:p>
            <a:pPr>
              <a:spcBef>
                <a:spcPts val="0"/>
              </a:spcBef>
              <a:buNone/>
            </a:pPr>
            <a:endParaRPr/>
          </a:p>
        </p:txBody>
      </p:sp>
      <p:sp>
        <p:nvSpPr>
          <p:cNvPr id="42" name="Shape 42"/>
          <p:cNvSpPr/>
          <p:nvPr/>
        </p:nvSpPr>
        <p:spPr>
          <a:xfrm>
            <a:off x="6943725" y="1028700"/>
            <a:ext cx="2200199" cy="156000"/>
          </a:xfrm>
          <a:prstGeom prst="rect">
            <a:avLst/>
          </a:prstGeom>
          <a:solidFill>
            <a:schemeClr val="accent4"/>
          </a:solidFill>
          <a:ln>
            <a:noFill/>
          </a:ln>
        </p:spPr>
        <p:txBody>
          <a:bodyPr lIns="91425" tIns="45700" rIns="91425" bIns="45700" anchor="t" anchorCtr="0">
            <a:noAutofit/>
          </a:bodyPr>
          <a:lstStyle/>
          <a:p>
            <a:pPr>
              <a:spcBef>
                <a:spcPts val="0"/>
              </a:spcBef>
              <a:buNone/>
            </a:pPr>
            <a:endParaRPr/>
          </a:p>
        </p:txBody>
      </p:sp>
      <p:sp>
        <p:nvSpPr>
          <p:cNvPr id="43" name="Shape 43"/>
          <p:cNvSpPr txBox="1">
            <a:spLocks noGrp="1"/>
          </p:cNvSpPr>
          <p:nvPr>
            <p:ph type="title"/>
          </p:nvPr>
        </p:nvSpPr>
        <p:spPr>
          <a:xfrm>
            <a:off x="854948" y="162403"/>
            <a:ext cx="7831799" cy="8574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sldNum" idx="12"/>
          </p:nvPr>
        </p:nvSpPr>
        <p:spPr>
          <a:xfrm>
            <a:off x="8519999" y="470681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p:nvPr/>
        </p:nvSpPr>
        <p:spPr>
          <a:xfrm rot="10800000" flipH="1">
            <a:off x="228600" y="4000518"/>
            <a:ext cx="2208225" cy="1145738"/>
          </a:xfrm>
          <a:custGeom>
            <a:avLst/>
            <a:gdLst/>
            <a:ahLst/>
            <a:cxnLst/>
            <a:rect l="0" t="0" r="0" b="0"/>
            <a:pathLst>
              <a:path w="10000" h="18832" extrusionOk="0">
                <a:moveTo>
                  <a:pt x="2283" y="11895"/>
                </a:moveTo>
                <a:lnTo>
                  <a:pt x="2283" y="11895"/>
                </a:lnTo>
                <a:cubicBezTo>
                  <a:pt x="2258" y="7997"/>
                  <a:pt x="2271" y="3898"/>
                  <a:pt x="2246" y="0"/>
                </a:cubicBezTo>
                <a:lnTo>
                  <a:pt x="37" y="98"/>
                </a:lnTo>
                <a:cubicBezTo>
                  <a:pt x="25" y="4986"/>
                  <a:pt x="12" y="9874"/>
                  <a:pt x="0" y="14762"/>
                </a:cubicBezTo>
                <a:lnTo>
                  <a:pt x="0" y="14762"/>
                </a:lnTo>
                <a:lnTo>
                  <a:pt x="0" y="14967"/>
                </a:lnTo>
                <a:cubicBezTo>
                  <a:pt x="2" y="15036"/>
                  <a:pt x="5" y="15104"/>
                  <a:pt x="7" y="15173"/>
                </a:cubicBezTo>
                <a:cubicBezTo>
                  <a:pt x="11" y="15241"/>
                  <a:pt x="14" y="15310"/>
                  <a:pt x="18" y="15378"/>
                </a:cubicBezTo>
                <a:cubicBezTo>
                  <a:pt x="24" y="15443"/>
                  <a:pt x="30" y="15509"/>
                  <a:pt x="36" y="15574"/>
                </a:cubicBezTo>
                <a:cubicBezTo>
                  <a:pt x="42" y="15642"/>
                  <a:pt x="48" y="15711"/>
                  <a:pt x="54" y="15779"/>
                </a:cubicBezTo>
                <a:cubicBezTo>
                  <a:pt x="61" y="15844"/>
                  <a:pt x="68" y="15910"/>
                  <a:pt x="75" y="15975"/>
                </a:cubicBezTo>
                <a:cubicBezTo>
                  <a:pt x="85" y="16037"/>
                  <a:pt x="94" y="16099"/>
                  <a:pt x="104" y="16161"/>
                </a:cubicBezTo>
                <a:cubicBezTo>
                  <a:pt x="116" y="16220"/>
                  <a:pt x="128" y="16278"/>
                  <a:pt x="140" y="16337"/>
                </a:cubicBezTo>
                <a:cubicBezTo>
                  <a:pt x="152" y="16402"/>
                  <a:pt x="164" y="16468"/>
                  <a:pt x="176" y="16533"/>
                </a:cubicBezTo>
                <a:cubicBezTo>
                  <a:pt x="189" y="16592"/>
                  <a:pt x="203" y="16650"/>
                  <a:pt x="216" y="16709"/>
                </a:cubicBezTo>
                <a:cubicBezTo>
                  <a:pt x="230" y="16761"/>
                  <a:pt x="245" y="16813"/>
                  <a:pt x="259" y="16865"/>
                </a:cubicBezTo>
                <a:cubicBezTo>
                  <a:pt x="275" y="16924"/>
                  <a:pt x="290" y="16982"/>
                  <a:pt x="306" y="17041"/>
                </a:cubicBezTo>
                <a:cubicBezTo>
                  <a:pt x="324" y="17097"/>
                  <a:pt x="341" y="17152"/>
                  <a:pt x="359" y="17208"/>
                </a:cubicBezTo>
                <a:cubicBezTo>
                  <a:pt x="376" y="17254"/>
                  <a:pt x="393" y="17299"/>
                  <a:pt x="410" y="17345"/>
                </a:cubicBezTo>
                <a:cubicBezTo>
                  <a:pt x="430" y="17400"/>
                  <a:pt x="451" y="17456"/>
                  <a:pt x="471" y="17511"/>
                </a:cubicBezTo>
                <a:cubicBezTo>
                  <a:pt x="490" y="17557"/>
                  <a:pt x="509" y="17602"/>
                  <a:pt x="528" y="17648"/>
                </a:cubicBezTo>
                <a:cubicBezTo>
                  <a:pt x="550" y="17690"/>
                  <a:pt x="571" y="17733"/>
                  <a:pt x="593" y="17775"/>
                </a:cubicBezTo>
                <a:cubicBezTo>
                  <a:pt x="615" y="17817"/>
                  <a:pt x="636" y="17860"/>
                  <a:pt x="658" y="17902"/>
                </a:cubicBezTo>
                <a:cubicBezTo>
                  <a:pt x="681" y="17945"/>
                  <a:pt x="703" y="17987"/>
                  <a:pt x="726" y="18030"/>
                </a:cubicBezTo>
                <a:lnTo>
                  <a:pt x="798" y="18147"/>
                </a:lnTo>
                <a:cubicBezTo>
                  <a:pt x="822" y="18180"/>
                  <a:pt x="846" y="18212"/>
                  <a:pt x="870" y="18245"/>
                </a:cubicBezTo>
                <a:lnTo>
                  <a:pt x="945" y="18353"/>
                </a:lnTo>
                <a:cubicBezTo>
                  <a:pt x="973" y="18379"/>
                  <a:pt x="1000" y="18405"/>
                  <a:pt x="1028" y="18431"/>
                </a:cubicBezTo>
                <a:cubicBezTo>
                  <a:pt x="1053" y="18457"/>
                  <a:pt x="1079" y="18483"/>
                  <a:pt x="1104" y="18509"/>
                </a:cubicBezTo>
                <a:lnTo>
                  <a:pt x="1186" y="18597"/>
                </a:lnTo>
                <a:lnTo>
                  <a:pt x="1272" y="18656"/>
                </a:lnTo>
                <a:cubicBezTo>
                  <a:pt x="1302" y="18672"/>
                  <a:pt x="1332" y="18689"/>
                  <a:pt x="1362" y="18705"/>
                </a:cubicBezTo>
                <a:cubicBezTo>
                  <a:pt x="1391" y="18721"/>
                  <a:pt x="1420" y="18738"/>
                  <a:pt x="1449" y="18754"/>
                </a:cubicBezTo>
                <a:cubicBezTo>
                  <a:pt x="1479" y="18770"/>
                  <a:pt x="1508" y="18787"/>
                  <a:pt x="1538" y="18803"/>
                </a:cubicBezTo>
                <a:lnTo>
                  <a:pt x="1625" y="18812"/>
                </a:lnTo>
                <a:cubicBezTo>
                  <a:pt x="1656" y="18819"/>
                  <a:pt x="1687" y="18825"/>
                  <a:pt x="1718" y="18832"/>
                </a:cubicBezTo>
                <a:lnTo>
                  <a:pt x="1812" y="18832"/>
                </a:lnTo>
                <a:lnTo>
                  <a:pt x="10000" y="18832"/>
                </a:lnTo>
                <a:lnTo>
                  <a:pt x="10000" y="16278"/>
                </a:lnTo>
                <a:lnTo>
                  <a:pt x="3925" y="16278"/>
                </a:lnTo>
                <a:lnTo>
                  <a:pt x="3925" y="16278"/>
                </a:lnTo>
                <a:lnTo>
                  <a:pt x="3843" y="16278"/>
                </a:lnTo>
                <a:cubicBezTo>
                  <a:pt x="3814" y="16272"/>
                  <a:pt x="3785" y="16265"/>
                  <a:pt x="3756" y="16259"/>
                </a:cubicBezTo>
                <a:lnTo>
                  <a:pt x="3674" y="16229"/>
                </a:lnTo>
                <a:cubicBezTo>
                  <a:pt x="3649" y="16219"/>
                  <a:pt x="3623" y="16210"/>
                  <a:pt x="3598" y="16200"/>
                </a:cubicBezTo>
                <a:cubicBezTo>
                  <a:pt x="3570" y="16184"/>
                  <a:pt x="3543" y="16167"/>
                  <a:pt x="3515" y="16151"/>
                </a:cubicBezTo>
                <a:lnTo>
                  <a:pt x="3440" y="16082"/>
                </a:lnTo>
                <a:lnTo>
                  <a:pt x="3361" y="16024"/>
                </a:lnTo>
                <a:cubicBezTo>
                  <a:pt x="3336" y="15998"/>
                  <a:pt x="3310" y="15972"/>
                  <a:pt x="3285" y="15946"/>
                </a:cubicBezTo>
                <a:lnTo>
                  <a:pt x="3217" y="15857"/>
                </a:lnTo>
                <a:cubicBezTo>
                  <a:pt x="3193" y="15828"/>
                  <a:pt x="3169" y="15798"/>
                  <a:pt x="3145" y="15769"/>
                </a:cubicBezTo>
                <a:lnTo>
                  <a:pt x="3073" y="15652"/>
                </a:lnTo>
                <a:cubicBezTo>
                  <a:pt x="3053" y="15616"/>
                  <a:pt x="3032" y="15580"/>
                  <a:pt x="3012" y="15544"/>
                </a:cubicBezTo>
                <a:cubicBezTo>
                  <a:pt x="2991" y="15505"/>
                  <a:pt x="2969" y="15466"/>
                  <a:pt x="2948" y="15427"/>
                </a:cubicBezTo>
                <a:cubicBezTo>
                  <a:pt x="2926" y="15385"/>
                  <a:pt x="2905" y="15342"/>
                  <a:pt x="2883" y="15300"/>
                </a:cubicBezTo>
                <a:cubicBezTo>
                  <a:pt x="2863" y="15254"/>
                  <a:pt x="2842" y="15209"/>
                  <a:pt x="2822" y="15163"/>
                </a:cubicBezTo>
                <a:cubicBezTo>
                  <a:pt x="2803" y="15114"/>
                  <a:pt x="2783" y="15065"/>
                  <a:pt x="2764" y="15016"/>
                </a:cubicBezTo>
                <a:lnTo>
                  <a:pt x="2710" y="14869"/>
                </a:lnTo>
                <a:cubicBezTo>
                  <a:pt x="2693" y="14817"/>
                  <a:pt x="2677" y="14765"/>
                  <a:pt x="2660" y="14713"/>
                </a:cubicBezTo>
                <a:cubicBezTo>
                  <a:pt x="2644" y="14657"/>
                  <a:pt x="2629" y="14602"/>
                  <a:pt x="2613" y="14546"/>
                </a:cubicBezTo>
                <a:cubicBezTo>
                  <a:pt x="2596" y="14491"/>
                  <a:pt x="2580" y="14435"/>
                  <a:pt x="2563" y="14380"/>
                </a:cubicBezTo>
                <a:cubicBezTo>
                  <a:pt x="2550" y="14321"/>
                  <a:pt x="2536" y="14263"/>
                  <a:pt x="2523" y="14204"/>
                </a:cubicBezTo>
                <a:cubicBezTo>
                  <a:pt x="2510" y="14139"/>
                  <a:pt x="2497" y="14073"/>
                  <a:pt x="2484" y="14008"/>
                </a:cubicBezTo>
                <a:cubicBezTo>
                  <a:pt x="2472" y="13943"/>
                  <a:pt x="2460" y="13877"/>
                  <a:pt x="2448" y="13812"/>
                </a:cubicBezTo>
                <a:cubicBezTo>
                  <a:pt x="2436" y="13750"/>
                  <a:pt x="2424" y="13689"/>
                  <a:pt x="2412" y="13627"/>
                </a:cubicBezTo>
                <a:cubicBezTo>
                  <a:pt x="2402" y="13562"/>
                  <a:pt x="2393" y="13496"/>
                  <a:pt x="2383" y="13431"/>
                </a:cubicBezTo>
                <a:cubicBezTo>
                  <a:pt x="2375" y="13362"/>
                  <a:pt x="2366" y="13294"/>
                  <a:pt x="2358" y="13225"/>
                </a:cubicBezTo>
                <a:cubicBezTo>
                  <a:pt x="2351" y="13157"/>
                  <a:pt x="2343" y="13088"/>
                  <a:pt x="2336" y="13020"/>
                </a:cubicBezTo>
                <a:lnTo>
                  <a:pt x="2318" y="12795"/>
                </a:lnTo>
                <a:cubicBezTo>
                  <a:pt x="2312" y="12726"/>
                  <a:pt x="2307" y="12658"/>
                  <a:pt x="2301" y="12589"/>
                </a:cubicBezTo>
                <a:cubicBezTo>
                  <a:pt x="2298" y="12514"/>
                  <a:pt x="2296" y="12439"/>
                  <a:pt x="2293" y="12364"/>
                </a:cubicBezTo>
                <a:lnTo>
                  <a:pt x="2290" y="12139"/>
                </a:lnTo>
                <a:cubicBezTo>
                  <a:pt x="2288" y="12058"/>
                  <a:pt x="2285" y="11976"/>
                  <a:pt x="2283" y="11895"/>
                </a:cubicBezTo>
                <a:lnTo>
                  <a:pt x="2283" y="11895"/>
                </a:lnTo>
                <a:close/>
              </a:path>
            </a:pathLst>
          </a:custGeom>
          <a:solidFill>
            <a:schemeClr val="accent2"/>
          </a:solidFill>
          <a:ln>
            <a:noFill/>
          </a:ln>
        </p:spPr>
        <p:txBody>
          <a:bodyPr lIns="91425" tIns="45700" rIns="91425" bIns="45700" anchor="t" anchorCtr="0">
            <a:noAutofit/>
          </a:bodyPr>
          <a:lstStyle/>
          <a:p>
            <a:pPr>
              <a:spcBef>
                <a:spcPts val="0"/>
              </a:spcBef>
              <a:buNone/>
            </a:pPr>
            <a:endParaRPr/>
          </a:p>
        </p:txBody>
      </p:sp>
      <p:sp>
        <p:nvSpPr>
          <p:cNvPr id="47" name="Shape 47"/>
          <p:cNvSpPr/>
          <p:nvPr/>
        </p:nvSpPr>
        <p:spPr>
          <a:xfrm>
            <a:off x="2497136" y="4000500"/>
            <a:ext cx="2432099" cy="156000"/>
          </a:xfrm>
          <a:prstGeom prst="rect">
            <a:avLst/>
          </a:prstGeom>
          <a:solidFill>
            <a:srgbClr val="BF8AC9"/>
          </a:solidFill>
          <a:ln>
            <a:noFill/>
          </a:ln>
        </p:spPr>
        <p:txBody>
          <a:bodyPr lIns="91425" tIns="45700" rIns="91425" bIns="45700" anchor="t" anchorCtr="0">
            <a:noAutofit/>
          </a:bodyPr>
          <a:lstStyle/>
          <a:p>
            <a:pPr>
              <a:spcBef>
                <a:spcPts val="0"/>
              </a:spcBef>
              <a:buNone/>
            </a:pPr>
            <a:endParaRPr/>
          </a:p>
        </p:txBody>
      </p:sp>
      <p:sp>
        <p:nvSpPr>
          <p:cNvPr id="48" name="Shape 48"/>
          <p:cNvSpPr/>
          <p:nvPr/>
        </p:nvSpPr>
        <p:spPr>
          <a:xfrm>
            <a:off x="4995862" y="4000500"/>
            <a:ext cx="1965299" cy="156000"/>
          </a:xfrm>
          <a:prstGeom prst="rect">
            <a:avLst/>
          </a:prstGeom>
          <a:solidFill>
            <a:schemeClr val="lt2"/>
          </a:solidFill>
          <a:ln>
            <a:noFill/>
          </a:ln>
        </p:spPr>
        <p:txBody>
          <a:bodyPr lIns="91425" tIns="45700" rIns="91425" bIns="45700" anchor="t" anchorCtr="0">
            <a:noAutofit/>
          </a:bodyPr>
          <a:lstStyle/>
          <a:p>
            <a:pPr>
              <a:spcBef>
                <a:spcPts val="0"/>
              </a:spcBef>
              <a:buNone/>
            </a:pPr>
            <a:endParaRPr/>
          </a:p>
        </p:txBody>
      </p:sp>
      <p:sp>
        <p:nvSpPr>
          <p:cNvPr id="49" name="Shape 49"/>
          <p:cNvSpPr/>
          <p:nvPr/>
        </p:nvSpPr>
        <p:spPr>
          <a:xfrm>
            <a:off x="7010400" y="4000500"/>
            <a:ext cx="2133599" cy="156000"/>
          </a:xfrm>
          <a:prstGeom prst="rect">
            <a:avLst/>
          </a:prstGeom>
          <a:solidFill>
            <a:srgbClr val="BB4C4B"/>
          </a:solidFill>
          <a:ln>
            <a:noFill/>
          </a:ln>
        </p:spPr>
        <p:txBody>
          <a:bodyPr lIns="91425" tIns="45700" rIns="91425" bIns="45700" anchor="t" anchorCtr="0">
            <a:noAutofit/>
          </a:bodyPr>
          <a:lstStyle/>
          <a:p>
            <a:pPr>
              <a:spcBef>
                <a:spcPts val="0"/>
              </a:spcBef>
              <a:buNone/>
            </a:pPr>
            <a:endParaRPr/>
          </a:p>
        </p:txBody>
      </p:sp>
      <p:sp>
        <p:nvSpPr>
          <p:cNvPr id="50" name="Shape 50"/>
          <p:cNvSpPr txBox="1">
            <a:spLocks noGrp="1"/>
          </p:cNvSpPr>
          <p:nvPr>
            <p:ph type="body" idx="1"/>
          </p:nvPr>
        </p:nvSpPr>
        <p:spPr>
          <a:xfrm>
            <a:off x="1020958" y="4406309"/>
            <a:ext cx="7813199" cy="519599"/>
          </a:xfrm>
          <a:prstGeom prst="rect">
            <a:avLst/>
          </a:prstGeom>
        </p:spPr>
        <p:txBody>
          <a:bodyPr lIns="91425" tIns="91425" rIns="91425" bIns="91425" anchor="t" anchorCtr="0"/>
          <a:lstStyle>
            <a:lvl1pPr algn="r" rtl="0">
              <a:spcBef>
                <a:spcPts val="0"/>
              </a:spcBef>
              <a:buSzPct val="100000"/>
              <a:buNone/>
              <a:defRPr sz="1800" b="1"/>
            </a:lvl1pPr>
          </a:lstStyle>
          <a:p>
            <a:endParaRPr/>
          </a:p>
        </p:txBody>
      </p:sp>
      <p:sp>
        <p:nvSpPr>
          <p:cNvPr id="51" name="Shape 51"/>
          <p:cNvSpPr txBox="1">
            <a:spLocks noGrp="1"/>
          </p:cNvSpPr>
          <p:nvPr>
            <p:ph type="sldNum" idx="12"/>
          </p:nvPr>
        </p:nvSpPr>
        <p:spPr>
          <a:xfrm>
            <a:off x="8519999" y="470681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p:nvPr/>
        </p:nvSpPr>
        <p:spPr>
          <a:xfrm>
            <a:off x="2413000" y="0"/>
            <a:ext cx="2432099" cy="156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54" name="Shape 54"/>
          <p:cNvSpPr/>
          <p:nvPr/>
        </p:nvSpPr>
        <p:spPr>
          <a:xfrm>
            <a:off x="4911726" y="0"/>
            <a:ext cx="1965299" cy="156000"/>
          </a:xfrm>
          <a:prstGeom prst="rect">
            <a:avLst/>
          </a:prstGeom>
          <a:solidFill>
            <a:srgbClr val="E3BC6D"/>
          </a:solidFill>
          <a:ln>
            <a:noFill/>
          </a:ln>
        </p:spPr>
        <p:txBody>
          <a:bodyPr lIns="91425" tIns="45700" rIns="91425" bIns="45700" anchor="t" anchorCtr="0">
            <a:noAutofit/>
          </a:bodyPr>
          <a:lstStyle/>
          <a:p>
            <a:pPr>
              <a:spcBef>
                <a:spcPts val="0"/>
              </a:spcBef>
              <a:buNone/>
            </a:pPr>
            <a:endParaRPr/>
          </a:p>
        </p:txBody>
      </p:sp>
      <p:sp>
        <p:nvSpPr>
          <p:cNvPr id="55" name="Shape 55"/>
          <p:cNvSpPr/>
          <p:nvPr/>
        </p:nvSpPr>
        <p:spPr>
          <a:xfrm>
            <a:off x="6943725" y="0"/>
            <a:ext cx="2200199" cy="156000"/>
          </a:xfrm>
          <a:prstGeom prst="rect">
            <a:avLst/>
          </a:prstGeom>
          <a:solidFill>
            <a:schemeClr val="accent4"/>
          </a:solidFill>
          <a:ln>
            <a:noFill/>
          </a:ln>
        </p:spPr>
        <p:txBody>
          <a:bodyPr lIns="91425" tIns="45700" rIns="91425" bIns="45700" anchor="t" anchorCtr="0">
            <a:noAutofit/>
          </a:bodyPr>
          <a:lstStyle/>
          <a:p>
            <a:pPr>
              <a:spcBef>
                <a:spcPts val="0"/>
              </a:spcBef>
              <a:buNone/>
            </a:pPr>
            <a:endParaRPr/>
          </a:p>
        </p:txBody>
      </p:sp>
      <p:sp>
        <p:nvSpPr>
          <p:cNvPr id="56" name="Shape 56"/>
          <p:cNvSpPr/>
          <p:nvPr/>
        </p:nvSpPr>
        <p:spPr>
          <a:xfrm>
            <a:off x="0" y="0"/>
            <a:ext cx="2346300" cy="156000"/>
          </a:xfrm>
          <a:prstGeom prst="rect">
            <a:avLst/>
          </a:prstGeom>
          <a:solidFill>
            <a:srgbClr val="E3BC6D"/>
          </a:solidFill>
          <a:ln>
            <a:noFill/>
          </a:ln>
        </p:spPr>
        <p:txBody>
          <a:bodyPr lIns="91425" tIns="45700" rIns="91425" bIns="45700" anchor="t" anchorCtr="0">
            <a:noAutofit/>
          </a:bodyPr>
          <a:lstStyle/>
          <a:p>
            <a:pPr>
              <a:spcBef>
                <a:spcPts val="0"/>
              </a:spcBef>
              <a:buNone/>
            </a:pPr>
            <a:endParaRPr/>
          </a:p>
        </p:txBody>
      </p:sp>
      <p:sp>
        <p:nvSpPr>
          <p:cNvPr id="57" name="Shape 57"/>
          <p:cNvSpPr/>
          <p:nvPr/>
        </p:nvSpPr>
        <p:spPr>
          <a:xfrm>
            <a:off x="0" y="4987527"/>
            <a:ext cx="2432099" cy="156000"/>
          </a:xfrm>
          <a:prstGeom prst="rect">
            <a:avLst/>
          </a:prstGeom>
          <a:solidFill>
            <a:srgbClr val="BF8AC9"/>
          </a:solidFill>
          <a:ln>
            <a:noFill/>
          </a:ln>
        </p:spPr>
        <p:txBody>
          <a:bodyPr lIns="91425" tIns="45700" rIns="91425" bIns="45700" anchor="t" anchorCtr="0">
            <a:noAutofit/>
          </a:bodyPr>
          <a:lstStyle/>
          <a:p>
            <a:pPr>
              <a:spcBef>
                <a:spcPts val="0"/>
              </a:spcBef>
              <a:buNone/>
            </a:pPr>
            <a:endParaRPr/>
          </a:p>
        </p:txBody>
      </p:sp>
      <p:sp>
        <p:nvSpPr>
          <p:cNvPr id="58" name="Shape 58"/>
          <p:cNvSpPr/>
          <p:nvPr/>
        </p:nvSpPr>
        <p:spPr>
          <a:xfrm>
            <a:off x="2498725" y="4987527"/>
            <a:ext cx="1965299" cy="156000"/>
          </a:xfrm>
          <a:prstGeom prst="rect">
            <a:avLst/>
          </a:prstGeom>
          <a:solidFill>
            <a:schemeClr val="accent5"/>
          </a:solidFill>
          <a:ln>
            <a:noFill/>
          </a:ln>
        </p:spPr>
        <p:txBody>
          <a:bodyPr lIns="91425" tIns="45700" rIns="91425" bIns="45700" anchor="t" anchorCtr="0">
            <a:noAutofit/>
          </a:bodyPr>
          <a:lstStyle/>
          <a:p>
            <a:pPr>
              <a:spcBef>
                <a:spcPts val="0"/>
              </a:spcBef>
              <a:buNone/>
            </a:pPr>
            <a:endParaRPr/>
          </a:p>
        </p:txBody>
      </p:sp>
      <p:sp>
        <p:nvSpPr>
          <p:cNvPr id="59" name="Shape 59"/>
          <p:cNvSpPr/>
          <p:nvPr/>
        </p:nvSpPr>
        <p:spPr>
          <a:xfrm>
            <a:off x="4513262" y="4987527"/>
            <a:ext cx="4630799" cy="1560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60" name="Shape 60"/>
          <p:cNvSpPr txBox="1">
            <a:spLocks noGrp="1"/>
          </p:cNvSpPr>
          <p:nvPr>
            <p:ph type="sldNum" idx="12"/>
          </p:nvPr>
        </p:nvSpPr>
        <p:spPr>
          <a:xfrm>
            <a:off x="8519999" y="470681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rtl="0">
              <a:spcBef>
                <a:spcPts val="0"/>
              </a:spcBef>
              <a:buClr>
                <a:schemeClr val="accent1"/>
              </a:buClr>
              <a:buSzPct val="100000"/>
              <a:buNone/>
              <a:defRPr sz="3600" b="1">
                <a:solidFill>
                  <a:schemeClr val="accent1"/>
                </a:solidFill>
              </a:defRPr>
            </a:lvl1pPr>
            <a:lvl2pPr rtl="0">
              <a:spcBef>
                <a:spcPts val="0"/>
              </a:spcBef>
              <a:buClr>
                <a:schemeClr val="accent1"/>
              </a:buClr>
              <a:buSzPct val="100000"/>
              <a:buNone/>
              <a:defRPr sz="3600" b="1">
                <a:solidFill>
                  <a:schemeClr val="accent1"/>
                </a:solidFill>
              </a:defRPr>
            </a:lvl2pPr>
            <a:lvl3pPr rtl="0">
              <a:spcBef>
                <a:spcPts val="0"/>
              </a:spcBef>
              <a:buClr>
                <a:schemeClr val="accent1"/>
              </a:buClr>
              <a:buSzPct val="100000"/>
              <a:buNone/>
              <a:defRPr sz="3600" b="1">
                <a:solidFill>
                  <a:schemeClr val="accent1"/>
                </a:solidFill>
              </a:defRPr>
            </a:lvl3pPr>
            <a:lvl4pPr rtl="0">
              <a:spcBef>
                <a:spcPts val="0"/>
              </a:spcBef>
              <a:buClr>
                <a:schemeClr val="accent1"/>
              </a:buClr>
              <a:buSzPct val="100000"/>
              <a:buNone/>
              <a:defRPr sz="3600" b="1">
                <a:solidFill>
                  <a:schemeClr val="accent1"/>
                </a:solidFill>
              </a:defRPr>
            </a:lvl4pPr>
            <a:lvl5pPr rtl="0">
              <a:spcBef>
                <a:spcPts val="0"/>
              </a:spcBef>
              <a:buClr>
                <a:schemeClr val="accent1"/>
              </a:buClr>
              <a:buSzPct val="100000"/>
              <a:buNone/>
              <a:defRPr sz="3600" b="1">
                <a:solidFill>
                  <a:schemeClr val="accent1"/>
                </a:solidFill>
              </a:defRPr>
            </a:lvl5pPr>
            <a:lvl6pPr rtl="0">
              <a:spcBef>
                <a:spcPts val="0"/>
              </a:spcBef>
              <a:buClr>
                <a:schemeClr val="accent1"/>
              </a:buClr>
              <a:buSzPct val="100000"/>
              <a:buNone/>
              <a:defRPr sz="3600" b="1">
                <a:solidFill>
                  <a:schemeClr val="accent1"/>
                </a:solidFill>
              </a:defRPr>
            </a:lvl6pPr>
            <a:lvl7pPr rtl="0">
              <a:spcBef>
                <a:spcPts val="0"/>
              </a:spcBef>
              <a:buClr>
                <a:schemeClr val="accent1"/>
              </a:buClr>
              <a:buSzPct val="100000"/>
              <a:buNone/>
              <a:defRPr sz="3600" b="1">
                <a:solidFill>
                  <a:schemeClr val="accent1"/>
                </a:solidFill>
              </a:defRPr>
            </a:lvl7pPr>
            <a:lvl8pPr rtl="0">
              <a:spcBef>
                <a:spcPts val="0"/>
              </a:spcBef>
              <a:buClr>
                <a:schemeClr val="accent1"/>
              </a:buClr>
              <a:buSzPct val="100000"/>
              <a:buNone/>
              <a:defRPr sz="3600" b="1">
                <a:solidFill>
                  <a:schemeClr val="accent1"/>
                </a:solidFill>
              </a:defRPr>
            </a:lvl8pPr>
            <a:lvl9pPr rtl="0">
              <a:spcBef>
                <a:spcPts val="0"/>
              </a:spcBef>
              <a:buClr>
                <a:schemeClr val="accent1"/>
              </a:buClr>
              <a:buSzPct val="100000"/>
              <a:buNone/>
              <a:defRPr sz="3600" b="1">
                <a:solidFill>
                  <a:schemeClr val="accent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rtl="0">
              <a:spcBef>
                <a:spcPts val="600"/>
              </a:spcBef>
              <a:buClr>
                <a:schemeClr val="lt2"/>
              </a:buClr>
              <a:buSzPct val="100000"/>
              <a:defRPr sz="3000">
                <a:solidFill>
                  <a:schemeClr val="lt2"/>
                </a:solidFill>
              </a:defRPr>
            </a:lvl1pPr>
            <a:lvl2pPr rtl="0">
              <a:spcBef>
                <a:spcPts val="480"/>
              </a:spcBef>
              <a:buClr>
                <a:schemeClr val="lt2"/>
              </a:buClr>
              <a:buSzPct val="100000"/>
              <a:defRPr sz="2400">
                <a:solidFill>
                  <a:schemeClr val="lt2"/>
                </a:solidFill>
              </a:defRPr>
            </a:lvl2pPr>
            <a:lvl3pPr rtl="0">
              <a:spcBef>
                <a:spcPts val="480"/>
              </a:spcBef>
              <a:buClr>
                <a:schemeClr val="lt2"/>
              </a:buClr>
              <a:buSzPct val="100000"/>
              <a:defRPr sz="2400">
                <a:solidFill>
                  <a:schemeClr val="lt2"/>
                </a:solidFill>
              </a:defRPr>
            </a:lvl3pPr>
            <a:lvl4pPr rtl="0">
              <a:spcBef>
                <a:spcPts val="360"/>
              </a:spcBef>
              <a:buClr>
                <a:schemeClr val="lt2"/>
              </a:buClr>
              <a:buSzPct val="100000"/>
              <a:defRPr sz="1800">
                <a:solidFill>
                  <a:schemeClr val="lt2"/>
                </a:solidFill>
              </a:defRPr>
            </a:lvl4pPr>
            <a:lvl5pPr rtl="0">
              <a:spcBef>
                <a:spcPts val="360"/>
              </a:spcBef>
              <a:buClr>
                <a:schemeClr val="lt2"/>
              </a:buClr>
              <a:buSzPct val="100000"/>
              <a:defRPr sz="1800">
                <a:solidFill>
                  <a:schemeClr val="lt2"/>
                </a:solidFill>
              </a:defRPr>
            </a:lvl5pPr>
            <a:lvl6pPr rtl="0">
              <a:spcBef>
                <a:spcPts val="360"/>
              </a:spcBef>
              <a:buClr>
                <a:schemeClr val="lt2"/>
              </a:buClr>
              <a:buSzPct val="100000"/>
              <a:defRPr sz="1800">
                <a:solidFill>
                  <a:schemeClr val="lt2"/>
                </a:solidFill>
              </a:defRPr>
            </a:lvl6pPr>
            <a:lvl7pPr rtl="0">
              <a:spcBef>
                <a:spcPts val="360"/>
              </a:spcBef>
              <a:buClr>
                <a:schemeClr val="lt2"/>
              </a:buClr>
              <a:buSzPct val="100000"/>
              <a:defRPr sz="1800">
                <a:solidFill>
                  <a:schemeClr val="lt2"/>
                </a:solidFill>
              </a:defRPr>
            </a:lvl7pPr>
            <a:lvl8pPr rtl="0">
              <a:spcBef>
                <a:spcPts val="360"/>
              </a:spcBef>
              <a:buClr>
                <a:schemeClr val="lt2"/>
              </a:buClr>
              <a:buSzPct val="100000"/>
              <a:defRPr sz="1800">
                <a:solidFill>
                  <a:schemeClr val="lt2"/>
                </a:solidFill>
              </a:defRPr>
            </a:lvl8pPr>
            <a:lvl9pPr rtl="0">
              <a:spcBef>
                <a:spcPts val="360"/>
              </a:spcBef>
              <a:buClr>
                <a:schemeClr val="lt2"/>
              </a:buClr>
              <a:buSzPct val="100000"/>
              <a:defRPr sz="1800">
                <a:solidFill>
                  <a:schemeClr val="lt2"/>
                </a:solidFill>
              </a:defRPr>
            </a:lvl9pPr>
          </a:lstStyle>
          <a:p>
            <a:endParaRPr/>
          </a:p>
        </p:txBody>
      </p:sp>
      <p:sp>
        <p:nvSpPr>
          <p:cNvPr id="7" name="Shape 7"/>
          <p:cNvSpPr txBox="1">
            <a:spLocks noGrp="1"/>
          </p:cNvSpPr>
          <p:nvPr>
            <p:ph type="sldNum" idx="12"/>
          </p:nvPr>
        </p:nvSpPr>
        <p:spPr>
          <a:xfrm>
            <a:off x="8519999" y="4706810"/>
            <a:ext cx="548699"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300">
                <a:solidFill>
                  <a:schemeClr val="lt2"/>
                </a:solidFill>
              </a:rPr>
              <a:pPr lvl="0" algn="r" rtl="0">
                <a:spcBef>
                  <a:spcPts val="0"/>
                </a:spcBef>
                <a:buNone/>
              </a:pPr>
              <a:t>‹#›</a:t>
            </a:fld>
            <a:endParaRPr lang="en" sz="13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y14.moodle.umn.edu/course/view.php?id=1436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youtube.com/v/hUx0_vXrzPg" TargetMode="Externa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z.umn.edu/buildingsocialpresenc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y14.moodle.umn.edu/course/view.php?id=774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2220060" y="2187175"/>
            <a:ext cx="4710000" cy="1238099"/>
          </a:xfrm>
          <a:prstGeom prst="rect">
            <a:avLst/>
          </a:prstGeom>
        </p:spPr>
        <p:txBody>
          <a:bodyPr lIns="91425" tIns="91425" rIns="91425" bIns="91425" anchor="b" anchorCtr="0">
            <a:noAutofit/>
          </a:bodyPr>
          <a:lstStyle/>
          <a:p>
            <a:pPr>
              <a:spcBef>
                <a:spcPts val="0"/>
              </a:spcBef>
              <a:buNone/>
            </a:pPr>
            <a:r>
              <a:rPr lang="en"/>
              <a:t>Building Social Presence and Collaboration Online</a:t>
            </a:r>
          </a:p>
        </p:txBody>
      </p:sp>
      <p:sp>
        <p:nvSpPr>
          <p:cNvPr id="63" name="Shape 63"/>
          <p:cNvSpPr txBox="1">
            <a:spLocks noGrp="1"/>
          </p:cNvSpPr>
          <p:nvPr>
            <p:ph type="subTitle" idx="1"/>
          </p:nvPr>
        </p:nvSpPr>
        <p:spPr>
          <a:xfrm>
            <a:off x="537650" y="3663524"/>
            <a:ext cx="8074800" cy="1416899"/>
          </a:xfrm>
          <a:prstGeom prst="rect">
            <a:avLst/>
          </a:prstGeom>
        </p:spPr>
        <p:txBody>
          <a:bodyPr lIns="91425" tIns="91425" rIns="91425" bIns="91425" anchor="t" anchorCtr="0">
            <a:noAutofit/>
          </a:bodyPr>
          <a:lstStyle/>
          <a:p>
            <a:pPr rtl="0">
              <a:spcBef>
                <a:spcPts val="0"/>
              </a:spcBef>
              <a:buNone/>
            </a:pPr>
            <a:r>
              <a:rPr lang="en"/>
              <a:t>Kim Ballard, PhD</a:t>
            </a:r>
          </a:p>
          <a:p>
            <a:pPr rtl="0">
              <a:spcBef>
                <a:spcPts val="0"/>
              </a:spcBef>
              <a:buNone/>
            </a:pPr>
            <a:r>
              <a:rPr lang="en"/>
              <a:t>Kimi Johnson, PhD</a:t>
            </a:r>
          </a:p>
          <a:p>
            <a:pPr>
              <a:spcBef>
                <a:spcPts val="0"/>
              </a:spcBef>
              <a:buNone/>
            </a:pPr>
            <a:r>
              <a:rPr lang="en"/>
              <a:t>University of Minnesota</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rtl="0">
              <a:spcBef>
                <a:spcPts val="0"/>
              </a:spcBef>
              <a:buNone/>
            </a:pPr>
            <a:endParaRPr/>
          </a:p>
          <a:p>
            <a:pPr>
              <a:spcBef>
                <a:spcPts val="0"/>
              </a:spcBef>
              <a:buNone/>
            </a:pPr>
            <a:r>
              <a:rPr lang="en"/>
              <a:t>Assignments</a:t>
            </a:r>
          </a:p>
        </p:txBody>
      </p:sp>
      <p:sp>
        <p:nvSpPr>
          <p:cNvPr id="135" name="Shape 135"/>
          <p:cNvSpPr txBox="1">
            <a:spLocks noGrp="1"/>
          </p:cNvSpPr>
          <p:nvPr>
            <p:ph type="body" idx="1"/>
          </p:nvPr>
        </p:nvSpPr>
        <p:spPr>
          <a:xfrm>
            <a:off x="854948" y="1184672"/>
            <a:ext cx="7831799" cy="3741299"/>
          </a:xfrm>
          <a:prstGeom prst="rect">
            <a:avLst/>
          </a:prstGeom>
        </p:spPr>
        <p:txBody>
          <a:bodyPr lIns="91425" tIns="91425" rIns="91425" bIns="91425" anchor="t" anchorCtr="0">
            <a:noAutofit/>
          </a:bodyPr>
          <a:lstStyle/>
          <a:p>
            <a:pPr rtl="0">
              <a:spcBef>
                <a:spcPts val="0"/>
              </a:spcBef>
              <a:buNone/>
            </a:pPr>
            <a:r>
              <a:rPr lang="en"/>
              <a:t>Tiki Toki</a:t>
            </a:r>
          </a:p>
          <a:p>
            <a:pPr rtl="0">
              <a:spcBef>
                <a:spcPts val="0"/>
              </a:spcBef>
              <a:buNone/>
            </a:pPr>
            <a:r>
              <a:rPr lang="en"/>
              <a:t>	Group Assignment</a:t>
            </a:r>
          </a:p>
          <a:p>
            <a:pPr rtl="0">
              <a:spcBef>
                <a:spcPts val="0"/>
              </a:spcBef>
              <a:buNone/>
            </a:pPr>
            <a:r>
              <a:rPr lang="en"/>
              <a:t>Blog</a:t>
            </a:r>
          </a:p>
          <a:p>
            <a:pPr rtl="0">
              <a:spcBef>
                <a:spcPts val="0"/>
              </a:spcBef>
              <a:buNone/>
            </a:pPr>
            <a:r>
              <a:rPr lang="en"/>
              <a:t>	Individual Posts - 1st Week</a:t>
            </a:r>
          </a:p>
          <a:p>
            <a:pPr indent="457200" rtl="0">
              <a:spcBef>
                <a:spcPts val="0"/>
              </a:spcBef>
              <a:buNone/>
            </a:pPr>
            <a:r>
              <a:rPr lang="en"/>
              <a:t>Group Posts </a:t>
            </a:r>
          </a:p>
          <a:p>
            <a:pPr indent="457200">
              <a:spcBef>
                <a:spcPts val="0"/>
              </a:spcBef>
              <a:buNone/>
            </a:pPr>
            <a:r>
              <a:rPr lang="en"/>
              <a:t>CHSA Conference Post - Individual</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a:spcBef>
                <a:spcPts val="0"/>
              </a:spcBef>
              <a:buNone/>
            </a:pPr>
            <a:r>
              <a:rPr lang="en"/>
              <a:t>Tech Support Materials</a:t>
            </a:r>
          </a:p>
        </p:txBody>
      </p:sp>
      <p:pic>
        <p:nvPicPr>
          <p:cNvPr id="141" name="Shape 141"/>
          <p:cNvPicPr preferRelativeResize="0"/>
          <p:nvPr/>
        </p:nvPicPr>
        <p:blipFill>
          <a:blip r:embed="rId3">
            <a:alphaModFix/>
          </a:blip>
          <a:stretch>
            <a:fillRect/>
          </a:stretch>
        </p:blipFill>
        <p:spPr>
          <a:xfrm>
            <a:off x="1046925" y="1383175"/>
            <a:ext cx="3029050" cy="2517699"/>
          </a:xfrm>
          <a:prstGeom prst="rect">
            <a:avLst/>
          </a:prstGeom>
          <a:noFill/>
          <a:ln w="19050" cap="flat" cmpd="sng">
            <a:solidFill>
              <a:schemeClr val="dk2"/>
            </a:solidFill>
            <a:prstDash val="solid"/>
            <a:round/>
            <a:headEnd type="none" w="med" len="med"/>
            <a:tailEnd type="none" w="med" len="med"/>
          </a:ln>
        </p:spPr>
      </p:pic>
      <p:pic>
        <p:nvPicPr>
          <p:cNvPr id="142" name="Shape 142"/>
          <p:cNvPicPr preferRelativeResize="0"/>
          <p:nvPr/>
        </p:nvPicPr>
        <p:blipFill>
          <a:blip r:embed="rId4">
            <a:alphaModFix/>
          </a:blip>
          <a:stretch>
            <a:fillRect/>
          </a:stretch>
        </p:blipFill>
        <p:spPr>
          <a:xfrm>
            <a:off x="2997625" y="1871200"/>
            <a:ext cx="2510449" cy="2480425"/>
          </a:xfrm>
          <a:prstGeom prst="rect">
            <a:avLst/>
          </a:prstGeom>
          <a:noFill/>
          <a:ln w="19050" cap="flat" cmpd="sng">
            <a:solidFill>
              <a:schemeClr val="dk2"/>
            </a:solidFill>
            <a:prstDash val="solid"/>
            <a:round/>
            <a:headEnd type="none" w="med" len="med"/>
            <a:tailEnd type="none" w="med" len="med"/>
          </a:ln>
        </p:spPr>
      </p:pic>
      <p:pic>
        <p:nvPicPr>
          <p:cNvPr id="143" name="Shape 143"/>
          <p:cNvPicPr preferRelativeResize="0"/>
          <p:nvPr/>
        </p:nvPicPr>
        <p:blipFill>
          <a:blip r:embed="rId5">
            <a:alphaModFix/>
          </a:blip>
          <a:stretch>
            <a:fillRect/>
          </a:stretch>
        </p:blipFill>
        <p:spPr>
          <a:xfrm>
            <a:off x="5212474" y="2401674"/>
            <a:ext cx="3474275" cy="2599699"/>
          </a:xfrm>
          <a:prstGeom prst="rect">
            <a:avLst/>
          </a:prstGeom>
          <a:noFill/>
          <a:ln w="19050" cap="flat" cmpd="sng">
            <a:solidFill>
              <a:schemeClr val="dk2"/>
            </a:solidFill>
            <a:prstDash val="solid"/>
            <a:round/>
            <a:headEnd type="none" w="med" len="med"/>
            <a:tailEnd type="none" w="med" len="med"/>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a:spcBef>
                <a:spcPts val="0"/>
              </a:spcBef>
              <a:buNone/>
            </a:pPr>
            <a:r>
              <a:rPr lang="en"/>
              <a:t>Third Party Tools In Practice</a:t>
            </a:r>
          </a:p>
        </p:txBody>
      </p:sp>
      <p:pic>
        <p:nvPicPr>
          <p:cNvPr id="149" name="Shape 149"/>
          <p:cNvPicPr preferRelativeResize="0"/>
          <p:nvPr/>
        </p:nvPicPr>
        <p:blipFill>
          <a:blip r:embed="rId3">
            <a:alphaModFix/>
          </a:blip>
          <a:stretch>
            <a:fillRect/>
          </a:stretch>
        </p:blipFill>
        <p:spPr>
          <a:xfrm>
            <a:off x="55874" y="867025"/>
            <a:ext cx="9032251" cy="423205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Shape 154"/>
          <p:cNvPicPr preferRelativeResize="0"/>
          <p:nvPr/>
        </p:nvPicPr>
        <p:blipFill>
          <a:blip r:embed="rId3">
            <a:alphaModFix/>
          </a:blip>
          <a:stretch>
            <a:fillRect/>
          </a:stretch>
        </p:blipFill>
        <p:spPr>
          <a:xfrm>
            <a:off x="1115225" y="1600724"/>
            <a:ext cx="3506824" cy="3166025"/>
          </a:xfrm>
          <a:prstGeom prst="rect">
            <a:avLst/>
          </a:prstGeom>
          <a:noFill/>
          <a:ln w="19050" cap="flat" cmpd="sng">
            <a:solidFill>
              <a:schemeClr val="dk2"/>
            </a:solidFill>
            <a:prstDash val="solid"/>
            <a:round/>
            <a:headEnd type="none" w="med" len="med"/>
            <a:tailEnd type="none" w="med" len="med"/>
          </a:ln>
        </p:spPr>
      </p:pic>
      <p:pic>
        <p:nvPicPr>
          <p:cNvPr id="155" name="Shape 155"/>
          <p:cNvPicPr preferRelativeResize="0"/>
          <p:nvPr/>
        </p:nvPicPr>
        <p:blipFill>
          <a:blip r:embed="rId4">
            <a:alphaModFix/>
          </a:blip>
          <a:stretch>
            <a:fillRect/>
          </a:stretch>
        </p:blipFill>
        <p:spPr>
          <a:xfrm>
            <a:off x="5063525" y="1533249"/>
            <a:ext cx="3688624" cy="3300975"/>
          </a:xfrm>
          <a:prstGeom prst="rect">
            <a:avLst/>
          </a:prstGeom>
          <a:noFill/>
          <a:ln w="19050" cap="flat" cmpd="sng">
            <a:solidFill>
              <a:schemeClr val="dk2"/>
            </a:solidFill>
            <a:prstDash val="solid"/>
            <a:round/>
            <a:headEnd type="none" w="med" len="med"/>
            <a:tailEnd type="none" w="med" len="med"/>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a:spcBef>
                <a:spcPts val="0"/>
              </a:spcBef>
              <a:buNone/>
            </a:pPr>
            <a:r>
              <a:rPr lang="en"/>
              <a:t>Student Feedback</a:t>
            </a:r>
          </a:p>
        </p:txBody>
      </p:sp>
      <p:sp>
        <p:nvSpPr>
          <p:cNvPr id="161" name="Shape 161"/>
          <p:cNvSpPr txBox="1">
            <a:spLocks noGrp="1"/>
          </p:cNvSpPr>
          <p:nvPr>
            <p:ph type="body" idx="1"/>
          </p:nvPr>
        </p:nvSpPr>
        <p:spPr>
          <a:xfrm>
            <a:off x="733900" y="1142400"/>
            <a:ext cx="8073899" cy="3596699"/>
          </a:xfrm>
          <a:prstGeom prst="rect">
            <a:avLst/>
          </a:prstGeom>
        </p:spPr>
        <p:txBody>
          <a:bodyPr lIns="91425" tIns="91425" rIns="91425" bIns="91425" anchor="t" anchorCtr="0">
            <a:noAutofit/>
          </a:bodyPr>
          <a:lstStyle/>
          <a:p>
            <a:pPr marL="457200" lvl="0" indent="-381000" rtl="0">
              <a:spcBef>
                <a:spcPts val="0"/>
              </a:spcBef>
              <a:buClr>
                <a:schemeClr val="lt2"/>
              </a:buClr>
              <a:buSzPct val="100000"/>
              <a:buFont typeface="Arial"/>
              <a:buChar char="●"/>
            </a:pPr>
            <a:r>
              <a:rPr lang="en" sz="2400"/>
              <a:t>I get the blog idea, but I the obsession with "technology" is a poor substitute for community building.</a:t>
            </a:r>
          </a:p>
          <a:p>
            <a:pPr marL="457200" lvl="0" indent="-381000" rtl="0">
              <a:spcBef>
                <a:spcPts val="0"/>
              </a:spcBef>
              <a:buClr>
                <a:schemeClr val="lt2"/>
              </a:buClr>
              <a:buSzPct val="100000"/>
              <a:buFont typeface="Arial"/>
              <a:buChar char="●"/>
            </a:pPr>
            <a:r>
              <a:rPr lang="en" sz="2400"/>
              <a:t>I am a returning student with great thirst to learn. I spent hard earned money, too.The way that this is set up requires much ‘risk’ on my part. I almost dropped it because I was not sure that I would be able to work in groups and on required “technology”.</a:t>
            </a:r>
          </a:p>
          <a:p>
            <a:pPr lvl="0" rtl="0">
              <a:spcBef>
                <a:spcPts val="0"/>
              </a:spcBef>
              <a:buNone/>
            </a:pPr>
            <a:endParaRPr sz="1800"/>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854948" y="1184672"/>
            <a:ext cx="7831799" cy="3741299"/>
          </a:xfrm>
          <a:prstGeom prst="rect">
            <a:avLst/>
          </a:prstGeom>
        </p:spPr>
        <p:txBody>
          <a:bodyPr lIns="91425" tIns="91425" rIns="91425" bIns="91425" anchor="t" anchorCtr="0">
            <a:noAutofit/>
          </a:bodyPr>
          <a:lstStyle/>
          <a:p>
            <a:pPr marL="457200" lvl="0" indent="-381000" rtl="0">
              <a:spcBef>
                <a:spcPts val="0"/>
              </a:spcBef>
              <a:buClr>
                <a:schemeClr val="lt2"/>
              </a:buClr>
              <a:buSzPct val="100000"/>
              <a:buFont typeface="Arial"/>
              <a:buChar char="●"/>
            </a:pPr>
            <a:r>
              <a:rPr lang="en" sz="2400"/>
              <a:t>There were lots of instructions, probably too many for the short duration of the course. Most of us missed the instructions for applying the framework to the timeline entries.</a:t>
            </a:r>
          </a:p>
          <a:p>
            <a:pPr marL="457200" lvl="0" indent="-381000" rtl="0">
              <a:spcBef>
                <a:spcPts val="0"/>
              </a:spcBef>
              <a:buClr>
                <a:schemeClr val="lt2"/>
              </a:buClr>
              <a:buSzPct val="100000"/>
              <a:buFont typeface="Arial"/>
              <a:buChar char="●"/>
            </a:pPr>
            <a:r>
              <a:rPr lang="en" sz="2400"/>
              <a:t>Perhaps a hands on workshop explaining the technology features of the class would be helpful</a:t>
            </a:r>
            <a:r>
              <a:rPr lang="en" sz="2400">
                <a:latin typeface="Times New Roman"/>
                <a:ea typeface="Times New Roman"/>
                <a:cs typeface="Times New Roman"/>
                <a:sym typeface="Times New Roman"/>
              </a:rPr>
              <a:t>.</a:t>
            </a:r>
          </a:p>
          <a:p>
            <a:pPr marL="457200" lvl="0" indent="-381000">
              <a:spcBef>
                <a:spcPts val="0"/>
              </a:spcBef>
              <a:buClr>
                <a:schemeClr val="lt2"/>
              </a:buClr>
              <a:buSzPct val="100000"/>
              <a:buFont typeface="Arial"/>
              <a:buChar char="●"/>
            </a:pPr>
            <a:r>
              <a:rPr lang="en" sz="2400"/>
              <a:t>Thank you for your help with learning the technologies for this course! Once I got the hang of Tiki-Toki, I thought the project was a fun way to cap our learning for the class.</a:t>
            </a:r>
          </a:p>
        </p:txBody>
      </p:sp>
      <p:sp>
        <p:nvSpPr>
          <p:cNvPr id="167" name="Shape 167"/>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a:spcBef>
                <a:spcPts val="0"/>
              </a:spcBef>
              <a:buNone/>
            </a:pPr>
            <a:r>
              <a:rPr lang="en"/>
              <a:t>Student Feedback</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a:spcBef>
                <a:spcPts val="0"/>
              </a:spcBef>
              <a:buNone/>
            </a:pPr>
            <a:r>
              <a:rPr lang="en"/>
              <a:t>Instructor Feedback	</a:t>
            </a:r>
          </a:p>
        </p:txBody>
      </p:sp>
      <p:sp>
        <p:nvSpPr>
          <p:cNvPr id="173" name="Shape 173"/>
          <p:cNvSpPr txBox="1">
            <a:spLocks noGrp="1"/>
          </p:cNvSpPr>
          <p:nvPr>
            <p:ph type="body" idx="1"/>
          </p:nvPr>
        </p:nvSpPr>
        <p:spPr>
          <a:xfrm>
            <a:off x="463550" y="1196100"/>
            <a:ext cx="8323499" cy="3947399"/>
          </a:xfrm>
          <a:prstGeom prst="rect">
            <a:avLst/>
          </a:prstGeom>
        </p:spPr>
        <p:txBody>
          <a:bodyPr lIns="91425" tIns="91425" rIns="91425" bIns="91425" anchor="t" anchorCtr="0">
            <a:noAutofit/>
          </a:bodyPr>
          <a:lstStyle/>
          <a:p>
            <a:pPr marL="596900" lvl="0" indent="-381000" rtl="0">
              <a:lnSpc>
                <a:spcPct val="115000"/>
              </a:lnSpc>
              <a:spcBef>
                <a:spcPts val="0"/>
              </a:spcBef>
              <a:buClr>
                <a:schemeClr val="lt2"/>
              </a:buClr>
              <a:buSzPct val="100000"/>
              <a:buFont typeface="Arial"/>
              <a:buChar char="●"/>
            </a:pPr>
            <a:r>
              <a:rPr lang="en" sz="2400"/>
              <a:t>I was a bit skeptical about the Tiki-Toki but admit it was a great idea. I think the TT course assignment could be improved [with adjustments to make this a more substantive project].</a:t>
            </a:r>
          </a:p>
          <a:p>
            <a:pPr marL="596900" lvl="0" indent="-381000" rtl="0">
              <a:lnSpc>
                <a:spcPct val="115000"/>
              </a:lnSpc>
              <a:spcBef>
                <a:spcPts val="0"/>
              </a:spcBef>
              <a:buClr>
                <a:schemeClr val="lt2"/>
              </a:buClr>
              <a:buSzPct val="100000"/>
              <a:buFont typeface="Arial"/>
              <a:buChar char="●"/>
            </a:pPr>
            <a:r>
              <a:rPr lang="en" sz="2400"/>
              <a:t>[...R]evisit the blogging assignments.  Getting them to comment on each module seemed to enlist them to précis the content – not much of a challenge there. </a:t>
            </a:r>
          </a:p>
          <a:p>
            <a:pPr marL="596900" lvl="0" indent="-381000" rtl="0">
              <a:lnSpc>
                <a:spcPct val="115000"/>
              </a:lnSpc>
              <a:spcBef>
                <a:spcPts val="0"/>
              </a:spcBef>
              <a:spcAft>
                <a:spcPts val="1000"/>
              </a:spcAft>
              <a:buClr>
                <a:schemeClr val="lt2"/>
              </a:buClr>
              <a:buSzPct val="100000"/>
              <a:buFont typeface="Arial"/>
              <a:buChar char="●"/>
            </a:pPr>
            <a:r>
              <a:rPr lang="en" sz="2400"/>
              <a:t>Recommends regular check-ins to provide tech help.</a:t>
            </a:r>
          </a:p>
          <a:p>
            <a:pPr>
              <a:spcBef>
                <a:spcPts val="0"/>
              </a:spcBef>
              <a:buNone/>
            </a:pPr>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a:spcBef>
                <a:spcPts val="0"/>
              </a:spcBef>
              <a:buNone/>
            </a:pPr>
            <a:r>
              <a:rPr lang="en"/>
              <a:t>Effectiveness</a:t>
            </a:r>
          </a:p>
        </p:txBody>
      </p:sp>
      <p:sp>
        <p:nvSpPr>
          <p:cNvPr id="179" name="Shape 179"/>
          <p:cNvSpPr txBox="1">
            <a:spLocks noGrp="1"/>
          </p:cNvSpPr>
          <p:nvPr>
            <p:ph type="body" idx="1"/>
          </p:nvPr>
        </p:nvSpPr>
        <p:spPr>
          <a:xfrm>
            <a:off x="616275" y="1242875"/>
            <a:ext cx="8229600" cy="3725699"/>
          </a:xfrm>
          <a:prstGeom prst="rect">
            <a:avLst/>
          </a:prstGeom>
        </p:spPr>
        <p:txBody>
          <a:bodyPr lIns="91425" tIns="91425" rIns="91425" bIns="91425" anchor="t" anchorCtr="0">
            <a:noAutofit/>
          </a:bodyPr>
          <a:lstStyle/>
          <a:p>
            <a:pPr marL="457200" lvl="0" indent="-381000" rtl="0">
              <a:spcBef>
                <a:spcPts val="0"/>
              </a:spcBef>
              <a:buClr>
                <a:schemeClr val="lt2"/>
              </a:buClr>
              <a:buSzPct val="100000"/>
              <a:buFont typeface="Arial"/>
              <a:buChar char="●"/>
            </a:pPr>
            <a:r>
              <a:rPr lang="en" sz="2400"/>
              <a:t>Timeline project was a success; needs slight alteration</a:t>
            </a:r>
          </a:p>
          <a:p>
            <a:pPr marL="457200" lvl="0" indent="-381000" rtl="0">
              <a:spcBef>
                <a:spcPts val="0"/>
              </a:spcBef>
              <a:buClr>
                <a:schemeClr val="lt2"/>
              </a:buClr>
              <a:buSzPct val="100000"/>
              <a:buFont typeface="Arial"/>
              <a:buChar char="●"/>
            </a:pPr>
            <a:r>
              <a:rPr lang="en" sz="2400"/>
              <a:t>Blog concept was successful; needs alteration</a:t>
            </a:r>
          </a:p>
          <a:p>
            <a:pPr marL="457200" lvl="0" indent="-381000" rtl="0">
              <a:spcBef>
                <a:spcPts val="0"/>
              </a:spcBef>
              <a:buClr>
                <a:schemeClr val="lt2"/>
              </a:buClr>
              <a:buSzPct val="100000"/>
              <a:buFont typeface="Arial"/>
              <a:buChar char="●"/>
            </a:pPr>
            <a:r>
              <a:rPr lang="en" sz="2400"/>
              <a:t>Blogger is not the right technology </a:t>
            </a:r>
          </a:p>
          <a:p>
            <a:pPr marL="457200" lvl="0" indent="-381000" rtl="0">
              <a:spcBef>
                <a:spcPts val="0"/>
              </a:spcBef>
              <a:buClr>
                <a:schemeClr val="lt2"/>
              </a:buClr>
              <a:buSzPct val="100000"/>
              <a:buFont typeface="Arial"/>
              <a:buChar char="●"/>
            </a:pPr>
            <a:r>
              <a:rPr lang="en" sz="2400"/>
              <a:t>Recommend the blog uses Moodle native tools</a:t>
            </a:r>
          </a:p>
          <a:p>
            <a:pPr marL="457200" lvl="0" indent="-381000">
              <a:spcBef>
                <a:spcPts val="0"/>
              </a:spcBef>
              <a:buClr>
                <a:schemeClr val="lt2"/>
              </a:buClr>
              <a:buSzPct val="100000"/>
              <a:buFont typeface="Arial"/>
              <a:buChar char="●"/>
            </a:pPr>
            <a:r>
              <a:rPr lang="en" sz="2400"/>
              <a:t>One new, third-party technology seems sufficient for a course</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a:spcBef>
                <a:spcPts val="0"/>
              </a:spcBef>
              <a:buNone/>
            </a:pPr>
            <a:r>
              <a:rPr lang="en"/>
              <a:t>Lessons Learned (Takeaway)</a:t>
            </a:r>
          </a:p>
        </p:txBody>
      </p:sp>
      <p:sp>
        <p:nvSpPr>
          <p:cNvPr id="185" name="Shape 185"/>
          <p:cNvSpPr txBox="1">
            <a:spLocks noGrp="1"/>
          </p:cNvSpPr>
          <p:nvPr>
            <p:ph type="body" idx="1"/>
          </p:nvPr>
        </p:nvSpPr>
        <p:spPr>
          <a:xfrm>
            <a:off x="656050" y="1675600"/>
            <a:ext cx="8229600" cy="3725699"/>
          </a:xfrm>
          <a:prstGeom prst="rect">
            <a:avLst/>
          </a:prstGeom>
        </p:spPr>
        <p:txBody>
          <a:bodyPr lIns="91425" tIns="91425" rIns="91425" bIns="91425" anchor="t" anchorCtr="0">
            <a:noAutofit/>
          </a:bodyPr>
          <a:lstStyle/>
          <a:p>
            <a:pPr marL="457200" lvl="0" indent="-381000" rtl="0">
              <a:spcBef>
                <a:spcPts val="0"/>
              </a:spcBef>
              <a:buClr>
                <a:schemeClr val="lt2"/>
              </a:buClr>
              <a:buSzPct val="100000"/>
              <a:buFont typeface="Arial"/>
              <a:buChar char="●"/>
            </a:pPr>
            <a:r>
              <a:rPr lang="en" sz="2400"/>
              <a:t>Adult Learners have a different perception of technology and its presence in the online classroom.</a:t>
            </a:r>
          </a:p>
          <a:p>
            <a:pPr marL="457200" lvl="0" indent="-381000" rtl="0">
              <a:spcBef>
                <a:spcPts val="0"/>
              </a:spcBef>
              <a:buClr>
                <a:schemeClr val="lt2"/>
              </a:buClr>
              <a:buSzPct val="100000"/>
              <a:buFont typeface="Arial"/>
              <a:buChar char="●"/>
            </a:pPr>
            <a:r>
              <a:rPr lang="en" sz="2400"/>
              <a:t>Third party tools and technologies that fall outside of the telecommuting category can be intimidating.</a:t>
            </a:r>
          </a:p>
          <a:p>
            <a:pPr marL="457200" lvl="0" indent="-381000" rtl="0">
              <a:spcBef>
                <a:spcPts val="0"/>
              </a:spcBef>
              <a:buClr>
                <a:schemeClr val="lt2"/>
              </a:buClr>
              <a:buSzPct val="100000"/>
              <a:buFont typeface="Arial"/>
              <a:buChar char="●"/>
            </a:pPr>
            <a:r>
              <a:rPr lang="en" sz="2400"/>
              <a:t>High threshold for use was off-putting.</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a:spcBef>
                <a:spcPts val="0"/>
              </a:spcBef>
              <a:buNone/>
            </a:pPr>
            <a:r>
              <a:rPr lang="en" sz="3000"/>
              <a:t>Historical Origins of Rock Music to 1970</a:t>
            </a:r>
          </a:p>
        </p:txBody>
      </p:sp>
      <p:sp>
        <p:nvSpPr>
          <p:cNvPr id="191" name="Shape 191"/>
          <p:cNvSpPr txBox="1">
            <a:spLocks noGrp="1"/>
          </p:cNvSpPr>
          <p:nvPr>
            <p:ph type="body" idx="1"/>
          </p:nvPr>
        </p:nvSpPr>
        <p:spPr>
          <a:xfrm>
            <a:off x="782925" y="1462500"/>
            <a:ext cx="8229600" cy="3725699"/>
          </a:xfrm>
          <a:prstGeom prst="rect">
            <a:avLst/>
          </a:prstGeom>
        </p:spPr>
        <p:txBody>
          <a:bodyPr lIns="91425" tIns="91425" rIns="91425" bIns="91425" anchor="t" anchorCtr="0">
            <a:noAutofit/>
          </a:bodyPr>
          <a:lstStyle/>
          <a:p>
            <a:pPr marL="457200" lvl="0" indent="-381000" rtl="0">
              <a:spcBef>
                <a:spcPts val="0"/>
              </a:spcBef>
              <a:buClr>
                <a:schemeClr val="lt2"/>
              </a:buClr>
              <a:buSzPct val="100000"/>
              <a:buFont typeface="Arial"/>
              <a:buChar char="●"/>
            </a:pPr>
            <a:r>
              <a:rPr lang="en" sz="2400"/>
              <a:t>14 weeks, Fully online, undergraduate learners (core requirement elective)</a:t>
            </a:r>
          </a:p>
          <a:p>
            <a:pPr marL="457200" lvl="0" indent="-381000" rtl="0">
              <a:spcBef>
                <a:spcPts val="0"/>
              </a:spcBef>
              <a:buClr>
                <a:schemeClr val="lt2"/>
              </a:buClr>
              <a:buSzPct val="100000"/>
              <a:buFont typeface="Arial"/>
              <a:buChar char="●"/>
            </a:pPr>
            <a:r>
              <a:rPr lang="en" sz="2400"/>
              <a:t>Students are more tech savvy</a:t>
            </a:r>
          </a:p>
          <a:p>
            <a:pPr marL="457200" lvl="0" indent="-381000" rtl="0">
              <a:spcBef>
                <a:spcPts val="0"/>
              </a:spcBef>
              <a:buClr>
                <a:schemeClr val="lt2"/>
              </a:buClr>
              <a:buSzPct val="100000"/>
              <a:buFont typeface="Arial"/>
              <a:buChar char="●"/>
            </a:pPr>
            <a:r>
              <a:rPr lang="en" sz="2400"/>
              <a:t>No lecture; content delivered through text, study notes, and YouTube playlist</a:t>
            </a:r>
          </a:p>
          <a:p>
            <a:pPr marL="457200" lvl="0" indent="-381000" rtl="0">
              <a:spcBef>
                <a:spcPts val="0"/>
              </a:spcBef>
              <a:buClr>
                <a:schemeClr val="lt2"/>
              </a:buClr>
              <a:buSzPct val="100000"/>
              <a:buFont typeface="Arial"/>
              <a:buChar char="●"/>
            </a:pPr>
            <a:r>
              <a:rPr lang="en" sz="2400"/>
              <a:t>Before revision, course had no collaborative component</a:t>
            </a:r>
          </a:p>
          <a:p>
            <a:pPr lvl="0" algn="r" rtl="0">
              <a:spcBef>
                <a:spcPts val="0"/>
              </a:spcBef>
              <a:buNone/>
            </a:pPr>
            <a:r>
              <a:rPr lang="en" sz="2400" u="sng">
                <a:solidFill>
                  <a:schemeClr val="hlink"/>
                </a:solidFill>
                <a:hlinkClick r:id="rId3"/>
              </a:rPr>
              <a:t>Moodle Site</a:t>
            </a:r>
          </a:p>
          <a:p>
            <a:pPr>
              <a:spcBef>
                <a:spcPts val="0"/>
              </a:spcBef>
              <a:buNone/>
            </a:pP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a:spcBef>
                <a:spcPts val="0"/>
              </a:spcBef>
              <a:buNone/>
            </a:pPr>
            <a:r>
              <a:rPr lang="en"/>
              <a:t>Agenda</a:t>
            </a:r>
          </a:p>
        </p:txBody>
      </p:sp>
      <p:sp>
        <p:nvSpPr>
          <p:cNvPr id="69" name="Shape 69"/>
          <p:cNvSpPr txBox="1">
            <a:spLocks noGrp="1"/>
          </p:cNvSpPr>
          <p:nvPr>
            <p:ph type="body" idx="1"/>
          </p:nvPr>
        </p:nvSpPr>
        <p:spPr>
          <a:xfrm>
            <a:off x="854948" y="1184672"/>
            <a:ext cx="7831799" cy="3741299"/>
          </a:xfrm>
          <a:prstGeom prst="rect">
            <a:avLst/>
          </a:prstGeom>
        </p:spPr>
        <p:txBody>
          <a:bodyPr lIns="91425" tIns="91425" rIns="91425" bIns="91425" anchor="t" anchorCtr="0">
            <a:noAutofit/>
          </a:bodyPr>
          <a:lstStyle/>
          <a:p>
            <a:pPr rtl="0">
              <a:spcBef>
                <a:spcPts val="0"/>
              </a:spcBef>
              <a:buNone/>
            </a:pPr>
            <a:r>
              <a:rPr lang="en"/>
              <a:t>2 Courses; 3 Projects</a:t>
            </a:r>
          </a:p>
          <a:p>
            <a:pPr marL="457200" lvl="0" indent="-419100" rtl="0">
              <a:spcBef>
                <a:spcPts val="0"/>
              </a:spcBef>
              <a:buClr>
                <a:schemeClr val="lt2"/>
              </a:buClr>
              <a:buSzPct val="100000"/>
              <a:buFont typeface="Arial"/>
              <a:buChar char="●"/>
            </a:pPr>
            <a:r>
              <a:rPr lang="en"/>
              <a:t>CMGT 4550: Construction History</a:t>
            </a:r>
          </a:p>
          <a:p>
            <a:pPr marL="457200" lvl="0" indent="-419100">
              <a:spcBef>
                <a:spcPts val="0"/>
              </a:spcBef>
              <a:buClr>
                <a:schemeClr val="lt2"/>
              </a:buClr>
              <a:buSzPct val="100000"/>
              <a:buFont typeface="Arial"/>
              <a:buChar char="●"/>
            </a:pPr>
            <a:r>
              <a:rPr lang="en"/>
              <a:t>MUS 1013: History of Rock to 1970</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lvl="0">
              <a:spcBef>
                <a:spcPts val="0"/>
              </a:spcBef>
              <a:buNone/>
            </a:pPr>
            <a:r>
              <a:rPr lang="en"/>
              <a:t>Tech Support Materials</a:t>
            </a:r>
          </a:p>
        </p:txBody>
      </p:sp>
      <p:pic>
        <p:nvPicPr>
          <p:cNvPr id="197" name="Shape 197"/>
          <p:cNvPicPr preferRelativeResize="0"/>
          <p:nvPr/>
        </p:nvPicPr>
        <p:blipFill>
          <a:blip r:embed="rId3">
            <a:alphaModFix/>
          </a:blip>
          <a:stretch>
            <a:fillRect/>
          </a:stretch>
        </p:blipFill>
        <p:spPr>
          <a:xfrm>
            <a:off x="756925" y="1698475"/>
            <a:ext cx="3975950" cy="2980599"/>
          </a:xfrm>
          <a:prstGeom prst="rect">
            <a:avLst/>
          </a:prstGeom>
          <a:noFill/>
          <a:ln w="19050" cap="flat" cmpd="sng">
            <a:solidFill>
              <a:schemeClr val="dk2"/>
            </a:solidFill>
            <a:prstDash val="solid"/>
            <a:round/>
            <a:headEnd type="none" w="med" len="med"/>
            <a:tailEnd type="none" w="med" len="med"/>
          </a:ln>
        </p:spPr>
      </p:pic>
      <p:pic>
        <p:nvPicPr>
          <p:cNvPr id="198" name="Shape 198"/>
          <p:cNvPicPr preferRelativeResize="0"/>
          <p:nvPr/>
        </p:nvPicPr>
        <p:blipFill>
          <a:blip r:embed="rId4">
            <a:alphaModFix/>
          </a:blip>
          <a:stretch>
            <a:fillRect/>
          </a:stretch>
        </p:blipFill>
        <p:spPr>
          <a:xfrm>
            <a:off x="4836124" y="1735174"/>
            <a:ext cx="4070075" cy="2907199"/>
          </a:xfrm>
          <a:prstGeom prst="rect">
            <a:avLst/>
          </a:prstGeom>
          <a:noFill/>
          <a:ln w="19050" cap="flat" cmpd="sng">
            <a:solidFill>
              <a:schemeClr val="dk2"/>
            </a:solidFill>
            <a:prstDash val="solid"/>
            <a:round/>
            <a:headEnd type="none" w="med" len="med"/>
            <a:tailEnd type="none" w="med" len="med"/>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a:spcBef>
                <a:spcPts val="0"/>
              </a:spcBef>
              <a:buNone/>
            </a:pPr>
            <a:r>
              <a:rPr lang="en"/>
              <a:t>YouTube Project in Practice	</a:t>
            </a:r>
          </a:p>
        </p:txBody>
      </p:sp>
      <p:pic>
        <p:nvPicPr>
          <p:cNvPr id="204" name="Shape 204"/>
          <p:cNvPicPr preferRelativeResize="0"/>
          <p:nvPr/>
        </p:nvPicPr>
        <p:blipFill>
          <a:blip r:embed="rId3">
            <a:alphaModFix/>
          </a:blip>
          <a:stretch>
            <a:fillRect/>
          </a:stretch>
        </p:blipFill>
        <p:spPr>
          <a:xfrm>
            <a:off x="854950" y="1344524"/>
            <a:ext cx="2274474" cy="2944299"/>
          </a:xfrm>
          <a:prstGeom prst="rect">
            <a:avLst/>
          </a:prstGeom>
          <a:noFill/>
          <a:ln>
            <a:noFill/>
          </a:ln>
        </p:spPr>
      </p:pic>
      <p:pic>
        <p:nvPicPr>
          <p:cNvPr id="205" name="Shape 205"/>
          <p:cNvPicPr preferRelativeResize="0"/>
          <p:nvPr/>
        </p:nvPicPr>
        <p:blipFill>
          <a:blip r:embed="rId4">
            <a:alphaModFix/>
          </a:blip>
          <a:stretch>
            <a:fillRect/>
          </a:stretch>
        </p:blipFill>
        <p:spPr>
          <a:xfrm>
            <a:off x="2629849" y="1792631"/>
            <a:ext cx="2402576" cy="3109221"/>
          </a:xfrm>
          <a:prstGeom prst="rect">
            <a:avLst/>
          </a:prstGeom>
          <a:noFill/>
          <a:ln>
            <a:noFill/>
          </a:ln>
        </p:spPr>
      </p:pic>
      <p:sp>
        <p:nvSpPr>
          <p:cNvPr id="206" name="Shape 206">
            <a:hlinkClick r:id="rId5"/>
          </p:cNvPr>
          <p:cNvSpPr/>
          <p:nvPr/>
        </p:nvSpPr>
        <p:spPr>
          <a:xfrm>
            <a:off x="5197750" y="1841187"/>
            <a:ext cx="3731849" cy="2798900"/>
          </a:xfrm>
          <a:prstGeom prst="rect">
            <a:avLst/>
          </a:prstGeom>
          <a:blipFill>
            <a:blip r:embed="rId6">
              <a:alphaModFix/>
            </a:blip>
            <a:stretch>
              <a:fillRect/>
            </a:stretch>
          </a:blipFill>
          <a:ln>
            <a:noFill/>
          </a:ln>
        </p:spPr>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a:spcBef>
                <a:spcPts val="0"/>
              </a:spcBef>
              <a:buNone/>
            </a:pPr>
            <a:r>
              <a:rPr lang="en"/>
              <a:t>Student Feedback</a:t>
            </a:r>
          </a:p>
        </p:txBody>
      </p:sp>
      <p:sp>
        <p:nvSpPr>
          <p:cNvPr id="212" name="Shape 212"/>
          <p:cNvSpPr txBox="1">
            <a:spLocks noGrp="1"/>
          </p:cNvSpPr>
          <p:nvPr>
            <p:ph type="body" idx="1"/>
          </p:nvPr>
        </p:nvSpPr>
        <p:spPr>
          <a:xfrm>
            <a:off x="854948" y="1184672"/>
            <a:ext cx="7831799" cy="3741299"/>
          </a:xfrm>
          <a:prstGeom prst="rect">
            <a:avLst/>
          </a:prstGeom>
        </p:spPr>
        <p:txBody>
          <a:bodyPr lIns="91425" tIns="91425" rIns="91425" bIns="91425" anchor="t" anchorCtr="0">
            <a:noAutofit/>
          </a:bodyPr>
          <a:lstStyle/>
          <a:p>
            <a:pPr marL="457200" lvl="0" indent="-419100" rtl="0">
              <a:spcBef>
                <a:spcPts val="0"/>
              </a:spcBef>
              <a:buClr>
                <a:schemeClr val="lt2"/>
              </a:buClr>
              <a:buSzPct val="100000"/>
              <a:buFont typeface="Arial"/>
              <a:buChar char="●"/>
            </a:pPr>
            <a:r>
              <a:rPr lang="en"/>
              <a:t>Little individual accountability </a:t>
            </a:r>
          </a:p>
          <a:p>
            <a:pPr marL="457200" lvl="0" indent="-419100" rtl="0">
              <a:spcBef>
                <a:spcPts val="0"/>
              </a:spcBef>
              <a:buClr>
                <a:schemeClr val="lt2"/>
              </a:buClr>
              <a:buSzPct val="100000"/>
              <a:buFont typeface="Arial"/>
              <a:buChar char="●"/>
            </a:pPr>
            <a:r>
              <a:rPr lang="en"/>
              <a:t>21st Century Skills don’t translate</a:t>
            </a:r>
          </a:p>
          <a:p>
            <a:pPr marL="457200" lvl="0" indent="-419100" rtl="0">
              <a:spcBef>
                <a:spcPts val="0"/>
              </a:spcBef>
              <a:buClr>
                <a:schemeClr val="lt2"/>
              </a:buClr>
              <a:buSzPct val="100000"/>
              <a:buFont typeface="Arial"/>
              <a:buChar char="●"/>
            </a:pPr>
            <a:r>
              <a:rPr lang="en"/>
              <a:t>Doesn’t seem content driven</a:t>
            </a:r>
          </a:p>
          <a:p>
            <a:pPr>
              <a:spcBef>
                <a:spcPts val="0"/>
              </a:spcBef>
              <a:buNone/>
            </a:pPr>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a:spcBef>
                <a:spcPts val="0"/>
              </a:spcBef>
              <a:buNone/>
            </a:pPr>
            <a:r>
              <a:rPr lang="en"/>
              <a:t>Instructor Feedback</a:t>
            </a:r>
          </a:p>
        </p:txBody>
      </p:sp>
      <p:sp>
        <p:nvSpPr>
          <p:cNvPr id="218" name="Shape 218"/>
          <p:cNvSpPr txBox="1">
            <a:spLocks noGrp="1"/>
          </p:cNvSpPr>
          <p:nvPr>
            <p:ph type="body" idx="1"/>
          </p:nvPr>
        </p:nvSpPr>
        <p:spPr>
          <a:xfrm>
            <a:off x="746975" y="1340300"/>
            <a:ext cx="5384100" cy="3298200"/>
          </a:xfrm>
          <a:prstGeom prst="rect">
            <a:avLst/>
          </a:prstGeom>
        </p:spPr>
        <p:txBody>
          <a:bodyPr lIns="91425" tIns="91425" rIns="91425" bIns="91425" anchor="t" anchorCtr="0">
            <a:noAutofit/>
          </a:bodyPr>
          <a:lstStyle/>
          <a:p>
            <a:pPr marL="457200" lvl="0" indent="-381000" rtl="0">
              <a:spcBef>
                <a:spcPts val="0"/>
              </a:spcBef>
              <a:buClr>
                <a:schemeClr val="lt2"/>
              </a:buClr>
              <a:buSzPct val="100000"/>
              <a:buFont typeface="Arial"/>
              <a:buChar char="●"/>
            </a:pPr>
            <a:r>
              <a:rPr lang="en" sz="2400"/>
              <a:t>Difficult to grade </a:t>
            </a:r>
          </a:p>
          <a:p>
            <a:pPr marL="457200" lvl="0" indent="-381000" rtl="0">
              <a:spcBef>
                <a:spcPts val="0"/>
              </a:spcBef>
              <a:buClr>
                <a:schemeClr val="lt2"/>
              </a:buClr>
              <a:buSzPct val="100000"/>
              <a:buFont typeface="Arial"/>
              <a:buChar char="●"/>
            </a:pPr>
            <a:r>
              <a:rPr lang="en" sz="2400"/>
              <a:t>Collaboration not effective in practice</a:t>
            </a:r>
          </a:p>
          <a:p>
            <a:pPr marL="457200" lvl="0" indent="-381000" rtl="0">
              <a:spcBef>
                <a:spcPts val="0"/>
              </a:spcBef>
              <a:buClr>
                <a:schemeClr val="lt2"/>
              </a:buClr>
              <a:buSzPct val="100000"/>
              <a:buFont typeface="Arial"/>
              <a:buChar char="●"/>
            </a:pPr>
            <a:r>
              <a:rPr lang="en" sz="2400"/>
              <a:t>Difference in tech skill levels</a:t>
            </a:r>
          </a:p>
          <a:p>
            <a:pPr marL="457200" lvl="0" indent="-381000" rtl="0">
              <a:spcBef>
                <a:spcPts val="0"/>
              </a:spcBef>
              <a:buClr>
                <a:schemeClr val="lt2"/>
              </a:buClr>
              <a:buSzPct val="100000"/>
              <a:buFont typeface="Arial"/>
              <a:buChar char="●"/>
            </a:pPr>
            <a:r>
              <a:rPr lang="en" sz="2400"/>
              <a:t>Initial work not content driven</a:t>
            </a:r>
          </a:p>
          <a:p>
            <a:pPr marL="457200" lvl="0" indent="-381000">
              <a:spcBef>
                <a:spcPts val="0"/>
              </a:spcBef>
              <a:buClr>
                <a:schemeClr val="lt2"/>
              </a:buClr>
              <a:buSzPct val="100000"/>
              <a:buFont typeface="Arial"/>
              <a:buChar char="●"/>
            </a:pPr>
            <a:r>
              <a:rPr lang="en" sz="2400"/>
              <a:t>Tech creates extra work for instructor</a:t>
            </a:r>
          </a:p>
        </p:txBody>
      </p:sp>
      <p:pic>
        <p:nvPicPr>
          <p:cNvPr id="219" name="Shape 219"/>
          <p:cNvPicPr preferRelativeResize="0"/>
          <p:nvPr/>
        </p:nvPicPr>
        <p:blipFill>
          <a:blip r:embed="rId3">
            <a:alphaModFix/>
          </a:blip>
          <a:stretch>
            <a:fillRect/>
          </a:stretch>
        </p:blipFill>
        <p:spPr>
          <a:xfrm>
            <a:off x="6320225" y="1295175"/>
            <a:ext cx="2366573" cy="3343276"/>
          </a:xfrm>
          <a:prstGeom prst="rect">
            <a:avLst/>
          </a:prstGeom>
          <a:noFill/>
          <a:ln w="19050" cap="flat" cmpd="sng">
            <a:solidFill>
              <a:schemeClr val="dk2"/>
            </a:solidFill>
            <a:prstDash val="solid"/>
            <a:round/>
            <a:headEnd type="none" w="med" len="med"/>
            <a:tailEnd type="none" w="med" len="med"/>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a:spcBef>
                <a:spcPts val="0"/>
              </a:spcBef>
              <a:buNone/>
            </a:pPr>
            <a:r>
              <a:rPr lang="en"/>
              <a:t>Lessons Learned (Takeaway)</a:t>
            </a:r>
          </a:p>
        </p:txBody>
      </p:sp>
      <p:sp>
        <p:nvSpPr>
          <p:cNvPr id="225" name="Shape 225"/>
          <p:cNvSpPr txBox="1">
            <a:spLocks noGrp="1"/>
          </p:cNvSpPr>
          <p:nvPr>
            <p:ph type="body" idx="1"/>
          </p:nvPr>
        </p:nvSpPr>
        <p:spPr>
          <a:xfrm>
            <a:off x="854948" y="1184672"/>
            <a:ext cx="7831799" cy="3741299"/>
          </a:xfrm>
          <a:prstGeom prst="rect">
            <a:avLst/>
          </a:prstGeom>
        </p:spPr>
        <p:txBody>
          <a:bodyPr lIns="91425" tIns="91425" rIns="91425" bIns="91425" anchor="t" anchorCtr="0">
            <a:noAutofit/>
          </a:bodyPr>
          <a:lstStyle/>
          <a:p>
            <a:pPr marL="457200" lvl="0" indent="-419100" rtl="0">
              <a:spcBef>
                <a:spcPts val="0"/>
              </a:spcBef>
              <a:buClr>
                <a:schemeClr val="lt2"/>
              </a:buClr>
              <a:buSzPct val="100000"/>
              <a:buFont typeface="Arial"/>
              <a:buChar char="●"/>
            </a:pPr>
            <a:r>
              <a:rPr lang="en"/>
              <a:t>Project will be revised to:</a:t>
            </a:r>
          </a:p>
          <a:p>
            <a:pPr marL="914400" lvl="1" indent="-381000" rtl="0">
              <a:spcBef>
                <a:spcPts val="0"/>
              </a:spcBef>
              <a:buClr>
                <a:schemeClr val="lt2"/>
              </a:buClr>
              <a:buSzPct val="80000"/>
              <a:buFont typeface="Courier New"/>
              <a:buChar char="o"/>
            </a:pPr>
            <a:r>
              <a:rPr lang="en"/>
              <a:t>Contain 2 parts, not 5</a:t>
            </a:r>
          </a:p>
          <a:p>
            <a:pPr marL="914400" lvl="1" indent="-381000" rtl="0">
              <a:spcBef>
                <a:spcPts val="0"/>
              </a:spcBef>
              <a:buClr>
                <a:schemeClr val="lt2"/>
              </a:buClr>
              <a:buSzPct val="80000"/>
              <a:buFont typeface="Courier New"/>
              <a:buChar char="o"/>
            </a:pPr>
            <a:r>
              <a:rPr lang="en"/>
              <a:t>Be an individual assignment</a:t>
            </a:r>
          </a:p>
          <a:p>
            <a:pPr marL="914400" lvl="1" indent="-381000" rtl="0">
              <a:spcBef>
                <a:spcPts val="0"/>
              </a:spcBef>
              <a:buClr>
                <a:schemeClr val="lt2"/>
              </a:buClr>
              <a:buSzPct val="80000"/>
              <a:buFont typeface="Courier New"/>
              <a:buChar char="o"/>
            </a:pPr>
            <a:r>
              <a:rPr lang="en"/>
              <a:t>Solicit class feedback on finished product</a:t>
            </a:r>
          </a:p>
          <a:p>
            <a:pPr marL="914400" lvl="1" indent="-381000" rtl="0">
              <a:spcBef>
                <a:spcPts val="0"/>
              </a:spcBef>
              <a:buClr>
                <a:schemeClr val="lt2"/>
              </a:buClr>
              <a:buSzPct val="80000"/>
              <a:buFont typeface="Courier New"/>
              <a:buChar char="o"/>
            </a:pPr>
            <a:r>
              <a:rPr lang="en"/>
              <a:t>Use Moodle Tools</a:t>
            </a:r>
          </a:p>
          <a:p>
            <a:pPr marL="914400" lvl="1" indent="-381000" rtl="0">
              <a:spcBef>
                <a:spcPts val="0"/>
              </a:spcBef>
              <a:buClr>
                <a:schemeClr val="lt2"/>
              </a:buClr>
              <a:buSzPct val="80000"/>
              <a:buFont typeface="Courier New"/>
              <a:buChar char="o"/>
            </a:pPr>
            <a:r>
              <a:rPr lang="en"/>
              <a:t>Allow for more instructor feedback</a:t>
            </a:r>
          </a:p>
          <a:p>
            <a:pPr marL="914400" lvl="1" indent="-381000" rtl="0">
              <a:spcBef>
                <a:spcPts val="0"/>
              </a:spcBef>
              <a:buClr>
                <a:schemeClr val="lt2"/>
              </a:buClr>
              <a:buSzPct val="80000"/>
              <a:buFont typeface="Courier New"/>
              <a:buChar char="o"/>
            </a:pPr>
            <a:r>
              <a:rPr lang="en"/>
              <a:t>Focus on developing </a:t>
            </a:r>
            <a:r>
              <a:rPr lang="en" u="sng"/>
              <a:t>one</a:t>
            </a:r>
            <a:r>
              <a:rPr lang="en"/>
              <a:t> 21st century skill</a:t>
            </a:r>
          </a:p>
          <a:p>
            <a:pPr marL="914400" lvl="1" indent="-381000" rtl="0">
              <a:spcBef>
                <a:spcPts val="0"/>
              </a:spcBef>
              <a:buClr>
                <a:schemeClr val="lt2"/>
              </a:buClr>
              <a:buSzPct val="80000"/>
              <a:buFont typeface="Courier New"/>
              <a:buChar char="o"/>
            </a:pPr>
            <a:r>
              <a:rPr lang="en"/>
              <a:t>Expand reflection component</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a:spcBef>
                <a:spcPts val="0"/>
              </a:spcBef>
              <a:buNone/>
            </a:pPr>
            <a:r>
              <a:rPr lang="en"/>
              <a:t>Final Takeaways</a:t>
            </a:r>
          </a:p>
        </p:txBody>
      </p:sp>
      <p:sp>
        <p:nvSpPr>
          <p:cNvPr id="231" name="Shape 231"/>
          <p:cNvSpPr txBox="1">
            <a:spLocks noGrp="1"/>
          </p:cNvSpPr>
          <p:nvPr>
            <p:ph type="body" idx="1"/>
          </p:nvPr>
        </p:nvSpPr>
        <p:spPr>
          <a:xfrm>
            <a:off x="854950" y="1019800"/>
            <a:ext cx="7909800" cy="3887399"/>
          </a:xfrm>
          <a:prstGeom prst="rect">
            <a:avLst/>
          </a:prstGeom>
        </p:spPr>
        <p:txBody>
          <a:bodyPr lIns="91425" tIns="91425" rIns="91425" bIns="91425" anchor="t" anchorCtr="0">
            <a:noAutofit/>
          </a:bodyPr>
          <a:lstStyle/>
          <a:p>
            <a:pPr marL="457200" lvl="0" indent="-419100" rtl="0">
              <a:spcBef>
                <a:spcPts val="0"/>
              </a:spcBef>
              <a:buClr>
                <a:schemeClr val="lt2"/>
              </a:buClr>
              <a:buSzPct val="100000"/>
              <a:buFont typeface="Arial"/>
              <a:buChar char="●"/>
            </a:pPr>
            <a:r>
              <a:rPr lang="en"/>
              <a:t>DO Experiment!</a:t>
            </a:r>
          </a:p>
          <a:p>
            <a:pPr marL="457200" lvl="0" indent="-419100" rtl="0">
              <a:spcBef>
                <a:spcPts val="0"/>
              </a:spcBef>
              <a:buClr>
                <a:schemeClr val="lt2"/>
              </a:buClr>
              <a:buSzPct val="100000"/>
              <a:buFont typeface="Arial"/>
              <a:buChar char="●"/>
            </a:pPr>
            <a:r>
              <a:rPr lang="en"/>
              <a:t>DO Create solid prompts</a:t>
            </a:r>
          </a:p>
          <a:p>
            <a:pPr marL="457200" lvl="0" indent="-419100" rtl="0">
              <a:spcBef>
                <a:spcPts val="0"/>
              </a:spcBef>
              <a:buClr>
                <a:schemeClr val="lt2"/>
              </a:buClr>
              <a:buSzPct val="100000"/>
              <a:buFont typeface="Arial"/>
              <a:buChar char="●"/>
            </a:pPr>
            <a:r>
              <a:rPr lang="en"/>
              <a:t>DO Provide assignment justifications</a:t>
            </a:r>
          </a:p>
          <a:p>
            <a:pPr marL="457200" lvl="0" indent="-419100" rtl="0">
              <a:spcBef>
                <a:spcPts val="0"/>
              </a:spcBef>
              <a:buClr>
                <a:schemeClr val="lt2"/>
              </a:buClr>
              <a:buSzPct val="100000"/>
              <a:buFont typeface="Arial"/>
              <a:buChar char="●"/>
            </a:pPr>
            <a:r>
              <a:rPr lang="en"/>
              <a:t>DO Make projects substantive</a:t>
            </a:r>
          </a:p>
          <a:p>
            <a:pPr marL="457200" lvl="0" indent="-419100" rtl="0">
              <a:spcBef>
                <a:spcPts val="0"/>
              </a:spcBef>
              <a:buClr>
                <a:schemeClr val="lt2"/>
              </a:buClr>
              <a:buSzPct val="100000"/>
              <a:buFont typeface="Arial"/>
              <a:buChar char="●"/>
            </a:pPr>
            <a:r>
              <a:rPr lang="en"/>
              <a:t>DO Design for your audience</a:t>
            </a:r>
          </a:p>
          <a:p>
            <a:pPr marL="457200" lvl="0" indent="-419100" rtl="0">
              <a:spcBef>
                <a:spcPts val="0"/>
              </a:spcBef>
              <a:buClr>
                <a:schemeClr val="lt2"/>
              </a:buClr>
              <a:buSzPct val="100000"/>
              <a:buFont typeface="Arial"/>
              <a:buChar char="●"/>
            </a:pPr>
            <a:r>
              <a:rPr lang="en"/>
              <a:t>DON’T Over-technologize</a:t>
            </a:r>
          </a:p>
          <a:p>
            <a:pPr marL="457200" lvl="0" indent="-419100" rtl="0">
              <a:spcBef>
                <a:spcPts val="0"/>
              </a:spcBef>
              <a:buClr>
                <a:schemeClr val="lt2"/>
              </a:buClr>
              <a:buSzPct val="100000"/>
              <a:buFont typeface="Arial"/>
              <a:buChar char="●"/>
            </a:pPr>
            <a:r>
              <a:rPr lang="en"/>
              <a:t>DON’T Be afraid to revise!</a:t>
            </a:r>
          </a:p>
          <a:p>
            <a:pPr lvl="0" algn="r">
              <a:spcBef>
                <a:spcPts val="0"/>
              </a:spcBef>
              <a:buNone/>
            </a:pPr>
            <a:r>
              <a:rPr lang="en"/>
              <a:t/>
            </a:r>
            <a:br>
              <a:rPr lang="en"/>
            </a:br>
            <a:r>
              <a:rPr lang="en" sz="1200" b="1">
                <a:solidFill>
                  <a:srgbClr val="FF9900"/>
                </a:solidFill>
                <a:latin typeface="Verdana"/>
                <a:ea typeface="Verdana"/>
                <a:cs typeface="Verdana"/>
                <a:sym typeface="Verdana"/>
                <a:hlinkClick r:id="rId3"/>
              </a:rPr>
              <a:t>http://z.umn.edu/buildingsocialpresence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a:spcBef>
                <a:spcPts val="0"/>
              </a:spcBef>
              <a:buNone/>
            </a:pPr>
            <a:r>
              <a:rPr lang="en"/>
              <a:t>Engagement is...</a:t>
            </a:r>
          </a:p>
        </p:txBody>
      </p:sp>
      <p:sp>
        <p:nvSpPr>
          <p:cNvPr id="75" name="Shape 75"/>
          <p:cNvSpPr txBox="1">
            <a:spLocks noGrp="1"/>
          </p:cNvSpPr>
          <p:nvPr>
            <p:ph type="body" idx="1"/>
          </p:nvPr>
        </p:nvSpPr>
        <p:spPr>
          <a:xfrm>
            <a:off x="980525" y="1417800"/>
            <a:ext cx="8229600" cy="3725699"/>
          </a:xfrm>
          <a:prstGeom prst="rect">
            <a:avLst/>
          </a:prstGeom>
        </p:spPr>
        <p:txBody>
          <a:bodyPr lIns="91425" tIns="91425" rIns="91425" bIns="91425" anchor="t" anchorCtr="0">
            <a:noAutofit/>
          </a:bodyPr>
          <a:lstStyle/>
          <a:p>
            <a:pPr algn="ctr" rtl="0">
              <a:spcBef>
                <a:spcPts val="0"/>
              </a:spcBef>
              <a:buNone/>
            </a:pPr>
            <a:r>
              <a:rPr lang="en" sz="2400">
                <a:solidFill>
                  <a:srgbClr val="FFE599"/>
                </a:solidFill>
              </a:rPr>
              <a:t>     </a:t>
            </a:r>
          </a:p>
          <a:p>
            <a:pPr algn="ctr" rtl="0">
              <a:spcBef>
                <a:spcPts val="0"/>
              </a:spcBef>
              <a:buNone/>
            </a:pPr>
            <a:endParaRPr sz="2400">
              <a:solidFill>
                <a:srgbClr val="FFE599"/>
              </a:solidFill>
            </a:endParaRPr>
          </a:p>
          <a:p>
            <a:pPr rtl="0">
              <a:spcBef>
                <a:spcPts val="0"/>
              </a:spcBef>
              <a:buNone/>
            </a:pPr>
            <a:r>
              <a:rPr lang="en" sz="2400">
                <a:solidFill>
                  <a:srgbClr val="FFE599"/>
                </a:solidFill>
              </a:rPr>
              <a:t>          </a:t>
            </a:r>
          </a:p>
          <a:p>
            <a:pPr rtl="0">
              <a:spcBef>
                <a:spcPts val="0"/>
              </a:spcBef>
              <a:buNone/>
            </a:pPr>
            <a:endParaRPr sz="2400">
              <a:solidFill>
                <a:srgbClr val="FFE599"/>
              </a:solidFill>
            </a:endParaRPr>
          </a:p>
          <a:p>
            <a:pPr rtl="0">
              <a:spcBef>
                <a:spcPts val="0"/>
              </a:spcBef>
              <a:buNone/>
            </a:pPr>
            <a:r>
              <a:rPr lang="en" sz="2400">
                <a:solidFill>
                  <a:srgbClr val="FFE599"/>
                </a:solidFill>
              </a:rPr>
              <a:t>							</a:t>
            </a:r>
          </a:p>
          <a:p>
            <a:pPr rtl="0">
              <a:spcBef>
                <a:spcPts val="0"/>
              </a:spcBef>
              <a:buNone/>
            </a:pPr>
            <a:endParaRPr sz="2400">
              <a:solidFill>
                <a:srgbClr val="FFE599"/>
              </a:solidFill>
            </a:endParaRPr>
          </a:p>
          <a:p>
            <a:pPr>
              <a:spcBef>
                <a:spcPts val="0"/>
              </a:spcBef>
              <a:buNone/>
            </a:pPr>
            <a:endParaRPr sz="2400">
              <a:solidFill>
                <a:srgbClr val="FFE599"/>
              </a:solidFill>
            </a:endParaRPr>
          </a:p>
        </p:txBody>
      </p:sp>
      <p:sp>
        <p:nvSpPr>
          <p:cNvPr id="76" name="Shape 76"/>
          <p:cNvSpPr/>
          <p:nvPr/>
        </p:nvSpPr>
        <p:spPr>
          <a:xfrm>
            <a:off x="854950" y="2443437"/>
            <a:ext cx="2386499" cy="1061699"/>
          </a:xfrm>
          <a:prstGeom prst="ellipse">
            <a:avLst/>
          </a:prstGeom>
          <a:solidFill>
            <a:schemeClr val="accent5"/>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 sz="2400">
                <a:solidFill>
                  <a:srgbClr val="FFE599"/>
                </a:solidFill>
              </a:rPr>
              <a:t>Positive Affect </a:t>
            </a:r>
          </a:p>
        </p:txBody>
      </p:sp>
      <p:sp>
        <p:nvSpPr>
          <p:cNvPr id="77" name="Shape 77"/>
          <p:cNvSpPr/>
          <p:nvPr/>
        </p:nvSpPr>
        <p:spPr>
          <a:xfrm>
            <a:off x="3570700" y="2456700"/>
            <a:ext cx="2497200" cy="1061699"/>
          </a:xfrm>
          <a:prstGeom prst="ellipse">
            <a:avLst/>
          </a:prstGeom>
          <a:solidFill>
            <a:schemeClr val="accent5"/>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 sz="2400">
                <a:solidFill>
                  <a:srgbClr val="FFE599"/>
                </a:solidFill>
              </a:rPr>
              <a:t>Sustained Behavior </a:t>
            </a:r>
          </a:p>
        </p:txBody>
      </p:sp>
      <p:sp>
        <p:nvSpPr>
          <p:cNvPr id="78" name="Shape 78"/>
          <p:cNvSpPr/>
          <p:nvPr/>
        </p:nvSpPr>
        <p:spPr>
          <a:xfrm>
            <a:off x="6488900" y="2409625"/>
            <a:ext cx="2588400" cy="1120200"/>
          </a:xfrm>
          <a:prstGeom prst="ellipse">
            <a:avLst/>
          </a:prstGeom>
          <a:solidFill>
            <a:schemeClr val="accent5"/>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 sz="2400">
                <a:solidFill>
                  <a:srgbClr val="FFE599"/>
                </a:solidFill>
              </a:rPr>
              <a:t> Positive Product</a:t>
            </a:r>
          </a:p>
        </p:txBody>
      </p:sp>
      <p:sp>
        <p:nvSpPr>
          <p:cNvPr id="79" name="Shape 79"/>
          <p:cNvSpPr/>
          <p:nvPr/>
        </p:nvSpPr>
        <p:spPr>
          <a:xfrm>
            <a:off x="2217600" y="3818800"/>
            <a:ext cx="2235899" cy="951600"/>
          </a:xfrm>
          <a:prstGeom prst="ellipse">
            <a:avLst/>
          </a:pr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 sz="2400">
                <a:solidFill>
                  <a:srgbClr val="FFE599"/>
                </a:solidFill>
              </a:rPr>
              <a:t>Motivation</a:t>
            </a:r>
          </a:p>
        </p:txBody>
      </p:sp>
      <p:sp>
        <p:nvSpPr>
          <p:cNvPr id="80" name="Shape 80"/>
          <p:cNvSpPr/>
          <p:nvPr/>
        </p:nvSpPr>
        <p:spPr>
          <a:xfrm>
            <a:off x="5162600" y="3742600"/>
            <a:ext cx="2659500" cy="1061699"/>
          </a:xfrm>
          <a:prstGeom prst="ellipse">
            <a:avLst/>
          </a:pr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sz="2400">
                <a:solidFill>
                  <a:srgbClr val="FFE599"/>
                </a:solidFill>
              </a:rPr>
              <a:t>Self-Efficacy</a:t>
            </a:r>
          </a:p>
        </p:txBody>
      </p:sp>
      <p:sp>
        <p:nvSpPr>
          <p:cNvPr id="81" name="Shape 81"/>
          <p:cNvSpPr/>
          <p:nvPr/>
        </p:nvSpPr>
        <p:spPr>
          <a:xfrm>
            <a:off x="2514300" y="1352250"/>
            <a:ext cx="1861200" cy="857400"/>
          </a:xfrm>
          <a:prstGeom prst="ellipse">
            <a:avLst/>
          </a:pr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400">
                <a:solidFill>
                  <a:srgbClr val="FFE599"/>
                </a:solidFill>
              </a:rPr>
              <a:t>Skill Set</a:t>
            </a:r>
          </a:p>
        </p:txBody>
      </p:sp>
      <p:sp>
        <p:nvSpPr>
          <p:cNvPr id="82" name="Shape 82"/>
          <p:cNvSpPr/>
          <p:nvPr/>
        </p:nvSpPr>
        <p:spPr>
          <a:xfrm>
            <a:off x="5342250" y="1321750"/>
            <a:ext cx="2235899" cy="798899"/>
          </a:xfrm>
          <a:prstGeom prst="ellipse">
            <a:avLst/>
          </a:pr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 sz="2400">
                <a:solidFill>
                  <a:srgbClr val="FFE599"/>
                </a:solidFill>
              </a:rPr>
              <a:t>Challenge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lvl="0" rtl="0">
              <a:spcBef>
                <a:spcPts val="0"/>
              </a:spcBef>
              <a:buNone/>
            </a:pPr>
            <a:r>
              <a:rPr lang="en"/>
              <a:t>Engagement is...</a:t>
            </a:r>
          </a:p>
        </p:txBody>
      </p:sp>
      <p:sp>
        <p:nvSpPr>
          <p:cNvPr id="88" name="Shape 88"/>
          <p:cNvSpPr txBox="1">
            <a:spLocks noGrp="1"/>
          </p:cNvSpPr>
          <p:nvPr>
            <p:ph type="body" idx="1"/>
          </p:nvPr>
        </p:nvSpPr>
        <p:spPr>
          <a:xfrm>
            <a:off x="980525" y="1417800"/>
            <a:ext cx="8229600" cy="3725699"/>
          </a:xfrm>
          <a:prstGeom prst="rect">
            <a:avLst/>
          </a:prstGeom>
        </p:spPr>
        <p:txBody>
          <a:bodyPr lIns="91425" tIns="91425" rIns="91425" bIns="91425" anchor="t" anchorCtr="0">
            <a:noAutofit/>
          </a:bodyPr>
          <a:lstStyle/>
          <a:p>
            <a:pPr lvl="0" algn="ctr" rtl="0">
              <a:spcBef>
                <a:spcPts val="0"/>
              </a:spcBef>
              <a:buNone/>
            </a:pPr>
            <a:r>
              <a:rPr lang="en" sz="2400">
                <a:solidFill>
                  <a:srgbClr val="FFE599"/>
                </a:solidFill>
              </a:rPr>
              <a:t>     </a:t>
            </a:r>
          </a:p>
          <a:p>
            <a:pPr lvl="0" algn="ctr" rtl="0">
              <a:spcBef>
                <a:spcPts val="0"/>
              </a:spcBef>
              <a:buNone/>
            </a:pPr>
            <a:endParaRPr sz="2400">
              <a:solidFill>
                <a:srgbClr val="FFE599"/>
              </a:solidFill>
            </a:endParaRPr>
          </a:p>
          <a:p>
            <a:pPr lvl="0" rtl="0">
              <a:spcBef>
                <a:spcPts val="0"/>
              </a:spcBef>
              <a:buNone/>
            </a:pPr>
            <a:r>
              <a:rPr lang="en" sz="2400">
                <a:solidFill>
                  <a:srgbClr val="FFE599"/>
                </a:solidFill>
              </a:rPr>
              <a:t>          </a:t>
            </a:r>
          </a:p>
          <a:p>
            <a:pPr lvl="0" rtl="0">
              <a:spcBef>
                <a:spcPts val="0"/>
              </a:spcBef>
              <a:buNone/>
            </a:pPr>
            <a:endParaRPr sz="2400">
              <a:solidFill>
                <a:srgbClr val="FFE599"/>
              </a:solidFill>
            </a:endParaRPr>
          </a:p>
          <a:p>
            <a:pPr lvl="0" rtl="0">
              <a:spcBef>
                <a:spcPts val="0"/>
              </a:spcBef>
              <a:buNone/>
            </a:pPr>
            <a:r>
              <a:rPr lang="en" sz="2400">
                <a:solidFill>
                  <a:srgbClr val="FFE599"/>
                </a:solidFill>
              </a:rPr>
              <a:t>							</a:t>
            </a:r>
          </a:p>
          <a:p>
            <a:pPr lvl="0" rtl="0">
              <a:spcBef>
                <a:spcPts val="0"/>
              </a:spcBef>
              <a:buNone/>
            </a:pPr>
            <a:endParaRPr sz="2400">
              <a:solidFill>
                <a:srgbClr val="FFE599"/>
              </a:solidFill>
            </a:endParaRPr>
          </a:p>
          <a:p>
            <a:pPr lvl="0" rtl="0">
              <a:spcBef>
                <a:spcPts val="0"/>
              </a:spcBef>
              <a:buNone/>
            </a:pPr>
            <a:endParaRPr sz="2400">
              <a:solidFill>
                <a:srgbClr val="FFE599"/>
              </a:solidFill>
            </a:endParaRPr>
          </a:p>
        </p:txBody>
      </p:sp>
      <p:sp>
        <p:nvSpPr>
          <p:cNvPr id="89" name="Shape 89"/>
          <p:cNvSpPr/>
          <p:nvPr/>
        </p:nvSpPr>
        <p:spPr>
          <a:xfrm>
            <a:off x="854950" y="2443437"/>
            <a:ext cx="2386499" cy="1061699"/>
          </a:xfrm>
          <a:prstGeom prst="ellipse">
            <a:avLst/>
          </a:prstGeom>
          <a:solidFill>
            <a:schemeClr val="accent5"/>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400">
                <a:solidFill>
                  <a:srgbClr val="FFE599"/>
                </a:solidFill>
              </a:rPr>
              <a:t>Positive Affect </a:t>
            </a:r>
          </a:p>
        </p:txBody>
      </p:sp>
      <p:sp>
        <p:nvSpPr>
          <p:cNvPr id="90" name="Shape 90"/>
          <p:cNvSpPr/>
          <p:nvPr/>
        </p:nvSpPr>
        <p:spPr>
          <a:xfrm>
            <a:off x="3570700" y="2456700"/>
            <a:ext cx="2497200" cy="1061699"/>
          </a:xfrm>
          <a:prstGeom prst="ellipse">
            <a:avLst/>
          </a:prstGeom>
          <a:solidFill>
            <a:schemeClr val="accent5"/>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400">
                <a:solidFill>
                  <a:srgbClr val="FFE599"/>
                </a:solidFill>
              </a:rPr>
              <a:t>Sustained Behavior </a:t>
            </a:r>
          </a:p>
        </p:txBody>
      </p:sp>
      <p:sp>
        <p:nvSpPr>
          <p:cNvPr id="91" name="Shape 91"/>
          <p:cNvSpPr/>
          <p:nvPr/>
        </p:nvSpPr>
        <p:spPr>
          <a:xfrm>
            <a:off x="6488900" y="2409625"/>
            <a:ext cx="2588400" cy="1120200"/>
          </a:xfrm>
          <a:prstGeom prst="ellipse">
            <a:avLst/>
          </a:prstGeom>
          <a:solidFill>
            <a:schemeClr val="accent5"/>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400">
                <a:solidFill>
                  <a:srgbClr val="FFE599"/>
                </a:solidFill>
              </a:rPr>
              <a:t> Positive Product</a:t>
            </a:r>
          </a:p>
        </p:txBody>
      </p:sp>
      <p:sp>
        <p:nvSpPr>
          <p:cNvPr id="92" name="Shape 92"/>
          <p:cNvSpPr/>
          <p:nvPr/>
        </p:nvSpPr>
        <p:spPr>
          <a:xfrm>
            <a:off x="2217600" y="3818800"/>
            <a:ext cx="2235899" cy="951600"/>
          </a:xfrm>
          <a:prstGeom prst="ellipse">
            <a:avLst/>
          </a:prstGeom>
          <a:solidFill>
            <a:schemeClr val="dk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400">
                <a:solidFill>
                  <a:srgbClr val="FFE599"/>
                </a:solidFill>
              </a:rPr>
              <a:t>Motivation</a:t>
            </a:r>
          </a:p>
        </p:txBody>
      </p:sp>
      <p:sp>
        <p:nvSpPr>
          <p:cNvPr id="93" name="Shape 93"/>
          <p:cNvSpPr/>
          <p:nvPr/>
        </p:nvSpPr>
        <p:spPr>
          <a:xfrm>
            <a:off x="5162600" y="3742600"/>
            <a:ext cx="2659500" cy="1061699"/>
          </a:xfrm>
          <a:prstGeom prst="ellipse">
            <a:avLst/>
          </a:prstGeom>
          <a:solidFill>
            <a:schemeClr val="dk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2400">
                <a:solidFill>
                  <a:srgbClr val="FFE599"/>
                </a:solidFill>
              </a:rPr>
              <a:t>Self-Efficacy</a:t>
            </a:r>
          </a:p>
        </p:txBody>
      </p:sp>
      <p:sp>
        <p:nvSpPr>
          <p:cNvPr id="94" name="Shape 94"/>
          <p:cNvSpPr/>
          <p:nvPr/>
        </p:nvSpPr>
        <p:spPr>
          <a:xfrm>
            <a:off x="2514300" y="1352250"/>
            <a:ext cx="1861200" cy="857400"/>
          </a:xfrm>
          <a:prstGeom prst="ellipse">
            <a:avLst/>
          </a:prstGeom>
          <a:solidFill>
            <a:schemeClr val="dk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400">
                <a:solidFill>
                  <a:srgbClr val="FFE599"/>
                </a:solidFill>
              </a:rPr>
              <a:t>Skill Set</a:t>
            </a:r>
          </a:p>
        </p:txBody>
      </p:sp>
      <p:sp>
        <p:nvSpPr>
          <p:cNvPr id="95" name="Shape 95"/>
          <p:cNvSpPr/>
          <p:nvPr/>
        </p:nvSpPr>
        <p:spPr>
          <a:xfrm>
            <a:off x="5342250" y="1321750"/>
            <a:ext cx="2235899" cy="798899"/>
          </a:xfrm>
          <a:prstGeom prst="ellipse">
            <a:avLst/>
          </a:prstGeom>
          <a:solidFill>
            <a:schemeClr val="dk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400">
                <a:solidFill>
                  <a:srgbClr val="FFE599"/>
                </a:solidFill>
              </a:rPr>
              <a:t>Challenge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a:spcBef>
                <a:spcPts val="0"/>
              </a:spcBef>
              <a:buNone/>
            </a:pPr>
            <a:r>
              <a:rPr lang="en"/>
              <a:t>Building Engagement</a:t>
            </a:r>
          </a:p>
        </p:txBody>
      </p:sp>
      <p:sp>
        <p:nvSpPr>
          <p:cNvPr id="101" name="Shape 101"/>
          <p:cNvSpPr txBox="1">
            <a:spLocks noGrp="1"/>
          </p:cNvSpPr>
          <p:nvPr>
            <p:ph type="body" idx="1"/>
          </p:nvPr>
        </p:nvSpPr>
        <p:spPr>
          <a:xfrm>
            <a:off x="854948" y="1184672"/>
            <a:ext cx="7831799" cy="3741299"/>
          </a:xfrm>
          <a:prstGeom prst="rect">
            <a:avLst/>
          </a:prstGeom>
        </p:spPr>
        <p:txBody>
          <a:bodyPr lIns="91425" tIns="91425" rIns="91425" bIns="91425" anchor="t" anchorCtr="0">
            <a:noAutofit/>
          </a:bodyPr>
          <a:lstStyle/>
          <a:p>
            <a:pPr rtl="0">
              <a:spcBef>
                <a:spcPts val="0"/>
              </a:spcBef>
              <a:buNone/>
            </a:pPr>
            <a:r>
              <a:rPr lang="en"/>
              <a:t>Build community with interaction</a:t>
            </a:r>
          </a:p>
          <a:p>
            <a:pPr rtl="0">
              <a:spcBef>
                <a:spcPts val="0"/>
              </a:spcBef>
              <a:buNone/>
            </a:pPr>
            <a:r>
              <a:rPr lang="en"/>
              <a:t>Provide adequate support structures </a:t>
            </a:r>
          </a:p>
          <a:p>
            <a:pPr rtl="0">
              <a:spcBef>
                <a:spcPts val="0"/>
              </a:spcBef>
              <a:buNone/>
            </a:pPr>
            <a:r>
              <a:rPr lang="en"/>
              <a:t>Give feedback early and often</a:t>
            </a:r>
          </a:p>
          <a:p>
            <a:pPr>
              <a:spcBef>
                <a:spcPts val="0"/>
              </a:spcBef>
              <a:buNone/>
            </a:pP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a:spcBef>
                <a:spcPts val="0"/>
              </a:spcBef>
              <a:buNone/>
            </a:pPr>
            <a:r>
              <a:rPr lang="en"/>
              <a:t>Building Social Presence</a:t>
            </a:r>
          </a:p>
        </p:txBody>
      </p:sp>
      <p:pic>
        <p:nvPicPr>
          <p:cNvPr id="107" name="Shape 107"/>
          <p:cNvPicPr preferRelativeResize="0"/>
          <p:nvPr/>
        </p:nvPicPr>
        <p:blipFill>
          <a:blip r:embed="rId3">
            <a:alphaModFix/>
          </a:blip>
          <a:stretch>
            <a:fillRect/>
          </a:stretch>
        </p:blipFill>
        <p:spPr>
          <a:xfrm>
            <a:off x="3625482" y="1415750"/>
            <a:ext cx="1575245" cy="857400"/>
          </a:xfrm>
          <a:prstGeom prst="rect">
            <a:avLst/>
          </a:prstGeom>
          <a:noFill/>
          <a:ln w="19050" cap="flat" cmpd="sng">
            <a:solidFill>
              <a:srgbClr val="000000"/>
            </a:solidFill>
            <a:prstDash val="solid"/>
            <a:round/>
            <a:headEnd type="none" w="med" len="med"/>
            <a:tailEnd type="none" w="med" len="med"/>
          </a:ln>
        </p:spPr>
      </p:pic>
      <p:pic>
        <p:nvPicPr>
          <p:cNvPr id="108" name="Shape 108"/>
          <p:cNvPicPr preferRelativeResize="0"/>
          <p:nvPr/>
        </p:nvPicPr>
        <p:blipFill>
          <a:blip r:embed="rId4">
            <a:alphaModFix/>
          </a:blip>
          <a:stretch>
            <a:fillRect/>
          </a:stretch>
        </p:blipFill>
        <p:spPr>
          <a:xfrm>
            <a:off x="3889225" y="2309822"/>
            <a:ext cx="1111475" cy="1111475"/>
          </a:xfrm>
          <a:prstGeom prst="rect">
            <a:avLst/>
          </a:prstGeom>
          <a:noFill/>
          <a:ln w="19050" cap="flat" cmpd="sng">
            <a:solidFill>
              <a:srgbClr val="000000"/>
            </a:solidFill>
            <a:prstDash val="solid"/>
            <a:round/>
            <a:headEnd type="none" w="med" len="med"/>
            <a:tailEnd type="none" w="med" len="med"/>
          </a:ln>
        </p:spPr>
      </p:pic>
      <p:pic>
        <p:nvPicPr>
          <p:cNvPr id="109" name="Shape 109"/>
          <p:cNvPicPr preferRelativeResize="0"/>
          <p:nvPr/>
        </p:nvPicPr>
        <p:blipFill>
          <a:blip r:embed="rId5">
            <a:alphaModFix/>
          </a:blip>
          <a:stretch>
            <a:fillRect/>
          </a:stretch>
        </p:blipFill>
        <p:spPr>
          <a:xfrm>
            <a:off x="3947575" y="3665800"/>
            <a:ext cx="1053124" cy="1053124"/>
          </a:xfrm>
          <a:prstGeom prst="rect">
            <a:avLst/>
          </a:prstGeom>
          <a:noFill/>
          <a:ln w="19050" cap="flat" cmpd="sng">
            <a:solidFill>
              <a:srgbClr val="000000"/>
            </a:solidFill>
            <a:prstDash val="solid"/>
            <a:round/>
            <a:headEnd type="none" w="med" len="med"/>
            <a:tailEnd type="none" w="med" len="med"/>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a:spcBef>
                <a:spcPts val="0"/>
              </a:spcBef>
              <a:buNone/>
            </a:pPr>
            <a:r>
              <a:rPr lang="en"/>
              <a:t>Collaborative Assignment Tools</a:t>
            </a:r>
          </a:p>
        </p:txBody>
      </p:sp>
      <p:pic>
        <p:nvPicPr>
          <p:cNvPr id="115" name="Shape 115"/>
          <p:cNvPicPr preferRelativeResize="0"/>
          <p:nvPr/>
        </p:nvPicPr>
        <p:blipFill>
          <a:blip r:embed="rId3">
            <a:alphaModFix/>
          </a:blip>
          <a:stretch>
            <a:fillRect/>
          </a:stretch>
        </p:blipFill>
        <p:spPr>
          <a:xfrm>
            <a:off x="3702775" y="1640050"/>
            <a:ext cx="1738450" cy="479575"/>
          </a:xfrm>
          <a:prstGeom prst="rect">
            <a:avLst/>
          </a:prstGeom>
          <a:noFill/>
          <a:ln w="19050" cap="flat" cmpd="sng">
            <a:solidFill>
              <a:srgbClr val="F6B26B"/>
            </a:solidFill>
            <a:prstDash val="solid"/>
            <a:round/>
            <a:headEnd type="none" w="med" len="med"/>
            <a:tailEnd type="none" w="med" len="med"/>
          </a:ln>
        </p:spPr>
      </p:pic>
      <p:pic>
        <p:nvPicPr>
          <p:cNvPr id="116" name="Shape 116"/>
          <p:cNvPicPr preferRelativeResize="0"/>
          <p:nvPr/>
        </p:nvPicPr>
        <p:blipFill>
          <a:blip r:embed="rId4">
            <a:alphaModFix/>
          </a:blip>
          <a:stretch>
            <a:fillRect/>
          </a:stretch>
        </p:blipFill>
        <p:spPr>
          <a:xfrm>
            <a:off x="3530812" y="2651025"/>
            <a:ext cx="2082375" cy="589700"/>
          </a:xfrm>
          <a:prstGeom prst="rect">
            <a:avLst/>
          </a:prstGeom>
          <a:noFill/>
          <a:ln>
            <a:noFill/>
          </a:ln>
        </p:spPr>
      </p:pic>
      <p:pic>
        <p:nvPicPr>
          <p:cNvPr id="117" name="Shape 117"/>
          <p:cNvPicPr preferRelativeResize="0"/>
          <p:nvPr/>
        </p:nvPicPr>
        <p:blipFill>
          <a:blip r:embed="rId5">
            <a:alphaModFix/>
          </a:blip>
          <a:stretch>
            <a:fillRect/>
          </a:stretch>
        </p:blipFill>
        <p:spPr>
          <a:xfrm>
            <a:off x="3655937" y="3672469"/>
            <a:ext cx="1832125" cy="763374"/>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a:spcBef>
                <a:spcPts val="0"/>
              </a:spcBef>
              <a:buNone/>
            </a:pPr>
            <a:r>
              <a:rPr lang="en"/>
              <a:t>Benefits of Collaborative Projects</a:t>
            </a:r>
          </a:p>
        </p:txBody>
      </p:sp>
      <p:sp>
        <p:nvSpPr>
          <p:cNvPr id="123" name="Shape 123"/>
          <p:cNvSpPr txBox="1">
            <a:spLocks noGrp="1"/>
          </p:cNvSpPr>
          <p:nvPr>
            <p:ph type="body" idx="1"/>
          </p:nvPr>
        </p:nvSpPr>
        <p:spPr>
          <a:xfrm>
            <a:off x="656050" y="1149225"/>
            <a:ext cx="8229600" cy="3725699"/>
          </a:xfrm>
          <a:prstGeom prst="rect">
            <a:avLst/>
          </a:prstGeom>
        </p:spPr>
        <p:txBody>
          <a:bodyPr lIns="91425" tIns="91425" rIns="91425" bIns="91425" anchor="t" anchorCtr="0">
            <a:noAutofit/>
          </a:bodyPr>
          <a:lstStyle/>
          <a:p>
            <a:pPr marL="457200" lvl="0" indent="-419100" rtl="0">
              <a:spcBef>
                <a:spcPts val="0"/>
              </a:spcBef>
              <a:buClr>
                <a:schemeClr val="lt2"/>
              </a:buClr>
              <a:buSzPct val="100000"/>
              <a:buFont typeface="Arial"/>
              <a:buChar char="●"/>
            </a:pPr>
            <a:r>
              <a:rPr lang="en"/>
              <a:t>Builds 21st Century Skills</a:t>
            </a:r>
          </a:p>
          <a:p>
            <a:pPr marL="457200" lvl="0" indent="-419100" rtl="0">
              <a:spcBef>
                <a:spcPts val="0"/>
              </a:spcBef>
              <a:buClr>
                <a:schemeClr val="lt2"/>
              </a:buClr>
              <a:buSzPct val="100000"/>
              <a:buFont typeface="Arial"/>
              <a:buChar char="●"/>
            </a:pPr>
            <a:r>
              <a:rPr lang="en"/>
              <a:t>Breaks monotony of memorization, quizzes, papers, and exams</a:t>
            </a:r>
          </a:p>
          <a:p>
            <a:pPr marL="457200" lvl="0" indent="-419100" rtl="0">
              <a:spcBef>
                <a:spcPts val="0"/>
              </a:spcBef>
              <a:buClr>
                <a:schemeClr val="lt2"/>
              </a:buClr>
              <a:buSzPct val="100000"/>
              <a:buFont typeface="Arial"/>
              <a:buChar char="●"/>
            </a:pPr>
            <a:r>
              <a:rPr lang="en"/>
              <a:t>Provides Relevance - Individual choice in projects</a:t>
            </a:r>
          </a:p>
          <a:p>
            <a:pPr marL="457200" lvl="0" indent="-419100" rtl="0">
              <a:spcBef>
                <a:spcPts val="0"/>
              </a:spcBef>
              <a:buClr>
                <a:schemeClr val="lt2"/>
              </a:buClr>
              <a:buSzPct val="100000"/>
              <a:buFont typeface="Arial"/>
              <a:buChar char="●"/>
            </a:pPr>
            <a:r>
              <a:rPr lang="en"/>
              <a:t>Synthesis, application, and presentation of concepts</a:t>
            </a:r>
          </a:p>
          <a:p>
            <a:pPr marL="457200" lvl="0" indent="-419100">
              <a:spcBef>
                <a:spcPts val="0"/>
              </a:spcBef>
              <a:buClr>
                <a:schemeClr val="lt2"/>
              </a:buClr>
              <a:buSzPct val="100000"/>
              <a:buFont typeface="Arial"/>
              <a:buChar char="●"/>
            </a:pPr>
            <a:r>
              <a:rPr lang="en"/>
              <a:t>Variety and just plain fun! </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854948" y="162403"/>
            <a:ext cx="7831799" cy="857400"/>
          </a:xfrm>
          <a:prstGeom prst="rect">
            <a:avLst/>
          </a:prstGeom>
        </p:spPr>
        <p:txBody>
          <a:bodyPr lIns="91425" tIns="91425" rIns="91425" bIns="91425" anchor="b" anchorCtr="0">
            <a:noAutofit/>
          </a:bodyPr>
          <a:lstStyle/>
          <a:p>
            <a:pPr>
              <a:spcBef>
                <a:spcPts val="0"/>
              </a:spcBef>
              <a:buNone/>
            </a:pPr>
            <a:r>
              <a:rPr lang="en"/>
              <a:t>Construction History	</a:t>
            </a:r>
          </a:p>
        </p:txBody>
      </p:sp>
      <p:sp>
        <p:nvSpPr>
          <p:cNvPr id="129" name="Shape 129"/>
          <p:cNvSpPr txBox="1">
            <a:spLocks noGrp="1"/>
          </p:cNvSpPr>
          <p:nvPr>
            <p:ph type="body" idx="1"/>
          </p:nvPr>
        </p:nvSpPr>
        <p:spPr>
          <a:xfrm>
            <a:off x="854948" y="1184672"/>
            <a:ext cx="7831799" cy="3741299"/>
          </a:xfrm>
          <a:prstGeom prst="rect">
            <a:avLst/>
          </a:prstGeom>
        </p:spPr>
        <p:txBody>
          <a:bodyPr lIns="91425" tIns="91425" rIns="91425" bIns="91425" anchor="t" anchorCtr="0">
            <a:noAutofit/>
          </a:bodyPr>
          <a:lstStyle/>
          <a:p>
            <a:pPr marL="457200" lvl="0" indent="-419100" rtl="0">
              <a:spcBef>
                <a:spcPts val="0"/>
              </a:spcBef>
              <a:buClr>
                <a:schemeClr val="lt2"/>
              </a:buClr>
              <a:buSzPct val="100000"/>
              <a:buFont typeface="Arial"/>
              <a:buChar char="●"/>
            </a:pPr>
            <a:r>
              <a:rPr lang="en"/>
              <a:t>Fully online, 7 weeks/2 credits</a:t>
            </a:r>
          </a:p>
          <a:p>
            <a:pPr marL="457200" lvl="0" indent="-419100" rtl="0">
              <a:spcBef>
                <a:spcPts val="0"/>
              </a:spcBef>
              <a:buClr>
                <a:schemeClr val="lt2"/>
              </a:buClr>
              <a:buSzPct val="100000"/>
              <a:buFont typeface="Arial"/>
              <a:buChar char="●"/>
            </a:pPr>
            <a:r>
              <a:rPr lang="en"/>
              <a:t>Primarily adult learners</a:t>
            </a:r>
          </a:p>
          <a:p>
            <a:pPr marL="457200" lvl="0" indent="-419100" rtl="0">
              <a:spcBef>
                <a:spcPts val="0"/>
              </a:spcBef>
              <a:buClr>
                <a:schemeClr val="lt2"/>
              </a:buClr>
              <a:buSzPct val="100000"/>
              <a:buFont typeface="Arial"/>
              <a:buChar char="●"/>
            </a:pPr>
            <a:r>
              <a:rPr lang="en"/>
              <a:t>Many students already in the industry</a:t>
            </a:r>
          </a:p>
          <a:p>
            <a:pPr marL="457200" lvl="0" indent="-419100" rtl="0">
              <a:spcBef>
                <a:spcPts val="0"/>
              </a:spcBef>
              <a:buClr>
                <a:schemeClr val="lt2"/>
              </a:buClr>
              <a:buSzPct val="100000"/>
              <a:buFont typeface="Arial"/>
              <a:buChar char="●"/>
            </a:pPr>
            <a:r>
              <a:rPr lang="en"/>
              <a:t>Lower tech threshold</a:t>
            </a:r>
          </a:p>
          <a:p>
            <a:pPr marL="457200" lvl="0" indent="-419100" rtl="0">
              <a:spcBef>
                <a:spcPts val="0"/>
              </a:spcBef>
              <a:buClr>
                <a:schemeClr val="lt2"/>
              </a:buClr>
              <a:buSzPct val="100000"/>
              <a:buFont typeface="Arial"/>
              <a:buChar char="●"/>
            </a:pPr>
            <a:r>
              <a:rPr lang="en"/>
              <a:t>Guest lecturer </a:t>
            </a:r>
          </a:p>
          <a:p>
            <a:pPr marL="457200" lvl="0" indent="-419100" rtl="0">
              <a:spcBef>
                <a:spcPts val="0"/>
              </a:spcBef>
              <a:buClr>
                <a:schemeClr val="lt2"/>
              </a:buClr>
              <a:buSzPct val="100000"/>
              <a:buFont typeface="Arial"/>
              <a:buChar char="●"/>
            </a:pPr>
            <a:r>
              <a:rPr lang="en"/>
              <a:t>Needed collaborative projects to supplement content delivery</a:t>
            </a:r>
          </a:p>
          <a:p>
            <a:pPr lvl="0" algn="r" rtl="0">
              <a:spcBef>
                <a:spcPts val="0"/>
              </a:spcBef>
              <a:buNone/>
            </a:pPr>
            <a:r>
              <a:rPr lang="en" sz="2400" u="sng">
                <a:solidFill>
                  <a:schemeClr val="hlink"/>
                </a:solidFill>
                <a:hlinkClick r:id="rId3"/>
              </a:rPr>
              <a:t>Moodle Site</a:t>
            </a:r>
          </a:p>
          <a:p>
            <a:pPr>
              <a:spcBef>
                <a:spcPts val="0"/>
              </a:spcBef>
              <a:buNone/>
            </a:pPr>
            <a:endParaRPr/>
          </a:p>
        </p:txBody>
      </p:sp>
    </p:spTree>
  </p:cSld>
  <p:clrMapOvr>
    <a:masterClrMapping/>
  </p:clrMapOvr>
  <p:transition spd="slow">
    <p:cut/>
  </p:transition>
</p:sld>
</file>

<file path=ppt/theme/theme1.xml><?xml version="1.0" encoding="utf-8"?>
<a:theme xmlns:a="http://schemas.openxmlformats.org/drawingml/2006/main" name="trek">
  <a:themeElements>
    <a:clrScheme name="Custom 129">
      <a:dk1>
        <a:srgbClr val="000000"/>
      </a:dk1>
      <a:lt1>
        <a:srgbClr val="FFFFFF"/>
      </a:lt1>
      <a:dk2>
        <a:srgbClr val="5956A7"/>
      </a:dk2>
      <a:lt2>
        <a:srgbClr val="FED47D"/>
      </a:lt2>
      <a:accent1>
        <a:srgbClr val="FF7500"/>
      </a:accent1>
      <a:accent2>
        <a:srgbClr val="8B87FF"/>
      </a:accent2>
      <a:accent3>
        <a:srgbClr val="BF8AC9"/>
      </a:accent3>
      <a:accent4>
        <a:srgbClr val="A14141"/>
      </a:accent4>
      <a:accent5>
        <a:srgbClr val="E06163"/>
      </a:accent5>
      <a:accent6>
        <a:srgbClr val="BB8107"/>
      </a:accent6>
      <a:hlink>
        <a:srgbClr val="FF7500"/>
      </a:hlink>
      <a:folHlink>
        <a:srgbClr val="A7A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1043</Words>
  <Application>Microsoft Office PowerPoint</Application>
  <PresentationFormat>On-screen Show (16:9)</PresentationFormat>
  <Paragraphs>216</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trek</vt:lpstr>
      <vt:lpstr>Building Social Presence and Collaboration Online</vt:lpstr>
      <vt:lpstr>Agenda</vt:lpstr>
      <vt:lpstr>Engagement is...</vt:lpstr>
      <vt:lpstr>Engagement is...</vt:lpstr>
      <vt:lpstr>Building Engagement</vt:lpstr>
      <vt:lpstr>Building Social Presence</vt:lpstr>
      <vt:lpstr>Collaborative Assignment Tools</vt:lpstr>
      <vt:lpstr>Benefits of Collaborative Projects</vt:lpstr>
      <vt:lpstr>Construction History </vt:lpstr>
      <vt:lpstr> Assignments</vt:lpstr>
      <vt:lpstr>Tech Support Materials</vt:lpstr>
      <vt:lpstr>Third Party Tools In Practice</vt:lpstr>
      <vt:lpstr>Slide 13</vt:lpstr>
      <vt:lpstr>Student Feedback</vt:lpstr>
      <vt:lpstr>Student Feedback</vt:lpstr>
      <vt:lpstr>Instructor Feedback </vt:lpstr>
      <vt:lpstr>Effectiveness</vt:lpstr>
      <vt:lpstr>Lessons Learned (Takeaway)</vt:lpstr>
      <vt:lpstr>Historical Origins of Rock Music to 1970</vt:lpstr>
      <vt:lpstr>Tech Support Materials</vt:lpstr>
      <vt:lpstr>YouTube Project in Practice </vt:lpstr>
      <vt:lpstr>Student Feedback</vt:lpstr>
      <vt:lpstr>Instructor Feedback</vt:lpstr>
      <vt:lpstr>Lessons Learned (Takeaway)</vt:lpstr>
      <vt:lpstr>Final Takeaways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Social Presence and Collaboration Online</dc:title>
  <dc:creator>Kimi</dc:creator>
  <cp:lastModifiedBy>Kimi</cp:lastModifiedBy>
  <cp:revision>1</cp:revision>
  <dcterms:modified xsi:type="dcterms:W3CDTF">2015-07-30T03:18:49Z</dcterms:modified>
</cp:coreProperties>
</file>