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idx="1" type="subTitle"/>
          </p:nvPr>
        </p:nvSpPr>
        <p:spPr>
          <a:xfrm>
            <a:off x="685800" y="2840052"/>
            <a:ext cx="7772400" cy="78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1pPr>
            <a:lvl2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2pPr>
            <a:lvl3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3pPr>
            <a:lvl4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4pPr>
            <a:lvl5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5pPr>
            <a:lvl6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6pPr>
            <a:lvl7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7pPr>
            <a:lvl8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8pPr>
            <a:lvl9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x="685800" y="1583341"/>
            <a:ext cx="7772400" cy="115979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3pPr>
            <a:lvl4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4pPr>
            <a:lvl5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5pPr>
            <a:lvl6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6pPr>
            <a:lvl7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7pPr>
            <a:lvl8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8pPr>
            <a:lvl9pPr indent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200150"/>
            <a:ext cx="39945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4692273" y="1200150"/>
            <a:ext cx="39945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4406308"/>
            <a:ext cx="8229600" cy="51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2pPr>
            <a:lvl3pPr rtl="0">
              <a:spcBef>
                <a:spcPts val="0"/>
              </a:spcBef>
              <a:buClr>
                <a:schemeClr val="dk1"/>
              </a:buClr>
              <a:buNone/>
              <a:defRPr/>
            </a:lvl3pPr>
            <a:lvl4pPr rtl="0">
              <a:spcBef>
                <a:spcPts val="0"/>
              </a:spcBef>
              <a:buClr>
                <a:schemeClr val="dk1"/>
              </a:buClr>
              <a:buNone/>
              <a:defRPr/>
            </a:lvl4pPr>
            <a:lvl5pPr rtl="0">
              <a:spcBef>
                <a:spcPts val="0"/>
              </a:spcBef>
              <a:buClr>
                <a:schemeClr val="dk1"/>
              </a:buClr>
              <a:buNone/>
              <a:defRPr/>
            </a:lvl5pPr>
            <a:lvl6pPr rtl="0">
              <a:spcBef>
                <a:spcPts val="0"/>
              </a:spcBef>
              <a:buClr>
                <a:schemeClr val="dk1"/>
              </a:buClr>
              <a:buNone/>
              <a:defRPr/>
            </a:lvl6pPr>
            <a:lvl7pPr rtl="0">
              <a:spcBef>
                <a:spcPts val="0"/>
              </a:spcBef>
              <a:buClr>
                <a:schemeClr val="dk1"/>
              </a:buClr>
              <a:buNone/>
              <a:defRPr/>
            </a:lvl7pPr>
            <a:lvl8pPr rtl="0">
              <a:spcBef>
                <a:spcPts val="0"/>
              </a:spcBef>
              <a:buClr>
                <a:schemeClr val="dk1"/>
              </a:buClr>
              <a:buNone/>
              <a:defRPr/>
            </a:lvl8pPr>
            <a:lvl9pPr rtl="0">
              <a:spcBef>
                <a:spcPts val="0"/>
              </a:spcBef>
              <a:buClr>
                <a:schemeClr val="dk1"/>
              </a:buClr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2pPr>
            <a:lvl3pPr rtl="0">
              <a:spcBef>
                <a:spcPts val="0"/>
              </a:spcBef>
              <a:buClr>
                <a:schemeClr val="dk1"/>
              </a:buClr>
              <a:buNone/>
              <a:defRPr/>
            </a:lvl3pPr>
            <a:lvl4pPr rtl="0">
              <a:spcBef>
                <a:spcPts val="0"/>
              </a:spcBef>
              <a:buClr>
                <a:schemeClr val="dk1"/>
              </a:buClr>
              <a:buNone/>
              <a:defRPr/>
            </a:lvl4pPr>
            <a:lvl5pPr rtl="0">
              <a:spcBef>
                <a:spcPts val="0"/>
              </a:spcBef>
              <a:buClr>
                <a:schemeClr val="dk1"/>
              </a:buClr>
              <a:buNone/>
              <a:defRPr/>
            </a:lvl5pPr>
            <a:lvl6pPr rtl="0">
              <a:spcBef>
                <a:spcPts val="0"/>
              </a:spcBef>
              <a:buClr>
                <a:schemeClr val="dk1"/>
              </a:buClr>
              <a:buNone/>
              <a:defRPr/>
            </a:lvl6pPr>
            <a:lvl7pPr rtl="0">
              <a:spcBef>
                <a:spcPts val="0"/>
              </a:spcBef>
              <a:buClr>
                <a:schemeClr val="dk1"/>
              </a:buClr>
              <a:buNone/>
              <a:defRPr/>
            </a:lvl7pPr>
            <a:lvl8pPr rtl="0">
              <a:spcBef>
                <a:spcPts val="0"/>
              </a:spcBef>
              <a:buClr>
                <a:schemeClr val="dk1"/>
              </a:buClr>
              <a:buNone/>
              <a:defRPr/>
            </a:lvl8pPr>
            <a:lvl9pPr rtl="0">
              <a:spcBef>
                <a:spcPts val="0"/>
              </a:spcBef>
              <a:buClr>
                <a:schemeClr val="dk1"/>
              </a:buClr>
              <a:buNone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600"/>
              </a:spcBef>
              <a:defRPr/>
            </a:lvl1pPr>
            <a:lvl2pPr rtl="0">
              <a:spcBef>
                <a:spcPts val="480"/>
              </a:spcBef>
              <a:defRPr/>
            </a:lvl2pPr>
            <a:lvl3pPr rtl="0">
              <a:spcBef>
                <a:spcPts val="480"/>
              </a:spcBef>
              <a:defRPr/>
            </a:lvl3pPr>
            <a:lvl4pPr rtl="0">
              <a:spcBef>
                <a:spcPts val="360"/>
              </a:spcBef>
              <a:defRPr/>
            </a:lvl4pPr>
            <a:lvl5pPr rtl="0">
              <a:spcBef>
                <a:spcPts val="360"/>
              </a:spcBef>
              <a:defRPr/>
            </a:lvl5pPr>
            <a:lvl6pPr rtl="0">
              <a:spcBef>
                <a:spcPts val="360"/>
              </a:spcBef>
              <a:defRPr/>
            </a:lvl6pPr>
            <a:lvl7pPr rtl="0">
              <a:spcBef>
                <a:spcPts val="360"/>
              </a:spcBef>
              <a:defRPr/>
            </a:lvl7pPr>
            <a:lvl8pPr rtl="0">
              <a:spcBef>
                <a:spcPts val="360"/>
              </a:spcBef>
              <a:defRPr/>
            </a:lvl8pPr>
            <a:lvl9pPr rtl="0">
              <a:spcBef>
                <a:spcPts val="36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/>
            </a:lvl1pPr>
            <a:lvl2pPr indent="0" marL="457200" rtl="0">
              <a:spcBef>
                <a:spcPts val="0"/>
              </a:spcBef>
              <a:buFont typeface="Arial"/>
              <a:buNone/>
              <a:defRPr/>
            </a:lvl2pPr>
            <a:lvl3pPr indent="0" marL="914400" rtl="0">
              <a:spcBef>
                <a:spcPts val="0"/>
              </a:spcBef>
              <a:buFont typeface="Arial"/>
              <a:buNone/>
              <a:defRPr/>
            </a:lvl3pPr>
            <a:lvl4pPr indent="0" marL="1371600" rtl="0">
              <a:spcBef>
                <a:spcPts val="0"/>
              </a:spcBef>
              <a:buFont typeface="Arial"/>
              <a:buNone/>
              <a:defRPr/>
            </a:lvl4pPr>
            <a:lvl5pPr indent="0" marL="1828800" rtl="0">
              <a:spcBef>
                <a:spcPts val="0"/>
              </a:spcBef>
              <a:buFont typeface="Arial"/>
              <a:buNone/>
              <a:defRPr/>
            </a:lvl5pPr>
            <a:lvl6pPr indent="0" marL="2286000" rtl="0">
              <a:spcBef>
                <a:spcPts val="0"/>
              </a:spcBef>
              <a:buFont typeface="Arial"/>
              <a:buNone/>
              <a:defRPr/>
            </a:lvl6pPr>
            <a:lvl7pPr indent="0" marL="2743200" rtl="0">
              <a:spcBef>
                <a:spcPts val="0"/>
              </a:spcBef>
              <a:buFont typeface="Arial"/>
              <a:buNone/>
              <a:defRPr/>
            </a:lvl7pPr>
            <a:lvl8pPr indent="0" marL="3200400" rtl="0">
              <a:spcBef>
                <a:spcPts val="0"/>
              </a:spcBef>
              <a:buFont typeface="Arial"/>
              <a:buNone/>
              <a:defRPr/>
            </a:lvl8pPr>
            <a:lvl9pPr indent="0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3" type="body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Arial"/>
              <a:buNone/>
              <a:defRPr/>
            </a:lvl1pPr>
            <a:lvl2pPr indent="0" marL="457200" rtl="0">
              <a:spcBef>
                <a:spcPts val="0"/>
              </a:spcBef>
              <a:buFont typeface="Arial"/>
              <a:buNone/>
              <a:defRPr/>
            </a:lvl2pPr>
            <a:lvl3pPr indent="0" marL="914400" rtl="0">
              <a:spcBef>
                <a:spcPts val="0"/>
              </a:spcBef>
              <a:buFont typeface="Arial"/>
              <a:buNone/>
              <a:defRPr/>
            </a:lvl3pPr>
            <a:lvl4pPr indent="0" marL="1371600" rtl="0">
              <a:spcBef>
                <a:spcPts val="0"/>
              </a:spcBef>
              <a:buFont typeface="Arial"/>
              <a:buNone/>
              <a:defRPr/>
            </a:lvl4pPr>
            <a:lvl5pPr indent="0" marL="1828800" rtl="0">
              <a:spcBef>
                <a:spcPts val="0"/>
              </a:spcBef>
              <a:buFont typeface="Arial"/>
              <a:buNone/>
              <a:defRPr/>
            </a:lvl5pPr>
            <a:lvl6pPr indent="0" marL="2286000" rtl="0">
              <a:spcBef>
                <a:spcPts val="0"/>
              </a:spcBef>
              <a:buFont typeface="Arial"/>
              <a:buNone/>
              <a:defRPr/>
            </a:lvl6pPr>
            <a:lvl7pPr indent="0" marL="2743200" rtl="0">
              <a:spcBef>
                <a:spcPts val="0"/>
              </a:spcBef>
              <a:buFont typeface="Arial"/>
              <a:buNone/>
              <a:defRPr/>
            </a:lvl7pPr>
            <a:lvl8pPr indent="0" marL="3200400" rtl="0">
              <a:spcBef>
                <a:spcPts val="0"/>
              </a:spcBef>
              <a:buFont typeface="Arial"/>
              <a:buNone/>
              <a:defRPr/>
            </a:lvl8pPr>
            <a:lvl9pPr indent="0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4" type="body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0" type="dt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1" type="ftr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/>
        </p:nvSpPr>
        <p:spPr>
          <a:xfrm>
            <a:off x="0" y="4966367"/>
            <a:ext cx="799858" cy="200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baseline="0" i="0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rtl val="0"/>
              </a:rPr>
              <a:t>© 2014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2238200" y="1441944"/>
            <a:ext cx="6721622" cy="283001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600"/>
              </a:spcBef>
              <a:defRPr/>
            </a:lvl1pPr>
            <a:lvl2pPr rtl="0">
              <a:spcBef>
                <a:spcPts val="480"/>
              </a:spcBef>
              <a:defRPr/>
            </a:lvl2pPr>
            <a:lvl3pPr rtl="0">
              <a:spcBef>
                <a:spcPts val="480"/>
              </a:spcBef>
              <a:defRPr/>
            </a:lvl3pPr>
            <a:lvl4pPr rtl="0">
              <a:spcBef>
                <a:spcPts val="360"/>
              </a:spcBef>
              <a:defRPr/>
            </a:lvl4pPr>
            <a:lvl5pPr rtl="0">
              <a:spcBef>
                <a:spcPts val="360"/>
              </a:spcBef>
              <a:defRPr/>
            </a:lvl5pPr>
            <a:lvl6pPr rtl="0">
              <a:spcBef>
                <a:spcPts val="360"/>
              </a:spcBef>
              <a:defRPr/>
            </a:lvl6pPr>
            <a:lvl7pPr rtl="0">
              <a:spcBef>
                <a:spcPts val="360"/>
              </a:spcBef>
              <a:defRPr/>
            </a:lvl7pPr>
            <a:lvl8pPr rtl="0">
              <a:spcBef>
                <a:spcPts val="360"/>
              </a:spcBef>
              <a:defRPr/>
            </a:lvl8pPr>
            <a:lvl9pPr rtl="0">
              <a:spcBef>
                <a:spcPts val="36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type="title"/>
          </p:nvPr>
        </p:nvSpPr>
        <p:spPr>
          <a:xfrm>
            <a:off x="1199787" y="114993"/>
            <a:ext cx="6721622" cy="56309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buClr>
                <a:schemeClr val="dk1"/>
              </a:buClr>
              <a:buNone/>
              <a:defRPr/>
            </a:lvl2pPr>
            <a:lvl3pPr rtl="0">
              <a:spcBef>
                <a:spcPts val="0"/>
              </a:spcBef>
              <a:buClr>
                <a:schemeClr val="dk1"/>
              </a:buClr>
              <a:buNone/>
              <a:defRPr/>
            </a:lvl3pPr>
            <a:lvl4pPr rtl="0">
              <a:spcBef>
                <a:spcPts val="0"/>
              </a:spcBef>
              <a:buClr>
                <a:schemeClr val="dk1"/>
              </a:buClr>
              <a:buNone/>
              <a:defRPr/>
            </a:lvl4pPr>
            <a:lvl5pPr rtl="0">
              <a:spcBef>
                <a:spcPts val="0"/>
              </a:spcBef>
              <a:buClr>
                <a:schemeClr val="dk1"/>
              </a:buClr>
              <a:buNone/>
              <a:defRPr/>
            </a:lvl5pPr>
            <a:lvl6pPr rtl="0">
              <a:spcBef>
                <a:spcPts val="0"/>
              </a:spcBef>
              <a:buClr>
                <a:schemeClr val="dk1"/>
              </a:buClr>
              <a:buNone/>
              <a:defRPr/>
            </a:lvl6pPr>
            <a:lvl7pPr rtl="0">
              <a:spcBef>
                <a:spcPts val="0"/>
              </a:spcBef>
              <a:buClr>
                <a:schemeClr val="dk1"/>
              </a:buClr>
              <a:buNone/>
              <a:defRPr/>
            </a:lvl7pPr>
            <a:lvl8pPr rtl="0">
              <a:spcBef>
                <a:spcPts val="0"/>
              </a:spcBef>
              <a:buClr>
                <a:schemeClr val="dk1"/>
              </a:buClr>
              <a:buNone/>
              <a:defRPr/>
            </a:lvl8pPr>
            <a:lvl9pPr rtl="0">
              <a:spcBef>
                <a:spcPts val="0"/>
              </a:spcBef>
              <a:buClr>
                <a:schemeClr val="dk1"/>
              </a:buClr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/>
        </p:nvSpPr>
        <p:spPr>
          <a:xfrm>
            <a:off x="0" y="4966367"/>
            <a:ext cx="799858" cy="200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baseline="0" i="0" lang="en-US" sz="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rtl val="0"/>
              </a:rPr>
              <a:t>© 2014</a:t>
            </a:r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2238200" y="1441944"/>
            <a:ext cx="6721622" cy="283001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600"/>
              </a:spcBef>
              <a:defRPr/>
            </a:lvl1pPr>
            <a:lvl2pPr rtl="0">
              <a:spcBef>
                <a:spcPts val="480"/>
              </a:spcBef>
              <a:defRPr/>
            </a:lvl2pPr>
            <a:lvl3pPr rtl="0">
              <a:spcBef>
                <a:spcPts val="480"/>
              </a:spcBef>
              <a:defRPr/>
            </a:lvl3pPr>
            <a:lvl4pPr rtl="0">
              <a:spcBef>
                <a:spcPts val="360"/>
              </a:spcBef>
              <a:defRPr/>
            </a:lvl4pPr>
            <a:lvl5pPr rtl="0">
              <a:spcBef>
                <a:spcPts val="360"/>
              </a:spcBef>
              <a:defRPr/>
            </a:lvl5pPr>
            <a:lvl6pPr rtl="0">
              <a:spcBef>
                <a:spcPts val="360"/>
              </a:spcBef>
              <a:defRPr/>
            </a:lvl6pPr>
            <a:lvl7pPr rtl="0">
              <a:spcBef>
                <a:spcPts val="360"/>
              </a:spcBef>
              <a:defRPr/>
            </a:lvl7pPr>
            <a:lvl8pPr rtl="0">
              <a:spcBef>
                <a:spcPts val="360"/>
              </a:spcBef>
              <a:defRPr/>
            </a:lvl8pPr>
            <a:lvl9pPr rtl="0">
              <a:spcBef>
                <a:spcPts val="36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type="title"/>
          </p:nvPr>
        </p:nvSpPr>
        <p:spPr>
          <a:xfrm>
            <a:off x="1199787" y="114993"/>
            <a:ext cx="6721622" cy="56309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2pPr>
            <a:lvl3pPr rtl="0">
              <a:spcBef>
                <a:spcPts val="0"/>
              </a:spcBef>
              <a:buClr>
                <a:schemeClr val="dk1"/>
              </a:buClr>
              <a:buNone/>
              <a:defRPr/>
            </a:lvl3pPr>
            <a:lvl4pPr rtl="0">
              <a:spcBef>
                <a:spcPts val="0"/>
              </a:spcBef>
              <a:buClr>
                <a:schemeClr val="dk1"/>
              </a:buClr>
              <a:buNone/>
              <a:defRPr/>
            </a:lvl4pPr>
            <a:lvl5pPr rtl="0">
              <a:spcBef>
                <a:spcPts val="0"/>
              </a:spcBef>
              <a:buClr>
                <a:schemeClr val="dk1"/>
              </a:buClr>
              <a:buNone/>
              <a:defRPr/>
            </a:lvl5pPr>
            <a:lvl6pPr rtl="0">
              <a:spcBef>
                <a:spcPts val="0"/>
              </a:spcBef>
              <a:buClr>
                <a:schemeClr val="dk1"/>
              </a:buClr>
              <a:buNone/>
              <a:defRPr/>
            </a:lvl6pPr>
            <a:lvl7pPr rtl="0">
              <a:spcBef>
                <a:spcPts val="0"/>
              </a:spcBef>
              <a:buClr>
                <a:schemeClr val="dk1"/>
              </a:buClr>
              <a:buNone/>
              <a:defRPr/>
            </a:lvl7pPr>
            <a:lvl8pPr rtl="0">
              <a:spcBef>
                <a:spcPts val="0"/>
              </a:spcBef>
              <a:buClr>
                <a:schemeClr val="dk1"/>
              </a:buClr>
              <a:buNone/>
              <a:defRPr/>
            </a:lvl8pPr>
            <a:lvl9pPr rtl="0">
              <a:spcBef>
                <a:spcPts val="0"/>
              </a:spcBef>
              <a:buClr>
                <a:schemeClr val="dk1"/>
              </a:buClr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3pPr>
            <a:lvl4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4pPr>
            <a:lvl5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5pPr>
            <a:lvl6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6pPr>
            <a:lvl7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7pPr>
            <a:lvl8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8pPr>
            <a:lvl9pPr indent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assessment.uconn.edu/docs/resources/AAHE_Principles_of_Good_Practice.pdf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www.qualitymatters.org/rubric" TargetMode="External"/><Relationship Id="rId4" Type="http://schemas.openxmlformats.org/officeDocument/2006/relationships/hyperlink" Target="https://www.aacu.org/publications-research/periodicals/educating-complex-world-integrative-learning-and-interdisciplinary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nea.org/home/34960.htm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ctrTitle"/>
          </p:nvPr>
        </p:nvSpPr>
        <p:spPr>
          <a:xfrm>
            <a:off x="685800" y="736827"/>
            <a:ext cx="7772400" cy="11598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MN eLearning Summit</a:t>
            </a:r>
          </a:p>
        </p:txBody>
      </p:sp>
      <p:sp>
        <p:nvSpPr>
          <p:cNvPr id="61" name="Shape 61"/>
          <p:cNvSpPr txBox="1"/>
          <p:nvPr>
            <p:ph idx="1" type="subTitle"/>
          </p:nvPr>
        </p:nvSpPr>
        <p:spPr>
          <a:xfrm>
            <a:off x="685800" y="2269575"/>
            <a:ext cx="7772400" cy="784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Active Learning: An essential element for student engagement in online course design and delivery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t/>
            </a:r>
            <a:endParaRPr b="0" baseline="0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355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of Rubrics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457200" y="860950"/>
            <a:ext cx="8229600" cy="40648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Are you truly articulating the assignment expectations? 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How to best use a Rubric: </a:t>
            </a:r>
          </a:p>
          <a:p>
            <a:pPr indent="-346075" lvl="1" marL="803275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Guide students in performance</a:t>
            </a:r>
          </a:p>
          <a:p>
            <a:pPr indent="-347663" lvl="2" marL="113506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Teaching students that learning is their responsibility</a:t>
            </a:r>
          </a:p>
          <a:p>
            <a:pPr indent="-347663" lvl="2" marL="113506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Provide both the scoring sheet and all definitions </a:t>
            </a:r>
          </a:p>
          <a:p>
            <a:pPr indent="-346075" lvl="1" marL="803275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Highlight self reflection</a:t>
            </a:r>
          </a:p>
          <a:p>
            <a:pPr indent="-347663" lvl="2" marL="113506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Teach students to use the rubrics to self reflect on assignments before submission</a:t>
            </a:r>
          </a:p>
          <a:p>
            <a:pPr indent="-354013" lvl="1" marL="74771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Take away the guessing game</a:t>
            </a:r>
          </a:p>
          <a:p>
            <a:pPr indent="-342900" lvl="2" marL="10795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Lends to equality in grading and standardized expectations</a:t>
            </a:r>
          </a:p>
          <a:p>
            <a:pPr indent="-342900" lvl="2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Clearly delineate point values</a:t>
            </a:r>
          </a:p>
          <a:p>
            <a:pPr indent="-354013" lvl="1" marL="747713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Utilize rubrics to identify student strengths and support any weaknesses </a:t>
            </a:r>
          </a:p>
          <a:p>
            <a:pPr indent="-342900" lvl="2" marL="10795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Enhance the visual representations to students with individualized feedback within the rubric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of Bloom’s Taxonomy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Understanding the levels of Bloom’s 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Identify how/where content is introduced</a:t>
            </a:r>
          </a:p>
          <a:p>
            <a:pPr indent="-346075" lvl="1" marL="803275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 you know the content you want woven throughout the curriculum? </a:t>
            </a:r>
          </a:p>
          <a:p>
            <a:pPr indent="-346075" lvl="1" marL="803275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Identify how it is leveled throughout the curriculum</a:t>
            </a:r>
          </a:p>
          <a:p>
            <a:pPr indent="-342900" lvl="2" marL="10795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meet the necessary level where intended? 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Provide examples of levels to faculty 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Make it a group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of Google Docs</a:t>
            </a:r>
          </a:p>
        </p:txBody>
      </p:sp>
      <p:pic>
        <p:nvPicPr>
          <p:cNvPr id="128" name="Shape 1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1" y="1314450"/>
            <a:ext cx="8454887" cy="3314700"/>
          </a:xfrm>
          <a:prstGeom prst="rect">
            <a:avLst/>
          </a:prstGeom>
          <a:noFill/>
          <a:ln cap="sq" cmpd="sng" w="190500">
            <a:solidFill>
              <a:srgbClr val="C8C6BD"/>
            </a:solidFill>
            <a:prstDash val="solid"/>
            <a:miter/>
            <a:headEnd len="med" w="med" type="none"/>
            <a:tailEnd len="med" w="med" type="none"/>
          </a:ln>
        </p:spPr>
      </p:pic>
      <p:sp>
        <p:nvSpPr>
          <p:cNvPr id="129" name="Shape 129"/>
          <p:cNvSpPr/>
          <p:nvPr/>
        </p:nvSpPr>
        <p:spPr>
          <a:xfrm>
            <a:off x="3886200" y="2971800"/>
            <a:ext cx="4343400" cy="177165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3962400" y="3086100"/>
            <a:ext cx="2590800" cy="571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008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3366FF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7086600" y="1943100"/>
            <a:ext cx="1066799" cy="28575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622779"/>
            <a:ext cx="9144000" cy="2320571"/>
          </a:xfrm>
          <a:prstGeom prst="rect">
            <a:avLst/>
          </a:prstGeom>
          <a:noFill/>
          <a:ln cap="sq" cmpd="sng" w="190500">
            <a:solidFill>
              <a:srgbClr val="C8C6BD"/>
            </a:solidFill>
            <a:prstDash val="solid"/>
            <a:miter/>
            <a:headEnd len="med" w="med" type="none"/>
            <a:tailEnd len="med" w="med" type="none"/>
          </a:ln>
        </p:spPr>
      </p:pic>
      <p:sp>
        <p:nvSpPr>
          <p:cNvPr id="137" name="Shape 137"/>
          <p:cNvSpPr/>
          <p:nvPr/>
        </p:nvSpPr>
        <p:spPr>
          <a:xfrm>
            <a:off x="7239000" y="1885950"/>
            <a:ext cx="685799" cy="342899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x="685800" y="457200"/>
            <a:ext cx="7772400" cy="628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9FE7"/>
              </a:buClr>
              <a:buSzPct val="25000"/>
              <a:buFont typeface="Arial"/>
              <a:buNone/>
            </a:pPr>
            <a:r>
              <a:rPr b="1" baseline="0" i="0" lang="en-US" sz="3500" u="none" cap="none" strike="noStrike">
                <a:solidFill>
                  <a:srgbClr val="1A9FE7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Linking of Google Docs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Instructional Materials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457200" y="1067365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Tools: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Videos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Annotated powerpoints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Podcasts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Mobile device accessibility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eLearning Tools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8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Cooperative Learning / Research</a:t>
            </a:r>
          </a:p>
        </p:txBody>
      </p:sp>
      <p:sp>
        <p:nvSpPr>
          <p:cNvPr id="151" name="Shape 151"/>
          <p:cNvSpPr txBox="1"/>
          <p:nvPr>
            <p:ph idx="2" type="body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Audacity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Blogs/Wikis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Group Pages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Adobe Connect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Instructor Feedback</a:t>
            </a:r>
          </a:p>
          <a:p>
            <a:pPr indent="-346075" lvl="1" marL="638175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Jing</a:t>
            </a:r>
          </a:p>
        </p:txBody>
      </p:sp>
      <p:sp>
        <p:nvSpPr>
          <p:cNvPr id="152" name="Shape 152"/>
          <p:cNvSpPr txBox="1"/>
          <p:nvPr>
            <p:ph idx="3" type="body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Demonstrations </a:t>
            </a:r>
          </a:p>
        </p:txBody>
      </p:sp>
      <p:sp>
        <p:nvSpPr>
          <p:cNvPr id="153" name="Shape 153"/>
          <p:cNvSpPr txBox="1"/>
          <p:nvPr>
            <p:ph idx="4" type="body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Camtasia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You Tube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ePortfolios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Turnit-in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Instructor Feedback</a:t>
            </a:r>
          </a:p>
          <a:p>
            <a:pPr indent="-349250" lvl="1" marL="6921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Jing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Time Management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400150" y="86880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Faculty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Course Design 	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Delivery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Students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Expectations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Time commitment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Independent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Frustrations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457200" y="841500"/>
            <a:ext cx="8229600" cy="4035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Faculty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time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advisement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Questions/clarifications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baseline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Student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Lack physical proximity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Community/Belonging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Awareness of expectations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Collaborations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What can they lead to? </a:t>
            </a:r>
            <a:b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</a:br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Technology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Cross Discipline Collaborations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Creation of a Community atmosphere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441783" y="1416992"/>
            <a:ext cx="7067893" cy="31399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4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Important for the college/university: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Recruitment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Research/scholarship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1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4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Importance for faculty: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Strengthen the skills of faculty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Keeps faculty current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Informs curriculum development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Research/Scholarship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1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4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Important for students: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Obtain real hands on experience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95833"/>
              <a:buFont typeface="Arial"/>
              <a:buChar char="•"/>
            </a:pPr>
            <a:r>
              <a:rPr b="0" baseline="0" i="0" lang="en-US" sz="11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Jobs!</a:t>
            </a:r>
          </a:p>
          <a:p>
            <a:pPr indent="0" lvl="1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1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77" name="Shape 177"/>
          <p:cNvSpPr txBox="1"/>
          <p:nvPr>
            <p:ph type="title"/>
          </p:nvPr>
        </p:nvSpPr>
        <p:spPr>
          <a:xfrm>
            <a:off x="282988" y="302181"/>
            <a:ext cx="7226687" cy="753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Academic / Industry Partnerships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subTitle"/>
          </p:nvPr>
        </p:nvSpPr>
        <p:spPr>
          <a:xfrm>
            <a:off x="685800" y="2840052"/>
            <a:ext cx="7772400" cy="15765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Arshia Khan Ph.D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Brooke Palkie Ed.D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Ona Egbue Ph. D</a:t>
            </a: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x="685800" y="1583341"/>
            <a:ext cx="7772400" cy="115979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Introductions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438956" y="1343383"/>
            <a:ext cx="7308772" cy="3036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Where to start?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Find something that is mutually beneficial</a:t>
            </a:r>
          </a:p>
          <a:p>
            <a:pPr indent="-342900" lvl="2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Training</a:t>
            </a:r>
          </a:p>
          <a:p>
            <a:pPr indent="-342900" lvl="2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Grants</a:t>
            </a:r>
          </a:p>
          <a:p>
            <a:pPr indent="-342900" lvl="2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Other needs…</a:t>
            </a:r>
          </a:p>
          <a:p>
            <a:pPr indent="0" lvl="2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Organizing the partnership</a:t>
            </a:r>
          </a:p>
          <a:p>
            <a:pPr indent="-342900" lvl="1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Need a champion from the college and a champion from the industry partner</a:t>
            </a: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baseline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Be creative!</a:t>
            </a:r>
          </a:p>
          <a:p>
            <a:pPr indent="0" lvl="1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83" name="Shape 183"/>
          <p:cNvSpPr txBox="1"/>
          <p:nvPr>
            <p:ph type="title"/>
          </p:nvPr>
        </p:nvSpPr>
        <p:spPr>
          <a:xfrm>
            <a:off x="438956" y="382348"/>
            <a:ext cx="6721622" cy="5630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How to collaborate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Questions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</a:t>
            </a:r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American Productivity and Quality Center, </a:t>
            </a:r>
            <a:r>
              <a:rPr b="0" baseline="0" i="1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Assessing Learning Outcomes. Consortium Benchmarking Study, Best–in-Class Report </a:t>
            </a: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(Houston: American Productivity and Quality Center, 1998), 9-10. 43 institutions participated in the study.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Association of American Colleges and Universities. </a:t>
            </a:r>
            <a:r>
              <a:rPr b="0" baseline="0" i="1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Taking Responsibility for the Quality of the Baccalaureate Degree. </a:t>
            </a:r>
            <a:r>
              <a:rPr b="0" baseline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(Washington, D.C.: Association of American Colleges and Universities 2004) chapter 3.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  <a:rtl val="0"/>
              </a:rPr>
              <a:t>http://assessment.uconn.edu/docs/resources/AAHE_Principles_of_Good_Practice.pdf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 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 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 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Bloom, B. S. (1969). </a:t>
            </a:r>
            <a:r>
              <a:rPr b="0" baseline="0" i="1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Taxonomy of educational objectives: The classification of educational goals : Handbook I, Cognitive domain</a:t>
            </a: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. New York: McKay.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 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Bloom, B. S., et al. (1994). Excerpts from the "</a:t>
            </a:r>
            <a:r>
              <a:rPr b="0" baseline="0" i="1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Taxonomy of educational objectives, the classification of educational goals, handbook I: Cognitive domain.</a:t>
            </a: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" In L. W. Anderson &amp; L. A.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 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Gronlund, N. E. (1991). </a:t>
            </a:r>
            <a:r>
              <a:rPr b="0" baseline="0" i="1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How to write and use instructional objectives, Fourth Ed.</a:t>
            </a: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New York: Macmillan Publishing Co.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  <a:rtl val="0"/>
              </a:rPr>
              <a:t>https://www.qualitymatters.org/rubric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Newell, William H. Educating for a Complex World: Integrative Learning and Interdisciplinary Studies. Association of American Colleges &amp; Universities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  <a:rtl val="0"/>
              </a:rPr>
              <a:t>https://www.aacu.org/publications-research/periodicals/educating-complex-world-integrative-learning-and-interdisciplinary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</a:t>
            </a:r>
          </a:p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Fink, L. Dee. (2015) Designing Instruction for Significant Learning. National Education Association </a:t>
            </a:r>
            <a:r>
              <a:rPr b="0" baseline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  <a:rtl val="0"/>
              </a:rPr>
              <a:t>http://www.nea.org/home/34960.htm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 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Poll, Kathleen, Widen, Jeanne, and Sherrie Weller. (2014) Six Instructional Best Practices for Online Engagement and Retention Best_Practices_for_Online_Engagement_and_Retention_Poll_Widen_Weller_2.pdf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Resources</a:t>
            </a: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Person (2014)  http://www.pearsoned.com/news/pearson-releases-report-on-best-practices-for-implementing-successful-online-programs-at-higher-education-institutions/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Objectives/Outcomes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171450" lvl="0" marL="1714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Student engagement in online course design</a:t>
            </a:r>
          </a:p>
          <a:p>
            <a:pPr indent="6350" lvl="0" marL="1714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171450" lvl="0" marL="1714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How Mobile learning can improve student engagement?</a:t>
            </a:r>
          </a:p>
          <a:p>
            <a:pPr indent="6350" lvl="0" marL="1714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171450" lvl="0" marL="1714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Active learning that can be applied to online/hybrid or face-to-face classes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Participant Participation 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Poll Everywhere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*Ona – will please add brief instructions for the audience?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Course Design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Main Elements: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First view of online course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Identifying Deliverables / Resources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Navigation</a:t>
            </a:r>
          </a:p>
          <a:p>
            <a:pPr indent="0" lvl="3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Instructional Material </a:t>
            </a:r>
          </a:p>
          <a:p>
            <a:pPr indent="0" lvl="3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Discussions</a:t>
            </a:r>
          </a:p>
          <a:p>
            <a:pPr indent="0" lvl="3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 Assessments </a:t>
            </a:r>
          </a:p>
          <a:p>
            <a:pPr indent="114300" lvl="3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266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Course design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of templates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Best practices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Development of Community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with a warm welcome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Clear expectations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Design a welcome page for each unit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Provide audio options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Incorporate applications/activities (even if not graded) for each unit</a:t>
            </a: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98" name="Shape 98"/>
          <p:cNvSpPr txBox="1"/>
          <p:nvPr>
            <p:ph idx="2" type="body"/>
          </p:nvPr>
        </p:nvSpPr>
        <p:spPr>
          <a:xfrm>
            <a:off x="4648200" y="1200150"/>
            <a:ext cx="4038599" cy="36949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Provide multiple types of assessment options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Consistency with intuitive navigation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Provide both virtual (synchronous) and offline (asynchronous) activities</a:t>
            </a:r>
          </a:p>
          <a:p>
            <a:pPr indent="-457200" lvl="0" marL="45720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Make sure to have enough instructor involvement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Discussion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83850" y="87410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Types:</a:t>
            </a:r>
          </a:p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General questions/logistics (not graded)</a:t>
            </a:r>
          </a:p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Subject matter (graded)</a:t>
            </a:r>
          </a:p>
          <a:p>
            <a:pPr indent="-4572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Groups </a:t>
            </a:r>
          </a:p>
          <a:p>
            <a:pPr indent="-4572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Role playing </a:t>
            </a:r>
          </a:p>
          <a:p>
            <a:pPr indent="-4572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Debates </a:t>
            </a:r>
          </a:p>
          <a:p>
            <a:pPr indent="-4572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Virtual rooms (Synchronous learning)</a:t>
            </a:r>
          </a:p>
          <a:p>
            <a:pPr indent="-4572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Online Office hours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Assessment 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Alternative Options: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Polls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Rubrics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b="0" baseline="0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Debates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