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7" r:id="rId1"/>
  </p:sldMasterIdLst>
  <p:notesMasterIdLst>
    <p:notesMasterId r:id="rId13"/>
  </p:notesMasterIdLst>
  <p:handoutMasterIdLst>
    <p:handoutMasterId r:id="rId14"/>
  </p:handoutMasterIdLst>
  <p:sldIdLst>
    <p:sldId id="296" r:id="rId2"/>
    <p:sldId id="299" r:id="rId3"/>
    <p:sldId id="316" r:id="rId4"/>
    <p:sldId id="322" r:id="rId5"/>
    <p:sldId id="314" r:id="rId6"/>
    <p:sldId id="315" r:id="rId7"/>
    <p:sldId id="313" r:id="rId8"/>
    <p:sldId id="324" r:id="rId9"/>
    <p:sldId id="323" r:id="rId10"/>
    <p:sldId id="320" r:id="rId11"/>
    <p:sldId id="312" r:id="rId1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0710EC44-7F1B-4C0B-B914-789BA06FF00C}">
          <p14:sldIdLst>
            <p14:sldId id="296"/>
            <p14:sldId id="299"/>
            <p14:sldId id="316"/>
            <p14:sldId id="322"/>
            <p14:sldId id="314"/>
            <p14:sldId id="315"/>
            <p14:sldId id="313"/>
            <p14:sldId id="324"/>
            <p14:sldId id="323"/>
            <p14:sldId id="320"/>
            <p14:sldId id="3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891C"/>
    <a:srgbClr val="BE8F91"/>
    <a:srgbClr val="F78D35"/>
    <a:srgbClr val="F4740A"/>
    <a:srgbClr val="7FB656"/>
    <a:srgbClr val="008DF6"/>
    <a:srgbClr val="EC700A"/>
    <a:srgbClr val="0070C4"/>
    <a:srgbClr val="659640"/>
    <a:srgbClr val="A481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66" autoAdjust="0"/>
    <p:restoredTop sz="93237" autoAdjust="0"/>
  </p:normalViewPr>
  <p:slideViewPr>
    <p:cSldViewPr snapToGrid="0">
      <p:cViewPr varScale="1">
        <p:scale>
          <a:sx n="65" d="100"/>
          <a:sy n="65" d="100"/>
        </p:scale>
        <p:origin x="121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4032" y="-55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255" cy="465445"/>
          </a:xfrm>
          <a:prstGeom prst="rect">
            <a:avLst/>
          </a:prstGeom>
        </p:spPr>
        <p:txBody>
          <a:bodyPr vert="horz" lIns="89831" tIns="44915" rIns="89831" bIns="449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589" y="0"/>
            <a:ext cx="3038255" cy="465445"/>
          </a:xfrm>
          <a:prstGeom prst="rect">
            <a:avLst/>
          </a:prstGeom>
        </p:spPr>
        <p:txBody>
          <a:bodyPr vert="horz" lIns="89831" tIns="44915" rIns="89831" bIns="44915" rtlCol="0"/>
          <a:lstStyle>
            <a:lvl1pPr algn="r">
              <a:defRPr sz="1200"/>
            </a:lvl1pPr>
          </a:lstStyle>
          <a:p>
            <a:fld id="{FA37D963-72EF-4C2B-8A90-25976F3FB0E7}" type="datetimeFigureOut">
              <a:rPr lang="en-US" smtClean="0"/>
              <a:pPr/>
              <a:t>8/3/2015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394"/>
            <a:ext cx="3038255" cy="465445"/>
          </a:xfrm>
          <a:prstGeom prst="rect">
            <a:avLst/>
          </a:prstGeom>
        </p:spPr>
        <p:txBody>
          <a:bodyPr vert="horz" lIns="89831" tIns="44915" rIns="89831" bIns="449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589" y="8829394"/>
            <a:ext cx="3038255" cy="465445"/>
          </a:xfrm>
          <a:prstGeom prst="rect">
            <a:avLst/>
          </a:prstGeom>
        </p:spPr>
        <p:txBody>
          <a:bodyPr vert="horz" lIns="89831" tIns="44915" rIns="89831" bIns="44915" rtlCol="0" anchor="b"/>
          <a:lstStyle>
            <a:lvl1pPr algn="r">
              <a:defRPr sz="1200"/>
            </a:lvl1pPr>
          </a:lstStyle>
          <a:p>
            <a:fld id="{980599A2-CEEA-4420-A342-D7B5472DCF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30968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255" cy="465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7" tIns="46583" rIns="93167" bIns="46583" numCol="1" anchor="t" anchorCtr="0" compatLnSpc="1">
            <a:prstTxWarp prst="textNoShape">
              <a:avLst/>
            </a:prstTxWarp>
          </a:bodyPr>
          <a:lstStyle>
            <a:lvl1pPr defTabSz="932617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93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589" y="0"/>
            <a:ext cx="3038255" cy="465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7" tIns="46583" rIns="93167" bIns="46583" numCol="1" anchor="t" anchorCtr="0" compatLnSpc="1">
            <a:prstTxWarp prst="textNoShape">
              <a:avLst/>
            </a:prstTxWarp>
          </a:bodyPr>
          <a:lstStyle>
            <a:lvl1pPr algn="r" defTabSz="932617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3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975" y="4415478"/>
            <a:ext cx="5606452" cy="4184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7" tIns="46583" rIns="93167" bIns="465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93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394"/>
            <a:ext cx="3038255" cy="465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7" tIns="46583" rIns="93167" bIns="46583" numCol="1" anchor="b" anchorCtr="0" compatLnSpc="1">
            <a:prstTxWarp prst="textNoShape">
              <a:avLst/>
            </a:prstTxWarp>
          </a:bodyPr>
          <a:lstStyle>
            <a:lvl1pPr defTabSz="932617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93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589" y="8829394"/>
            <a:ext cx="3038255" cy="465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7" tIns="46583" rIns="93167" bIns="46583" numCol="1" anchor="b" anchorCtr="0" compatLnSpc="1">
            <a:prstTxWarp prst="textNoShape">
              <a:avLst/>
            </a:prstTxWarp>
          </a:bodyPr>
          <a:lstStyle>
            <a:lvl1pPr algn="r" defTabSz="932617">
              <a:defRPr sz="1200">
                <a:latin typeface="Arial" charset="0"/>
              </a:defRPr>
            </a:lvl1pPr>
          </a:lstStyle>
          <a:p>
            <a:pPr>
              <a:defRPr/>
            </a:pPr>
            <a:fld id="{CC234C6C-459D-47F9-869A-ECC1DACEDC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055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788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4.jpeg"/><Relationship Id="rId7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0.jpeg"/><Relationship Id="rId7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4.jpeg"/><Relationship Id="rId10" Type="http://schemas.openxmlformats.org/officeDocument/2006/relationships/image" Target="../media/image10.jpeg"/><Relationship Id="rId4" Type="http://schemas.openxmlformats.org/officeDocument/2006/relationships/image" Target="../media/image5.jpeg"/><Relationship Id="rId9" Type="http://schemas.openxmlformats.org/officeDocument/2006/relationships/image" Target="../media/image9.jpe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40.jpeg"/><Relationship Id="rId7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mark only15%cmyk.png"/>
          <p:cNvPicPr>
            <a:picLocks noChangeAspect="1"/>
          </p:cNvPicPr>
          <p:nvPr userDrawn="1"/>
        </p:nvPicPr>
        <p:blipFill>
          <a:blip r:embed="rId2"/>
          <a:srcRect r="31500"/>
          <a:stretch>
            <a:fillRect/>
          </a:stretch>
        </p:blipFill>
        <p:spPr>
          <a:xfrm>
            <a:off x="6099634" y="2291958"/>
            <a:ext cx="3027426" cy="441960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9" name="Picture 18" descr="studentsm2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15300" y="27670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692" y="1148257"/>
            <a:ext cx="7979508" cy="1442544"/>
          </a:xfrm>
        </p:spPr>
        <p:txBody>
          <a:bodyPr anchor="t"/>
          <a:lstStyle>
            <a:lvl1pPr algn="l">
              <a:defRPr sz="37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8692" y="4298462"/>
            <a:ext cx="5210908" cy="134033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 i="0">
                <a:solidFill>
                  <a:srgbClr val="9D7218"/>
                </a:solidFill>
                <a:latin typeface="+mj-lt"/>
                <a:cs typeface="Frutiger LT 55 Roman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8692" y="6295958"/>
            <a:ext cx="62718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i="0" dirty="0" smtClean="0">
                <a:solidFill>
                  <a:srgbClr val="000000"/>
                </a:solidFill>
                <a:latin typeface="+mn-lt"/>
                <a:cs typeface="Frutiger LT 55 Roman"/>
              </a:rPr>
              <a:t>The Minnesota</a:t>
            </a:r>
            <a:r>
              <a:rPr lang="en-US" sz="1100" b="0" i="0" baseline="0" dirty="0" smtClean="0">
                <a:solidFill>
                  <a:srgbClr val="000000"/>
                </a:solidFill>
                <a:latin typeface="+mn-lt"/>
                <a:cs typeface="Frutiger LT 55 Roman"/>
              </a:rPr>
              <a:t> State Colleges and Universities system is an Equal Opportunity employer and educator.   </a:t>
            </a:r>
            <a:endParaRPr lang="en-US" sz="1100" b="0" i="0" dirty="0">
              <a:solidFill>
                <a:srgbClr val="000000"/>
              </a:solidFill>
              <a:latin typeface="+mn-lt"/>
              <a:cs typeface="Frutiger LT 55 Roman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692" y="5664200"/>
            <a:ext cx="8166335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00" b="0" i="0" dirty="0" smtClean="0">
                <a:solidFill>
                  <a:srgbClr val="000000"/>
                </a:solidFill>
                <a:latin typeface="+mj-lt"/>
                <a:cs typeface="Frutiger LT 55 Roman"/>
              </a:rPr>
              <a:t>Minnesota State Colleges</a:t>
            </a:r>
            <a:r>
              <a:rPr lang="en-US" sz="3700" b="0" i="0" baseline="0" dirty="0" smtClean="0">
                <a:solidFill>
                  <a:srgbClr val="000000"/>
                </a:solidFill>
                <a:latin typeface="+mj-lt"/>
                <a:cs typeface="Frutiger LT 55 Roman"/>
              </a:rPr>
              <a:t> and Universities</a:t>
            </a:r>
            <a:endParaRPr lang="en-US" sz="3700" b="0" i="0" dirty="0">
              <a:solidFill>
                <a:srgbClr val="000000"/>
              </a:solidFill>
              <a:latin typeface="+mj-lt"/>
              <a:cs typeface="Frutiger LT 55 Roman"/>
            </a:endParaRPr>
          </a:p>
        </p:txBody>
      </p:sp>
      <p:pic>
        <p:nvPicPr>
          <p:cNvPr id="17" name="Picture 16" descr="studentssmalltest1.jp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53250" y="2767012"/>
            <a:ext cx="1028700" cy="1374775"/>
          </a:xfrm>
          <a:prstGeom prst="rect">
            <a:avLst/>
          </a:prstGeom>
          <a:ln w="31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6" name="Picture 25" descr="studentsm3.jp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797550" y="27670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8" name="Picture 27" descr="studentsm4.jp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641850" y="27670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9" name="Picture 28" descr="studentsm5.jpg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486150" y="27670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0" name="Picture 29" descr="studentsm6.jp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330450" y="27670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1" name="Picture 30" descr="studentsm17.jpg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62050" y="27670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2" name="Picture 31" descr="studentsm8.jpg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0" y="27670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0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1371600"/>
            <a:ext cx="8216899" cy="4754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0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1943100"/>
            <a:ext cx="8216899" cy="41830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469900" y="1371600"/>
            <a:ext cx="8216900" cy="3543300"/>
          </a:xfrm>
          <a:noFill/>
          <a:ln>
            <a:noFill/>
          </a:ln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3822699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4100" y="1371600"/>
            <a:ext cx="382270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079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9900" y="1371601"/>
            <a:ext cx="3886199" cy="571499"/>
          </a:xfrm>
        </p:spPr>
        <p:txBody>
          <a:bodyPr anchor="t" anchorCtr="0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900" y="2286000"/>
            <a:ext cx="3886199" cy="3840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3300" y="1371601"/>
            <a:ext cx="3873500" cy="571499"/>
          </a:xfrm>
        </p:spPr>
        <p:txBody>
          <a:bodyPr anchor="t" anchorCtr="0"/>
          <a:lstStyle>
            <a:lvl1pPr marL="0" indent="0">
              <a:buNone/>
              <a:defRPr sz="2400" b="0">
                <a:solidFill>
                  <a:srgbClr val="0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3300" y="2286000"/>
            <a:ext cx="3873500" cy="3840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547968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studentswide2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29325" y="27670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547968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student2wid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29325" y="27797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547968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student3wid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29325" y="27670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547968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student4wid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29325" y="27670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547968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student6wid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29325" y="27670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547968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student7wid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29325" y="27543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692" y="1148257"/>
            <a:ext cx="7979508" cy="1442544"/>
          </a:xfrm>
        </p:spPr>
        <p:txBody>
          <a:bodyPr anchor="t"/>
          <a:lstStyle>
            <a:lvl1pPr algn="l">
              <a:defRPr sz="37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8692" y="4298462"/>
            <a:ext cx="5185508" cy="134033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 i="0">
                <a:solidFill>
                  <a:srgbClr val="9D7218"/>
                </a:solidFill>
                <a:latin typeface="+mn-lt"/>
                <a:cs typeface="Frutiger LT 55 Roman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7" name="Picture 6" descr="mark only15%cmyk.png"/>
          <p:cNvPicPr>
            <a:picLocks noChangeAspect="1"/>
          </p:cNvPicPr>
          <p:nvPr/>
        </p:nvPicPr>
        <p:blipFill>
          <a:blip r:embed="rId2"/>
          <a:srcRect r="31500"/>
          <a:stretch>
            <a:fillRect/>
          </a:stretch>
        </p:blipFill>
        <p:spPr>
          <a:xfrm>
            <a:off x="6099634" y="2291958"/>
            <a:ext cx="3027426" cy="441960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0" name="TextBox 19"/>
          <p:cNvSpPr txBox="1"/>
          <p:nvPr userDrawn="1"/>
        </p:nvSpPr>
        <p:spPr>
          <a:xfrm>
            <a:off x="478692" y="6295958"/>
            <a:ext cx="62718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i="0" dirty="0" smtClean="0">
                <a:solidFill>
                  <a:srgbClr val="000000"/>
                </a:solidFill>
                <a:latin typeface="+mn-lt"/>
                <a:cs typeface="Frutiger LT 55 Roman"/>
              </a:rPr>
              <a:t>The Minnesota</a:t>
            </a:r>
            <a:r>
              <a:rPr lang="en-US" sz="1100" b="0" i="0" baseline="0" dirty="0" smtClean="0">
                <a:solidFill>
                  <a:srgbClr val="000000"/>
                </a:solidFill>
                <a:latin typeface="+mn-lt"/>
                <a:cs typeface="Frutiger LT 55 Roman"/>
              </a:rPr>
              <a:t> State Colleges and Universities system is an Equal Opportunity employer and educator.   </a:t>
            </a:r>
            <a:endParaRPr lang="en-US" sz="1100" b="0" i="0" dirty="0">
              <a:solidFill>
                <a:srgbClr val="000000"/>
              </a:solidFill>
              <a:latin typeface="+mn-lt"/>
              <a:cs typeface="Frutiger LT 55 Roman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478692" y="5664200"/>
            <a:ext cx="8166335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00" b="0" i="0" dirty="0" smtClean="0">
                <a:solidFill>
                  <a:srgbClr val="000000"/>
                </a:solidFill>
                <a:latin typeface="+mj-lt"/>
                <a:cs typeface="Frutiger LT 55 Roman"/>
              </a:rPr>
              <a:t>Minnesota State Colleges</a:t>
            </a:r>
            <a:r>
              <a:rPr lang="en-US" sz="3700" b="0" i="0" baseline="0" dirty="0" smtClean="0">
                <a:solidFill>
                  <a:srgbClr val="000000"/>
                </a:solidFill>
                <a:latin typeface="+mj-lt"/>
                <a:cs typeface="Frutiger LT 55 Roman"/>
              </a:rPr>
              <a:t> and Universities</a:t>
            </a:r>
            <a:endParaRPr lang="en-US" sz="3700" b="0" i="0" dirty="0">
              <a:solidFill>
                <a:srgbClr val="000000"/>
              </a:solidFill>
              <a:latin typeface="+mj-lt"/>
              <a:cs typeface="Frutiger LT 55 Roman"/>
            </a:endParaRPr>
          </a:p>
        </p:txBody>
      </p:sp>
      <p:pic>
        <p:nvPicPr>
          <p:cNvPr id="18" name="Picture 17" descr="studentsm18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1530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2" name="Picture 21" descr="studentsm16.jp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3" name="Picture 22" descr="studentsm10.jp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95325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4" name="Picture 23" descr="studentsm11.jp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9755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5" name="Picture 24" descr="studentsm12.jpg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2915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6" name="Picture 25" descr="studentsm13.jp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47345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7" name="Picture 26" descr="studentsm14.jpg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233045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8" name="Picture 27" descr="studentsm15.jpg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6205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547968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student8wid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29325" y="27670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547968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student9wid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29325" y="27670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547968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student10wid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29325" y="27670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547968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student11wid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29325" y="27670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547968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student13wid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29325" y="27543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547968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student14wid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29325" y="27670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0" y="1371600"/>
            <a:ext cx="5479681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student15wid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29325" y="27670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899" y="1371600"/>
            <a:ext cx="5479681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student16wid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29325" y="27543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547968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student19swid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29325" y="27543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3"/>
          </p:nvPr>
        </p:nvSpPr>
        <p:spPr>
          <a:xfrm>
            <a:off x="6045200" y="1447800"/>
            <a:ext cx="3098801" cy="467457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07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547968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8692" y="1148257"/>
            <a:ext cx="8208108" cy="1442544"/>
          </a:xfrm>
        </p:spPr>
        <p:txBody>
          <a:bodyPr anchor="t"/>
          <a:lstStyle>
            <a:lvl1pPr algn="l">
              <a:defRPr sz="3700">
                <a:solidFill>
                  <a:srgbClr val="000000"/>
                </a:solidFill>
              </a:defRPr>
            </a:lvl1pPr>
          </a:lstStyle>
          <a:p>
            <a:r>
              <a:rPr lang="en-US" sz="3700" b="0" i="0" dirty="0" smtClean="0">
                <a:solidFill>
                  <a:srgbClr val="404040"/>
                </a:solidFill>
                <a:latin typeface="+mj-lt"/>
                <a:cs typeface="Frutiger LT 55 Roman"/>
              </a:rPr>
              <a:t>Minnesota State Colleges</a:t>
            </a:r>
            <a:r>
              <a:rPr lang="en-US" sz="3700" b="0" i="0" baseline="0" dirty="0" smtClean="0">
                <a:solidFill>
                  <a:srgbClr val="404040"/>
                </a:solidFill>
                <a:latin typeface="+mj-lt"/>
                <a:cs typeface="Frutiger LT 55 Roman"/>
              </a:rPr>
              <a:t> and Universities</a:t>
            </a:r>
            <a:endParaRPr lang="en-US" sz="3700" b="0" i="0" dirty="0">
              <a:solidFill>
                <a:srgbClr val="404040"/>
              </a:solidFill>
              <a:latin typeface="+mj-lt"/>
              <a:cs typeface="Frutiger LT 55 Roman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8692" y="4298462"/>
            <a:ext cx="5185508" cy="1340338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rgbClr val="9D7218"/>
                </a:solidFill>
                <a:latin typeface="+mn-lt"/>
                <a:cs typeface="Frutiger LT 55 Roman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7" name="Picture 6" descr="mark only15%cmyk.png"/>
          <p:cNvPicPr>
            <a:picLocks noChangeAspect="1"/>
          </p:cNvPicPr>
          <p:nvPr/>
        </p:nvPicPr>
        <p:blipFill>
          <a:blip r:embed="rId2"/>
          <a:srcRect r="31500"/>
          <a:stretch>
            <a:fillRect/>
          </a:stretch>
        </p:blipFill>
        <p:spPr>
          <a:xfrm>
            <a:off x="6099634" y="2291958"/>
            <a:ext cx="3027426" cy="441960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0" name="TextBox 19"/>
          <p:cNvSpPr txBox="1"/>
          <p:nvPr userDrawn="1"/>
        </p:nvSpPr>
        <p:spPr>
          <a:xfrm>
            <a:off x="478692" y="6295958"/>
            <a:ext cx="62718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i="0" dirty="0" smtClean="0">
                <a:solidFill>
                  <a:srgbClr val="000000"/>
                </a:solidFill>
                <a:latin typeface="+mn-lt"/>
                <a:cs typeface="Frutiger LT 55 Roman"/>
              </a:rPr>
              <a:t>The Minnesota</a:t>
            </a:r>
            <a:r>
              <a:rPr lang="en-US" sz="1100" b="0" i="0" baseline="0" dirty="0" smtClean="0">
                <a:solidFill>
                  <a:srgbClr val="000000"/>
                </a:solidFill>
                <a:latin typeface="+mn-lt"/>
                <a:cs typeface="Frutiger LT 55 Roman"/>
              </a:rPr>
              <a:t> State Colleges and Universities system is an Equal Opportunity employer and educator.   </a:t>
            </a:r>
            <a:endParaRPr lang="en-US" sz="1100" b="0" i="0" dirty="0">
              <a:solidFill>
                <a:srgbClr val="000000"/>
              </a:solidFill>
              <a:latin typeface="+mn-lt"/>
              <a:cs typeface="Frutiger LT 55 Roman"/>
            </a:endParaRPr>
          </a:p>
        </p:txBody>
      </p:sp>
      <p:pic>
        <p:nvPicPr>
          <p:cNvPr id="18" name="Picture 17" descr="studentsm18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1530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2" name="Picture 21" descr="studentsm16.jp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3" name="Picture 22" descr="studentsm10.jp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95325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4" name="Picture 23" descr="studentsm11.jp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9755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5" name="Picture 24" descr="studentsm12.jpg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2915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6" name="Picture 25" descr="studentsm13.jp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47345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7" name="Picture 26" descr="studentsm14.jpg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233045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8" name="Picture 27" descr="studentsm15.jpg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6205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07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mark only15%cmyk.png"/>
          <p:cNvPicPr>
            <a:picLocks noChangeAspect="1"/>
          </p:cNvPicPr>
          <p:nvPr/>
        </p:nvPicPr>
        <p:blipFill>
          <a:blip r:embed="rId2"/>
          <a:srcRect r="31500"/>
          <a:stretch>
            <a:fillRect/>
          </a:stretch>
        </p:blipFill>
        <p:spPr>
          <a:xfrm>
            <a:off x="6099634" y="2304658"/>
            <a:ext cx="3027426" cy="441960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6045200" y="1447800"/>
            <a:ext cx="3098801" cy="467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547968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0" y="739531"/>
            <a:ext cx="2400300" cy="1546469"/>
          </a:xfrm>
          <a:noFill/>
          <a:ln>
            <a:noFill/>
          </a:ln>
        </p:spPr>
        <p:txBody>
          <a:bodyPr anchor="b"/>
          <a:lstStyle>
            <a:lvl1pPr algn="l">
              <a:lnSpc>
                <a:spcPts val="2400"/>
              </a:lnSpc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9900" y="2286000"/>
            <a:ext cx="2400300" cy="834293"/>
          </a:xfrm>
          <a:noFill/>
          <a:ln>
            <a:noFill/>
          </a:ln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10" descr="mark only15%cmyk.png"/>
          <p:cNvPicPr>
            <a:picLocks noChangeAspect="1"/>
          </p:cNvPicPr>
          <p:nvPr/>
        </p:nvPicPr>
        <p:blipFill>
          <a:blip r:embed="rId2"/>
          <a:srcRect r="31500"/>
          <a:stretch>
            <a:fillRect/>
          </a:stretch>
        </p:blipFill>
        <p:spPr>
          <a:xfrm>
            <a:off x="6099634" y="2304658"/>
            <a:ext cx="3027426" cy="441960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97200" y="736600"/>
            <a:ext cx="6146800" cy="452852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0" y="723901"/>
            <a:ext cx="2400300" cy="1562100"/>
          </a:xfrm>
          <a:noFill/>
          <a:ln>
            <a:noFill/>
          </a:ln>
        </p:spPr>
        <p:txBody>
          <a:bodyPr anchor="b"/>
          <a:lstStyle>
            <a:lvl1pPr algn="l">
              <a:lnSpc>
                <a:spcPts val="2400"/>
              </a:lnSpc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9900" y="2286001"/>
            <a:ext cx="2400300" cy="1676400"/>
          </a:xfrm>
          <a:noFill/>
          <a:ln>
            <a:noFill/>
          </a:ln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2997200" y="723900"/>
            <a:ext cx="6146800" cy="452852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45000" y="228600"/>
            <a:ext cx="4699000" cy="56016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 descr="mark only15%cmyk.png"/>
          <p:cNvPicPr>
            <a:picLocks noChangeAspect="1"/>
          </p:cNvPicPr>
          <p:nvPr/>
        </p:nvPicPr>
        <p:blipFill>
          <a:blip r:embed="rId2"/>
          <a:srcRect r="31500"/>
          <a:stretch>
            <a:fillRect/>
          </a:stretch>
        </p:blipFill>
        <p:spPr>
          <a:xfrm>
            <a:off x="6099634" y="2304658"/>
            <a:ext cx="3027426" cy="441960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0" y="228600"/>
            <a:ext cx="3886200" cy="2057400"/>
          </a:xfrm>
          <a:noFill/>
          <a:ln>
            <a:noFill/>
          </a:ln>
        </p:spPr>
        <p:txBody>
          <a:bodyPr anchor="b"/>
          <a:lstStyle>
            <a:lvl1pPr algn="l">
              <a:lnSpc>
                <a:spcPts val="2400"/>
              </a:lnSpc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9900" y="2286000"/>
            <a:ext cx="3886200" cy="3441700"/>
          </a:xfrm>
          <a:noFill/>
          <a:ln>
            <a:noFill/>
          </a:ln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45000" y="228600"/>
            <a:ext cx="4699000" cy="56016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0" y="228600"/>
            <a:ext cx="3886200" cy="2057400"/>
          </a:xfrm>
          <a:noFill/>
          <a:ln>
            <a:noFill/>
          </a:ln>
        </p:spPr>
        <p:txBody>
          <a:bodyPr anchor="b"/>
          <a:lstStyle>
            <a:lvl1pPr algn="l">
              <a:lnSpc>
                <a:spcPts val="2400"/>
              </a:lnSpc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9900" y="2286000"/>
            <a:ext cx="3886200" cy="3543300"/>
          </a:xfrm>
          <a:noFill/>
          <a:ln>
            <a:noFill/>
          </a:ln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07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mark only15%cmyk.png"/>
          <p:cNvPicPr>
            <a:picLocks noChangeAspect="1"/>
          </p:cNvPicPr>
          <p:nvPr/>
        </p:nvPicPr>
        <p:blipFill>
          <a:blip r:embed="rId2"/>
          <a:srcRect r="31500"/>
          <a:stretch>
            <a:fillRect/>
          </a:stretch>
        </p:blipFill>
        <p:spPr>
          <a:xfrm>
            <a:off x="6099634" y="2304658"/>
            <a:ext cx="3027426" cy="4419601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mark only15%cmyk.png"/>
          <p:cNvPicPr>
            <a:picLocks noChangeAspect="1"/>
          </p:cNvPicPr>
          <p:nvPr/>
        </p:nvPicPr>
        <p:blipFill>
          <a:blip r:embed="rId2"/>
          <a:srcRect r="31500"/>
          <a:stretch>
            <a:fillRect/>
          </a:stretch>
        </p:blipFill>
        <p:spPr>
          <a:xfrm>
            <a:off x="6099634" y="2291958"/>
            <a:ext cx="3027426" cy="4419601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0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1371600"/>
            <a:ext cx="8216899" cy="29464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 descr="studentssmalltest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3250" y="4494212"/>
            <a:ext cx="1028700" cy="1374775"/>
          </a:xfrm>
          <a:prstGeom prst="rect">
            <a:avLst/>
          </a:prstGeom>
          <a:ln w="31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6" name="Picture 15" descr="studentsm2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1530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7" name="Picture 16" descr="studentsm3.jp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975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8" name="Picture 17" descr="studentsm4.jp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6418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9" name="Picture 18" descr="studentsm5.jp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4861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0" name="Picture 19" descr="studentsm6.jpg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3304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1" name="Picture 20" descr="studentsm17.jp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620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2" name="Picture 21" descr="studentsm8.jpg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660253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mark only15%cmyk.png"/>
          <p:cNvPicPr>
            <a:picLocks noChangeAspect="1"/>
          </p:cNvPicPr>
          <p:nvPr userDrawn="1"/>
        </p:nvPicPr>
        <p:blipFill>
          <a:blip r:embed="rId2"/>
          <a:srcRect r="31500"/>
          <a:stretch>
            <a:fillRect/>
          </a:stretch>
        </p:blipFill>
        <p:spPr>
          <a:xfrm>
            <a:off x="6099634" y="2291958"/>
            <a:ext cx="3027426" cy="441960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TextBox 12"/>
          <p:cNvSpPr txBox="1"/>
          <p:nvPr userDrawn="1"/>
        </p:nvSpPr>
        <p:spPr>
          <a:xfrm>
            <a:off x="478692" y="6295958"/>
            <a:ext cx="62718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i="0" dirty="0" smtClean="0">
                <a:solidFill>
                  <a:srgbClr val="000000"/>
                </a:solidFill>
                <a:latin typeface="+mn-lt"/>
                <a:cs typeface="Frutiger LT 55 Roman"/>
              </a:rPr>
              <a:t>The Minnesota</a:t>
            </a:r>
            <a:r>
              <a:rPr lang="en-US" sz="1100" b="0" i="0" baseline="0" dirty="0" smtClean="0">
                <a:solidFill>
                  <a:srgbClr val="000000"/>
                </a:solidFill>
                <a:latin typeface="+mn-lt"/>
                <a:cs typeface="Frutiger LT 55 Roman"/>
              </a:rPr>
              <a:t> State Colleges and Universities system is an Equal Opportunity employer and educator.   </a:t>
            </a:r>
            <a:endParaRPr lang="en-US" sz="1100" b="0" i="0" dirty="0">
              <a:solidFill>
                <a:srgbClr val="000000"/>
              </a:solidFill>
              <a:latin typeface="+mn-lt"/>
              <a:cs typeface="Frutiger LT 55 Roman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469900" y="2971800"/>
            <a:ext cx="480910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800"/>
              </a:lnSpc>
            </a:pPr>
            <a:r>
              <a:rPr lang="en-US" sz="1100" dirty="0" smtClean="0">
                <a:solidFill>
                  <a:srgbClr val="000000"/>
                </a:solidFill>
                <a:latin typeface="+mn-lt"/>
              </a:rPr>
              <a:t>30 7th St. E., Suite 350, St. Paul, MN 55101-7804</a:t>
            </a:r>
          </a:p>
          <a:p>
            <a:pPr lvl="0">
              <a:lnSpc>
                <a:spcPts val="1800"/>
              </a:lnSpc>
            </a:pPr>
            <a:r>
              <a:rPr lang="en-US" sz="1100" dirty="0" smtClean="0">
                <a:solidFill>
                  <a:srgbClr val="000000"/>
                </a:solidFill>
                <a:latin typeface="+mn-lt"/>
              </a:rPr>
              <a:t>Toll free: (800) 456-8519 | International: +1-651-5560596</a:t>
            </a:r>
          </a:p>
          <a:p>
            <a:pPr lvl="0">
              <a:lnSpc>
                <a:spcPts val="1800"/>
              </a:lnSpc>
            </a:pPr>
            <a:r>
              <a:rPr lang="en-US" sz="1100" dirty="0" smtClean="0">
                <a:solidFill>
                  <a:srgbClr val="000000"/>
                </a:solidFill>
                <a:latin typeface="+mn-lt"/>
              </a:rPr>
              <a:t>For TTY communication, contact Minnesota Relay Service </a:t>
            </a:r>
          </a:p>
          <a:p>
            <a:pPr lvl="0">
              <a:lnSpc>
                <a:spcPts val="1800"/>
              </a:lnSpc>
            </a:pPr>
            <a:r>
              <a:rPr lang="en-US" sz="1100" dirty="0" smtClean="0">
                <a:solidFill>
                  <a:srgbClr val="000000"/>
                </a:solidFill>
                <a:latin typeface="+mn-lt"/>
              </a:rPr>
              <a:t>at 7-1-1 or 1-800-627-3529.</a:t>
            </a:r>
          </a:p>
          <a:p>
            <a:endParaRPr lang="en-US" dirty="0"/>
          </a:p>
        </p:txBody>
      </p:sp>
      <p:pic>
        <p:nvPicPr>
          <p:cNvPr id="23" name="Picture 22" descr="MNSCU logo cmyk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7212" y="386928"/>
            <a:ext cx="1360488" cy="2097540"/>
          </a:xfrm>
          <a:prstGeom prst="rect">
            <a:avLst/>
          </a:prstGeom>
        </p:spPr>
      </p:pic>
      <p:pic>
        <p:nvPicPr>
          <p:cNvPr id="24" name="Picture 23" descr="studentssmalltest1.jp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53250" y="4494212"/>
            <a:ext cx="1028700" cy="1374775"/>
          </a:xfrm>
          <a:prstGeom prst="rect">
            <a:avLst/>
          </a:prstGeom>
          <a:ln w="31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5" name="Picture 24" descr="studentsm2.jp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11530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6" name="Picture 25" descr="studentsm3.jp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975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7" name="Picture 26" descr="studentsm4.jpg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418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8" name="Picture 27" descr="studentsm5.jp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4861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9" name="Picture 28" descr="studentsm6.jpg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23304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0" name="Picture 29" descr="studentsm17.jpg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620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1" name="Picture 30" descr="studentsm8.jpg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09681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mark only15%cmyk.png"/>
          <p:cNvPicPr>
            <a:picLocks noChangeAspect="1"/>
          </p:cNvPicPr>
          <p:nvPr userDrawn="1"/>
        </p:nvPicPr>
        <p:blipFill>
          <a:blip r:embed="rId2"/>
          <a:srcRect r="31500"/>
          <a:stretch>
            <a:fillRect/>
          </a:stretch>
        </p:blipFill>
        <p:spPr>
          <a:xfrm>
            <a:off x="6099634" y="2291958"/>
            <a:ext cx="3027426" cy="441960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TextBox 14"/>
          <p:cNvSpPr txBox="1"/>
          <p:nvPr/>
        </p:nvSpPr>
        <p:spPr>
          <a:xfrm>
            <a:off x="486507" y="4294080"/>
            <a:ext cx="4402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i="0" dirty="0" smtClean="0">
                <a:solidFill>
                  <a:srgbClr val="9D7218"/>
                </a:solidFill>
                <a:latin typeface="+mn-lt"/>
                <a:cs typeface="L Frutiger Light"/>
              </a:rPr>
              <a:t>High Quality. Affordable. Right for you.</a:t>
            </a:r>
            <a:endParaRPr lang="en-US" sz="2000" b="0" i="0" dirty="0">
              <a:solidFill>
                <a:srgbClr val="9D7218"/>
              </a:solidFill>
              <a:latin typeface="+mn-lt"/>
              <a:cs typeface="L Frutiger Light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478692" y="1104900"/>
            <a:ext cx="8166335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00" b="0" i="0" dirty="0" smtClean="0">
                <a:solidFill>
                  <a:srgbClr val="000000"/>
                </a:solidFill>
                <a:latin typeface="+mj-lt"/>
                <a:cs typeface="Frutiger LT 55 Roman"/>
              </a:rPr>
              <a:t>Minnesota State Colleges</a:t>
            </a:r>
            <a:r>
              <a:rPr lang="en-US" sz="3700" b="0" i="0" baseline="0" dirty="0" smtClean="0">
                <a:solidFill>
                  <a:srgbClr val="000000"/>
                </a:solidFill>
                <a:latin typeface="+mj-lt"/>
                <a:cs typeface="Frutiger LT 55 Roman"/>
              </a:rPr>
              <a:t> and Universities</a:t>
            </a:r>
            <a:endParaRPr lang="en-US" sz="3700" b="0" i="0" dirty="0">
              <a:solidFill>
                <a:srgbClr val="000000"/>
              </a:solidFill>
              <a:latin typeface="+mj-lt"/>
              <a:cs typeface="Frutiger LT 55 Roman"/>
            </a:endParaRPr>
          </a:p>
        </p:txBody>
      </p:sp>
      <p:pic>
        <p:nvPicPr>
          <p:cNvPr id="18" name="Picture 17" descr="studentsm18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1530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9" name="Picture 18" descr="studentsm16.jp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0" name="Picture 19" descr="studentsm10.jp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95325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1" name="Picture 20" descr="studentsm11.jp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9755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2" name="Picture 21" descr="studentsm12.jpg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2915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3" name="Picture 22" descr="studentsm13.jp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47345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4" name="Picture 23" descr="studentsm14.jpg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233045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5" name="Picture 24" descr="studentsm15.jpg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62050" y="27543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0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1371600"/>
            <a:ext cx="8216899" cy="29464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 descr="studentsm18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1530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4" name="Picture 13" descr="studentsm16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3" name="Picture 22" descr="studentsm10.jp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532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4" name="Picture 23" descr="studentsm11.jp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7975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5" name="Picture 24" descr="studentsm12.jp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6291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6" name="Picture 25" descr="studentsm13.jpg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4734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7" name="Picture 26" descr="studentsm14.jp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3304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8" name="Picture 27" descr="studentsm15.jpg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620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660253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mark only15%cmyk.png"/>
          <p:cNvPicPr>
            <a:picLocks noChangeAspect="1"/>
          </p:cNvPicPr>
          <p:nvPr userDrawn="1"/>
        </p:nvPicPr>
        <p:blipFill>
          <a:blip r:embed="rId2"/>
          <a:srcRect r="31500"/>
          <a:stretch>
            <a:fillRect/>
          </a:stretch>
        </p:blipFill>
        <p:spPr>
          <a:xfrm>
            <a:off x="6099634" y="2291958"/>
            <a:ext cx="3027426" cy="441960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6" name="TextBox 15"/>
          <p:cNvSpPr txBox="1"/>
          <p:nvPr userDrawn="1"/>
        </p:nvSpPr>
        <p:spPr>
          <a:xfrm>
            <a:off x="478692" y="6295958"/>
            <a:ext cx="62718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i="0" dirty="0" smtClean="0">
                <a:solidFill>
                  <a:srgbClr val="000000"/>
                </a:solidFill>
                <a:latin typeface="+mn-lt"/>
                <a:cs typeface="Frutiger LT 55 Roman"/>
              </a:rPr>
              <a:t>The Minnesota</a:t>
            </a:r>
            <a:r>
              <a:rPr lang="en-US" sz="1100" b="0" i="0" baseline="0" dirty="0" smtClean="0">
                <a:solidFill>
                  <a:srgbClr val="000000"/>
                </a:solidFill>
                <a:latin typeface="+mn-lt"/>
                <a:cs typeface="Frutiger LT 55 Roman"/>
              </a:rPr>
              <a:t> State Colleges and Universities system is an Equal Opportunity employer and educator.   </a:t>
            </a:r>
            <a:endParaRPr lang="en-US" sz="1100" b="0" i="0" dirty="0">
              <a:solidFill>
                <a:srgbClr val="000000"/>
              </a:solidFill>
              <a:latin typeface="+mn-lt"/>
              <a:cs typeface="Frutiger LT 55 Roman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469900" y="2971800"/>
            <a:ext cx="480910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800"/>
              </a:lnSpc>
            </a:pPr>
            <a:r>
              <a:rPr lang="en-US" sz="1100" dirty="0" smtClean="0">
                <a:solidFill>
                  <a:srgbClr val="000000"/>
                </a:solidFill>
                <a:latin typeface="+mn-lt"/>
              </a:rPr>
              <a:t>30 7th St. E., Suite 350, St. Paul, MN 55101-7804</a:t>
            </a:r>
          </a:p>
          <a:p>
            <a:pPr lvl="0">
              <a:lnSpc>
                <a:spcPts val="1800"/>
              </a:lnSpc>
            </a:pPr>
            <a:r>
              <a:rPr lang="en-US" sz="1100" dirty="0" smtClean="0">
                <a:solidFill>
                  <a:srgbClr val="000000"/>
                </a:solidFill>
                <a:latin typeface="+mn-lt"/>
              </a:rPr>
              <a:t>Toll free: (800) 456-8519 | International: +1-651-5560596</a:t>
            </a:r>
          </a:p>
          <a:p>
            <a:pPr lvl="0">
              <a:lnSpc>
                <a:spcPts val="1800"/>
              </a:lnSpc>
            </a:pPr>
            <a:r>
              <a:rPr lang="en-US" sz="1100" dirty="0" smtClean="0">
                <a:solidFill>
                  <a:srgbClr val="000000"/>
                </a:solidFill>
                <a:latin typeface="+mn-lt"/>
              </a:rPr>
              <a:t>For TTY communication, contact Minnesota Relay Service </a:t>
            </a:r>
          </a:p>
          <a:p>
            <a:pPr lvl="0">
              <a:lnSpc>
                <a:spcPts val="1800"/>
              </a:lnSpc>
            </a:pPr>
            <a:r>
              <a:rPr lang="en-US" sz="1100" dirty="0" smtClean="0">
                <a:solidFill>
                  <a:srgbClr val="000000"/>
                </a:solidFill>
                <a:latin typeface="+mn-lt"/>
              </a:rPr>
              <a:t>at 7-1-1 or 1-800-627-3529.</a:t>
            </a:r>
          </a:p>
          <a:p>
            <a:endParaRPr lang="en-US" dirty="0"/>
          </a:p>
        </p:txBody>
      </p:sp>
      <p:pic>
        <p:nvPicPr>
          <p:cNvPr id="18" name="Picture 17" descr="MNSCU logo cmyk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7212" y="386928"/>
            <a:ext cx="1360488" cy="2097540"/>
          </a:xfrm>
          <a:prstGeom prst="rect">
            <a:avLst/>
          </a:prstGeom>
        </p:spPr>
      </p:pic>
      <p:pic>
        <p:nvPicPr>
          <p:cNvPr id="15" name="Picture 14" descr="studentsm18.jp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1530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9" name="Picture 18" descr="studentsm16.jp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0" name="Picture 19" descr="studentsm10.jp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9532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2" name="Picture 21" descr="studentsm11.jpg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7975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9" name="Picture 28" descr="studentsm12.jp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6291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0" name="Picture 29" descr="studentsm13.jpg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4734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1" name="Picture 30" descr="studentsm14.jpg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3304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2" name="Picture 31" descr="studentsm15.jpg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162050" y="4494213"/>
            <a:ext cx="1028700" cy="13747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09681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ark only15%cmyk.png"/>
          <p:cNvPicPr>
            <a:picLocks noChangeAspect="1"/>
          </p:cNvPicPr>
          <p:nvPr/>
        </p:nvPicPr>
        <p:blipFill>
          <a:blip r:embed="rId2"/>
          <a:srcRect r="31500"/>
          <a:stretch>
            <a:fillRect/>
          </a:stretch>
        </p:blipFill>
        <p:spPr>
          <a:xfrm>
            <a:off x="6099634" y="2291958"/>
            <a:ext cx="3027426" cy="441960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5470982" cy="4754563"/>
          </a:xfrm>
        </p:spPr>
        <p:txBody>
          <a:bodyPr/>
          <a:lstStyle>
            <a:lvl1pPr>
              <a:defRPr sz="2400">
                <a:solidFill>
                  <a:srgbClr val="000000"/>
                </a:solidFill>
              </a:defRPr>
            </a:lvl1pPr>
            <a:lvl2pPr>
              <a:defRPr sz="2000"/>
            </a:lvl2pPr>
            <a:lvl3pPr>
              <a:defRPr sz="2000">
                <a:solidFill>
                  <a:srgbClr val="000000"/>
                </a:solidFill>
              </a:defRPr>
            </a:lvl3pPr>
            <a:lvl4pPr>
              <a:defRPr sz="2000"/>
            </a:lvl4pPr>
            <a:lvl5pPr>
              <a:defRPr sz="20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student1wide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29325" y="27543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k only15%cmyk.png"/>
          <p:cNvPicPr>
            <a:picLocks noChangeAspect="1"/>
          </p:cNvPicPr>
          <p:nvPr userDrawn="1"/>
        </p:nvPicPr>
        <p:blipFill>
          <a:blip r:embed="rId2"/>
          <a:srcRect r="31500"/>
          <a:stretch>
            <a:fillRect/>
          </a:stretch>
        </p:blipFill>
        <p:spPr>
          <a:xfrm>
            <a:off x="6099634" y="2291958"/>
            <a:ext cx="3027426" cy="441960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547968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studentswide20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29325" y="27670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k only15%cmyk.png"/>
          <p:cNvPicPr>
            <a:picLocks noChangeAspect="1"/>
          </p:cNvPicPr>
          <p:nvPr userDrawn="1"/>
        </p:nvPicPr>
        <p:blipFill>
          <a:blip r:embed="rId2"/>
          <a:srcRect r="31500"/>
          <a:stretch>
            <a:fillRect/>
          </a:stretch>
        </p:blipFill>
        <p:spPr>
          <a:xfrm>
            <a:off x="6099634" y="2291958"/>
            <a:ext cx="3027426" cy="441960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547968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student18wide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29325" y="27670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k only15%cmyk.png"/>
          <p:cNvPicPr>
            <a:picLocks noChangeAspect="1"/>
          </p:cNvPicPr>
          <p:nvPr userDrawn="1"/>
        </p:nvPicPr>
        <p:blipFill>
          <a:blip r:embed="rId2"/>
          <a:srcRect r="31500"/>
          <a:stretch>
            <a:fillRect/>
          </a:stretch>
        </p:blipFill>
        <p:spPr>
          <a:xfrm>
            <a:off x="6099634" y="2291958"/>
            <a:ext cx="3027426" cy="441960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1" y="228600"/>
            <a:ext cx="82169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371600"/>
            <a:ext cx="5479680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student5wide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29325" y="27670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k only15%cmyk.png"/>
          <p:cNvPicPr>
            <a:picLocks noChangeAspect="1"/>
          </p:cNvPicPr>
          <p:nvPr userDrawn="1"/>
        </p:nvPicPr>
        <p:blipFill>
          <a:blip r:embed="rId2"/>
          <a:srcRect r="31500"/>
          <a:stretch>
            <a:fillRect/>
          </a:stretch>
        </p:blipFill>
        <p:spPr>
          <a:xfrm>
            <a:off x="6099634" y="2291958"/>
            <a:ext cx="3027426" cy="441960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0" y="228600"/>
            <a:ext cx="82169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899" y="1371600"/>
            <a:ext cx="5479681" cy="4754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62FD-8ED9-B248-99F5-1F51A0130D9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student12wide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29325" y="2767013"/>
            <a:ext cx="3114675" cy="2060575"/>
          </a:xfrm>
          <a:prstGeom prst="rect">
            <a:avLst/>
          </a:prstGeom>
          <a:ln w="3175" cap="flat" cmpd="sng" algn="ctr">
            <a:solidFill>
              <a:srgbClr val="BE891C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nScu stripes.jpg"/>
          <p:cNvPicPr>
            <a:picLocks noChangeAspect="1"/>
          </p:cNvPicPr>
          <p:nvPr/>
        </p:nvPicPr>
        <p:blipFill>
          <a:blip r:embed="rId43"/>
          <a:srcRect t="15319" r="27376" b="15319"/>
          <a:stretch>
            <a:fillRect/>
          </a:stretch>
        </p:blipFill>
        <p:spPr>
          <a:xfrm>
            <a:off x="0" y="6705600"/>
            <a:ext cx="9161280" cy="152400"/>
          </a:xfrm>
          <a:prstGeom prst="rect">
            <a:avLst/>
          </a:prstGeom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9900" y="228600"/>
            <a:ext cx="8229599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9901" y="1371600"/>
            <a:ext cx="8229600" cy="4754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4" name="Picture 13" descr="MNSCU_H1245U.png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7364937" y="6167816"/>
            <a:ext cx="1350963" cy="469900"/>
          </a:xfrm>
          <a:prstGeom prst="rect">
            <a:avLst/>
          </a:prstGeom>
        </p:spPr>
      </p:pic>
      <p:pic>
        <p:nvPicPr>
          <p:cNvPr id="10" name="Picture 9" descr="MnScu stripes.jpg"/>
          <p:cNvPicPr>
            <a:picLocks noChangeAspect="1"/>
          </p:cNvPicPr>
          <p:nvPr/>
        </p:nvPicPr>
        <p:blipFill>
          <a:blip r:embed="rId43"/>
          <a:srcRect t="15319" r="27376" b="15319"/>
          <a:stretch>
            <a:fillRect/>
          </a:stretch>
        </p:blipFill>
        <p:spPr>
          <a:xfrm>
            <a:off x="-17280" y="0"/>
            <a:ext cx="9161280" cy="152400"/>
          </a:xfrm>
          <a:prstGeom prst="rect">
            <a:avLst/>
          </a:prstGeom>
          <a:ln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6875" y="6638925"/>
            <a:ext cx="457200" cy="228600"/>
          </a:xfrm>
          <a:prstGeom prst="rect">
            <a:avLst/>
          </a:prstGeom>
          <a:solidFill>
            <a:srgbClr val="BE891C"/>
          </a:solidFill>
          <a:ln>
            <a:noFill/>
          </a:ln>
        </p:spPr>
        <p:txBody>
          <a:bodyPr vert="horz" lIns="91440" tIns="0" rIns="91440" bIns="0" rtlCol="0" anchor="ctr" anchorCtr="0"/>
          <a:lstStyle>
            <a:lvl1pPr algn="ctr">
              <a:defRPr sz="1050" b="0" i="0" baseline="0">
                <a:solidFill>
                  <a:schemeClr val="bg1"/>
                </a:solidFill>
                <a:latin typeface="Frutiger LT 55 Roman"/>
                <a:cs typeface="Frutiger LT 55 Roman"/>
              </a:defRPr>
            </a:lvl1pPr>
          </a:lstStyle>
          <a:p>
            <a:fld id="{62167B4A-8D27-1B45-9832-10C0AFF9A60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1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50" r:id="rId3"/>
    <p:sldLayoutId id="2147483700" r:id="rId4"/>
    <p:sldLayoutId id="2147483704" r:id="rId5"/>
    <p:sldLayoutId id="2147483743" r:id="rId6"/>
    <p:sldLayoutId id="2147483727" r:id="rId7"/>
    <p:sldLayoutId id="2147483738" r:id="rId8"/>
    <p:sldLayoutId id="2147483716" r:id="rId9"/>
    <p:sldLayoutId id="2147483701" r:id="rId10"/>
    <p:sldLayoutId id="2147483748" r:id="rId11"/>
    <p:sldLayoutId id="2147483702" r:id="rId12"/>
    <p:sldLayoutId id="2147483706" r:id="rId13"/>
    <p:sldLayoutId id="2147483744" r:id="rId14"/>
    <p:sldLayoutId id="2147483741" r:id="rId15"/>
    <p:sldLayoutId id="2147483740" r:id="rId16"/>
    <p:sldLayoutId id="2147483739" r:id="rId17"/>
    <p:sldLayoutId id="2147483737" r:id="rId18"/>
    <p:sldLayoutId id="2147483736" r:id="rId19"/>
    <p:sldLayoutId id="2147483735" r:id="rId20"/>
    <p:sldLayoutId id="2147483734" r:id="rId21"/>
    <p:sldLayoutId id="2147483733" r:id="rId22"/>
    <p:sldLayoutId id="2147483732" r:id="rId23"/>
    <p:sldLayoutId id="2147483731" r:id="rId24"/>
    <p:sldLayoutId id="2147483730" r:id="rId25"/>
    <p:sldLayoutId id="2147483729" r:id="rId26"/>
    <p:sldLayoutId id="2147483728" r:id="rId27"/>
    <p:sldLayoutId id="2147483726" r:id="rId28"/>
    <p:sldLayoutId id="2147483707" r:id="rId29"/>
    <p:sldLayoutId id="2147483708" r:id="rId30"/>
    <p:sldLayoutId id="2147483712" r:id="rId31"/>
    <p:sldLayoutId id="2147483713" r:id="rId32"/>
    <p:sldLayoutId id="2147483714" r:id="rId33"/>
    <p:sldLayoutId id="2147483715" r:id="rId34"/>
    <p:sldLayoutId id="2147483709" r:id="rId35"/>
    <p:sldLayoutId id="2147483711" r:id="rId36"/>
    <p:sldLayoutId id="2147483710" r:id="rId37"/>
    <p:sldLayoutId id="2147483724" r:id="rId38"/>
    <p:sldLayoutId id="2147483749" r:id="rId39"/>
    <p:sldLayoutId id="2147483746" r:id="rId40"/>
    <p:sldLayoutId id="2147483745" r:id="rId4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lnSpc>
          <a:spcPts val="4000"/>
        </a:lnSpc>
        <a:spcBef>
          <a:spcPct val="0"/>
        </a:spcBef>
        <a:buNone/>
        <a:defRPr sz="4000" b="0" i="0" kern="1200">
          <a:solidFill>
            <a:srgbClr val="BE891C"/>
          </a:solidFill>
          <a:latin typeface="+mj-lt"/>
          <a:ea typeface="+mj-ea"/>
          <a:cs typeface="Frutiger LT 55 Roman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1000"/>
        </a:spcBef>
        <a:buClr>
          <a:srgbClr val="BE891C"/>
        </a:buClr>
        <a:buFont typeface="Wingdings" charset="2"/>
        <a:buChar char="§"/>
        <a:defRPr sz="2400" b="0" i="0" kern="1200">
          <a:solidFill>
            <a:schemeClr val="tx1"/>
          </a:solidFill>
          <a:latin typeface="+mn-lt"/>
          <a:ea typeface="+mn-ea"/>
          <a:cs typeface="Frutiger LT 55 Roman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1000"/>
        </a:spcBef>
        <a:buClr>
          <a:srgbClr val="BE891C"/>
        </a:buClr>
        <a:buFont typeface="Wingdings" charset="2"/>
        <a:buChar char="§"/>
        <a:defRPr sz="2000" b="0" i="0" kern="1200">
          <a:solidFill>
            <a:srgbClr val="BE891C"/>
          </a:solidFill>
          <a:latin typeface="+mn-lt"/>
          <a:ea typeface="+mn-ea"/>
          <a:cs typeface="Frutiger LT 55 Roman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1000"/>
        </a:spcBef>
        <a:buClr>
          <a:srgbClr val="BE891C"/>
        </a:buClr>
        <a:buFont typeface="Wingdings" charset="2"/>
        <a:buChar char="§"/>
        <a:defRPr sz="2000" b="0" i="0" kern="1200">
          <a:solidFill>
            <a:srgbClr val="000000"/>
          </a:solidFill>
          <a:latin typeface="+mn-lt"/>
          <a:ea typeface="+mn-ea"/>
          <a:cs typeface="Frutiger LT 55 Roman"/>
        </a:defRPr>
      </a:lvl3pPr>
      <a:lvl4pPr marL="1600200" indent="-228600" algn="l" defTabSz="457200" rtl="0" eaLnBrk="1" latinLnBrk="0" hangingPunct="1">
        <a:lnSpc>
          <a:spcPct val="100000"/>
        </a:lnSpc>
        <a:spcBef>
          <a:spcPts val="1000"/>
        </a:spcBef>
        <a:buClr>
          <a:srgbClr val="BE891C"/>
        </a:buClr>
        <a:buFont typeface="Wingdings" charset="2"/>
        <a:buChar char="§"/>
        <a:defRPr sz="2000" b="0" i="0" kern="1200">
          <a:solidFill>
            <a:srgbClr val="BE891C"/>
          </a:solidFill>
          <a:latin typeface="+mn-lt"/>
          <a:ea typeface="+mn-ea"/>
          <a:cs typeface="Frutiger LT 55 Roman"/>
        </a:defRPr>
      </a:lvl4pPr>
      <a:lvl5pPr marL="2057400" indent="-228600" algn="l" defTabSz="457200" rtl="0" eaLnBrk="1" latinLnBrk="0" hangingPunct="1">
        <a:lnSpc>
          <a:spcPct val="100000"/>
        </a:lnSpc>
        <a:spcBef>
          <a:spcPts val="1000"/>
        </a:spcBef>
        <a:buClr>
          <a:srgbClr val="BE891C"/>
        </a:buClr>
        <a:buFont typeface="Wingdings" charset="2"/>
        <a:buChar char="§"/>
        <a:defRPr sz="2000" b="0" i="0" kern="1200">
          <a:solidFill>
            <a:srgbClr val="000000"/>
          </a:solidFill>
          <a:latin typeface="+mn-lt"/>
          <a:ea typeface="+mn-ea"/>
          <a:cs typeface="Frutiger LT 55 Roma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-sara.org/content/sara-state-status" TargetMode="External"/><Relationship Id="rId2" Type="http://schemas.openxmlformats.org/officeDocument/2006/relationships/hyperlink" Target="http://www.mhec.org/sara" TargetMode="Externa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://asa.mnscu.edu/educationalinnovation/stateauthorization/index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eckle001@umn.edu" TargetMode="External"/><Relationship Id="rId2" Type="http://schemas.openxmlformats.org/officeDocument/2006/relationships/hyperlink" Target="mailto:todd.digby@so.mnscu.edu" TargetMode="Externa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55092" y="4321907"/>
            <a:ext cx="2569308" cy="1985107"/>
          </a:xfrm>
        </p:spPr>
        <p:txBody>
          <a:bodyPr/>
          <a:lstStyle/>
          <a:p>
            <a:r>
              <a:rPr lang="en-US" dirty="0" smtClean="0"/>
              <a:t>Todd Digby</a:t>
            </a:r>
          </a:p>
          <a:p>
            <a:r>
              <a:rPr lang="en-US" dirty="0" smtClean="0"/>
              <a:t>Minnesota State Colleges &amp; Universities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50699" y="1094053"/>
            <a:ext cx="62299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+mn-lt"/>
              </a:rPr>
              <a:t>State Authorization for Distance Education, Minnesota Update 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238261" y="4321906"/>
            <a:ext cx="2569308" cy="19851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E891C"/>
              </a:buClr>
              <a:buFont typeface="Wingdings" charset="2"/>
              <a:buNone/>
              <a:defRPr sz="2000" b="0" i="0" kern="1200">
                <a:solidFill>
                  <a:srgbClr val="9D7218"/>
                </a:solidFill>
                <a:latin typeface="+mn-lt"/>
                <a:ea typeface="+mn-ea"/>
                <a:cs typeface="Frutiger LT 55 Roman"/>
              </a:defRPr>
            </a:lvl1pPr>
            <a:lvl2pPr marL="457200" indent="0" algn="ctr" defTabSz="4572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E891C"/>
              </a:buClr>
              <a:buFont typeface="Wingdings" charset="2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Frutiger LT 55 Roman"/>
              </a:defRPr>
            </a:lvl2pPr>
            <a:lvl3pPr marL="914400" indent="0" algn="ctr" defTabSz="4572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E891C"/>
              </a:buClr>
              <a:buFont typeface="Wingdings" charset="2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Frutiger LT 55 Roman"/>
              </a:defRPr>
            </a:lvl3pPr>
            <a:lvl4pPr marL="1371600" indent="0" algn="ctr" defTabSz="4572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E891C"/>
              </a:buClr>
              <a:buFont typeface="Wingdings" charset="2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Frutiger LT 55 Roman"/>
              </a:defRPr>
            </a:lvl4pPr>
            <a:lvl5pPr marL="1828800" indent="0" algn="ctr" defTabSz="4572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E891C"/>
              </a:buClr>
              <a:buFont typeface="Wingdings" charset="2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Frutiger LT 55 Roman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dirty="0" smtClean="0"/>
              <a:t>Sandra </a:t>
            </a:r>
            <a:r>
              <a:rPr lang="en-US" dirty="0" err="1" smtClean="0"/>
              <a:t>Ecklein</a:t>
            </a:r>
            <a:endParaRPr lang="en-US" dirty="0" smtClean="0"/>
          </a:p>
          <a:p>
            <a:pPr fontAlgn="auto">
              <a:spcAft>
                <a:spcPts val="0"/>
              </a:spcAft>
            </a:pPr>
            <a:r>
              <a:rPr lang="en-US" dirty="0" smtClean="0"/>
              <a:t>University of Minnesota</a:t>
            </a:r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4236" y="4534874"/>
            <a:ext cx="1333500" cy="838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30546" r="32134"/>
          <a:stretch/>
        </p:blipFill>
        <p:spPr>
          <a:xfrm>
            <a:off x="901020" y="4321907"/>
            <a:ext cx="1160095" cy="17547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SARA for Minnesota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1371600"/>
            <a:ext cx="8184243" cy="4754563"/>
          </a:xfrm>
        </p:spPr>
        <p:txBody>
          <a:bodyPr/>
          <a:lstStyle/>
          <a:p>
            <a:r>
              <a:rPr lang="en-US" sz="2800" dirty="0" smtClean="0">
                <a:hlinkClick r:id="rId2"/>
              </a:rPr>
              <a:t>MHEC- SARA http</a:t>
            </a:r>
            <a:r>
              <a:rPr lang="en-US" sz="2800" dirty="0">
                <a:hlinkClick r:id="rId2"/>
              </a:rPr>
              <a:t>://</a:t>
            </a:r>
            <a:r>
              <a:rPr lang="en-US" sz="2800" dirty="0" smtClean="0">
                <a:hlinkClick r:id="rId2"/>
              </a:rPr>
              <a:t>www.mhec.org/sara</a:t>
            </a:r>
            <a:r>
              <a:rPr lang="en-US" sz="2800" dirty="0" smtClean="0"/>
              <a:t> </a:t>
            </a:r>
          </a:p>
          <a:p>
            <a:r>
              <a:rPr lang="en-US" sz="2800" dirty="0">
                <a:hlinkClick r:id="rId3"/>
              </a:rPr>
              <a:t>http://</a:t>
            </a:r>
            <a:r>
              <a:rPr lang="en-US" sz="2800" dirty="0" smtClean="0">
                <a:hlinkClick r:id="rId3"/>
              </a:rPr>
              <a:t>www.nc-sara.org/content/sara-state-status</a:t>
            </a:r>
            <a:endParaRPr lang="en-US" sz="2800" dirty="0" smtClean="0"/>
          </a:p>
          <a:p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MnSCU State Authorization page</a:t>
            </a:r>
          </a:p>
          <a:p>
            <a:r>
              <a:rPr lang="en-US" sz="2800" dirty="0">
                <a:hlinkClick r:id="rId4"/>
              </a:rPr>
              <a:t>http://</a:t>
            </a:r>
            <a:r>
              <a:rPr lang="en-US" sz="2800" dirty="0" smtClean="0">
                <a:hlinkClick r:id="rId4"/>
              </a:rPr>
              <a:t>asa.mnscu.edu/educationalinnovation/stateauthorization/index.html</a:t>
            </a:r>
            <a:r>
              <a:rPr lang="en-US" sz="2800" dirty="0" smtClean="0"/>
              <a:t> </a:t>
            </a:r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2412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54" y="416170"/>
            <a:ext cx="8229600" cy="2356338"/>
          </a:xfrm>
        </p:spPr>
        <p:txBody>
          <a:bodyPr>
            <a:normAutofit/>
          </a:bodyPr>
          <a:lstStyle/>
          <a:p>
            <a:r>
              <a:rPr lang="en-US" sz="6000" dirty="0" smtClean="0"/>
              <a:t>Contacts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154" y="1430215"/>
            <a:ext cx="8229600" cy="508781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200" b="1" dirty="0"/>
              <a:t>Todd Digby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Minnesota State Colleges &amp; Universities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>
                <a:hlinkClick r:id="rId2"/>
              </a:rPr>
              <a:t>todd.digby@so.mnscu.edu</a:t>
            </a:r>
            <a:endParaRPr lang="en-US" sz="3200" dirty="0" smtClean="0"/>
          </a:p>
          <a:p>
            <a:pPr marL="0" indent="0">
              <a:spcBef>
                <a:spcPts val="0"/>
              </a:spcBef>
              <a:buNone/>
            </a:pPr>
            <a:endParaRPr lang="en-US" sz="32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3200" b="1" dirty="0" smtClean="0"/>
              <a:t>Sandra </a:t>
            </a:r>
            <a:r>
              <a:rPr lang="en-US" sz="3200" b="1" dirty="0" err="1" smtClean="0"/>
              <a:t>Ecklein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smtClean="0"/>
              <a:t>eLearning Analyst</a:t>
            </a:r>
            <a:endParaRPr lang="en-US" sz="3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3200" dirty="0" smtClean="0"/>
              <a:t>University of Minnesota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3200" dirty="0" smtClean="0">
                <a:hlinkClick r:id="rId3"/>
              </a:rPr>
              <a:t>eckle001@umn.edu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2873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Issue?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1371600"/>
            <a:ext cx="8554357" cy="4754563"/>
          </a:xfrm>
        </p:spPr>
        <p:txBody>
          <a:bodyPr/>
          <a:lstStyle/>
          <a:p>
            <a:r>
              <a:rPr lang="en-US" sz="2000" dirty="0"/>
              <a:t>States and territories regulate higher education within their </a:t>
            </a:r>
            <a:r>
              <a:rPr lang="en-US" sz="2000" dirty="0" smtClean="0"/>
              <a:t>borders</a:t>
            </a:r>
            <a:r>
              <a:rPr lang="en-US" sz="2000" dirty="0"/>
              <a:t>, with varying requirements for out-of-state institutions that </a:t>
            </a:r>
            <a:r>
              <a:rPr lang="en-US" sz="2000" dirty="0" smtClean="0"/>
              <a:t>want </a:t>
            </a:r>
            <a:r>
              <a:rPr lang="en-US" sz="2000" dirty="0"/>
              <a:t>to do business in the state. </a:t>
            </a:r>
          </a:p>
          <a:p>
            <a:r>
              <a:rPr lang="en-US" sz="2000" dirty="0" smtClean="0"/>
              <a:t>Cross-state </a:t>
            </a:r>
            <a:r>
              <a:rPr lang="en-US" sz="2000" dirty="0"/>
              <a:t>online education offered by colleges and universities </a:t>
            </a:r>
            <a:r>
              <a:rPr lang="en-US" sz="2000" dirty="0" smtClean="0"/>
              <a:t>is </a:t>
            </a:r>
            <a:r>
              <a:rPr lang="en-US" sz="2000" dirty="0"/>
              <a:t>expanding dramatically. </a:t>
            </a:r>
          </a:p>
          <a:p>
            <a:r>
              <a:rPr lang="en-US" sz="2000" dirty="0"/>
              <a:t>E</a:t>
            </a:r>
            <a:r>
              <a:rPr lang="en-US" sz="2000" dirty="0" smtClean="0"/>
              <a:t>ach </a:t>
            </a:r>
            <a:r>
              <a:rPr lang="en-US" sz="2000" dirty="0"/>
              <a:t>institution separately </a:t>
            </a:r>
            <a:r>
              <a:rPr lang="en-US" sz="2000" dirty="0" smtClean="0"/>
              <a:t>pursues needed </a:t>
            </a:r>
            <a:r>
              <a:rPr lang="en-US" sz="2000" dirty="0"/>
              <a:t>approvals (state authorization) in each state </a:t>
            </a:r>
            <a:r>
              <a:rPr lang="en-US" sz="2000" dirty="0" smtClean="0"/>
              <a:t>and </a:t>
            </a:r>
            <a:r>
              <a:rPr lang="en-US" sz="2000" dirty="0"/>
              <a:t>territory where it enrolls students. </a:t>
            </a:r>
            <a:endParaRPr lang="en-US" sz="2000" dirty="0" smtClean="0"/>
          </a:p>
          <a:p>
            <a:r>
              <a:rPr lang="en-US" sz="2000" dirty="0" smtClean="0"/>
              <a:t>Consequently</a:t>
            </a:r>
            <a:r>
              <a:rPr lang="en-US" sz="2000" dirty="0"/>
              <a:t>, thousands of institutions are required to contact </a:t>
            </a:r>
            <a:r>
              <a:rPr lang="en-US" sz="2000" dirty="0" smtClean="0"/>
              <a:t>and </a:t>
            </a:r>
            <a:r>
              <a:rPr lang="en-US" sz="2000" dirty="0"/>
              <a:t>work through as many as 54 states and territories, and, </a:t>
            </a:r>
            <a:r>
              <a:rPr lang="en-US" sz="2000" dirty="0" smtClean="0"/>
              <a:t>sometimes</a:t>
            </a:r>
            <a:r>
              <a:rPr lang="en-US" sz="2000" dirty="0"/>
              <a:t>, with multiple regulatory agencies in those states. </a:t>
            </a:r>
            <a:endParaRPr lang="en-US" sz="2000" dirty="0" smtClean="0"/>
          </a:p>
          <a:p>
            <a:r>
              <a:rPr lang="en-US" sz="2000" dirty="0" smtClean="0"/>
              <a:t>That </a:t>
            </a:r>
            <a:r>
              <a:rPr lang="en-US" sz="2000" dirty="0"/>
              <a:t>process is inefficient, costly, and not effective in supporting </a:t>
            </a:r>
            <a:r>
              <a:rPr lang="en-US" sz="2000" dirty="0" smtClean="0"/>
              <a:t>access </a:t>
            </a:r>
            <a:r>
              <a:rPr lang="en-US" sz="2000" dirty="0"/>
              <a:t>to high quality distance education throughout the country.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31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status of State Authorization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1371600"/>
            <a:ext cx="8184243" cy="4754563"/>
          </a:xfrm>
        </p:spPr>
        <p:txBody>
          <a:bodyPr/>
          <a:lstStyle/>
          <a:p>
            <a:r>
              <a:rPr lang="en-US" sz="2800" dirty="0" smtClean="0"/>
              <a:t>2010 language was set aside by the courts.  This only affected federal DOE’s ability to enforce.</a:t>
            </a:r>
          </a:p>
          <a:p>
            <a:r>
              <a:rPr lang="en-US" sz="2800" dirty="0" smtClean="0"/>
              <a:t>State regulators became more aware and have continued and increased their enforcement of out of state education providers.</a:t>
            </a:r>
          </a:p>
          <a:p>
            <a:r>
              <a:rPr lang="en-US" sz="2800" dirty="0" smtClean="0"/>
              <a:t>Institutions are still required to be authorized in all states that they have students residing in.   Individual state rules apply.</a:t>
            </a:r>
            <a:endParaRPr lang="en-US" sz="3200" dirty="0"/>
          </a:p>
          <a:p>
            <a:r>
              <a:rPr lang="en-US" sz="2800" dirty="0"/>
              <a:t>Federal DOE entered into negotiated rule making to reintroduce 2010 language.</a:t>
            </a:r>
          </a:p>
          <a:p>
            <a:endParaRPr lang="en-US" sz="2800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8315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1371600"/>
            <a:ext cx="8184243" cy="4754563"/>
          </a:xfrm>
        </p:spPr>
        <p:txBody>
          <a:bodyPr/>
          <a:lstStyle/>
          <a:p>
            <a:pPr marL="0" indent="0">
              <a:buNone/>
            </a:pPr>
            <a:endParaRPr lang="en-US" sz="2800" dirty="0" smtClean="0"/>
          </a:p>
          <a:p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39" y="914400"/>
            <a:ext cx="8721947" cy="483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45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SARA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1371600"/>
            <a:ext cx="8184243" cy="4754563"/>
          </a:xfrm>
        </p:spPr>
        <p:txBody>
          <a:bodyPr/>
          <a:lstStyle/>
          <a:p>
            <a:r>
              <a:rPr lang="en-US" dirty="0"/>
              <a:t>SARA establishes a state-level reciprocity process that will support </a:t>
            </a:r>
            <a:r>
              <a:rPr lang="en-US" dirty="0" smtClean="0"/>
              <a:t>the </a:t>
            </a:r>
            <a:r>
              <a:rPr lang="en-US" dirty="0"/>
              <a:t>nation in its efforts to increase the educational attainment of its </a:t>
            </a:r>
            <a:r>
              <a:rPr lang="en-US" dirty="0" smtClean="0"/>
              <a:t>people </a:t>
            </a:r>
            <a:r>
              <a:rPr lang="en-US" dirty="0"/>
              <a:t>by making state authorization: </a:t>
            </a:r>
          </a:p>
          <a:p>
            <a:pPr lvl="1"/>
            <a:r>
              <a:rPr lang="en-US" sz="24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more </a:t>
            </a:r>
            <a:r>
              <a:rPr lang="en-US" sz="2400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efficient, effective, and uniform in regard to necessary </a:t>
            </a:r>
            <a:r>
              <a:rPr lang="en-US" sz="24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and </a:t>
            </a:r>
            <a:r>
              <a:rPr lang="en-US" sz="2400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reasonable standards of practice that could span states; </a:t>
            </a:r>
            <a:endParaRPr lang="en-US" sz="2400" dirty="0" smtClean="0">
              <a:solidFill>
                <a:schemeClr val="accent6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en-US" sz="24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more </a:t>
            </a:r>
            <a:r>
              <a:rPr lang="en-US" sz="2400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effective in dealing with quality and integrity issues that </a:t>
            </a:r>
            <a:r>
              <a:rPr lang="en-US" sz="24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have </a:t>
            </a:r>
            <a:r>
              <a:rPr lang="en-US" sz="2400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arisen in some online/distance education offerings; and </a:t>
            </a:r>
            <a:endParaRPr lang="en-US" sz="2400" dirty="0" smtClean="0">
              <a:solidFill>
                <a:schemeClr val="accent6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en-US" sz="24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less </a:t>
            </a:r>
            <a:r>
              <a:rPr lang="en-US" sz="2400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costly for states and institutions and, thereby, the </a:t>
            </a:r>
            <a:r>
              <a:rPr lang="en-US" sz="24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students </a:t>
            </a:r>
            <a:r>
              <a:rPr lang="en-US" sz="2400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they serve. </a:t>
            </a:r>
          </a:p>
        </p:txBody>
      </p:sp>
    </p:spTree>
    <p:extLst>
      <p:ext uri="{BB962C8B-B14F-4D97-AF65-F5344CB8AC3E}">
        <p14:creationId xmlns:p14="http://schemas.microsoft.com/office/powerpoint/2010/main" val="276929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Participation in SARA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1371600"/>
            <a:ext cx="8184243" cy="4754563"/>
          </a:xfrm>
        </p:spPr>
        <p:txBody>
          <a:bodyPr/>
          <a:lstStyle/>
          <a:p>
            <a:r>
              <a:rPr lang="en-US" sz="2800" dirty="0" smtClean="0"/>
              <a:t>$</a:t>
            </a:r>
            <a:r>
              <a:rPr lang="en-US" sz="2800" dirty="0"/>
              <a:t>2,000/year for institutions with fewer than </a:t>
            </a:r>
            <a:r>
              <a:rPr lang="en-US" sz="2800" dirty="0" smtClean="0"/>
              <a:t>2,500 </a:t>
            </a:r>
            <a:r>
              <a:rPr lang="en-US" sz="2800" dirty="0"/>
              <a:t>FTE students </a:t>
            </a:r>
          </a:p>
          <a:p>
            <a:r>
              <a:rPr lang="en-US" sz="2800" dirty="0" smtClean="0"/>
              <a:t>$</a:t>
            </a:r>
            <a:r>
              <a:rPr lang="en-US" sz="2800" dirty="0"/>
              <a:t>4,000/year for institutions </a:t>
            </a:r>
            <a:r>
              <a:rPr lang="en-US" sz="2800" dirty="0" smtClean="0"/>
              <a:t>between 2,500-9,999 </a:t>
            </a:r>
            <a:r>
              <a:rPr lang="en-US" sz="2800" dirty="0"/>
              <a:t>FTE students </a:t>
            </a:r>
          </a:p>
          <a:p>
            <a:r>
              <a:rPr lang="en-US" sz="2800" dirty="0" smtClean="0"/>
              <a:t>$</a:t>
            </a:r>
            <a:r>
              <a:rPr lang="en-US" sz="2800" dirty="0"/>
              <a:t>6,000/year for institutions with 10,000 </a:t>
            </a:r>
            <a:r>
              <a:rPr lang="en-US" sz="2800" dirty="0" smtClean="0"/>
              <a:t>or </a:t>
            </a:r>
            <a:r>
              <a:rPr lang="en-US" sz="2800" dirty="0"/>
              <a:t>more FTE students </a:t>
            </a:r>
          </a:p>
        </p:txBody>
      </p:sp>
    </p:spTree>
    <p:extLst>
      <p:ext uri="{BB962C8B-B14F-4D97-AF65-F5344CB8AC3E}">
        <p14:creationId xmlns:p14="http://schemas.microsoft.com/office/powerpoint/2010/main" val="308058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SARA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27 States are members of SARA (July 2015)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19" y="1835517"/>
            <a:ext cx="8602480" cy="429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66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0" y="228600"/>
            <a:ext cx="8216900" cy="873369"/>
          </a:xfrm>
        </p:spPr>
        <p:txBody>
          <a:bodyPr/>
          <a:lstStyle/>
          <a:p>
            <a:r>
              <a:rPr lang="en-US" dirty="0" smtClean="0"/>
              <a:t>Other States - SARA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1101970"/>
            <a:ext cx="8216899" cy="5024194"/>
          </a:xfrm>
        </p:spPr>
        <p:txBody>
          <a:bodyPr numCol="2"/>
          <a:lstStyle/>
          <a:p>
            <a:pPr marL="0" indent="0"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Enabling legislation passed     but have yet to apply to Regional Compact.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Alabama (SREB)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Hawaii (</a:t>
            </a:r>
            <a:r>
              <a:rPr lang="en-US" dirty="0"/>
              <a:t>WICHE)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Illinois (MHEC)</a:t>
            </a:r>
          </a:p>
          <a:p>
            <a:pPr>
              <a:spcBef>
                <a:spcPts val="0"/>
              </a:spcBef>
            </a:pPr>
            <a:r>
              <a:rPr lang="en-US" dirty="0"/>
              <a:t>Maine (NEBHE)</a:t>
            </a: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Maryland (</a:t>
            </a:r>
            <a:r>
              <a:rPr lang="en-US" dirty="0"/>
              <a:t>SREB</a:t>
            </a:r>
            <a:r>
              <a:rPr lang="en-US" dirty="0" smtClean="0"/>
              <a:t>)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Michigan (</a:t>
            </a:r>
            <a:r>
              <a:rPr lang="en-US" dirty="0"/>
              <a:t>MHEC</a:t>
            </a:r>
            <a:r>
              <a:rPr lang="en-US" dirty="0" smtClean="0"/>
              <a:t>)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Mississippi </a:t>
            </a:r>
            <a:r>
              <a:rPr lang="en-US" dirty="0"/>
              <a:t>(SREB</a:t>
            </a:r>
            <a:r>
              <a:rPr lang="en-US" dirty="0" smtClean="0"/>
              <a:t>)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Rhode Island </a:t>
            </a:r>
            <a:r>
              <a:rPr lang="en-US" dirty="0"/>
              <a:t>(NEBHE</a:t>
            </a:r>
            <a:r>
              <a:rPr lang="en-US" dirty="0" smtClean="0"/>
              <a:t>)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Texas (SREB)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Utah (WICHE)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Legislation introduced but not yet passed.</a:t>
            </a:r>
          </a:p>
          <a:p>
            <a:pPr marL="0" indent="0"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</a:pPr>
            <a:r>
              <a:rPr lang="en-US" dirty="0"/>
              <a:t>California (WICHE)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Connecticut </a:t>
            </a:r>
            <a:r>
              <a:rPr lang="en-US" dirty="0"/>
              <a:t>(NEBHE)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New York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 smtClean="0"/>
              <a:t>Pennsylvania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443046" y="1266092"/>
            <a:ext cx="11723" cy="49119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638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0" y="228600"/>
            <a:ext cx="8674100" cy="791308"/>
          </a:xfrm>
        </p:spPr>
        <p:txBody>
          <a:bodyPr/>
          <a:lstStyle/>
          <a:p>
            <a:r>
              <a:rPr lang="en-US" dirty="0" smtClean="0"/>
              <a:t>SARA Institutional Participation in MN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1019908"/>
            <a:ext cx="8216899" cy="4754563"/>
          </a:xfrm>
        </p:spPr>
        <p:txBody>
          <a:bodyPr numCol="2"/>
          <a:lstStyle/>
          <a:p>
            <a:pPr marL="0" indent="0">
              <a:buNone/>
            </a:pPr>
            <a:r>
              <a:rPr lang="en-US" dirty="0" smtClean="0"/>
              <a:t>32 MN institutions are members of SARA (July 2015)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Adler Graduate School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Alexandria Technical College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Bemidji State University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Bethel University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Capella University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Concordia University, St. Paul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Crown College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Hamline University</a:t>
            </a:r>
          </a:p>
          <a:p>
            <a:pPr>
              <a:spcBef>
                <a:spcPts val="0"/>
              </a:spcBef>
            </a:pPr>
            <a:r>
              <a:rPr lang="en-US" sz="1800" dirty="0" err="1"/>
              <a:t>Hazelden</a:t>
            </a:r>
            <a:r>
              <a:rPr lang="en-US" sz="1800" dirty="0"/>
              <a:t> Graduate School of Addiction Studies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Hibbing Community College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Lake Superior College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Luther Seminary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Martin Luther College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Mesabi Range College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Metropolitan State University</a:t>
            </a:r>
          </a:p>
          <a:p>
            <a:pPr>
              <a:spcBef>
                <a:spcPts val="0"/>
              </a:spcBef>
            </a:pP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Normandale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Community College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North Hennepin Community College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Northland Community and Technical College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Northwest Technical College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Oak Hills Christian College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Rasmussen College</a:t>
            </a:r>
          </a:p>
          <a:p>
            <a:pPr>
              <a:spcBef>
                <a:spcPts val="0"/>
              </a:spcBef>
            </a:pP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Riverland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Community College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St. Catherine University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St. Cloud Technical and Community College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University of Minnesota Crookston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University of Minnesota Duluth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University of Minnesota Morris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University of Minnesota Rochester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University of Minnesota Twin Cities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University of St. Thomas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Walden University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William Mitchell College of Law</a:t>
            </a:r>
          </a:p>
        </p:txBody>
      </p:sp>
    </p:spTree>
    <p:extLst>
      <p:ext uri="{BB962C8B-B14F-4D97-AF65-F5344CB8AC3E}">
        <p14:creationId xmlns:p14="http://schemas.microsoft.com/office/powerpoint/2010/main" val="68569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nSCUtemplate2013">
  <a:themeElements>
    <a:clrScheme name="MnSCU2">
      <a:dk1>
        <a:sysClr val="windowText" lastClr="000000"/>
      </a:dk1>
      <a:lt1>
        <a:sysClr val="window" lastClr="FFFFFF"/>
      </a:lt1>
      <a:dk2>
        <a:srgbClr val="9D7218"/>
      </a:dk2>
      <a:lt2>
        <a:srgbClr val="EEECE1"/>
      </a:lt2>
      <a:accent1>
        <a:srgbClr val="1D69A4"/>
      </a:accent1>
      <a:accent2>
        <a:srgbClr val="6D3E7F"/>
      </a:accent2>
      <a:accent3>
        <a:srgbClr val="BAD132"/>
      </a:accent3>
      <a:accent4>
        <a:srgbClr val="D33320"/>
      </a:accent4>
      <a:accent5>
        <a:srgbClr val="BE891C"/>
      </a:accent5>
      <a:accent6>
        <a:srgbClr val="141313"/>
      </a:accent6>
      <a:hlink>
        <a:srgbClr val="0092D2"/>
      </a:hlink>
      <a:folHlink>
        <a:srgbClr val="8B106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MnSCUtemplate2013</Template>
  <TotalTime>662</TotalTime>
  <Words>569</Words>
  <Application>Microsoft Office PowerPoint</Application>
  <PresentationFormat>On-screen Show (4:3)</PresentationFormat>
  <Paragraphs>97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Frutiger LT 55 Roman</vt:lpstr>
      <vt:lpstr>Helvetica</vt:lpstr>
      <vt:lpstr>L Frutiger Light</vt:lpstr>
      <vt:lpstr>Wingdings</vt:lpstr>
      <vt:lpstr>MnSCUtemplate2013</vt:lpstr>
      <vt:lpstr>PowerPoint Presentation</vt:lpstr>
      <vt:lpstr>What is the Issue?</vt:lpstr>
      <vt:lpstr>Current status of State Authorization</vt:lpstr>
      <vt:lpstr>PowerPoint Presentation</vt:lpstr>
      <vt:lpstr>Goals of SARA</vt:lpstr>
      <vt:lpstr>Participation in SARA</vt:lpstr>
      <vt:lpstr>Current SARA Status</vt:lpstr>
      <vt:lpstr>Other States - SARA Status</vt:lpstr>
      <vt:lpstr>SARA Institutional Participation in MN</vt:lpstr>
      <vt:lpstr>SARA for Minnesota</vt:lpstr>
      <vt:lpstr>Contacts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Todd Digby</dc:creator>
  <cp:lastModifiedBy>Todd Digby</cp:lastModifiedBy>
  <cp:revision>29</cp:revision>
  <cp:lastPrinted>2012-10-18T21:19:05Z</cp:lastPrinted>
  <dcterms:created xsi:type="dcterms:W3CDTF">2013-04-24T16:17:00Z</dcterms:created>
  <dcterms:modified xsi:type="dcterms:W3CDTF">2015-08-03T14:19:20Z</dcterms:modified>
</cp:coreProperties>
</file>