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3"/>
  </p:notesMasterIdLst>
  <p:handoutMasterIdLst>
    <p:handoutMasterId r:id="rId14"/>
  </p:handoutMasterIdLst>
  <p:sldIdLst>
    <p:sldId id="296" r:id="rId2"/>
    <p:sldId id="299" r:id="rId3"/>
    <p:sldId id="316" r:id="rId4"/>
    <p:sldId id="322" r:id="rId5"/>
    <p:sldId id="314" r:id="rId6"/>
    <p:sldId id="315" r:id="rId7"/>
    <p:sldId id="313" r:id="rId8"/>
    <p:sldId id="324" r:id="rId9"/>
    <p:sldId id="323" r:id="rId10"/>
    <p:sldId id="320" r:id="rId11"/>
    <p:sldId id="312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710EC44-7F1B-4C0B-B914-789BA06FF00C}">
          <p14:sldIdLst>
            <p14:sldId id="296"/>
            <p14:sldId id="299"/>
            <p14:sldId id="316"/>
            <p14:sldId id="322"/>
            <p14:sldId id="314"/>
            <p14:sldId id="315"/>
            <p14:sldId id="313"/>
            <p14:sldId id="324"/>
            <p14:sldId id="323"/>
            <p14:sldId id="32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91C"/>
    <a:srgbClr val="BE8F91"/>
    <a:srgbClr val="F78D35"/>
    <a:srgbClr val="F4740A"/>
    <a:srgbClr val="7FB656"/>
    <a:srgbClr val="008DF6"/>
    <a:srgbClr val="EC700A"/>
    <a:srgbClr val="0070C4"/>
    <a:srgbClr val="659640"/>
    <a:srgbClr val="A48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3237" autoAdjust="0"/>
  </p:normalViewPr>
  <p:slideViewPr>
    <p:cSldViewPr snapToGrid="0">
      <p:cViewPr varScale="1">
        <p:scale>
          <a:sx n="65" d="100"/>
          <a:sy n="65" d="100"/>
        </p:scale>
        <p:origin x="12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032" y="-55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255" cy="465445"/>
          </a:xfrm>
          <a:prstGeom prst="rect">
            <a:avLst/>
          </a:prstGeom>
        </p:spPr>
        <p:txBody>
          <a:bodyPr vert="horz" lIns="89831" tIns="44915" rIns="89831" bIns="449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89" y="0"/>
            <a:ext cx="3038255" cy="465445"/>
          </a:xfrm>
          <a:prstGeom prst="rect">
            <a:avLst/>
          </a:prstGeom>
        </p:spPr>
        <p:txBody>
          <a:bodyPr vert="horz" lIns="89831" tIns="44915" rIns="89831" bIns="44915" rtlCol="0"/>
          <a:lstStyle>
            <a:lvl1pPr algn="r">
              <a:defRPr sz="1200"/>
            </a:lvl1pPr>
          </a:lstStyle>
          <a:p>
            <a:fld id="{FA37D963-72EF-4C2B-8A90-25976F3FB0E7}" type="datetimeFigureOut">
              <a:rPr lang="en-US" smtClean="0"/>
              <a:pPr/>
              <a:t>8/3/2015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394"/>
            <a:ext cx="3038255" cy="465445"/>
          </a:xfrm>
          <a:prstGeom prst="rect">
            <a:avLst/>
          </a:prstGeom>
        </p:spPr>
        <p:txBody>
          <a:bodyPr vert="horz" lIns="89831" tIns="44915" rIns="89831" bIns="449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89" y="8829394"/>
            <a:ext cx="3038255" cy="465445"/>
          </a:xfrm>
          <a:prstGeom prst="rect">
            <a:avLst/>
          </a:prstGeom>
        </p:spPr>
        <p:txBody>
          <a:bodyPr vert="horz" lIns="89831" tIns="44915" rIns="89831" bIns="44915" rtlCol="0" anchor="b"/>
          <a:lstStyle>
            <a:lvl1pPr algn="r">
              <a:defRPr sz="1200"/>
            </a:lvl1pPr>
          </a:lstStyle>
          <a:p>
            <a:fld id="{980599A2-CEEA-4420-A342-D7B5472DC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096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25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defTabSz="93261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89" y="0"/>
            <a:ext cx="303825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261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75" y="4415478"/>
            <a:ext cx="5606452" cy="41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394"/>
            <a:ext cx="303825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defTabSz="93261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89" y="8829394"/>
            <a:ext cx="3038255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2617">
              <a:defRPr sz="1200">
                <a:latin typeface="Arial" charset="0"/>
              </a:defRPr>
            </a:lvl1pPr>
          </a:lstStyle>
          <a:p>
            <a:pPr>
              <a:defRPr/>
            </a:pPr>
            <a:fld id="{CC234C6C-459D-47F9-869A-ECC1DACED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55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0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0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studentsm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30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92" y="1148257"/>
            <a:ext cx="7979508" cy="1442544"/>
          </a:xfrm>
        </p:spPr>
        <p:txBody>
          <a:bodyPr anchor="t"/>
          <a:lstStyle>
            <a:lvl1pPr algn="l">
              <a:defRPr sz="37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92" y="4298462"/>
            <a:ext cx="5210908" cy="13403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9D7218"/>
                </a:solidFill>
                <a:latin typeface="+mj-lt"/>
                <a:cs typeface="Frutiger LT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8692" y="6295958"/>
            <a:ext cx="6271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rgbClr val="000000"/>
                </a:solidFill>
                <a:latin typeface="+mn-lt"/>
                <a:cs typeface="Frutiger LT 55 Roman"/>
              </a:rPr>
              <a:t>The Minnesota</a:t>
            </a:r>
            <a:r>
              <a:rPr lang="en-US" sz="1100" b="0" i="0" baseline="0" dirty="0" smtClean="0">
                <a:solidFill>
                  <a:srgbClr val="000000"/>
                </a:solidFill>
                <a:latin typeface="+mn-lt"/>
                <a:cs typeface="Frutiger LT 55 Roman"/>
              </a:rPr>
              <a:t> State Colleges and Universities system is an Equal Opportunity employer and educator.   </a:t>
            </a:r>
            <a:endParaRPr lang="en-US" sz="1100" b="0" i="0" dirty="0">
              <a:solidFill>
                <a:srgbClr val="000000"/>
              </a:solidFill>
              <a:latin typeface="+mn-lt"/>
              <a:cs typeface="Frutiger LT 55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92" y="5664200"/>
            <a:ext cx="81663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i="0" dirty="0" smtClean="0">
                <a:solidFill>
                  <a:srgbClr val="000000"/>
                </a:solidFill>
                <a:latin typeface="+mj-lt"/>
                <a:cs typeface="Frutiger LT 55 Roman"/>
              </a:rPr>
              <a:t>Minnesota State Colleges</a:t>
            </a:r>
            <a:r>
              <a:rPr lang="en-US" sz="3700" b="0" i="0" baseline="0" dirty="0" smtClean="0">
                <a:solidFill>
                  <a:srgbClr val="000000"/>
                </a:solidFill>
                <a:latin typeface="+mj-lt"/>
                <a:cs typeface="Frutiger LT 55 Roman"/>
              </a:rPr>
              <a:t> and Universities</a:t>
            </a:r>
            <a:endParaRPr lang="en-US" sz="3700" b="0" i="0" dirty="0">
              <a:solidFill>
                <a:srgbClr val="000000"/>
              </a:solidFill>
              <a:latin typeface="+mj-lt"/>
              <a:cs typeface="Frutiger LT 55 Roman"/>
            </a:endParaRPr>
          </a:p>
        </p:txBody>
      </p:sp>
      <p:pic>
        <p:nvPicPr>
          <p:cNvPr id="17" name="Picture 16" descr="studentssmalltest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3250" y="2767012"/>
            <a:ext cx="1028700" cy="1374775"/>
          </a:xfrm>
          <a:prstGeom prst="rect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 descr="studentsm3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755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" name="Picture 27" descr="studentsm4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4185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" name="Picture 28" descr="studentsm5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8615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" name="Picture 29" descr="studentsm6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3045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" name="Picture 30" descr="studentsm17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205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" name="Picture 31" descr="studentsm8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27670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216899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943100"/>
            <a:ext cx="8216899" cy="418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1371600"/>
            <a:ext cx="8216900" cy="35433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3822699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38227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079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371601"/>
            <a:ext cx="3886199" cy="571499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" y="2286000"/>
            <a:ext cx="3886199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3300" y="1371601"/>
            <a:ext cx="3873500" cy="571499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3300" y="2286000"/>
            <a:ext cx="3873500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swide2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2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797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3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4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6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7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543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92" y="1148257"/>
            <a:ext cx="7979508" cy="1442544"/>
          </a:xfrm>
        </p:spPr>
        <p:txBody>
          <a:bodyPr anchor="t"/>
          <a:lstStyle>
            <a:lvl1pPr algn="l">
              <a:defRPr sz="37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92" y="4298462"/>
            <a:ext cx="5185508" cy="13403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rgbClr val="9D7218"/>
                </a:solidFill>
                <a:latin typeface="+mn-lt"/>
                <a:cs typeface="Frutiger LT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 userDrawn="1"/>
        </p:nvSpPr>
        <p:spPr>
          <a:xfrm>
            <a:off x="478692" y="6295958"/>
            <a:ext cx="6271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rgbClr val="000000"/>
                </a:solidFill>
                <a:latin typeface="+mn-lt"/>
                <a:cs typeface="Frutiger LT 55 Roman"/>
              </a:rPr>
              <a:t>The Minnesota</a:t>
            </a:r>
            <a:r>
              <a:rPr lang="en-US" sz="1100" b="0" i="0" baseline="0" dirty="0" smtClean="0">
                <a:solidFill>
                  <a:srgbClr val="000000"/>
                </a:solidFill>
                <a:latin typeface="+mn-lt"/>
                <a:cs typeface="Frutiger LT 55 Roman"/>
              </a:rPr>
              <a:t> State Colleges and Universities system is an Equal Opportunity employer and educator.   </a:t>
            </a:r>
            <a:endParaRPr lang="en-US" sz="1100" b="0" i="0" dirty="0">
              <a:solidFill>
                <a:srgbClr val="000000"/>
              </a:solidFill>
              <a:latin typeface="+mn-lt"/>
              <a:cs typeface="Frutiger LT 55 Roman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78692" y="5664200"/>
            <a:ext cx="81663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i="0" dirty="0" smtClean="0">
                <a:solidFill>
                  <a:srgbClr val="000000"/>
                </a:solidFill>
                <a:latin typeface="+mj-lt"/>
                <a:cs typeface="Frutiger LT 55 Roman"/>
              </a:rPr>
              <a:t>Minnesota State Colleges</a:t>
            </a:r>
            <a:r>
              <a:rPr lang="en-US" sz="3700" b="0" i="0" baseline="0" dirty="0" smtClean="0">
                <a:solidFill>
                  <a:srgbClr val="000000"/>
                </a:solidFill>
                <a:latin typeface="+mj-lt"/>
                <a:cs typeface="Frutiger LT 55 Roman"/>
              </a:rPr>
              <a:t> and Universities</a:t>
            </a:r>
            <a:endParaRPr lang="en-US" sz="3700" b="0" i="0" dirty="0">
              <a:solidFill>
                <a:srgbClr val="000000"/>
              </a:solidFill>
              <a:latin typeface="+mj-lt"/>
              <a:cs typeface="Frutiger LT 55 Roman"/>
            </a:endParaRPr>
          </a:p>
        </p:txBody>
      </p:sp>
      <p:pic>
        <p:nvPicPr>
          <p:cNvPr id="18" name="Picture 17" descr="studentsm1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30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studentsm1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 descr="studentsm10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532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Picture 23" descr="studentsm1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975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 descr="studentsm1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291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 descr="studentsm13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734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 descr="studentsm14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04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" name="Picture 27" descr="studentsm15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620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8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9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10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tudent11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13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543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14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371600"/>
            <a:ext cx="5479681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tudent15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899" y="1371600"/>
            <a:ext cx="5479681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tudent16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543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student19sw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9325" y="27543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6045200" y="1447800"/>
            <a:ext cx="3098801" cy="46745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07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692" y="1148257"/>
            <a:ext cx="8208108" cy="1442544"/>
          </a:xfrm>
        </p:spPr>
        <p:txBody>
          <a:bodyPr anchor="t"/>
          <a:lstStyle>
            <a:lvl1pPr algn="l">
              <a:defRPr sz="3700">
                <a:solidFill>
                  <a:srgbClr val="000000"/>
                </a:solidFill>
              </a:defRPr>
            </a:lvl1pPr>
          </a:lstStyle>
          <a:p>
            <a:r>
              <a:rPr lang="en-US" sz="3700" b="0" i="0" dirty="0" smtClean="0">
                <a:solidFill>
                  <a:srgbClr val="404040"/>
                </a:solidFill>
                <a:latin typeface="+mj-lt"/>
                <a:cs typeface="Frutiger LT 55 Roman"/>
              </a:rPr>
              <a:t>Minnesota State Colleges</a:t>
            </a:r>
            <a:r>
              <a:rPr lang="en-US" sz="3700" b="0" i="0" baseline="0" dirty="0" smtClean="0">
                <a:solidFill>
                  <a:srgbClr val="404040"/>
                </a:solidFill>
                <a:latin typeface="+mj-lt"/>
                <a:cs typeface="Frutiger LT 55 Roman"/>
              </a:rPr>
              <a:t> and Universities</a:t>
            </a:r>
            <a:endParaRPr lang="en-US" sz="3700" b="0" i="0" dirty="0">
              <a:solidFill>
                <a:srgbClr val="404040"/>
              </a:solidFill>
              <a:latin typeface="+mj-lt"/>
              <a:cs typeface="Frutiger LT 55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92" y="4298462"/>
            <a:ext cx="5185508" cy="134033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9D7218"/>
                </a:solidFill>
                <a:latin typeface="+mn-lt"/>
                <a:cs typeface="Frutiger LT 55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 userDrawn="1"/>
        </p:nvSpPr>
        <p:spPr>
          <a:xfrm>
            <a:off x="478692" y="6295958"/>
            <a:ext cx="6271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rgbClr val="000000"/>
                </a:solidFill>
                <a:latin typeface="+mn-lt"/>
                <a:cs typeface="Frutiger LT 55 Roman"/>
              </a:rPr>
              <a:t>The Minnesota</a:t>
            </a:r>
            <a:r>
              <a:rPr lang="en-US" sz="1100" b="0" i="0" baseline="0" dirty="0" smtClean="0">
                <a:solidFill>
                  <a:srgbClr val="000000"/>
                </a:solidFill>
                <a:latin typeface="+mn-lt"/>
                <a:cs typeface="Frutiger LT 55 Roman"/>
              </a:rPr>
              <a:t> State Colleges and Universities system is an Equal Opportunity employer and educator.   </a:t>
            </a:r>
            <a:endParaRPr lang="en-US" sz="1100" b="0" i="0" dirty="0">
              <a:solidFill>
                <a:srgbClr val="000000"/>
              </a:solidFill>
              <a:latin typeface="+mn-lt"/>
              <a:cs typeface="Frutiger LT 55 Roman"/>
            </a:endParaRPr>
          </a:p>
        </p:txBody>
      </p:sp>
      <p:pic>
        <p:nvPicPr>
          <p:cNvPr id="18" name="Picture 17" descr="studentsm1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30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studentsm1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 descr="studentsm10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532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Picture 23" descr="studentsm1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975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 descr="studentsm1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291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 descr="studentsm13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734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 descr="studentsm14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04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" name="Picture 27" descr="studentsm15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620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07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3046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45200" y="1447800"/>
            <a:ext cx="3098801" cy="467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739531"/>
            <a:ext cx="2400300" cy="1546469"/>
          </a:xfrm>
          <a:noFill/>
          <a:ln>
            <a:noFill/>
          </a:ln>
        </p:spPr>
        <p:txBody>
          <a:bodyPr anchor="b"/>
          <a:lstStyle>
            <a:lvl1pPr algn="l">
              <a:lnSpc>
                <a:spcPts val="2400"/>
              </a:lnSpc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2286000"/>
            <a:ext cx="2400300" cy="83429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3046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97200" y="736600"/>
            <a:ext cx="6146800" cy="45285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723901"/>
            <a:ext cx="2400300" cy="1562100"/>
          </a:xfrm>
          <a:noFill/>
          <a:ln>
            <a:noFill/>
          </a:ln>
        </p:spPr>
        <p:txBody>
          <a:bodyPr anchor="b"/>
          <a:lstStyle>
            <a:lvl1pPr algn="l">
              <a:lnSpc>
                <a:spcPts val="2400"/>
              </a:lnSpc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2286001"/>
            <a:ext cx="2400300" cy="1676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997200" y="723900"/>
            <a:ext cx="6146800" cy="45285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5000" y="228600"/>
            <a:ext cx="4699000" cy="5601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3046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3886200" cy="2057400"/>
          </a:xfrm>
          <a:noFill/>
          <a:ln>
            <a:noFill/>
          </a:ln>
        </p:spPr>
        <p:txBody>
          <a:bodyPr anchor="b"/>
          <a:lstStyle>
            <a:lvl1pPr algn="l">
              <a:lnSpc>
                <a:spcPts val="2400"/>
              </a:lnSpc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2286000"/>
            <a:ext cx="3886200" cy="34417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5000" y="228600"/>
            <a:ext cx="4699000" cy="5601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3886200" cy="2057400"/>
          </a:xfrm>
          <a:noFill/>
          <a:ln>
            <a:noFill/>
          </a:ln>
        </p:spPr>
        <p:txBody>
          <a:bodyPr anchor="b"/>
          <a:lstStyle>
            <a:lvl1pPr algn="l">
              <a:lnSpc>
                <a:spcPts val="2400"/>
              </a:lnSpc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0" y="2286000"/>
            <a:ext cx="3886200" cy="35433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07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304658"/>
            <a:ext cx="3027426" cy="441960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216899" cy="2946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studentssmalltest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0" y="4494212"/>
            <a:ext cx="1028700" cy="1374775"/>
          </a:xfrm>
          <a:prstGeom prst="rect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" name="Picture 15" descr="studentsm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30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Picture 16" descr="studentsm3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975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Picture 17" descr="studentsm4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418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Picture 18" descr="studentsm5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861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" name="Picture 19" descr="studentsm6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304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Picture 20" descr="studentsm17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620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studentsm8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602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/>
          <p:cNvSpPr txBox="1"/>
          <p:nvPr userDrawn="1"/>
        </p:nvSpPr>
        <p:spPr>
          <a:xfrm>
            <a:off x="478692" y="6295958"/>
            <a:ext cx="6271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rgbClr val="000000"/>
                </a:solidFill>
                <a:latin typeface="+mn-lt"/>
                <a:cs typeface="Frutiger LT 55 Roman"/>
              </a:rPr>
              <a:t>The Minnesota</a:t>
            </a:r>
            <a:r>
              <a:rPr lang="en-US" sz="1100" b="0" i="0" baseline="0" dirty="0" smtClean="0">
                <a:solidFill>
                  <a:srgbClr val="000000"/>
                </a:solidFill>
                <a:latin typeface="+mn-lt"/>
                <a:cs typeface="Frutiger LT 55 Roman"/>
              </a:rPr>
              <a:t> State Colleges and Universities system is an Equal Opportunity employer and educator.   </a:t>
            </a:r>
            <a:endParaRPr lang="en-US" sz="1100" b="0" i="0" dirty="0">
              <a:solidFill>
                <a:srgbClr val="000000"/>
              </a:solidFill>
              <a:latin typeface="+mn-lt"/>
              <a:cs typeface="Frutiger LT 55 Roman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2971800"/>
            <a:ext cx="48091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30 7th St. E., Suite 350, St. Paul, MN 55101-7804</a:t>
            </a:r>
          </a:p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Toll free: (800) 456-8519 | International: +1-651-5560596</a:t>
            </a:r>
          </a:p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For TTY communication, contact Minnesota Relay Service </a:t>
            </a:r>
          </a:p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at 7-1-1 or 1-800-627-3529.</a:t>
            </a:r>
          </a:p>
          <a:p>
            <a:endParaRPr lang="en-US" dirty="0"/>
          </a:p>
        </p:txBody>
      </p:sp>
      <p:pic>
        <p:nvPicPr>
          <p:cNvPr id="23" name="Picture 22" descr="MNSCU logo cmy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12" y="386928"/>
            <a:ext cx="1360488" cy="2097540"/>
          </a:xfrm>
          <a:prstGeom prst="rect">
            <a:avLst/>
          </a:prstGeom>
        </p:spPr>
      </p:pic>
      <p:pic>
        <p:nvPicPr>
          <p:cNvPr id="24" name="Picture 23" descr="studentssmalltest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3250" y="4494212"/>
            <a:ext cx="1028700" cy="1374775"/>
          </a:xfrm>
          <a:prstGeom prst="rect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 descr="studentsm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1530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 descr="studentsm3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975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 descr="studentsm4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418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" name="Picture 27" descr="studentsm5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861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" name="Picture 28" descr="studentsm6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04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" name="Picture 29" descr="studentsm17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620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" name="Picture 30" descr="studentsm8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968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486507" y="4294080"/>
            <a:ext cx="4402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rgbClr val="9D7218"/>
                </a:solidFill>
                <a:latin typeface="+mn-lt"/>
                <a:cs typeface="L Frutiger Light"/>
              </a:rPr>
              <a:t>High Quality. Affordable. Right for you.</a:t>
            </a:r>
            <a:endParaRPr lang="en-US" sz="2000" b="0" i="0" dirty="0">
              <a:solidFill>
                <a:srgbClr val="9D7218"/>
              </a:solidFill>
              <a:latin typeface="+mn-lt"/>
              <a:cs typeface="L Frutiger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78692" y="1104900"/>
            <a:ext cx="81663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i="0" dirty="0" smtClean="0">
                <a:solidFill>
                  <a:srgbClr val="000000"/>
                </a:solidFill>
                <a:latin typeface="+mj-lt"/>
                <a:cs typeface="Frutiger LT 55 Roman"/>
              </a:rPr>
              <a:t>Minnesota State Colleges</a:t>
            </a:r>
            <a:r>
              <a:rPr lang="en-US" sz="3700" b="0" i="0" baseline="0" dirty="0" smtClean="0">
                <a:solidFill>
                  <a:srgbClr val="000000"/>
                </a:solidFill>
                <a:latin typeface="+mj-lt"/>
                <a:cs typeface="Frutiger LT 55 Roman"/>
              </a:rPr>
              <a:t> and Universities</a:t>
            </a:r>
            <a:endParaRPr lang="en-US" sz="3700" b="0" i="0" dirty="0">
              <a:solidFill>
                <a:srgbClr val="000000"/>
              </a:solidFill>
              <a:latin typeface="+mj-lt"/>
              <a:cs typeface="Frutiger LT 55 Roman"/>
            </a:endParaRPr>
          </a:p>
        </p:txBody>
      </p:sp>
      <p:pic>
        <p:nvPicPr>
          <p:cNvPr id="18" name="Picture 17" descr="studentsm18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530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Picture 18" descr="studentsm16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" name="Picture 19" descr="studentsm10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532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Picture 20" descr="studentsm1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975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studentsm1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291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 descr="studentsm13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734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Picture 23" descr="studentsm14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304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 descr="studentsm15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62050" y="27543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216899" cy="2946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studentsm18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530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Picture 13" descr="studentsm1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 descr="studentsm10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32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" name="Picture 23" descr="studentsm1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975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" name="Picture 24" descr="studentsm12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291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 descr="studentsm13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734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 descr="studentsm14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304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8" name="Picture 27" descr="studentsm15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20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602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 userDrawn="1"/>
        </p:nvSpPr>
        <p:spPr>
          <a:xfrm>
            <a:off x="478692" y="6295958"/>
            <a:ext cx="6271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rgbClr val="000000"/>
                </a:solidFill>
                <a:latin typeface="+mn-lt"/>
                <a:cs typeface="Frutiger LT 55 Roman"/>
              </a:rPr>
              <a:t>The Minnesota</a:t>
            </a:r>
            <a:r>
              <a:rPr lang="en-US" sz="1100" b="0" i="0" baseline="0" dirty="0" smtClean="0">
                <a:solidFill>
                  <a:srgbClr val="000000"/>
                </a:solidFill>
                <a:latin typeface="+mn-lt"/>
                <a:cs typeface="Frutiger LT 55 Roman"/>
              </a:rPr>
              <a:t> State Colleges and Universities system is an Equal Opportunity employer and educator.   </a:t>
            </a:r>
            <a:endParaRPr lang="en-US" sz="1100" b="0" i="0" dirty="0">
              <a:solidFill>
                <a:srgbClr val="000000"/>
              </a:solidFill>
              <a:latin typeface="+mn-lt"/>
              <a:cs typeface="Frutiger LT 55 Roman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69900" y="2971800"/>
            <a:ext cx="48091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30 7th St. E., Suite 350, St. Paul, MN 55101-7804</a:t>
            </a:r>
          </a:p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Toll free: (800) 456-8519 | International: +1-651-5560596</a:t>
            </a:r>
          </a:p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For TTY communication, contact Minnesota Relay Service </a:t>
            </a:r>
          </a:p>
          <a:p>
            <a:pPr lvl="0">
              <a:lnSpc>
                <a:spcPts val="1800"/>
              </a:lnSpc>
            </a:pPr>
            <a:r>
              <a:rPr lang="en-US" sz="1100" dirty="0" smtClean="0">
                <a:solidFill>
                  <a:srgbClr val="000000"/>
                </a:solidFill>
                <a:latin typeface="+mn-lt"/>
              </a:rPr>
              <a:t>at 7-1-1 or 1-800-627-3529.</a:t>
            </a:r>
          </a:p>
          <a:p>
            <a:endParaRPr lang="en-US" dirty="0"/>
          </a:p>
        </p:txBody>
      </p:sp>
      <p:pic>
        <p:nvPicPr>
          <p:cNvPr id="18" name="Picture 17" descr="MNSCU logo cmyk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12" y="386928"/>
            <a:ext cx="1360488" cy="2097540"/>
          </a:xfrm>
          <a:prstGeom prst="rect">
            <a:avLst/>
          </a:prstGeom>
        </p:spPr>
      </p:pic>
      <p:pic>
        <p:nvPicPr>
          <p:cNvPr id="15" name="Picture 14" descr="studentsm18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1530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Picture 18" descr="studentsm16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" name="Picture 19" descr="studentsm10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532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studentsm11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975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" name="Picture 28" descr="studentsm1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291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" name="Picture 29" descr="studentsm13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734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" name="Picture 30" descr="studentsm14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304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" name="Picture 31" descr="studentsm15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62050" y="4494213"/>
            <a:ext cx="1028700" cy="13747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968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 only15%cmyk.png"/>
          <p:cNvPicPr>
            <a:picLocks noChangeAspect="1"/>
          </p:cNvPicPr>
          <p:nvPr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0982" cy="4754563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/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student1wid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325" y="27543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udentswide2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udent18wid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228600"/>
            <a:ext cx="8216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371600"/>
            <a:ext cx="547968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udent5wid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k only15%cmyk.png"/>
          <p:cNvPicPr>
            <a:picLocks noChangeAspect="1"/>
          </p:cNvPicPr>
          <p:nvPr userDrawn="1"/>
        </p:nvPicPr>
        <p:blipFill>
          <a:blip r:embed="rId2"/>
          <a:srcRect r="31500"/>
          <a:stretch>
            <a:fillRect/>
          </a:stretch>
        </p:blipFill>
        <p:spPr>
          <a:xfrm>
            <a:off x="6099634" y="2291958"/>
            <a:ext cx="3027426" cy="4419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169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899" y="1371600"/>
            <a:ext cx="5479681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2FD-8ED9-B248-99F5-1F51A0130D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udent12wide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9325" y="2767013"/>
            <a:ext cx="3114675" cy="2060575"/>
          </a:xfrm>
          <a:prstGeom prst="rect">
            <a:avLst/>
          </a:prstGeom>
          <a:ln w="3175" cap="flat" cmpd="sng" algn="ctr">
            <a:solidFill>
              <a:srgbClr val="BE891C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nScu stripes.jpg"/>
          <p:cNvPicPr>
            <a:picLocks noChangeAspect="1"/>
          </p:cNvPicPr>
          <p:nvPr/>
        </p:nvPicPr>
        <p:blipFill>
          <a:blip r:embed="rId43"/>
          <a:srcRect t="15319" r="27376" b="15319"/>
          <a:stretch>
            <a:fillRect/>
          </a:stretch>
        </p:blipFill>
        <p:spPr>
          <a:xfrm>
            <a:off x="0" y="6705600"/>
            <a:ext cx="9161280" cy="152400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 descr="MNSCU_H1245U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364937" y="6167816"/>
            <a:ext cx="1350963" cy="469900"/>
          </a:xfrm>
          <a:prstGeom prst="rect">
            <a:avLst/>
          </a:prstGeom>
        </p:spPr>
      </p:pic>
      <p:pic>
        <p:nvPicPr>
          <p:cNvPr id="10" name="Picture 9" descr="MnScu stripes.jpg"/>
          <p:cNvPicPr>
            <a:picLocks noChangeAspect="1"/>
          </p:cNvPicPr>
          <p:nvPr/>
        </p:nvPicPr>
        <p:blipFill>
          <a:blip r:embed="rId43"/>
          <a:srcRect t="15319" r="27376" b="15319"/>
          <a:stretch>
            <a:fillRect/>
          </a:stretch>
        </p:blipFill>
        <p:spPr>
          <a:xfrm>
            <a:off x="-17280" y="0"/>
            <a:ext cx="9161280" cy="152400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875" y="6638925"/>
            <a:ext cx="457200" cy="228600"/>
          </a:xfrm>
          <a:prstGeom prst="rect">
            <a:avLst/>
          </a:prstGeom>
          <a:solidFill>
            <a:srgbClr val="BE891C"/>
          </a:solidFill>
          <a:ln>
            <a:noFill/>
          </a:ln>
        </p:spPr>
        <p:txBody>
          <a:bodyPr vert="horz" lIns="91440" tIns="0" rIns="91440" bIns="0" rtlCol="0" anchor="ctr" anchorCtr="0"/>
          <a:lstStyle>
            <a:lvl1pPr algn="ctr">
              <a:defRPr sz="1050" b="0" i="0" baseline="0">
                <a:solidFill>
                  <a:schemeClr val="bg1"/>
                </a:solidFill>
                <a:latin typeface="Frutiger LT 55 Roman"/>
                <a:cs typeface="Frutiger LT 55 Roman"/>
              </a:defRPr>
            </a:lvl1pPr>
          </a:lstStyle>
          <a:p>
            <a:fld id="{62167B4A-8D27-1B45-9832-10C0AFF9A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50" r:id="rId3"/>
    <p:sldLayoutId id="2147483700" r:id="rId4"/>
    <p:sldLayoutId id="2147483704" r:id="rId5"/>
    <p:sldLayoutId id="2147483743" r:id="rId6"/>
    <p:sldLayoutId id="2147483727" r:id="rId7"/>
    <p:sldLayoutId id="2147483738" r:id="rId8"/>
    <p:sldLayoutId id="2147483716" r:id="rId9"/>
    <p:sldLayoutId id="2147483701" r:id="rId10"/>
    <p:sldLayoutId id="2147483748" r:id="rId11"/>
    <p:sldLayoutId id="2147483702" r:id="rId12"/>
    <p:sldLayoutId id="2147483706" r:id="rId13"/>
    <p:sldLayoutId id="2147483744" r:id="rId14"/>
    <p:sldLayoutId id="2147483741" r:id="rId15"/>
    <p:sldLayoutId id="2147483740" r:id="rId16"/>
    <p:sldLayoutId id="2147483739" r:id="rId17"/>
    <p:sldLayoutId id="2147483737" r:id="rId18"/>
    <p:sldLayoutId id="2147483736" r:id="rId19"/>
    <p:sldLayoutId id="2147483735" r:id="rId20"/>
    <p:sldLayoutId id="2147483734" r:id="rId21"/>
    <p:sldLayoutId id="2147483733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6" r:id="rId28"/>
    <p:sldLayoutId id="2147483707" r:id="rId29"/>
    <p:sldLayoutId id="2147483708" r:id="rId30"/>
    <p:sldLayoutId id="2147483712" r:id="rId31"/>
    <p:sldLayoutId id="2147483713" r:id="rId32"/>
    <p:sldLayoutId id="2147483714" r:id="rId33"/>
    <p:sldLayoutId id="2147483715" r:id="rId34"/>
    <p:sldLayoutId id="2147483709" r:id="rId35"/>
    <p:sldLayoutId id="2147483711" r:id="rId36"/>
    <p:sldLayoutId id="2147483710" r:id="rId37"/>
    <p:sldLayoutId id="2147483724" r:id="rId38"/>
    <p:sldLayoutId id="2147483749" r:id="rId39"/>
    <p:sldLayoutId id="2147483746" r:id="rId40"/>
    <p:sldLayoutId id="2147483745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4000" b="0" i="0" kern="1200">
          <a:solidFill>
            <a:srgbClr val="BE891C"/>
          </a:solidFill>
          <a:latin typeface="+mj-lt"/>
          <a:ea typeface="+mj-ea"/>
          <a:cs typeface="Frutiger LT 55 Roman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000"/>
        </a:spcBef>
        <a:buClr>
          <a:srgbClr val="BE891C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Frutiger LT 55 Roman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1000"/>
        </a:spcBef>
        <a:buClr>
          <a:srgbClr val="BE891C"/>
        </a:buClr>
        <a:buFont typeface="Wingdings" charset="2"/>
        <a:buChar char="§"/>
        <a:defRPr sz="2000" b="0" i="0" kern="1200">
          <a:solidFill>
            <a:srgbClr val="BE891C"/>
          </a:solidFill>
          <a:latin typeface="+mn-lt"/>
          <a:ea typeface="+mn-ea"/>
          <a:cs typeface="Frutiger LT 55 Roman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1000"/>
        </a:spcBef>
        <a:buClr>
          <a:srgbClr val="BE891C"/>
        </a:buClr>
        <a:buFont typeface="Wingdings" charset="2"/>
        <a:buChar char="§"/>
        <a:defRPr sz="2000" b="0" i="0" kern="1200">
          <a:solidFill>
            <a:srgbClr val="000000"/>
          </a:solidFill>
          <a:latin typeface="+mn-lt"/>
          <a:ea typeface="+mn-ea"/>
          <a:cs typeface="Frutiger LT 55 Roman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1000"/>
        </a:spcBef>
        <a:buClr>
          <a:srgbClr val="BE891C"/>
        </a:buClr>
        <a:buFont typeface="Wingdings" charset="2"/>
        <a:buChar char="§"/>
        <a:defRPr sz="2000" b="0" i="0" kern="1200">
          <a:solidFill>
            <a:srgbClr val="BE891C"/>
          </a:solidFill>
          <a:latin typeface="+mn-lt"/>
          <a:ea typeface="+mn-ea"/>
          <a:cs typeface="Frutiger LT 55 Roman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1000"/>
        </a:spcBef>
        <a:buClr>
          <a:srgbClr val="BE891C"/>
        </a:buClr>
        <a:buFont typeface="Wingdings" charset="2"/>
        <a:buChar char="§"/>
        <a:defRPr sz="2000" b="0" i="0" kern="1200">
          <a:solidFill>
            <a:srgbClr val="000000"/>
          </a:solidFill>
          <a:latin typeface="+mn-lt"/>
          <a:ea typeface="+mn-ea"/>
          <a:cs typeface="Frutiger LT 55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-sara.org/content/sara-state-status" TargetMode="External"/><Relationship Id="rId2" Type="http://schemas.openxmlformats.org/officeDocument/2006/relationships/hyperlink" Target="http://www.mhec.org/sara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asa.mnscu.edu/educationalinnovation/stateauthorization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kle001@umn.edu" TargetMode="External"/><Relationship Id="rId2" Type="http://schemas.openxmlformats.org/officeDocument/2006/relationships/hyperlink" Target="mailto:todd.digby@so.mnscu.ed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5092" y="4321907"/>
            <a:ext cx="2569308" cy="1985107"/>
          </a:xfrm>
        </p:spPr>
        <p:txBody>
          <a:bodyPr/>
          <a:lstStyle/>
          <a:p>
            <a:r>
              <a:rPr lang="en-US" dirty="0" smtClean="0"/>
              <a:t>Todd Digby</a:t>
            </a:r>
          </a:p>
          <a:p>
            <a:r>
              <a:rPr lang="en-US" dirty="0" smtClean="0"/>
              <a:t>Minnesota State Colleges &amp; Universities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0699" y="1094053"/>
            <a:ext cx="6229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State Authorization for Distance Education, Minnesota Update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38261" y="4321906"/>
            <a:ext cx="2569308" cy="1985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E891C"/>
              </a:buClr>
              <a:buFont typeface="Wingdings" charset="2"/>
              <a:buNone/>
              <a:defRPr sz="2000" b="0" i="0" kern="1200">
                <a:solidFill>
                  <a:srgbClr val="9D7218"/>
                </a:solidFill>
                <a:latin typeface="+mn-lt"/>
                <a:ea typeface="+mn-ea"/>
                <a:cs typeface="Frutiger LT 55 Roman"/>
              </a:defRPr>
            </a:lvl1pPr>
            <a:lvl2pPr marL="457200" indent="0" algn="ctr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E891C"/>
              </a:buClr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Frutiger LT 55 Roman"/>
              </a:defRPr>
            </a:lvl2pPr>
            <a:lvl3pPr marL="914400" indent="0" algn="ctr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E891C"/>
              </a:buClr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Frutiger LT 55 Roman"/>
              </a:defRPr>
            </a:lvl3pPr>
            <a:lvl4pPr marL="1371600" indent="0" algn="ctr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E891C"/>
              </a:buClr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Frutiger LT 55 Roman"/>
              </a:defRPr>
            </a:lvl4pPr>
            <a:lvl5pPr marL="1828800" indent="0" algn="ctr" defTabSz="4572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E891C"/>
              </a:buClr>
              <a:buFont typeface="Wingdings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Frutiger LT 55 Roman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Sandra </a:t>
            </a:r>
            <a:r>
              <a:rPr lang="en-US" dirty="0" err="1" smtClean="0"/>
              <a:t>Ecklein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University of Minnesota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236" y="4534874"/>
            <a:ext cx="13335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0546" r="32134"/>
          <a:stretch/>
        </p:blipFill>
        <p:spPr>
          <a:xfrm>
            <a:off x="901020" y="4321907"/>
            <a:ext cx="1160095" cy="175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 for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184243" cy="4754563"/>
          </a:xfrm>
        </p:spPr>
        <p:txBody>
          <a:bodyPr/>
          <a:lstStyle/>
          <a:p>
            <a:r>
              <a:rPr lang="en-US" sz="2800" dirty="0" smtClean="0">
                <a:hlinkClick r:id="rId2"/>
              </a:rPr>
              <a:t>MHEC- SARA 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www.mhec.org/sara</a:t>
            </a:r>
            <a:r>
              <a:rPr lang="en-US" sz="2800" dirty="0" smtClean="0"/>
              <a:t> 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www.nc-sara.org/content/sara-state-status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MnSCU State Authorization page</a:t>
            </a:r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asa.mnscu.edu/educationalinnovation/stateauthorization/index.html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4" y="416170"/>
            <a:ext cx="8229600" cy="23563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Contacts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1430215"/>
            <a:ext cx="8229600" cy="50878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b="1" dirty="0"/>
              <a:t>Todd Digby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Minnesota State Colleges &amp; Universities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hlinkClick r:id="rId2"/>
              </a:rPr>
              <a:t>todd.digby@so.mnscu.edu</a:t>
            </a: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3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Sandra </a:t>
            </a:r>
            <a:r>
              <a:rPr lang="en-US" sz="3200" b="1" dirty="0" err="1" smtClean="0"/>
              <a:t>Ecklein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smtClean="0"/>
              <a:t>eLearning Analyst</a:t>
            </a: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University of Minnesota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hlinkClick r:id="rId3"/>
              </a:rPr>
              <a:t>eckle001@umn.edu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87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554357" cy="4754563"/>
          </a:xfrm>
        </p:spPr>
        <p:txBody>
          <a:bodyPr/>
          <a:lstStyle/>
          <a:p>
            <a:r>
              <a:rPr lang="en-US" sz="2000" dirty="0"/>
              <a:t>States and territories regulate higher education within their </a:t>
            </a:r>
            <a:r>
              <a:rPr lang="en-US" sz="2000" dirty="0" smtClean="0"/>
              <a:t>borders</a:t>
            </a:r>
            <a:r>
              <a:rPr lang="en-US" sz="2000" dirty="0"/>
              <a:t>, with varying requirements for out-of-state institutions that </a:t>
            </a:r>
            <a:r>
              <a:rPr lang="en-US" sz="2000" dirty="0" smtClean="0"/>
              <a:t>want </a:t>
            </a:r>
            <a:r>
              <a:rPr lang="en-US" sz="2000" dirty="0"/>
              <a:t>to do business in the state. </a:t>
            </a:r>
          </a:p>
          <a:p>
            <a:r>
              <a:rPr lang="en-US" sz="2000" dirty="0" smtClean="0"/>
              <a:t>Cross-state </a:t>
            </a:r>
            <a:r>
              <a:rPr lang="en-US" sz="2000" dirty="0"/>
              <a:t>online education offered by colleges and universities </a:t>
            </a:r>
            <a:r>
              <a:rPr lang="en-US" sz="2000" dirty="0" smtClean="0"/>
              <a:t>is </a:t>
            </a:r>
            <a:r>
              <a:rPr lang="en-US" sz="2000" dirty="0"/>
              <a:t>expanding dramatically. 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institution separately </a:t>
            </a:r>
            <a:r>
              <a:rPr lang="en-US" sz="2000" dirty="0" smtClean="0"/>
              <a:t>pursues needed </a:t>
            </a:r>
            <a:r>
              <a:rPr lang="en-US" sz="2000" dirty="0"/>
              <a:t>approvals (state authorization) in each state </a:t>
            </a:r>
            <a:r>
              <a:rPr lang="en-US" sz="2000" dirty="0" smtClean="0"/>
              <a:t>and </a:t>
            </a:r>
            <a:r>
              <a:rPr lang="en-US" sz="2000" dirty="0"/>
              <a:t>territory where it enrolls students. </a:t>
            </a:r>
            <a:endParaRPr lang="en-US" sz="2000" dirty="0" smtClean="0"/>
          </a:p>
          <a:p>
            <a:r>
              <a:rPr lang="en-US" sz="2000" dirty="0" smtClean="0"/>
              <a:t>Consequently</a:t>
            </a:r>
            <a:r>
              <a:rPr lang="en-US" sz="2000" dirty="0"/>
              <a:t>, thousands of institutions are required to contact </a:t>
            </a:r>
            <a:r>
              <a:rPr lang="en-US" sz="2000" dirty="0" smtClean="0"/>
              <a:t>and </a:t>
            </a:r>
            <a:r>
              <a:rPr lang="en-US" sz="2000" dirty="0"/>
              <a:t>work through as many as 54 states and territories, and, </a:t>
            </a:r>
            <a:r>
              <a:rPr lang="en-US" sz="2000" dirty="0" smtClean="0"/>
              <a:t>sometimes</a:t>
            </a:r>
            <a:r>
              <a:rPr lang="en-US" sz="2000" dirty="0"/>
              <a:t>, with multiple regulatory agencies in those states. </a:t>
            </a:r>
            <a:endParaRPr lang="en-US" sz="2000" dirty="0" smtClean="0"/>
          </a:p>
          <a:p>
            <a:r>
              <a:rPr lang="en-US" sz="2000" dirty="0" smtClean="0"/>
              <a:t>That </a:t>
            </a:r>
            <a:r>
              <a:rPr lang="en-US" sz="2000" dirty="0"/>
              <a:t>process is inefficient, costly, and not effective in supporting </a:t>
            </a:r>
            <a:r>
              <a:rPr lang="en-US" sz="2000" dirty="0" smtClean="0"/>
              <a:t>access </a:t>
            </a:r>
            <a:r>
              <a:rPr lang="en-US" sz="2000" dirty="0"/>
              <a:t>to high quality distance education throughout the country.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State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184243" cy="4754563"/>
          </a:xfrm>
        </p:spPr>
        <p:txBody>
          <a:bodyPr/>
          <a:lstStyle/>
          <a:p>
            <a:r>
              <a:rPr lang="en-US" sz="2800" dirty="0" smtClean="0"/>
              <a:t>2010 language was set aside by the courts.  This only affected federal DOE’s ability to enforce.</a:t>
            </a:r>
          </a:p>
          <a:p>
            <a:r>
              <a:rPr lang="en-US" sz="2800" dirty="0" smtClean="0"/>
              <a:t>State regulators became more aware and have continued and increased their enforcement of out of state education providers.</a:t>
            </a:r>
          </a:p>
          <a:p>
            <a:r>
              <a:rPr lang="en-US" sz="2800" dirty="0" smtClean="0"/>
              <a:t>Institutions are still required to be authorized in all states that they have students residing in.   Individual state rules apply.</a:t>
            </a:r>
            <a:endParaRPr lang="en-US" sz="3200" dirty="0"/>
          </a:p>
          <a:p>
            <a:r>
              <a:rPr lang="en-US" sz="2800" dirty="0"/>
              <a:t>Federal DOE entered into negotiated rule making to reintroduce 2010 language.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31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184243" cy="47545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9" y="914400"/>
            <a:ext cx="8721947" cy="48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184243" cy="4754563"/>
          </a:xfrm>
        </p:spPr>
        <p:txBody>
          <a:bodyPr/>
          <a:lstStyle/>
          <a:p>
            <a:r>
              <a:rPr lang="en-US" dirty="0"/>
              <a:t>SARA establishes a state-level reciprocity process that will support </a:t>
            </a:r>
            <a:r>
              <a:rPr lang="en-US" dirty="0" smtClean="0"/>
              <a:t>the </a:t>
            </a:r>
            <a:r>
              <a:rPr lang="en-US" dirty="0"/>
              <a:t>nation in its efforts to increase the educational attainment of its </a:t>
            </a:r>
            <a:r>
              <a:rPr lang="en-US" dirty="0" smtClean="0"/>
              <a:t>people </a:t>
            </a:r>
            <a:r>
              <a:rPr lang="en-US" dirty="0"/>
              <a:t>by making state authorization: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more </a:t>
            </a:r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efficient, effective, and uniform in regard to necessary </a:t>
            </a:r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reasonable standards of practice that could span states; 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more </a:t>
            </a:r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effective in dealing with quality and integrity issues that </a:t>
            </a:r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have </a:t>
            </a:r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arisen in some online/distance education offerings; and </a:t>
            </a:r>
            <a:endParaRPr lang="en-US" sz="24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less </a:t>
            </a:r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costly for states and institutions and, thereby, the </a:t>
            </a:r>
            <a:r>
              <a:rPr lang="en-US" sz="2400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students </a:t>
            </a:r>
            <a:r>
              <a:rPr lang="en-US" sz="24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they serve. </a:t>
            </a:r>
          </a:p>
        </p:txBody>
      </p:sp>
    </p:spTree>
    <p:extLst>
      <p:ext uri="{BB962C8B-B14F-4D97-AF65-F5344CB8AC3E}">
        <p14:creationId xmlns:p14="http://schemas.microsoft.com/office/powerpoint/2010/main" val="2769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in SARA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71600"/>
            <a:ext cx="8184243" cy="4754563"/>
          </a:xfrm>
        </p:spPr>
        <p:txBody>
          <a:bodyPr/>
          <a:lstStyle/>
          <a:p>
            <a:r>
              <a:rPr lang="en-US" sz="2800" dirty="0" smtClean="0"/>
              <a:t>$</a:t>
            </a:r>
            <a:r>
              <a:rPr lang="en-US" sz="2800" dirty="0"/>
              <a:t>2,000/year for institutions with fewer than </a:t>
            </a:r>
            <a:r>
              <a:rPr lang="en-US" sz="2800" dirty="0" smtClean="0"/>
              <a:t>2,500 </a:t>
            </a:r>
            <a:r>
              <a:rPr lang="en-US" sz="2800" dirty="0"/>
              <a:t>FTE students </a:t>
            </a:r>
          </a:p>
          <a:p>
            <a:r>
              <a:rPr lang="en-US" sz="2800" dirty="0" smtClean="0"/>
              <a:t>$</a:t>
            </a:r>
            <a:r>
              <a:rPr lang="en-US" sz="2800" dirty="0"/>
              <a:t>4,000/year for institutions </a:t>
            </a:r>
            <a:r>
              <a:rPr lang="en-US" sz="2800" dirty="0" smtClean="0"/>
              <a:t>between 2,500-9,999 </a:t>
            </a:r>
            <a:r>
              <a:rPr lang="en-US" sz="2800" dirty="0"/>
              <a:t>FTE students </a:t>
            </a:r>
          </a:p>
          <a:p>
            <a:r>
              <a:rPr lang="en-US" sz="2800" dirty="0" smtClean="0"/>
              <a:t>$</a:t>
            </a:r>
            <a:r>
              <a:rPr lang="en-US" sz="2800" dirty="0"/>
              <a:t>6,000/year for institutions with 10,000 </a:t>
            </a:r>
            <a:r>
              <a:rPr lang="en-US" sz="2800" dirty="0" smtClean="0"/>
              <a:t>or </a:t>
            </a:r>
            <a:r>
              <a:rPr lang="en-US" sz="2800" dirty="0"/>
              <a:t>more FTE students </a:t>
            </a:r>
          </a:p>
        </p:txBody>
      </p:sp>
    </p:spTree>
    <p:extLst>
      <p:ext uri="{BB962C8B-B14F-4D97-AF65-F5344CB8AC3E}">
        <p14:creationId xmlns:p14="http://schemas.microsoft.com/office/powerpoint/2010/main" val="30805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SARA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27 States are members of SARA (July 2015)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9" y="1835517"/>
            <a:ext cx="8602480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216900" cy="873369"/>
          </a:xfrm>
        </p:spPr>
        <p:txBody>
          <a:bodyPr/>
          <a:lstStyle/>
          <a:p>
            <a:r>
              <a:rPr lang="en-US" dirty="0" smtClean="0"/>
              <a:t>Other States - SARA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01970"/>
            <a:ext cx="8216899" cy="5024194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Enabling legislation passed     but have yet to apply to Regional Compact.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Alabama (SREB)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Hawaii (</a:t>
            </a:r>
            <a:r>
              <a:rPr lang="en-US" dirty="0"/>
              <a:t>WICHE)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Illinois (MHEC)</a:t>
            </a:r>
          </a:p>
          <a:p>
            <a:pPr>
              <a:spcBef>
                <a:spcPts val="0"/>
              </a:spcBef>
            </a:pPr>
            <a:r>
              <a:rPr lang="en-US" dirty="0"/>
              <a:t>Maine (NEBHE)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Maryland (</a:t>
            </a:r>
            <a:r>
              <a:rPr lang="en-US" dirty="0"/>
              <a:t>SREB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Michigan (</a:t>
            </a:r>
            <a:r>
              <a:rPr lang="en-US" dirty="0"/>
              <a:t>MHEC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Mississippi </a:t>
            </a:r>
            <a:r>
              <a:rPr lang="en-US" dirty="0"/>
              <a:t>(SREB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Rhode Island </a:t>
            </a:r>
            <a:r>
              <a:rPr lang="en-US" dirty="0"/>
              <a:t>(NEBHE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Texas (SREB)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Utah (WICHE)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introduced but not yet passed.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dirty="0"/>
              <a:t>California (WICHE)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Connecticut </a:t>
            </a:r>
            <a:r>
              <a:rPr lang="en-US" dirty="0"/>
              <a:t>(NEBHE)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 York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Pennsylvania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43046" y="1266092"/>
            <a:ext cx="11723" cy="4911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28600"/>
            <a:ext cx="8674100" cy="791308"/>
          </a:xfrm>
        </p:spPr>
        <p:txBody>
          <a:bodyPr/>
          <a:lstStyle/>
          <a:p>
            <a:r>
              <a:rPr lang="en-US" dirty="0" smtClean="0"/>
              <a:t>SARA Institutional Participation in 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019908"/>
            <a:ext cx="8216899" cy="4754563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 smtClean="0"/>
              <a:t>32 MN institutions are members of SARA (July 2015)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Adler Graduate School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Alexandria Technical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Bemidji State University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Bethel University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Capella University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Concordia University, St. Paul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Crown College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Hamline University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Hazelden</a:t>
            </a:r>
            <a:r>
              <a:rPr lang="en-US" sz="1800" dirty="0"/>
              <a:t> Graduate School of Addiction Studies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Hibbing Community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Lake Superior College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Luther Seminary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Martin Luther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Mesabi Range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Metropolitan State University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Normandale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Community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North Hennepin Community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Northland Community and Technical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Northwest Technical College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Oak Hills Christian College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Rasmussen College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Riverland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Community College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St. Catherine University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St. Cloud Technical and Community College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University of Minnesota Crookston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University of Minnesota Duluth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University of Minnesota Morris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University of Minnesota Rochester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University of Minnesota Twin Cities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University of St. Thomas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Walden University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William Mitchell College of Law</a:t>
            </a:r>
          </a:p>
        </p:txBody>
      </p:sp>
    </p:spTree>
    <p:extLst>
      <p:ext uri="{BB962C8B-B14F-4D97-AF65-F5344CB8AC3E}">
        <p14:creationId xmlns:p14="http://schemas.microsoft.com/office/powerpoint/2010/main" val="6856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SCUtemplate2013">
  <a:themeElements>
    <a:clrScheme name="MnSCU2">
      <a:dk1>
        <a:sysClr val="windowText" lastClr="000000"/>
      </a:dk1>
      <a:lt1>
        <a:sysClr val="window" lastClr="FFFFFF"/>
      </a:lt1>
      <a:dk2>
        <a:srgbClr val="9D7218"/>
      </a:dk2>
      <a:lt2>
        <a:srgbClr val="EEECE1"/>
      </a:lt2>
      <a:accent1>
        <a:srgbClr val="1D69A4"/>
      </a:accent1>
      <a:accent2>
        <a:srgbClr val="6D3E7F"/>
      </a:accent2>
      <a:accent3>
        <a:srgbClr val="BAD132"/>
      </a:accent3>
      <a:accent4>
        <a:srgbClr val="D33320"/>
      </a:accent4>
      <a:accent5>
        <a:srgbClr val="BE891C"/>
      </a:accent5>
      <a:accent6>
        <a:srgbClr val="141313"/>
      </a:accent6>
      <a:hlink>
        <a:srgbClr val="0092D2"/>
      </a:hlink>
      <a:folHlink>
        <a:srgbClr val="8B1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MnSCUtemplate2013</Template>
  <TotalTime>662</TotalTime>
  <Words>569</Words>
  <Application>Microsoft Office PowerPoint</Application>
  <PresentationFormat>On-screen Show (4:3)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Frutiger LT 55 Roman</vt:lpstr>
      <vt:lpstr>Helvetica</vt:lpstr>
      <vt:lpstr>L Frutiger Light</vt:lpstr>
      <vt:lpstr>Wingdings</vt:lpstr>
      <vt:lpstr>MnSCUtemplate2013</vt:lpstr>
      <vt:lpstr>PowerPoint Presentation</vt:lpstr>
      <vt:lpstr>What is the Issue?</vt:lpstr>
      <vt:lpstr>Current status of State Authorization</vt:lpstr>
      <vt:lpstr>PowerPoint Presentation</vt:lpstr>
      <vt:lpstr>Goals of SARA</vt:lpstr>
      <vt:lpstr>Participation in SARA</vt:lpstr>
      <vt:lpstr>Current SARA Status</vt:lpstr>
      <vt:lpstr>Other States - SARA Status</vt:lpstr>
      <vt:lpstr>SARA Institutional Participation in MN</vt:lpstr>
      <vt:lpstr>SARA for Minnesota</vt:lpstr>
      <vt:lpstr>Contacts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Digby</dc:creator>
  <cp:lastModifiedBy>Todd Digby</cp:lastModifiedBy>
  <cp:revision>29</cp:revision>
  <cp:lastPrinted>2012-10-18T21:19:05Z</cp:lastPrinted>
  <dcterms:created xsi:type="dcterms:W3CDTF">2013-04-24T16:17:00Z</dcterms:created>
  <dcterms:modified xsi:type="dcterms:W3CDTF">2015-08-03T14:19:20Z</dcterms:modified>
</cp:coreProperties>
</file>