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2"/>
  </p:notesMasterIdLst>
  <p:sldIdLst>
    <p:sldId id="284" r:id="rId2"/>
    <p:sldId id="290" r:id="rId3"/>
    <p:sldId id="305" r:id="rId4"/>
    <p:sldId id="291" r:id="rId5"/>
    <p:sldId id="300" r:id="rId6"/>
    <p:sldId id="285" r:id="rId7"/>
    <p:sldId id="286" r:id="rId8"/>
    <p:sldId id="301" r:id="rId9"/>
    <p:sldId id="288" r:id="rId10"/>
    <p:sldId id="295" r:id="rId11"/>
    <p:sldId id="296" r:id="rId12"/>
    <p:sldId id="297" r:id="rId13"/>
    <p:sldId id="298" r:id="rId14"/>
    <p:sldId id="299" r:id="rId15"/>
    <p:sldId id="302" r:id="rId16"/>
    <p:sldId id="303" r:id="rId17"/>
    <p:sldId id="304" r:id="rId18"/>
    <p:sldId id="280" r:id="rId19"/>
    <p:sldId id="307" r:id="rId20"/>
    <p:sldId id="282" r:id="rId2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58399082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0" name="Shape 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393572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0" name="Shape 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393572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55" name="Shape 1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868227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1" name="Shape 1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225001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7" name="Shape 1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269723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3" name="Shape 20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483305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639676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639676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20" name="Shape 2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1361515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0"/>
        <p:cNvGrpSpPr/>
        <p:nvPr/>
      </p:nvGrpSpPr>
      <p:grpSpPr>
        <a:xfrm>
          <a:off x="0" y="0"/>
          <a:ext cx="0" cy="0"/>
          <a:chOff x="0" y="0"/>
          <a:chExt cx="0" cy="0"/>
        </a:xfrm>
      </p:grpSpPr>
      <p:pic>
        <p:nvPicPr>
          <p:cNvPr id="11" name="Shape 11"/>
          <p:cNvPicPr preferRelativeResize="0"/>
          <p:nvPr/>
        </p:nvPicPr>
        <p:blipFill>
          <a:blip r:embed="rId2">
            <a:alphaModFix/>
          </a:blip>
          <a:stretch>
            <a:fillRect/>
          </a:stretch>
        </p:blipFill>
        <p:spPr>
          <a:xfrm>
            <a:off x="0" y="0"/>
            <a:ext cx="9143998" cy="904874"/>
          </a:xfrm>
          <a:prstGeom prst="rect">
            <a:avLst/>
          </a:prstGeom>
          <a:noFill/>
          <a:ln>
            <a:noFill/>
          </a:ln>
        </p:spPr>
      </p:pic>
      <p:sp>
        <p:nvSpPr>
          <p:cNvPr id="12" name="Shape 12"/>
          <p:cNvSpPr txBox="1">
            <a:spLocks noGrp="1"/>
          </p:cNvSpPr>
          <p:nvPr>
            <p:ph type="body" idx="1"/>
          </p:nvPr>
        </p:nvSpPr>
        <p:spPr>
          <a:xfrm>
            <a:off x="457200" y="1600200"/>
            <a:ext cx="8229600" cy="4967574"/>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sz="1800"/>
            </a:lvl5pPr>
            <a:lvl6pPr rtl="0">
              <a:spcBef>
                <a:spcPts val="0"/>
              </a:spcBef>
              <a:defRPr sz="1800"/>
            </a:lvl6pPr>
            <a:lvl7pPr rtl="0">
              <a:spcBef>
                <a:spcPts val="0"/>
              </a:spcBef>
              <a:defRPr sz="1800"/>
            </a:lvl7pPr>
            <a:lvl8pPr rtl="0">
              <a:spcBef>
                <a:spcPts val="0"/>
              </a:spcBef>
              <a:defRPr sz="1800"/>
            </a:lvl8pPr>
            <a:lvl9pPr rtl="0">
              <a:spcBef>
                <a:spcPts val="0"/>
              </a:spcBef>
              <a:defRPr sz="1800"/>
            </a:lvl9pPr>
          </a:lstStyle>
          <a:p>
            <a:endParaRPr/>
          </a:p>
        </p:txBody>
      </p:sp>
      <p:pic>
        <p:nvPicPr>
          <p:cNvPr id="13" name="Shape 13"/>
          <p:cNvPicPr preferRelativeResize="0"/>
          <p:nvPr/>
        </p:nvPicPr>
        <p:blipFill>
          <a:blip r:embed="rId3">
            <a:alphaModFix/>
          </a:blip>
          <a:stretch>
            <a:fillRect/>
          </a:stretch>
        </p:blipFill>
        <p:spPr>
          <a:xfrm>
            <a:off x="8386550" y="6380325"/>
            <a:ext cx="662099" cy="370774"/>
          </a:xfrm>
          <a:prstGeom prst="rect">
            <a:avLst/>
          </a:prstGeom>
          <a:noFill/>
          <a:ln>
            <a:noFill/>
          </a:ln>
        </p:spPr>
      </p:pic>
      <p:sp>
        <p:nvSpPr>
          <p:cNvPr id="14" name="Shape 14"/>
          <p:cNvSpPr txBox="1">
            <a:spLocks noGrp="1"/>
          </p:cNvSpPr>
          <p:nvPr>
            <p:ph type="title"/>
          </p:nvPr>
        </p:nvSpPr>
        <p:spPr>
          <a:xfrm>
            <a:off x="457200" y="122245"/>
            <a:ext cx="8229600" cy="680699"/>
          </a:xfrm>
          <a:prstGeom prst="rect">
            <a:avLst/>
          </a:prstGeom>
          <a:noFill/>
          <a:ln>
            <a:noFill/>
          </a:ln>
        </p:spPr>
        <p:txBody>
          <a:bodyPr lIns="91425" tIns="91425" rIns="91425" bIns="91425" anchor="b" anchorCtr="0"/>
          <a:lstStyle>
            <a:lvl1pPr algn="l" rtl="0">
              <a:spcBef>
                <a:spcPts val="0"/>
              </a:spcBef>
              <a:buClr>
                <a:srgbClr val="FFFFFF"/>
              </a:buClr>
              <a:buSzPct val="100000"/>
              <a:buFont typeface="Arial"/>
              <a:buNone/>
              <a:defRPr sz="3600" b="1">
                <a:solidFill>
                  <a:srgbClr val="FFFFFF"/>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3"/>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1pPr>
            <a:lvl2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2pPr>
            <a:lvl3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3pPr>
            <a:lvl4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4pPr>
            <a:lvl5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5pPr>
            <a:lvl6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6pPr>
            <a:lvl7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7pPr>
            <a:lvl8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8pPr>
            <a:lvl9pPr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9pPr>
          </a:lstStyle>
          <a:p>
            <a:endParaRPr/>
          </a:p>
        </p:txBody>
      </p:sp>
      <p:sp>
        <p:nvSpPr>
          <p:cNvPr id="6" name="Shape 6"/>
          <p:cNvSpPr txBox="1">
            <a:spLocks noGrp="1"/>
          </p:cNvSpPr>
          <p:nvPr>
            <p:ph type="body" idx="1"/>
          </p:nvPr>
        </p:nvSpPr>
        <p:spPr>
          <a:xfrm>
            <a:off x="457200" y="1600200"/>
            <a:ext cx="8229600" cy="4967574"/>
          </a:xfrm>
          <a:prstGeom prst="rect">
            <a:avLst/>
          </a:prstGeom>
          <a:noFill/>
          <a:ln>
            <a:noFill/>
          </a:ln>
        </p:spPr>
        <p:txBody>
          <a:bodyPr lIns="91425" tIns="91425" rIns="91425" bIns="91425" anchor="t" anchorCtr="0"/>
          <a:lstStyle>
            <a:lvl1pPr algn="l" rtl="0">
              <a:spcBef>
                <a:spcPts val="600"/>
              </a:spcBef>
              <a:buClr>
                <a:schemeClr val="dk1"/>
              </a:buClr>
              <a:buSzPct val="100000"/>
              <a:buFont typeface="Arial"/>
              <a:buChar char="●"/>
              <a:defRPr sz="3000" b="0" i="0" u="none" strike="noStrike" cap="none" baseline="0">
                <a:solidFill>
                  <a:schemeClr val="dk1"/>
                </a:solidFill>
                <a:latin typeface="Arial"/>
                <a:ea typeface="Arial"/>
                <a:cs typeface="Arial"/>
                <a:sym typeface="Arial"/>
              </a:defRPr>
            </a:lvl1pPr>
            <a:lvl2pPr algn="l" rtl="0">
              <a:spcBef>
                <a:spcPts val="480"/>
              </a:spcBef>
              <a:buClr>
                <a:schemeClr val="dk1"/>
              </a:buClr>
              <a:buSzPct val="100000"/>
              <a:buFont typeface="Courier New"/>
              <a:buChar char="o"/>
              <a:defRPr sz="2400" b="0" i="0" u="none" strike="noStrike" cap="none" baseline="0">
                <a:solidFill>
                  <a:schemeClr val="dk1"/>
                </a:solidFill>
                <a:latin typeface="Arial"/>
                <a:ea typeface="Arial"/>
                <a:cs typeface="Arial"/>
                <a:sym typeface="Arial"/>
              </a:defRPr>
            </a:lvl2pPr>
            <a:lvl3pPr algn="l" rtl="0">
              <a:spcBef>
                <a:spcPts val="480"/>
              </a:spcBef>
              <a:buClr>
                <a:schemeClr val="dk1"/>
              </a:buClr>
              <a:buSzPct val="100000"/>
              <a:buFont typeface="Wingdings"/>
              <a:buChar char="§"/>
              <a:defRPr sz="2400" b="0" i="0" u="none" strike="noStrike" cap="none" baseline="0">
                <a:solidFill>
                  <a:schemeClr val="dk1"/>
                </a:solidFill>
                <a:latin typeface="Arial"/>
                <a:ea typeface="Arial"/>
                <a:cs typeface="Arial"/>
                <a:sym typeface="Arial"/>
              </a:defRPr>
            </a:lvl3pPr>
            <a:lvl4pPr algn="l" rtl="0">
              <a:spcBef>
                <a:spcPts val="360"/>
              </a:spcBef>
              <a:buClr>
                <a:schemeClr val="dk1"/>
              </a:buClr>
              <a:buSzPct val="100000"/>
              <a:buFont typeface="Arial"/>
              <a:buChar char="●"/>
              <a:defRPr sz="1800" b="0" i="0" u="none" strike="noStrike" cap="none" baseline="0">
                <a:solidFill>
                  <a:schemeClr val="dk1"/>
                </a:solidFill>
                <a:latin typeface="Arial"/>
                <a:ea typeface="Arial"/>
                <a:cs typeface="Arial"/>
                <a:sym typeface="Arial"/>
              </a:defRPr>
            </a:lvl4pPr>
            <a:lvl5pPr algn="l" rtl="0">
              <a:spcBef>
                <a:spcPts val="360"/>
              </a:spcBef>
              <a:buClr>
                <a:schemeClr val="dk1"/>
              </a:buClr>
              <a:buSzPct val="100000"/>
              <a:buFont typeface="Courier New"/>
              <a:buChar char="o"/>
              <a:defRPr sz="1800" b="0" i="0" u="none" strike="noStrike" cap="none" baseline="0">
                <a:solidFill>
                  <a:schemeClr val="dk1"/>
                </a:solidFill>
                <a:latin typeface="Arial"/>
                <a:ea typeface="Arial"/>
                <a:cs typeface="Arial"/>
                <a:sym typeface="Arial"/>
              </a:defRPr>
            </a:lvl5pPr>
            <a:lvl6pPr algn="l" rtl="0">
              <a:spcBef>
                <a:spcPts val="360"/>
              </a:spcBef>
              <a:buClr>
                <a:schemeClr val="dk1"/>
              </a:buClr>
              <a:buSzPct val="100000"/>
              <a:buFont typeface="Wingdings"/>
              <a:buChar char="§"/>
              <a:defRPr sz="1800" b="0" i="0" u="none" strike="noStrike" cap="none" baseline="0">
                <a:solidFill>
                  <a:schemeClr val="dk1"/>
                </a:solidFill>
                <a:latin typeface="Arial"/>
                <a:ea typeface="Arial"/>
                <a:cs typeface="Arial"/>
                <a:sym typeface="Arial"/>
              </a:defRPr>
            </a:lvl6pPr>
            <a:lvl7pPr algn="l" rtl="0">
              <a:spcBef>
                <a:spcPts val="360"/>
              </a:spcBef>
              <a:buClr>
                <a:schemeClr val="dk1"/>
              </a:buClr>
              <a:buSzPct val="100000"/>
              <a:buFont typeface="Arial"/>
              <a:buChar char="●"/>
              <a:defRPr sz="1800" b="0" i="0" u="none" strike="noStrike" cap="none" baseline="0">
                <a:solidFill>
                  <a:schemeClr val="dk1"/>
                </a:solidFill>
                <a:latin typeface="Arial"/>
                <a:ea typeface="Arial"/>
                <a:cs typeface="Arial"/>
                <a:sym typeface="Arial"/>
              </a:defRPr>
            </a:lvl7pPr>
            <a:lvl8pPr algn="l" rtl="0">
              <a:spcBef>
                <a:spcPts val="360"/>
              </a:spcBef>
              <a:buClr>
                <a:schemeClr val="dk1"/>
              </a:buClr>
              <a:buSzPct val="100000"/>
              <a:buFont typeface="Courier New"/>
              <a:buChar char="o"/>
              <a:defRPr sz="1800" b="0" i="0" u="none" strike="noStrike" cap="none" baseline="0">
                <a:solidFill>
                  <a:schemeClr val="dk1"/>
                </a:solidFill>
                <a:latin typeface="Arial"/>
                <a:ea typeface="Arial"/>
                <a:cs typeface="Arial"/>
                <a:sym typeface="Arial"/>
              </a:defRPr>
            </a:lvl8pPr>
            <a:lvl9pPr algn="l" rtl="0">
              <a:spcBef>
                <a:spcPts val="360"/>
              </a:spcBef>
              <a:buClr>
                <a:schemeClr val="dk1"/>
              </a:buClr>
              <a:buSzPct val="100000"/>
              <a:buFont typeface="Wingdings"/>
              <a:buChar char="§"/>
              <a:defRPr sz="1800" b="0" i="0" u="none" strike="noStrike" cap="none" baseline="0">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mailto:klimes@umn.edu" TargetMode="External"/><Relationship Id="rId4" Type="http://schemas.openxmlformats.org/officeDocument/2006/relationships/hyperlink" Target="mailto:broth001@umn.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proctoru.com/howitworks.php"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Minnesota eLearning Summ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39" y="883162"/>
            <a:ext cx="8900161" cy="198201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22515" y="3258954"/>
            <a:ext cx="8029302" cy="3560975"/>
          </a:xfrm>
          <a:prstGeom prst="rect">
            <a:avLst/>
          </a:prstGeom>
        </p:spPr>
        <p:txBody>
          <a:bodyPr wrap="square">
            <a:spAutoFit/>
          </a:bodyPr>
          <a:lstStyle/>
          <a:p>
            <a:pPr algn="ctr">
              <a:lnSpc>
                <a:spcPct val="115000"/>
              </a:lnSpc>
            </a:pPr>
            <a:r>
              <a:rPr lang="en-US" sz="3200" b="1" dirty="0" smtClean="0">
                <a:latin typeface="Times New Roman" panose="02020603050405020304" pitchFamily="18" charset="0"/>
                <a:ea typeface="Times New Roman" panose="02020603050405020304" pitchFamily="18" charset="0"/>
              </a:rPr>
              <a:t>Delivering </a:t>
            </a:r>
            <a:r>
              <a:rPr lang="en-US" sz="3200" b="1" dirty="0">
                <a:latin typeface="Times New Roman" panose="02020603050405020304" pitchFamily="18" charset="0"/>
                <a:ea typeface="Times New Roman" panose="02020603050405020304" pitchFamily="18" charset="0"/>
              </a:rPr>
              <a:t>Online Exams Through </a:t>
            </a:r>
            <a:r>
              <a:rPr lang="en-US" sz="3200" b="1" dirty="0" smtClean="0">
                <a:latin typeface="Times New Roman" panose="02020603050405020304" pitchFamily="18" charset="0"/>
                <a:ea typeface="Times New Roman" panose="02020603050405020304" pitchFamily="18" charset="0"/>
              </a:rPr>
              <a:t>ProctorU</a:t>
            </a:r>
          </a:p>
          <a:p>
            <a:pPr algn="ctr">
              <a:lnSpc>
                <a:spcPct val="115000"/>
              </a:lnSpc>
            </a:pPr>
            <a:endParaRPr lang="en-US" sz="2400" dirty="0" smtClean="0">
              <a:effectLst/>
              <a:latin typeface="Times New Roman" panose="02020603050405020304" pitchFamily="18" charset="0"/>
              <a:ea typeface="Calibri" panose="020F0502020204030204" pitchFamily="34" charset="0"/>
            </a:endParaRPr>
          </a:p>
          <a:p>
            <a:pPr algn="ctr">
              <a:lnSpc>
                <a:spcPct val="115000"/>
              </a:lnSpc>
            </a:pPr>
            <a:r>
              <a:rPr lang="en-US" sz="2400" dirty="0" smtClean="0">
                <a:effectLst/>
                <a:latin typeface="Times New Roman" panose="02020603050405020304" pitchFamily="18" charset="0"/>
                <a:ea typeface="Calibri" panose="020F0502020204030204" pitchFamily="34" charset="0"/>
              </a:rPr>
              <a:t>Thomas Brothen and Bonnie </a:t>
            </a:r>
            <a:r>
              <a:rPr lang="en-US" sz="2400" dirty="0" err="1" smtClean="0">
                <a:effectLst/>
                <a:latin typeface="Times New Roman" panose="02020603050405020304" pitchFamily="18" charset="0"/>
                <a:ea typeface="Calibri" panose="020F0502020204030204" pitchFamily="34" charset="0"/>
              </a:rPr>
              <a:t>Klimes</a:t>
            </a:r>
            <a:r>
              <a:rPr lang="en-US" sz="2400" dirty="0" err="1" smtClean="0">
                <a:latin typeface="Times New Roman" panose="02020603050405020304" pitchFamily="18" charset="0"/>
                <a:ea typeface="Calibri" panose="020F0502020204030204" pitchFamily="34" charset="0"/>
              </a:rPr>
              <a:t>-Dougan</a:t>
            </a:r>
            <a:endParaRPr lang="en-US" sz="2400" dirty="0" smtClean="0">
              <a:latin typeface="Times New Roman" panose="02020603050405020304" pitchFamily="18" charset="0"/>
              <a:ea typeface="Calibri" panose="020F0502020204030204" pitchFamily="34" charset="0"/>
            </a:endParaRPr>
          </a:p>
          <a:p>
            <a:pPr algn="ctr">
              <a:lnSpc>
                <a:spcPct val="115000"/>
              </a:lnSpc>
            </a:pPr>
            <a:r>
              <a:rPr lang="en-US" sz="2400" dirty="0" smtClean="0">
                <a:effectLst/>
                <a:latin typeface="Times New Roman" panose="02020603050405020304" pitchFamily="18" charset="0"/>
                <a:ea typeface="Calibri" panose="020F0502020204030204" pitchFamily="34" charset="0"/>
              </a:rPr>
              <a:t>Department of Psychology</a:t>
            </a:r>
          </a:p>
          <a:p>
            <a:pPr algn="ctr">
              <a:lnSpc>
                <a:spcPct val="115000"/>
              </a:lnSpc>
            </a:pPr>
            <a:r>
              <a:rPr lang="en-US" sz="2400" dirty="0" smtClean="0">
                <a:latin typeface="Times New Roman" panose="02020603050405020304" pitchFamily="18" charset="0"/>
                <a:ea typeface="Calibri" panose="020F0502020204030204" pitchFamily="34" charset="0"/>
              </a:rPr>
              <a:t>University of Minnesota</a:t>
            </a:r>
          </a:p>
          <a:p>
            <a:pPr algn="ctr">
              <a:lnSpc>
                <a:spcPct val="115000"/>
              </a:lnSpc>
            </a:pPr>
            <a:endParaRPr lang="en-US" sz="2400" dirty="0" smtClean="0">
              <a:latin typeface="Times New Roman" panose="02020603050405020304" pitchFamily="18" charset="0"/>
              <a:ea typeface="Calibri" panose="020F0502020204030204" pitchFamily="34" charset="0"/>
            </a:endParaRPr>
          </a:p>
          <a:p>
            <a:pPr algn="ctr">
              <a:lnSpc>
                <a:spcPct val="115000"/>
              </a:lnSpc>
            </a:pPr>
            <a:r>
              <a:rPr lang="en-US" sz="2000" dirty="0" smtClean="0">
                <a:latin typeface="Times New Roman" panose="02020603050405020304" pitchFamily="18" charset="0"/>
                <a:ea typeface="Times New Roman" panose="02020603050405020304" pitchFamily="18" charset="0"/>
              </a:rPr>
              <a:t>July </a:t>
            </a:r>
            <a:r>
              <a:rPr lang="en-US" sz="2000" dirty="0">
                <a:latin typeface="Times New Roman" panose="02020603050405020304" pitchFamily="18" charset="0"/>
                <a:ea typeface="Times New Roman" panose="02020603050405020304" pitchFamily="18" charset="0"/>
              </a:rPr>
              <a:t>29-30, 2015</a:t>
            </a:r>
          </a:p>
          <a:p>
            <a:pPr algn="ctr">
              <a:lnSpc>
                <a:spcPct val="115000"/>
              </a:lnSpc>
            </a:pPr>
            <a:endParaRPr lang="en-US"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391060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 y="122244"/>
            <a:ext cx="8778240" cy="887949"/>
          </a:xfrm>
        </p:spPr>
        <p:txBody>
          <a:bodyPr/>
          <a:lstStyle/>
          <a:p>
            <a:pPr algn="ctr"/>
            <a:r>
              <a:rPr lang="en-US" sz="3200" dirty="0" smtClean="0">
                <a:latin typeface="Times New Roman" panose="02020603050405020304" pitchFamily="18" charset="0"/>
                <a:cs typeface="Times New Roman" panose="02020603050405020304" pitchFamily="18" charset="0"/>
              </a:rPr>
              <a:t>Variables Correlated with ProctorU Choice</a:t>
            </a:r>
            <a:endParaRPr lang="en-US" sz="32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07028896"/>
              </p:ext>
            </p:extLst>
          </p:nvPr>
        </p:nvGraphicFramePr>
        <p:xfrm>
          <a:off x="2031998" y="2203269"/>
          <a:ext cx="5080003" cy="3840478"/>
        </p:xfrm>
        <a:graphic>
          <a:graphicData uri="http://schemas.openxmlformats.org/drawingml/2006/table">
            <a:tbl>
              <a:tblPr/>
              <a:tblGrid>
                <a:gridCol w="1244504"/>
                <a:gridCol w="1244504"/>
                <a:gridCol w="670116"/>
                <a:gridCol w="641336"/>
                <a:gridCol w="641336"/>
                <a:gridCol w="638207"/>
              </a:tblGrid>
              <a:tr h="287811">
                <a:tc gridSpan="6">
                  <a:txBody>
                    <a:bodyPr/>
                    <a:lstStyle/>
                    <a:p>
                      <a:pPr marL="38100" marR="38100">
                        <a:lnSpc>
                          <a:spcPts val="1600"/>
                        </a:lnSpc>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Correlation Matrix for Key Variables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5622">
                <a:tc gridSpan="2">
                  <a:txBody>
                    <a:bodyPr/>
                    <a:lstStyle/>
                    <a:p>
                      <a:pPr marL="0" marR="0">
                        <a:lnSpc>
                          <a:spcPct val="107000"/>
                        </a:lnSpc>
                        <a:spcBef>
                          <a:spcPts val="0"/>
                        </a:spcBef>
                        <a:spcAft>
                          <a:spcPts val="0"/>
                        </a:spcAft>
                      </a:pPr>
                      <a:r>
                        <a:rPr lang="en-US" sz="12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38100" marR="38100" algn="ct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CumGPA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TransferCr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ExamZ</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rowSpan="3">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ProctorU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Pearson Correlation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-.130</a:t>
                      </a:r>
                      <a:r>
                        <a:rPr lang="en-US" sz="900"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.127</a:t>
                      </a:r>
                      <a:r>
                        <a:rPr lang="en-US" sz="900"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-.104</a:t>
                      </a:r>
                      <a:r>
                        <a:rPr lang="en-US" sz="900"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Sig. (2-tailed)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653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606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rowSpan="3">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CumGPA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Pearson Correlation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-.142</a:t>
                      </a:r>
                      <a:r>
                        <a:rPr lang="en-US" sz="900"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.582</a:t>
                      </a:r>
                      <a:r>
                        <a:rPr lang="en-US" sz="900"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Sig. (2-tailed)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07000"/>
                        </a:lnSpc>
                        <a:spcBef>
                          <a:spcPts val="0"/>
                        </a:spcBef>
                        <a:spcAft>
                          <a:spcPts val="0"/>
                        </a:spcAft>
                      </a:pPr>
                      <a:r>
                        <a:rPr lang="en-US" sz="12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386746">
                <a:tc rowSpan="3">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Transfer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Pearson Correlation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-.223</a:t>
                      </a:r>
                      <a:r>
                        <a:rPr lang="en-US" sz="900"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Sig. (2-tailed)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07000"/>
                        </a:lnSpc>
                        <a:spcBef>
                          <a:spcPts val="0"/>
                        </a:spcBef>
                        <a:spcAft>
                          <a:spcPts val="0"/>
                        </a:spcAft>
                      </a:pPr>
                      <a:r>
                        <a:rPr lang="en-US" sz="12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a:noFill/>
                    </a:lnR>
                    <a:lnT>
                      <a:noFill/>
                    </a:lnT>
                    <a:lnB>
                      <a:noFill/>
                    </a:lnB>
                  </a:tcPr>
                </a:tc>
              </a:tr>
              <a:tr h="287811">
                <a:tc gridSpan="6">
                  <a:txBody>
                    <a:bodyPr/>
                    <a:lstStyle/>
                    <a:p>
                      <a:pPr marL="38100" marR="38100">
                        <a:lnSpc>
                          <a:spcPts val="1600"/>
                        </a:lnSpc>
                        <a:spcBef>
                          <a:spcPts val="0"/>
                        </a:spcBef>
                        <a:spcAft>
                          <a:spcPts val="0"/>
                        </a:spcAft>
                      </a:pPr>
                      <a:r>
                        <a:rPr lang="en-US" sz="9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Correlation is significant at the 0.01 level (2-tailed).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Rectangle 1"/>
          <p:cNvSpPr>
            <a:spLocks noGrp="1" noChangeArrowheads="1"/>
          </p:cNvSpPr>
          <p:nvPr>
            <p:ph type="body" idx="1"/>
          </p:nvPr>
        </p:nvSpPr>
        <p:spPr bwMode="auto">
          <a:xfrm>
            <a:off x="-1" y="1600200"/>
            <a:ext cx="9144001" cy="496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41510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5131" y="122245"/>
            <a:ext cx="8612778" cy="680699"/>
          </a:xfrm>
        </p:spPr>
        <p:txBody>
          <a:bodyPr/>
          <a:lstStyle/>
          <a:p>
            <a:pPr algn="ctr"/>
            <a:r>
              <a:rPr lang="en-US" sz="3200" dirty="0" smtClean="0">
                <a:latin typeface="Times New Roman" panose="02020603050405020304" pitchFamily="18" charset="0"/>
                <a:cs typeface="Times New Roman" panose="02020603050405020304" pitchFamily="18" charset="0"/>
              </a:rPr>
              <a:t>Linear Regression Predicting Exam Score</a:t>
            </a:r>
            <a:endParaRPr lang="en-US" sz="32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33910868"/>
              </p:ext>
            </p:extLst>
          </p:nvPr>
        </p:nvGraphicFramePr>
        <p:xfrm>
          <a:off x="2002971" y="2908662"/>
          <a:ext cx="5155475" cy="2290355"/>
        </p:xfrm>
        <a:graphic>
          <a:graphicData uri="http://schemas.openxmlformats.org/drawingml/2006/table">
            <a:tbl>
              <a:tblPr/>
              <a:tblGrid>
                <a:gridCol w="701759"/>
                <a:gridCol w="903351"/>
                <a:gridCol w="958079"/>
                <a:gridCol w="1296143"/>
                <a:gridCol w="1296143"/>
              </a:tblGrid>
              <a:tr h="441780">
                <a:tc gridSpan="5">
                  <a:txBody>
                    <a:bodyPr/>
                    <a:lstStyle/>
                    <a:p>
                      <a:pPr marL="38100" marR="38100">
                        <a:lnSpc>
                          <a:spcPts val="1600"/>
                        </a:lnSpc>
                        <a:spcBef>
                          <a:spcPts val="0"/>
                        </a:spcBef>
                        <a:spcAft>
                          <a:spcPts val="0"/>
                        </a:spcAft>
                      </a:pPr>
                      <a:r>
                        <a:rPr lang="en-US"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Model Summary: GPA and Transfer Credits entered, ProctorU choice dropped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21253">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Model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 Square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Adjusted R Square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Std. Error of the Estimate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310627">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.578</a:t>
                      </a:r>
                      <a:r>
                        <a:rPr lang="en-US" sz="1200" baseline="30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.81117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295441">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.597</a:t>
                      </a:r>
                      <a:r>
                        <a:rPr lang="en-US" sz="1200" baseline="30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.79851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r h="310627">
                <a:tc gridSpan="5">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Predictors: (Constant), CumGPA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28575"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0627">
                <a:tc gridSpan="5">
                  <a:txBody>
                    <a:bodyPr/>
                    <a:lstStyle/>
                    <a:p>
                      <a:pPr marL="38100" marR="38100">
                        <a:lnSpc>
                          <a:spcPts val="16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 Predictors: (Constant),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CumGPA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Transfer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Rectangle 1"/>
          <p:cNvSpPr>
            <a:spLocks noGrp="1" noChangeArrowheads="1"/>
          </p:cNvSpPr>
          <p:nvPr>
            <p:ph type="body" idx="1"/>
          </p:nvPr>
        </p:nvSpPr>
        <p:spPr bwMode="auto">
          <a:xfrm>
            <a:off x="96917" y="1313225"/>
            <a:ext cx="8980505" cy="5400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2239792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a:spLocks noGrp="1"/>
          </p:cNvSpPr>
          <p:nvPr>
            <p:ph type="title"/>
          </p:nvPr>
        </p:nvSpPr>
        <p:spPr>
          <a:xfrm>
            <a:off x="457200" y="122245"/>
            <a:ext cx="8229600" cy="680699"/>
          </a:xfrm>
          <a:prstGeom prst="rect">
            <a:avLst/>
          </a:prstGeom>
        </p:spPr>
        <p:txBody>
          <a:bodyPr lIns="91425" tIns="91425" rIns="91425" bIns="91425" anchor="b" anchorCtr="0">
            <a:noAutofit/>
          </a:bodyPr>
          <a:lstStyle/>
          <a:p>
            <a:pPr algn="ctr">
              <a:spcBef>
                <a:spcPts val="0"/>
              </a:spcBef>
              <a:buNone/>
            </a:pPr>
            <a:r>
              <a:rPr lang="en" dirty="0">
                <a:latin typeface="Times New Roman" panose="02020603050405020304" pitchFamily="18" charset="0"/>
                <a:cs typeface="Times New Roman" panose="02020603050405020304" pitchFamily="18" charset="0"/>
              </a:rPr>
              <a:t>Course Evaluation </a:t>
            </a:r>
            <a:r>
              <a:rPr lang="en" dirty="0" smtClean="0">
                <a:latin typeface="Times New Roman" panose="02020603050405020304" pitchFamily="18" charset="0"/>
                <a:cs typeface="Times New Roman" panose="02020603050405020304" pitchFamily="18" charset="0"/>
              </a:rPr>
              <a:t>Item</a:t>
            </a:r>
            <a:endParaRPr lang="en" dirty="0">
              <a:latin typeface="Times New Roman" panose="02020603050405020304" pitchFamily="18" charset="0"/>
              <a:cs typeface="Times New Roman" panose="02020603050405020304" pitchFamily="18" charset="0"/>
            </a:endParaRPr>
          </a:p>
        </p:txBody>
      </p:sp>
      <p:sp>
        <p:nvSpPr>
          <p:cNvPr id="188" name="Shape 188"/>
          <p:cNvSpPr txBox="1">
            <a:spLocks noGrp="1"/>
          </p:cNvSpPr>
          <p:nvPr>
            <p:ph type="body" idx="1"/>
          </p:nvPr>
        </p:nvSpPr>
        <p:spPr>
          <a:xfrm>
            <a:off x="457200" y="1538000"/>
            <a:ext cx="7918499" cy="4967700"/>
          </a:xfrm>
          <a:prstGeom prst="rect">
            <a:avLst/>
          </a:prstGeom>
        </p:spPr>
        <p:txBody>
          <a:bodyPr lIns="91425" tIns="91425" rIns="91425" bIns="91425" anchor="t" anchorCtr="0">
            <a:noAutofit/>
          </a:bodyPr>
          <a:lstStyle/>
          <a:p>
            <a:pPr>
              <a:spcBef>
                <a:spcPts val="0"/>
              </a:spcBef>
              <a:buNone/>
            </a:pPr>
            <a:r>
              <a:rPr lang="en" dirty="0">
                <a:latin typeface="Times New Roman" panose="02020603050405020304" pitchFamily="18" charset="0"/>
                <a:cs typeface="Times New Roman" panose="02020603050405020304" pitchFamily="18" charset="0"/>
              </a:rPr>
              <a:t>The Final Exam was available to you off campus through ProctorU. Please tell me why or why not you chose that option and if you did, please tell me about your experience.</a:t>
            </a:r>
          </a:p>
        </p:txBody>
      </p:sp>
    </p:spTree>
    <p:extLst>
      <p:ext uri="{BB962C8B-B14F-4D97-AF65-F5344CB8AC3E}">
        <p14:creationId xmlns:p14="http://schemas.microsoft.com/office/powerpoint/2010/main" val="4054221063"/>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Shape 193"/>
          <p:cNvSpPr txBox="1">
            <a:spLocks noGrp="1"/>
          </p:cNvSpPr>
          <p:nvPr>
            <p:ph type="title"/>
          </p:nvPr>
        </p:nvSpPr>
        <p:spPr>
          <a:xfrm>
            <a:off x="457200" y="122245"/>
            <a:ext cx="8229600" cy="680699"/>
          </a:xfrm>
          <a:prstGeom prst="rect">
            <a:avLst/>
          </a:prstGeom>
        </p:spPr>
        <p:txBody>
          <a:bodyPr lIns="91425" tIns="91425" rIns="91425" bIns="91425" anchor="b" anchorCtr="0">
            <a:noAutofit/>
          </a:bodyPr>
          <a:lstStyle/>
          <a:p>
            <a:pPr lvl="0" algn="ctr" rtl="0">
              <a:lnSpc>
                <a:spcPct val="115000"/>
              </a:lnSpc>
              <a:spcBef>
                <a:spcPts val="0"/>
              </a:spcBef>
              <a:buNone/>
            </a:pPr>
            <a:endParaRPr dirty="0"/>
          </a:p>
          <a:p>
            <a:pPr lvl="0" algn="ctr" rtl="0">
              <a:lnSpc>
                <a:spcPct val="115000"/>
              </a:lnSpc>
              <a:spcBef>
                <a:spcPts val="0"/>
              </a:spcBef>
              <a:buNone/>
            </a:pPr>
            <a:endParaRPr dirty="0"/>
          </a:p>
          <a:p>
            <a:pPr lvl="0" algn="ctr" rtl="0">
              <a:lnSpc>
                <a:spcPct val="115000"/>
              </a:lnSpc>
              <a:spcBef>
                <a:spcPts val="0"/>
              </a:spcBef>
              <a:buNone/>
            </a:pPr>
            <a:endParaRPr dirty="0"/>
          </a:p>
          <a:p>
            <a:pPr lvl="0" algn="ctr" rtl="0">
              <a:lnSpc>
                <a:spcPct val="115000"/>
              </a:lnSpc>
              <a:spcBef>
                <a:spcPts val="0"/>
              </a:spcBef>
              <a:buNone/>
            </a:pPr>
            <a:endParaRPr dirty="0"/>
          </a:p>
          <a:p>
            <a:pPr lvl="0" algn="ctr" rtl="0">
              <a:lnSpc>
                <a:spcPct val="115000"/>
              </a:lnSpc>
              <a:spcBef>
                <a:spcPts val="0"/>
              </a:spcBef>
              <a:buClr>
                <a:schemeClr val="dk1"/>
              </a:buClr>
              <a:buFont typeface="Arial"/>
              <a:buNone/>
            </a:pPr>
            <a:endParaRPr dirty="0"/>
          </a:p>
          <a:p>
            <a:pPr marL="0" indent="0" algn="ctr">
              <a:spcBef>
                <a:spcPts val="0"/>
              </a:spcBef>
              <a:buNone/>
            </a:pPr>
            <a:r>
              <a:rPr lang="en" dirty="0" smtClean="0"/>
              <a:t>  Previous Research Results</a:t>
            </a:r>
            <a:endParaRPr lang="en" dirty="0"/>
          </a:p>
        </p:txBody>
      </p:sp>
      <p:sp>
        <p:nvSpPr>
          <p:cNvPr id="194" name="Shape 194"/>
          <p:cNvSpPr txBox="1">
            <a:spLocks noGrp="1"/>
          </p:cNvSpPr>
          <p:nvPr>
            <p:ph type="body" idx="1"/>
          </p:nvPr>
        </p:nvSpPr>
        <p:spPr>
          <a:xfrm>
            <a:off x="457200" y="1045029"/>
            <a:ext cx="8229600" cy="5522871"/>
          </a:xfrm>
          <a:prstGeom prst="rect">
            <a:avLst/>
          </a:prstGeom>
        </p:spPr>
        <p:txBody>
          <a:bodyPr lIns="91425" tIns="91425" rIns="91425" bIns="91425" anchor="t" anchorCtr="0">
            <a:noAutofit/>
          </a:bodyPr>
          <a:lstStyle/>
          <a:p>
            <a:pPr marL="38100">
              <a:lnSpc>
                <a:spcPct val="115000"/>
              </a:lnSpc>
              <a:buNone/>
            </a:pPr>
            <a:r>
              <a:rPr lang="en" sz="2800" dirty="0">
                <a:latin typeface="Times New Roman" panose="02020603050405020304" pitchFamily="18" charset="0"/>
                <a:cs typeface="Times New Roman" panose="02020603050405020304" pitchFamily="18" charset="0"/>
              </a:rPr>
              <a:t>Reasons for </a:t>
            </a:r>
            <a:r>
              <a:rPr lang="en" sz="2800" b="1" dirty="0">
                <a:latin typeface="Times New Roman" panose="02020603050405020304" pitchFamily="18" charset="0"/>
                <a:cs typeface="Times New Roman" panose="02020603050405020304" pitchFamily="18" charset="0"/>
              </a:rPr>
              <a:t>Not</a:t>
            </a:r>
            <a:r>
              <a:rPr lang="en" sz="2800" dirty="0">
                <a:latin typeface="Times New Roman" panose="02020603050405020304" pitchFamily="18" charset="0"/>
                <a:cs typeface="Times New Roman" panose="02020603050405020304" pitchFamily="18" charset="0"/>
              </a:rPr>
              <a:t> using </a:t>
            </a:r>
            <a:r>
              <a:rPr lang="en" sz="2800" dirty="0" smtClean="0">
                <a:latin typeface="Times New Roman" panose="02020603050405020304" pitchFamily="18" charset="0"/>
                <a:cs typeface="Times New Roman" panose="02020603050405020304" pitchFamily="18" charset="0"/>
              </a:rPr>
              <a:t>ProctorU:</a:t>
            </a:r>
          </a:p>
          <a:p>
            <a:pPr marL="457200" lvl="0" indent="-419100" rtl="0">
              <a:lnSpc>
                <a:spcPct val="115000"/>
              </a:lnSpc>
              <a:spcBef>
                <a:spcPts val="0"/>
              </a:spcBef>
              <a:buClr>
                <a:schemeClr val="dk1"/>
              </a:buClr>
              <a:buSzPct val="100000"/>
              <a:buFont typeface="Arial"/>
              <a:buChar char="●"/>
            </a:pPr>
            <a:r>
              <a:rPr lang="en" sz="2000" dirty="0" smtClean="0">
                <a:latin typeface="Times New Roman" panose="02020603050405020304" pitchFamily="18" charset="0"/>
                <a:cs typeface="Times New Roman" panose="02020603050405020304" pitchFamily="18" charset="0"/>
              </a:rPr>
              <a:t>Technical </a:t>
            </a:r>
            <a:r>
              <a:rPr lang="en" sz="2000" dirty="0">
                <a:latin typeface="Times New Roman" panose="02020603050405020304" pitchFamily="18" charset="0"/>
                <a:cs typeface="Times New Roman" panose="02020603050405020304" pitchFamily="18" charset="0"/>
              </a:rPr>
              <a:t>issues = 44% (e.g., my computer doesn’t have a camera)</a:t>
            </a:r>
          </a:p>
          <a:p>
            <a:pPr marL="457200" lvl="0" indent="-419100" rtl="0">
              <a:lnSpc>
                <a:spcPct val="115000"/>
              </a:lnSpc>
              <a:spcBef>
                <a:spcPts val="0"/>
              </a:spcBef>
              <a:buClr>
                <a:schemeClr val="dk1"/>
              </a:buClr>
              <a:buSzPct val="100000"/>
              <a:buFont typeface="Arial"/>
              <a:buChar char="●"/>
            </a:pPr>
            <a:r>
              <a:rPr lang="en" sz="2000" dirty="0">
                <a:latin typeface="Times New Roman" panose="02020603050405020304" pitchFamily="18" charset="0"/>
                <a:cs typeface="Times New Roman" panose="02020603050405020304" pitchFamily="18" charset="0"/>
              </a:rPr>
              <a:t>Easier on campus = 20% (e.g., I live in a dorm anyway)</a:t>
            </a:r>
          </a:p>
          <a:p>
            <a:pPr marL="457200" lvl="0" indent="-419100" rtl="0">
              <a:lnSpc>
                <a:spcPct val="115000"/>
              </a:lnSpc>
              <a:spcBef>
                <a:spcPts val="0"/>
              </a:spcBef>
              <a:buClr>
                <a:schemeClr val="dk1"/>
              </a:buClr>
              <a:buSzPct val="100000"/>
              <a:buFont typeface="Arial"/>
              <a:buChar char="●"/>
            </a:pPr>
            <a:r>
              <a:rPr lang="en" sz="2000" dirty="0">
                <a:latin typeface="Times New Roman" panose="02020603050405020304" pitchFamily="18" charset="0"/>
                <a:cs typeface="Times New Roman" panose="02020603050405020304" pitchFamily="18" charset="0"/>
              </a:rPr>
              <a:t>Weird to have someone watching = 18%</a:t>
            </a:r>
          </a:p>
          <a:p>
            <a:pPr marL="457200" lvl="0" indent="-419100" rtl="0">
              <a:lnSpc>
                <a:spcPct val="115000"/>
              </a:lnSpc>
              <a:spcBef>
                <a:spcPts val="0"/>
              </a:spcBef>
              <a:buClr>
                <a:schemeClr val="dk1"/>
              </a:buClr>
              <a:buSzPct val="100000"/>
              <a:buFont typeface="Arial"/>
              <a:buChar char="●"/>
            </a:pPr>
            <a:r>
              <a:rPr lang="en" sz="2000" dirty="0">
                <a:latin typeface="Times New Roman" panose="02020603050405020304" pitchFamily="18" charset="0"/>
                <a:cs typeface="Times New Roman" panose="02020603050405020304" pitchFamily="18" charset="0"/>
              </a:rPr>
              <a:t>Better at school = 18% (e.g., I do better with the pressure of an exam environment)</a:t>
            </a:r>
          </a:p>
          <a:p>
            <a:pPr rtl="0">
              <a:spcBef>
                <a:spcPts val="0"/>
              </a:spcBef>
              <a:buNone/>
            </a:pPr>
            <a:endParaRPr lang="en-US" dirty="0" smtClean="0"/>
          </a:p>
          <a:p>
            <a:pPr lvl="0">
              <a:buNone/>
            </a:pPr>
            <a:r>
              <a:rPr lang="en" sz="2800" dirty="0">
                <a:latin typeface="Times New Roman" panose="02020603050405020304" pitchFamily="18" charset="0"/>
                <a:cs typeface="Times New Roman" panose="02020603050405020304" pitchFamily="18" charset="0"/>
              </a:rPr>
              <a:t>Reasons </a:t>
            </a:r>
            <a:r>
              <a:rPr lang="en" sz="2800" b="1" dirty="0">
                <a:latin typeface="Times New Roman" panose="02020603050405020304" pitchFamily="18" charset="0"/>
                <a:cs typeface="Times New Roman" panose="02020603050405020304" pitchFamily="18" charset="0"/>
              </a:rPr>
              <a:t>FOR</a:t>
            </a:r>
            <a:r>
              <a:rPr lang="en" sz="2800" dirty="0">
                <a:latin typeface="Times New Roman" panose="02020603050405020304" pitchFamily="18" charset="0"/>
                <a:cs typeface="Times New Roman" panose="02020603050405020304" pitchFamily="18" charset="0"/>
              </a:rPr>
              <a:t> using </a:t>
            </a:r>
            <a:r>
              <a:rPr lang="en" sz="2800" dirty="0" smtClean="0">
                <a:latin typeface="Times New Roman" panose="02020603050405020304" pitchFamily="18" charset="0"/>
                <a:cs typeface="Times New Roman" panose="02020603050405020304" pitchFamily="18" charset="0"/>
              </a:rPr>
              <a:t>ProctorU</a:t>
            </a:r>
            <a:r>
              <a:rPr lang="en" sz="2800" dirty="0" smtClean="0">
                <a:solidFill>
                  <a:srgbClr val="000000"/>
                </a:solidFill>
                <a:latin typeface="Times New Roman" panose="02020603050405020304" pitchFamily="18" charset="0"/>
                <a:cs typeface="Times New Roman" panose="02020603050405020304" pitchFamily="18" charset="0"/>
              </a:rPr>
              <a:t>:</a:t>
            </a:r>
            <a:endParaRPr lang="en" sz="2800" dirty="0">
              <a:solidFill>
                <a:srgbClr val="000000"/>
              </a:solidFill>
              <a:latin typeface="Times New Roman" panose="02020603050405020304" pitchFamily="18" charset="0"/>
              <a:cs typeface="Times New Roman" panose="02020603050405020304" pitchFamily="18" charset="0"/>
            </a:endParaRPr>
          </a:p>
          <a:p>
            <a:pPr marL="457200" lvl="0" indent="-381000">
              <a:lnSpc>
                <a:spcPct val="115000"/>
              </a:lnSpc>
            </a:pPr>
            <a:r>
              <a:rPr lang="en" sz="2000" dirty="0">
                <a:latin typeface="Times New Roman" panose="02020603050405020304" pitchFamily="18" charset="0"/>
                <a:cs typeface="Times New Roman" panose="02020603050405020304" pitchFamily="18" charset="0"/>
              </a:rPr>
              <a:t>Easier at home=75% (e.g., I didn’t have to drive to campus)</a:t>
            </a:r>
          </a:p>
          <a:p>
            <a:pPr marL="457200" lvl="0" indent="-381000">
              <a:lnSpc>
                <a:spcPct val="115000"/>
              </a:lnSpc>
            </a:pPr>
            <a:r>
              <a:rPr lang="en" sz="2000" dirty="0">
                <a:latin typeface="Times New Roman" panose="02020603050405020304" pitchFamily="18" charset="0"/>
                <a:cs typeface="Times New Roman" panose="02020603050405020304" pitchFamily="18" charset="0"/>
              </a:rPr>
              <a:t>Better at home=20% (e.g., I thought I’d do better in the place that I learned the material)</a:t>
            </a:r>
          </a:p>
          <a:p>
            <a:pPr marL="457200" lvl="0" indent="-381000"/>
            <a:r>
              <a:rPr lang="en" sz="2000" dirty="0">
                <a:latin typeface="Times New Roman" panose="02020603050405020304" pitchFamily="18" charset="0"/>
                <a:ea typeface="Times New Roman"/>
                <a:cs typeface="Times New Roman" panose="02020603050405020304" pitchFamily="18" charset="0"/>
                <a:sym typeface="Times New Roman"/>
              </a:rPr>
              <a:t>Used, BUT had unexpected tech problems=5%</a:t>
            </a:r>
          </a:p>
          <a:p>
            <a:pPr>
              <a:buNone/>
            </a:pPr>
            <a:endParaRPr lang="en-US" dirty="0" smtClean="0"/>
          </a:p>
          <a:p>
            <a:pPr rtl="0">
              <a:spcBef>
                <a:spcPts val="0"/>
              </a:spcBef>
              <a:buNone/>
            </a:pPr>
            <a:endParaRPr dirty="0"/>
          </a:p>
        </p:txBody>
      </p:sp>
    </p:spTree>
    <p:extLst>
      <p:ext uri="{BB962C8B-B14F-4D97-AF65-F5344CB8AC3E}">
        <p14:creationId xmlns:p14="http://schemas.microsoft.com/office/powerpoint/2010/main" val="3969950129"/>
      </p:ext>
    </p:extLst>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Shape 199"/>
          <p:cNvSpPr txBox="1">
            <a:spLocks noGrp="1"/>
          </p:cNvSpPr>
          <p:nvPr>
            <p:ph type="title"/>
          </p:nvPr>
        </p:nvSpPr>
        <p:spPr>
          <a:xfrm>
            <a:off x="121920" y="122245"/>
            <a:ext cx="8865326" cy="680699"/>
          </a:xfrm>
          <a:prstGeom prst="rect">
            <a:avLst/>
          </a:prstGeom>
        </p:spPr>
        <p:txBody>
          <a:bodyPr lIns="91425" tIns="91425" rIns="91425" bIns="91425" anchor="b" anchorCtr="0">
            <a:noAutofit/>
          </a:bodyPr>
          <a:lstStyle/>
          <a:p>
            <a:pPr algn="ctr" rtl="0">
              <a:spcBef>
                <a:spcPts val="0"/>
              </a:spcBef>
              <a:buNone/>
            </a:pPr>
            <a:r>
              <a:rPr lang="en" dirty="0" smtClean="0">
                <a:latin typeface="Times New Roman" panose="02020603050405020304" pitchFamily="18" charset="0"/>
                <a:cs typeface="Times New Roman" panose="02020603050405020304" pitchFamily="18" charset="0"/>
              </a:rPr>
              <a:t>Results from Abnormal Psy Class Spring 15</a:t>
            </a:r>
            <a:endParaRPr lang="en" dirty="0">
              <a:latin typeface="Times New Roman" panose="02020603050405020304" pitchFamily="18" charset="0"/>
              <a:cs typeface="Times New Roman" panose="02020603050405020304" pitchFamily="18" charset="0"/>
            </a:endParaRPr>
          </a:p>
        </p:txBody>
      </p:sp>
      <p:sp>
        <p:nvSpPr>
          <p:cNvPr id="200" name="Shape 200"/>
          <p:cNvSpPr txBox="1">
            <a:spLocks noGrp="1"/>
          </p:cNvSpPr>
          <p:nvPr>
            <p:ph type="body" idx="1"/>
          </p:nvPr>
        </p:nvSpPr>
        <p:spPr>
          <a:xfrm>
            <a:off x="457200" y="984069"/>
            <a:ext cx="8229600" cy="5773782"/>
          </a:xfrm>
          <a:prstGeom prst="rect">
            <a:avLst/>
          </a:prstGeom>
        </p:spPr>
        <p:txBody>
          <a:bodyPr lIns="91425" tIns="91425" rIns="91425" bIns="91425" anchor="t" anchorCtr="0">
            <a:noAutofit/>
          </a:bodyPr>
          <a:lstStyle/>
          <a:p>
            <a:pPr rtl="0">
              <a:spcBef>
                <a:spcPts val="0"/>
              </a:spcBef>
              <a:buNone/>
            </a:pPr>
            <a:r>
              <a:rPr lang="en-US" sz="2400" dirty="0" err="1" smtClean="0">
                <a:latin typeface="Times New Roman" panose="02020603050405020304" pitchFamily="18" charset="0"/>
                <a:ea typeface="Times New Roman"/>
                <a:cs typeface="Times New Roman" panose="02020603050405020304" pitchFamily="18" charset="0"/>
                <a:sym typeface="Times New Roman"/>
              </a:rPr>
              <a:t>ProctorU</a:t>
            </a:r>
            <a:r>
              <a:rPr lang="en-US" sz="2400" dirty="0" smtClean="0">
                <a:latin typeface="Times New Roman" panose="02020603050405020304" pitchFamily="18" charset="0"/>
                <a:ea typeface="Times New Roman"/>
                <a:cs typeface="Times New Roman" panose="02020603050405020304" pitchFamily="18" charset="0"/>
                <a:sym typeface="Times New Roman"/>
              </a:rPr>
              <a:t> was a favorable experience (50% of students </a:t>
            </a:r>
            <a:r>
              <a:rPr lang="en-US" sz="2400" smtClean="0">
                <a:latin typeface="Times New Roman" panose="02020603050405020304" pitchFamily="18" charset="0"/>
                <a:ea typeface="Times New Roman"/>
                <a:cs typeface="Times New Roman" panose="02020603050405020304" pitchFamily="18" charset="0"/>
                <a:sym typeface="Times New Roman"/>
              </a:rPr>
              <a:t>using it)itProctorU</a:t>
            </a:r>
            <a:r>
              <a:rPr lang="en-US" sz="2400" dirty="0" smtClean="0">
                <a:latin typeface="Times New Roman" panose="02020603050405020304" pitchFamily="18" charset="0"/>
                <a:ea typeface="Times New Roman"/>
                <a:cs typeface="Times New Roman" panose="02020603050405020304" pitchFamily="18" charset="0"/>
                <a:sym typeface="Times New Roman"/>
              </a:rPr>
              <a:t> were favorable (e.g.)</a:t>
            </a:r>
          </a:p>
          <a:p>
            <a:r>
              <a:rPr lang="en-US" sz="1800" i="1" dirty="0" smtClean="0">
                <a:latin typeface="Times New Roman" panose="02020603050405020304" pitchFamily="18" charset="0"/>
                <a:cs typeface="Times New Roman" panose="02020603050405020304" pitchFamily="18" charset="0"/>
              </a:rPr>
              <a:t>“I loved the </a:t>
            </a:r>
            <a:r>
              <a:rPr lang="en-US" sz="1800" i="1" dirty="0" err="1" smtClean="0">
                <a:latin typeface="Times New Roman" panose="02020603050405020304" pitchFamily="18" charset="0"/>
                <a:cs typeface="Times New Roman" panose="02020603050405020304" pitchFamily="18" charset="0"/>
              </a:rPr>
              <a:t>ProctorU</a:t>
            </a:r>
            <a:r>
              <a:rPr lang="en-US" sz="1800" i="1" dirty="0" smtClean="0">
                <a:latin typeface="Times New Roman" panose="02020603050405020304" pitchFamily="18" charset="0"/>
                <a:cs typeface="Times New Roman" panose="02020603050405020304" pitchFamily="18" charset="0"/>
              </a:rPr>
              <a:t> option as I live two hours from the University.”</a:t>
            </a:r>
            <a:endParaRPr lang="en-US" sz="1800" dirty="0" smtClean="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Personally, I like the ProctorU. It saves so much time and gas to go to the campus.”</a:t>
            </a:r>
            <a:endParaRPr lang="en-US" sz="1800" dirty="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I liked it because they were more flexible with my schedule.”</a:t>
            </a:r>
            <a:endParaRPr lang="en-US" sz="1800" dirty="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I am a busy working adult so it was much easier for me to do it from home at a time that works for me.”</a:t>
            </a:r>
            <a:endParaRPr lang="en-US" sz="1800" dirty="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Taking my exam through ProctorU was less stressful than taking them with other students. Also, home environment makes it less stressful too.”</a:t>
            </a:r>
            <a:endParaRPr lang="en-US" sz="1800" dirty="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I chose ProctorU because I live too far from campus to feasibly come in. I appreciated the option to use ProctorU… It is convenient to stay home to take the online exams. The process was sometimes cumbersome but the proctors were generally professional and the technology worked adequately well.”</a:t>
            </a:r>
            <a:endParaRPr lang="en-US" sz="1800" dirty="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Taking my exam at home through ProctorU was more convenient. It was also better because I was familiar with my work space rather than in an office or random classroom</a:t>
            </a:r>
            <a:r>
              <a:rPr lang="en-US" sz="1800" i="1"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“The process of exams on campus gave me a lot of anxiety and I chose to take the last two exams through ProctorU. I love ProctorU! What a cool tool! I was so much more relaxed in my own home!”</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“I chose ProctorU, which was great for me. I live in CA, so I am glad I had this option.”</a:t>
            </a:r>
            <a:endParaRPr lang="en-US" sz="1800" dirty="0">
              <a:latin typeface="Times New Roman" panose="02020603050405020304" pitchFamily="18" charset="0"/>
              <a:cs typeface="Times New Roman" panose="02020603050405020304" pitchFamily="18" charset="0"/>
            </a:endParaRPr>
          </a:p>
          <a:p>
            <a:pPr rtl="0">
              <a:spcBef>
                <a:spcPts val="0"/>
              </a:spcBef>
              <a:buNone/>
            </a:pPr>
            <a:endParaRPr sz="2400" dirty="0">
              <a:latin typeface="Times New Roman" panose="02020603050405020304" pitchFamily="18" charset="0"/>
              <a:ea typeface="Times New Roman"/>
              <a:cs typeface="Times New Roman" panose="02020603050405020304" pitchFamily="18" charset="0"/>
              <a:sym typeface="Times New Roman"/>
            </a:endParaRPr>
          </a:p>
        </p:txBody>
      </p:sp>
    </p:spTree>
    <p:extLst>
      <p:ext uri="{BB962C8B-B14F-4D97-AF65-F5344CB8AC3E}">
        <p14:creationId xmlns:p14="http://schemas.microsoft.com/office/powerpoint/2010/main" val="2614273963"/>
      </p:ext>
    </p:extLst>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001486"/>
            <a:ext cx="8229600" cy="5566288"/>
          </a:xfrm>
        </p:spPr>
        <p:txBody>
          <a:bodyPr/>
          <a:lstStyle/>
          <a:p>
            <a:pPr>
              <a:buNone/>
            </a:pPr>
            <a:r>
              <a:rPr lang="en-US" sz="2400" dirty="0" smtClean="0">
                <a:latin typeface="Times New Roman" panose="02020603050405020304" pitchFamily="18" charset="0"/>
                <a:cs typeface="Times New Roman" panose="02020603050405020304" pitchFamily="18" charset="0"/>
              </a:rPr>
              <a:t>ProctorU was a fair or mixed experience for 30%</a:t>
            </a:r>
            <a:endParaRPr lang="en-US" sz="1400" dirty="0" smtClean="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I took all of my exams through ProctorU. It was very convenient… I could take the exam at my convenience within the given time slot (you could even take it at 4am if you wanted). The only issue is that it often took about 20 minutes after the start time of my exam to actually start taking the test. This was usually a result of technical difficulties or just getting my workspace cleared and verifying my identification</a:t>
            </a:r>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“I took two of my exams on ProctorU. Overall, my experience was fair, but there is software that you need to download before the exam is taken. I had some problems downloading the software, and since you're only allowed to download it right before the exam, it was very stressing! Other than that, I thought that the online testing was convenient.” </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“I once chose that as an option, and the experience was mediocre. I didn't start my exam until over an hour after it was scheduled, due to issues on the receiving end. Once the test started, the process was fine, but getting started was a struggle that was both trying of patience and time</a:t>
            </a:r>
            <a:r>
              <a:rPr lang="en-US" sz="1800" i="1"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“I chose this option because I was not able to take it during the on campus times. I liked being able to choose a time that worked for me. The only thing that bothered me about it was that you had to pay for it.”</a:t>
            </a:r>
            <a:endParaRPr lang="en-US" sz="1800" dirty="0">
              <a:latin typeface="Times New Roman" panose="02020603050405020304" pitchFamily="18" charset="0"/>
              <a:cs typeface="Times New Roman" panose="02020603050405020304" pitchFamily="18" charset="0"/>
            </a:endParaRPr>
          </a:p>
          <a:p>
            <a:pPr>
              <a:buNone/>
            </a:pPr>
            <a:endParaRPr lang="en-US" sz="18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pPr algn="ctr"/>
            <a:r>
              <a:rPr lang="en" dirty="0" smtClean="0">
                <a:latin typeface="Times New Roman" panose="02020603050405020304" pitchFamily="18" charset="0"/>
                <a:cs typeface="Times New Roman" panose="02020603050405020304" pitchFamily="18" charset="0"/>
              </a:rPr>
              <a:t>Abnormal Psy </a:t>
            </a:r>
            <a:endParaRPr lang="en-US" dirty="0"/>
          </a:p>
        </p:txBody>
      </p:sp>
    </p:spTree>
    <p:extLst>
      <p:ext uri="{BB962C8B-B14F-4D97-AF65-F5344CB8AC3E}">
        <p14:creationId xmlns:p14="http://schemas.microsoft.com/office/powerpoint/2010/main" val="24624607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114697"/>
            <a:ext cx="8229600" cy="5453077"/>
          </a:xfrm>
        </p:spPr>
        <p:txBody>
          <a:bodyPr/>
          <a:lstStyle/>
          <a:p>
            <a:pPr>
              <a:buNone/>
            </a:pPr>
            <a:r>
              <a:rPr lang="en-US" sz="2400" dirty="0">
                <a:latin typeface="Times New Roman" panose="02020603050405020304" pitchFamily="18" charset="0"/>
                <a:cs typeface="Times New Roman" panose="02020603050405020304" pitchFamily="18" charset="0"/>
              </a:rPr>
              <a:t>ProctorU was problematic for 20% of the students using </a:t>
            </a:r>
            <a:r>
              <a:rPr lang="en-US" sz="2400" dirty="0" smtClean="0">
                <a:latin typeface="Times New Roman" panose="02020603050405020304" pitchFamily="18" charset="0"/>
                <a:cs typeface="Times New Roman" panose="02020603050405020304" pitchFamily="18" charset="0"/>
              </a:rPr>
              <a:t>it</a:t>
            </a:r>
          </a:p>
          <a:p>
            <a:r>
              <a:rPr lang="en-US" sz="1800" i="1" dirty="0">
                <a:latin typeface="Times New Roman" panose="02020603050405020304" pitchFamily="18" charset="0"/>
                <a:cs typeface="Times New Roman" panose="02020603050405020304" pitchFamily="18" charset="0"/>
              </a:rPr>
              <a:t>“I chose ProctorU because they test days on campus didn't work with my schedule. My experience with ProctorU was terrible. Twice, they had technical problems which led me to start my exam with 30 minutes remaining</a:t>
            </a:r>
            <a:r>
              <a:rPr lang="en-US" sz="1800" i="1"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“I took them through ProctorU, but I believe it is absolute bullshit that we had so pay over $60 for 4 exams. We already pay enough for college, you guys should find an online proctor that is free or the university should cover the costs</a:t>
            </a:r>
            <a:r>
              <a:rPr lang="en-US" sz="1800" i="1"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“I did ProctorU once and I did not like it, the proctor was late and the connection was slow. Plus you had to pay extra money</a:t>
            </a:r>
            <a:r>
              <a:rPr lang="en-US" sz="1800" i="1"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r>
              <a:rPr lang="en-US" sz="1800" i="1" dirty="0" smtClean="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I tried ProctorU and it did not go well for me. The people were really loud and obnoxious when I was taking my test and they were talking the whole time so that was hard for me</a:t>
            </a:r>
            <a:r>
              <a:rPr lang="en-US" sz="1800" i="1"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r>
              <a:rPr lang="en-US" sz="1800" i="1" dirty="0">
                <a:latin typeface="Times New Roman" panose="02020603050405020304" pitchFamily="18" charset="0"/>
                <a:cs typeface="Times New Roman" panose="02020603050405020304" pitchFamily="18" charset="0"/>
              </a:rPr>
              <a:t>“I used it once but decided that the classroom setting was better for me to take a test.”</a:t>
            </a:r>
            <a:endParaRPr lang="en-US" sz="1800" dirty="0">
              <a:latin typeface="Times New Roman" panose="02020603050405020304" pitchFamily="18" charset="0"/>
              <a:cs typeface="Times New Roman" panose="02020603050405020304" pitchFamily="18" charset="0"/>
            </a:endParaRPr>
          </a:p>
          <a:p>
            <a:pPr>
              <a:buNone/>
            </a:pPr>
            <a:endParaRPr lang="en-US" sz="18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pPr algn="ctr"/>
            <a:r>
              <a:rPr lang="en" dirty="0">
                <a:latin typeface="Times New Roman" panose="02020603050405020304" pitchFamily="18" charset="0"/>
                <a:cs typeface="Times New Roman" panose="02020603050405020304" pitchFamily="18" charset="0"/>
              </a:rPr>
              <a:t>Abnormal Psy </a:t>
            </a:r>
            <a:endParaRPr lang="en-US" dirty="0"/>
          </a:p>
        </p:txBody>
      </p:sp>
    </p:spTree>
    <p:extLst>
      <p:ext uri="{BB962C8B-B14F-4D97-AF65-F5344CB8AC3E}">
        <p14:creationId xmlns:p14="http://schemas.microsoft.com/office/powerpoint/2010/main" val="94566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966650"/>
            <a:ext cx="8229600" cy="6078583"/>
          </a:xfrm>
        </p:spPr>
        <p:txBody>
          <a:bodyPr/>
          <a:lstStyle/>
          <a:p>
            <a:r>
              <a:rPr lang="en-US" sz="1800" b="1" dirty="0">
                <a:latin typeface="Times New Roman" panose="02020603050405020304" pitchFamily="18" charset="0"/>
                <a:cs typeface="Times New Roman" panose="02020603050405020304" pitchFamily="18" charset="0"/>
              </a:rPr>
              <a:t>The reason most consistently cited (75%) for why students did not choose ProctorU was the cost (e.g., </a:t>
            </a:r>
            <a:r>
              <a:rPr lang="en-US" sz="1800" i="1" dirty="0">
                <a:latin typeface="Times New Roman" panose="02020603050405020304" pitchFamily="18" charset="0"/>
                <a:cs typeface="Times New Roman" panose="02020603050405020304" pitchFamily="18" charset="0"/>
              </a:rPr>
              <a:t>“I did not choose this option because it cost money.” “Paying for the service made it unappealing to use.” “I did not choose this option because it was really expensive.”</a:t>
            </a:r>
            <a:r>
              <a:rPr lang="en-US" sz="1800" b="1"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pPr>
              <a:buNone/>
            </a:pP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Occasionally, technical barriers or perceived technical barriers were also cited for reasons for not selecting ProctorU (e.g., </a:t>
            </a:r>
            <a:r>
              <a:rPr lang="en-US" sz="1800" i="1" dirty="0">
                <a:latin typeface="Times New Roman" panose="02020603050405020304" pitchFamily="18" charset="0"/>
                <a:cs typeface="Times New Roman" panose="02020603050405020304" pitchFamily="18" charset="0"/>
              </a:rPr>
              <a:t>“I did not choose this option because the potential for superfluous technical hassles.”  “I don’t have a webcam on my computer.” “My internet connection is not reliable”</a:t>
            </a:r>
            <a:r>
              <a:rPr lang="en-US" sz="1800" b="1"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pPr>
              <a:buNone/>
            </a:pP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Occasionally, students seemed uncomfortable with the ProctorU process (e.g., </a:t>
            </a:r>
            <a:r>
              <a:rPr lang="en-US" sz="1800" i="1" dirty="0">
                <a:latin typeface="Times New Roman" panose="02020603050405020304" pitchFamily="18" charset="0"/>
                <a:cs typeface="Times New Roman" panose="02020603050405020304" pitchFamily="18" charset="0"/>
              </a:rPr>
              <a:t>“I have never done ProctorU because it seems like it would be an </a:t>
            </a:r>
            <a:r>
              <a:rPr lang="en-US" sz="1800" i="1" dirty="0" smtClean="0">
                <a:latin typeface="Times New Roman" panose="02020603050405020304" pitchFamily="18" charset="0"/>
                <a:cs typeface="Times New Roman" panose="02020603050405020304" pitchFamily="18" charset="0"/>
              </a:rPr>
              <a:t>awkward </a:t>
            </a:r>
            <a:r>
              <a:rPr lang="en-US" sz="1800" i="1" dirty="0">
                <a:latin typeface="Times New Roman" panose="02020603050405020304" pitchFamily="18" charset="0"/>
                <a:cs typeface="Times New Roman" panose="02020603050405020304" pitchFamily="18" charset="0"/>
              </a:rPr>
              <a:t>experience to have someone watching me through a webcam.” “I didn’t like the feeling of having a 1 to 1 interaction while taking a test. It would add on extra pressure and anxiety even though I know I wouldn’t do anything wrong.”). </a:t>
            </a:r>
            <a:endParaRPr lang="en-US" sz="1800" dirty="0">
              <a:latin typeface="Times New Roman" panose="02020603050405020304" pitchFamily="18" charset="0"/>
              <a:cs typeface="Times New Roman" panose="02020603050405020304" pitchFamily="18" charset="0"/>
            </a:endParaRPr>
          </a:p>
          <a:p>
            <a:pPr>
              <a:buNone/>
            </a:pP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Occasionally, students noted that the preferred the testing lab option because they wanted more contact with instructor/TA contact or assurance that in person proctors would be available to address any questions for the online course (e.g.,  </a:t>
            </a:r>
            <a:r>
              <a:rPr lang="en-US" sz="1800" i="1" dirty="0">
                <a:latin typeface="Times New Roman" panose="02020603050405020304" pitchFamily="18" charset="0"/>
                <a:cs typeface="Times New Roman" panose="02020603050405020304" pitchFamily="18" charset="0"/>
              </a:rPr>
              <a:t>“I liked it because I could actually meet my professor.” “A TA could help assist me immediately.”</a:t>
            </a:r>
            <a:r>
              <a:rPr lang="en-US" sz="1800" b="1"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endParaRPr lang="en-US" dirty="0"/>
          </a:p>
        </p:txBody>
      </p:sp>
      <p:sp>
        <p:nvSpPr>
          <p:cNvPr id="3" name="Title 2"/>
          <p:cNvSpPr>
            <a:spLocks noGrp="1"/>
          </p:cNvSpPr>
          <p:nvPr>
            <p:ph type="title"/>
          </p:nvPr>
        </p:nvSpPr>
        <p:spPr>
          <a:xfrm>
            <a:off x="191589" y="1"/>
            <a:ext cx="8813073" cy="888274"/>
          </a:xfrm>
        </p:spPr>
        <p:txBody>
          <a:bodyPr/>
          <a:lstStyle/>
          <a:p>
            <a:pPr algn="ctr"/>
            <a:r>
              <a:rPr lang="en" sz="2800" dirty="0">
                <a:latin typeface="Times New Roman" panose="02020603050405020304" pitchFamily="18" charset="0"/>
                <a:cs typeface="Times New Roman" panose="02020603050405020304" pitchFamily="18" charset="0"/>
              </a:rPr>
              <a:t>Abnormal </a:t>
            </a:r>
            <a:r>
              <a:rPr lang="en" sz="2800" dirty="0" smtClean="0">
                <a:latin typeface="Times New Roman" panose="02020603050405020304" pitchFamily="18" charset="0"/>
                <a:cs typeface="Times New Roman" panose="02020603050405020304" pitchFamily="18" charset="0"/>
              </a:rPr>
              <a:t>Psy: </a:t>
            </a:r>
            <a:br>
              <a:rPr lang="en" sz="2800" dirty="0" smtClean="0">
                <a:latin typeface="Times New Roman" panose="02020603050405020304" pitchFamily="18" charset="0"/>
                <a:cs typeface="Times New Roman" panose="02020603050405020304" pitchFamily="18" charset="0"/>
              </a:rPr>
            </a:br>
            <a:r>
              <a:rPr lang="en" sz="2800" dirty="0" smtClean="0">
                <a:latin typeface="Times New Roman" panose="02020603050405020304" pitchFamily="18" charset="0"/>
                <a:cs typeface="Times New Roman" panose="02020603050405020304" pitchFamily="18" charset="0"/>
              </a:rPr>
              <a:t>Reasons given by students for NOT choosing ProctorU</a:t>
            </a:r>
            <a:endParaRPr lang="en-US" sz="2800" dirty="0"/>
          </a:p>
        </p:txBody>
      </p:sp>
    </p:spTree>
    <p:extLst>
      <p:ext uri="{BB962C8B-B14F-4D97-AF65-F5344CB8AC3E}">
        <p14:creationId xmlns:p14="http://schemas.microsoft.com/office/powerpoint/2010/main" val="3439737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type="title"/>
          </p:nvPr>
        </p:nvSpPr>
        <p:spPr>
          <a:xfrm>
            <a:off x="457200" y="122245"/>
            <a:ext cx="8229600" cy="680699"/>
          </a:xfrm>
          <a:prstGeom prst="rect">
            <a:avLst/>
          </a:prstGeom>
        </p:spPr>
        <p:txBody>
          <a:bodyPr lIns="91425" tIns="91425" rIns="91425" bIns="91425" anchor="b" anchorCtr="0">
            <a:noAutofit/>
          </a:bodyPr>
          <a:lstStyle/>
          <a:p>
            <a:pPr algn="ctr">
              <a:spcBef>
                <a:spcPts val="0"/>
              </a:spcBef>
              <a:buNone/>
            </a:pPr>
            <a:r>
              <a:rPr lang="en" dirty="0" smtClean="0"/>
              <a:t>Summary</a:t>
            </a:r>
            <a:endParaRPr lang="en" dirty="0"/>
          </a:p>
        </p:txBody>
      </p:sp>
      <p:sp>
        <p:nvSpPr>
          <p:cNvPr id="206" name="Shape 20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spcBef>
                <a:spcPts val="0"/>
              </a:spcBef>
              <a:buClr>
                <a:schemeClr val="dk1"/>
              </a:buClr>
              <a:buSzPct val="100000"/>
              <a:buFont typeface="Arial"/>
              <a:buChar char="●"/>
            </a:pPr>
            <a:r>
              <a:rPr lang="en" dirty="0" smtClean="0">
                <a:latin typeface="Times New Roman" panose="02020603050405020304" pitchFamily="18" charset="0"/>
                <a:cs typeface="Times New Roman" panose="02020603050405020304" pitchFamily="18" charset="0"/>
              </a:rPr>
              <a:t>There is </a:t>
            </a:r>
            <a:r>
              <a:rPr lang="en" dirty="0" smtClean="0">
                <a:latin typeface="Times New Roman" panose="02020603050405020304" pitchFamily="18" charset="0"/>
                <a:cs typeface="Times New Roman" panose="02020603050405020304" pitchFamily="18" charset="0"/>
              </a:rPr>
              <a:t>evidence </a:t>
            </a:r>
            <a:r>
              <a:rPr lang="en" dirty="0" smtClean="0">
                <a:latin typeface="Times New Roman" panose="02020603050405020304" pitchFamily="18" charset="0"/>
                <a:cs typeface="Times New Roman" panose="02020603050405020304" pitchFamily="18" charset="0"/>
              </a:rPr>
              <a:t>that there may be some additional challenges for online learners to </a:t>
            </a:r>
            <a:r>
              <a:rPr lang="en" dirty="0" smtClean="0">
                <a:latin typeface="Times New Roman" panose="02020603050405020304" pitchFamily="18" charset="0"/>
                <a:cs typeface="Times New Roman" panose="02020603050405020304" pitchFamily="18" charset="0"/>
              </a:rPr>
              <a:t>demonstrate mastery of the </a:t>
            </a:r>
            <a:r>
              <a:rPr lang="en" dirty="0" smtClean="0">
                <a:latin typeface="Times New Roman" panose="02020603050405020304" pitchFamily="18" charset="0"/>
                <a:cs typeface="Times New Roman" panose="02020603050405020304" pitchFamily="18" charset="0"/>
              </a:rPr>
              <a:t>course information.</a:t>
            </a:r>
          </a:p>
          <a:p>
            <a:pPr marL="457200" lvl="0" indent="-419100" rtl="0">
              <a:spcBef>
                <a:spcPts val="0"/>
              </a:spcBef>
              <a:buClr>
                <a:schemeClr val="dk1"/>
              </a:buClr>
              <a:buSzPct val="100000"/>
              <a:buFont typeface="Arial"/>
              <a:buChar char="●"/>
            </a:pPr>
            <a:r>
              <a:rPr lang="en" dirty="0" smtClean="0">
                <a:latin typeface="Times New Roman" panose="02020603050405020304" pitchFamily="18" charset="0"/>
                <a:cs typeface="Times New Roman" panose="02020603050405020304" pitchFamily="18" charset="0"/>
              </a:rPr>
              <a:t>Testing using ProctorU may be an acceptable alternative to inclass testing when closed-book exams are used.</a:t>
            </a:r>
          </a:p>
        </p:txBody>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type="title"/>
          </p:nvPr>
        </p:nvSpPr>
        <p:spPr>
          <a:xfrm>
            <a:off x="457200" y="122245"/>
            <a:ext cx="8229600" cy="680699"/>
          </a:xfrm>
          <a:prstGeom prst="rect">
            <a:avLst/>
          </a:prstGeom>
        </p:spPr>
        <p:txBody>
          <a:bodyPr lIns="91425" tIns="91425" rIns="91425" bIns="91425" anchor="b" anchorCtr="0">
            <a:noAutofit/>
          </a:bodyPr>
          <a:lstStyle/>
          <a:p>
            <a:pPr algn="ctr">
              <a:spcBef>
                <a:spcPts val="0"/>
              </a:spcBef>
              <a:buNone/>
            </a:pPr>
            <a:r>
              <a:rPr lang="en" dirty="0"/>
              <a:t>Some Issues to Ponder</a:t>
            </a:r>
          </a:p>
        </p:txBody>
      </p:sp>
      <p:sp>
        <p:nvSpPr>
          <p:cNvPr id="206" name="Shape 20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spcBef>
                <a:spcPts val="0"/>
              </a:spcBef>
              <a:buClr>
                <a:schemeClr val="dk1"/>
              </a:buClr>
              <a:buSzPct val="100000"/>
              <a:buFont typeface="Arial"/>
              <a:buChar char="●"/>
            </a:pPr>
            <a:r>
              <a:rPr lang="en" dirty="0" smtClean="0">
                <a:latin typeface="Times New Roman" panose="02020603050405020304" pitchFamily="18" charset="0"/>
                <a:cs typeface="Times New Roman" panose="02020603050405020304" pitchFamily="18" charset="0"/>
              </a:rPr>
              <a:t>Who pays for ProctorU—students or the institution?</a:t>
            </a:r>
          </a:p>
          <a:p>
            <a:pPr marL="457200" lvl="0" indent="-419100" rtl="0">
              <a:spcBef>
                <a:spcPts val="0"/>
              </a:spcBef>
              <a:buClr>
                <a:schemeClr val="dk1"/>
              </a:buClr>
              <a:buSzPct val="100000"/>
              <a:buFont typeface="Arial"/>
              <a:buChar char="●"/>
            </a:pPr>
            <a:r>
              <a:rPr lang="en" dirty="0" smtClean="0">
                <a:latin typeface="Times New Roman" panose="02020603050405020304" pitchFamily="18" charset="0"/>
                <a:cs typeface="Times New Roman" panose="02020603050405020304" pitchFamily="18" charset="0"/>
              </a:rPr>
              <a:t>If </a:t>
            </a:r>
            <a:r>
              <a:rPr lang="en" dirty="0">
                <a:latin typeface="Times New Roman" panose="02020603050405020304" pitchFamily="18" charset="0"/>
                <a:cs typeface="Times New Roman" panose="02020603050405020304" pitchFamily="18" charset="0"/>
              </a:rPr>
              <a:t>you are using ProctorU for some students but not for others, how do you set up your Moodle, etc. site?</a:t>
            </a:r>
          </a:p>
          <a:p>
            <a:pPr marL="457200" lvl="0" indent="-419100" rtl="0">
              <a:spcBef>
                <a:spcPts val="0"/>
              </a:spcBef>
              <a:buClr>
                <a:schemeClr val="dk1"/>
              </a:buClr>
              <a:buSzPct val="100000"/>
              <a:buFont typeface="Arial"/>
              <a:buChar char="●"/>
            </a:pPr>
            <a:r>
              <a:rPr lang="en" dirty="0">
                <a:latin typeface="Times New Roman" panose="02020603050405020304" pitchFamily="18" charset="0"/>
                <a:cs typeface="Times New Roman" panose="02020603050405020304" pitchFamily="18" charset="0"/>
              </a:rPr>
              <a:t>ProctorU is great for weekends and overnight but who is around to handle technical issues?</a:t>
            </a:r>
          </a:p>
          <a:p>
            <a:pPr marL="457200" lvl="0" indent="-419100">
              <a:spcBef>
                <a:spcPts val="0"/>
              </a:spcBef>
              <a:buClr>
                <a:schemeClr val="dk1"/>
              </a:buClr>
              <a:buSzPct val="100000"/>
              <a:buFont typeface="Arial"/>
              <a:buChar char="●"/>
            </a:pPr>
            <a:r>
              <a:rPr lang="en" dirty="0">
                <a:latin typeface="Times New Roman" panose="02020603050405020304" pitchFamily="18" charset="0"/>
                <a:cs typeface="Times New Roman" panose="02020603050405020304" pitchFamily="18" charset="0"/>
              </a:rPr>
              <a:t>Should a second language student be able to use Google Translate?</a:t>
            </a: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457200" y="122245"/>
            <a:ext cx="8229600" cy="680699"/>
          </a:xfrm>
          <a:prstGeom prst="rect">
            <a:avLst/>
          </a:prstGeom>
        </p:spPr>
        <p:txBody>
          <a:bodyPr lIns="91425" tIns="91425" rIns="91425" bIns="91425" anchor="b" anchorCtr="0">
            <a:noAutofit/>
          </a:bodyPr>
          <a:lstStyle/>
          <a:p>
            <a:pPr lvl="0" rtl="0">
              <a:spcBef>
                <a:spcPts val="0"/>
              </a:spcBef>
              <a:buClr>
                <a:schemeClr val="dk1"/>
              </a:buClr>
              <a:buFont typeface="Arial"/>
              <a:buNone/>
            </a:pPr>
            <a:endParaRPr sz="3000" dirty="0"/>
          </a:p>
          <a:p>
            <a:pPr>
              <a:spcBef>
                <a:spcPts val="0"/>
              </a:spcBef>
              <a:buNone/>
            </a:pPr>
            <a:r>
              <a:rPr lang="en" dirty="0">
                <a:latin typeface="Times New Roman" panose="02020603050405020304" pitchFamily="18" charset="0"/>
                <a:cs typeface="Times New Roman" panose="02020603050405020304" pitchFamily="18" charset="0"/>
              </a:rPr>
              <a:t>Developing an Online Minor </a:t>
            </a:r>
          </a:p>
        </p:txBody>
      </p:sp>
      <p:sp>
        <p:nvSpPr>
          <p:cNvPr id="57" name="Shape 57"/>
          <p:cNvSpPr txBox="1">
            <a:spLocks noGrp="1"/>
          </p:cNvSpPr>
          <p:nvPr>
            <p:ph type="body" idx="1"/>
          </p:nvPr>
        </p:nvSpPr>
        <p:spPr>
          <a:xfrm>
            <a:off x="986425" y="1600200"/>
            <a:ext cx="7700400" cy="4967700"/>
          </a:xfrm>
          <a:prstGeom prst="rect">
            <a:avLst/>
          </a:prstGeom>
        </p:spPr>
        <p:txBody>
          <a:bodyPr lIns="91425" tIns="91425" rIns="91425" bIns="91425" anchor="t" anchorCtr="0">
            <a:noAutofit/>
          </a:bodyPr>
          <a:lstStyle/>
          <a:p>
            <a:pPr lvl="0" rtl="0">
              <a:spcBef>
                <a:spcPts val="0"/>
              </a:spcBef>
              <a:buNone/>
            </a:pPr>
            <a:r>
              <a:rPr lang="en" b="1" dirty="0" smtClean="0">
                <a:solidFill>
                  <a:srgbClr val="000000"/>
                </a:solidFill>
                <a:latin typeface="Times New Roman" panose="02020603050405020304" pitchFamily="18" charset="0"/>
                <a:cs typeface="Times New Roman" panose="02020603050405020304" pitchFamily="18" charset="0"/>
              </a:rPr>
              <a:t>UofM Health Psychology Minor</a:t>
            </a:r>
            <a:endParaRPr lang="en" b="1" dirty="0">
              <a:solidFill>
                <a:srgbClr val="000000"/>
              </a:solidFill>
              <a:latin typeface="Times New Roman" panose="02020603050405020304" pitchFamily="18" charset="0"/>
              <a:cs typeface="Times New Roman" panose="02020603050405020304" pitchFamily="18" charset="0"/>
            </a:endParaRP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Introduction to Psychology</a:t>
            </a: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Measurement and Data Analysis</a:t>
            </a: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Research Methods</a:t>
            </a: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Health Psychology</a:t>
            </a: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Abnormal Psychology</a:t>
            </a: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Psychology of Stress and Trauma</a:t>
            </a: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History and Systems</a:t>
            </a:r>
          </a:p>
          <a:p>
            <a:pPr marL="457200" lvl="0" indent="-381000" rtl="0">
              <a:spcBef>
                <a:spcPts val="0"/>
              </a:spcBef>
              <a:buClr>
                <a:schemeClr val="dk1"/>
              </a:buClr>
              <a:buSzPct val="100000"/>
              <a:buFont typeface="Arial"/>
              <a:buChar char="●"/>
            </a:pPr>
            <a:r>
              <a:rPr lang="en" sz="2400" dirty="0">
                <a:latin typeface="Times New Roman" panose="02020603050405020304" pitchFamily="18" charset="0"/>
                <a:cs typeface="Times New Roman" panose="02020603050405020304" pitchFamily="18" charset="0"/>
              </a:rPr>
              <a:t>Behavioral Psychology</a:t>
            </a:r>
          </a:p>
          <a:p>
            <a:pPr lvl="0">
              <a:spcBef>
                <a:spcPts val="0"/>
              </a:spcBef>
              <a:buNone/>
            </a:pPr>
            <a:endParaRPr dirty="0"/>
          </a:p>
        </p:txBody>
      </p:sp>
    </p:spTree>
    <p:extLst>
      <p:ext uri="{BB962C8B-B14F-4D97-AF65-F5344CB8AC3E}">
        <p14:creationId xmlns:p14="http://schemas.microsoft.com/office/powerpoint/2010/main" val="3352352657"/>
      </p:ext>
    </p:extLst>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16"/>
        <p:cNvGrpSpPr/>
        <p:nvPr/>
      </p:nvGrpSpPr>
      <p:grpSpPr>
        <a:xfrm>
          <a:off x="0" y="0"/>
          <a:ext cx="0" cy="0"/>
          <a:chOff x="0" y="0"/>
          <a:chExt cx="0" cy="0"/>
        </a:xfrm>
      </p:grpSpPr>
      <p:sp>
        <p:nvSpPr>
          <p:cNvPr id="217" name="Shape 217"/>
          <p:cNvSpPr txBox="1"/>
          <p:nvPr/>
        </p:nvSpPr>
        <p:spPr>
          <a:xfrm>
            <a:off x="595950" y="984069"/>
            <a:ext cx="7952100" cy="5016137"/>
          </a:xfrm>
          <a:prstGeom prst="rect">
            <a:avLst/>
          </a:prstGeom>
          <a:noFill/>
          <a:ln>
            <a:noFill/>
          </a:ln>
        </p:spPr>
        <p:txBody>
          <a:bodyPr lIns="91425" tIns="91425" rIns="91425" bIns="91425" anchor="ctr" anchorCtr="0">
            <a:noAutofit/>
          </a:bodyPr>
          <a:lstStyle/>
          <a:p>
            <a:pPr lvl="0" algn="ctr" rtl="0">
              <a:lnSpc>
                <a:spcPct val="115000"/>
              </a:lnSpc>
              <a:spcBef>
                <a:spcPts val="0"/>
              </a:spcBef>
              <a:buNone/>
            </a:pPr>
            <a:r>
              <a:rPr lang="en" sz="3600" b="1" dirty="0" smtClean="0">
                <a:solidFill>
                  <a:srgbClr val="7A0019"/>
                </a:solidFill>
                <a:latin typeface="Times New Roman" panose="02020603050405020304" pitchFamily="18" charset="0"/>
                <a:cs typeface="Times New Roman" panose="02020603050405020304" pitchFamily="18" charset="0"/>
              </a:rPr>
              <a:t>Please Contact Us. </a:t>
            </a:r>
          </a:p>
          <a:p>
            <a:pPr lvl="0" algn="ctr" rtl="0">
              <a:lnSpc>
                <a:spcPct val="115000"/>
              </a:lnSpc>
              <a:spcBef>
                <a:spcPts val="0"/>
              </a:spcBef>
              <a:buNone/>
            </a:pPr>
            <a:r>
              <a:rPr lang="en" sz="3600" b="1" dirty="0" smtClean="0">
                <a:solidFill>
                  <a:srgbClr val="7A0019"/>
                </a:solidFill>
                <a:latin typeface="Times New Roman" panose="02020603050405020304" pitchFamily="18" charset="0"/>
                <a:cs typeface="Times New Roman" panose="02020603050405020304" pitchFamily="18" charset="0"/>
              </a:rPr>
              <a:t>We are happy to share our developing knowledge about online assessment and our experience with ProctorU.</a:t>
            </a:r>
          </a:p>
          <a:p>
            <a:pPr lvl="0" algn="ctr" rtl="0">
              <a:lnSpc>
                <a:spcPct val="115000"/>
              </a:lnSpc>
              <a:spcBef>
                <a:spcPts val="0"/>
              </a:spcBef>
              <a:buNone/>
            </a:pPr>
            <a:endParaRPr lang="en" sz="3300" b="1" dirty="0" smtClean="0">
              <a:solidFill>
                <a:srgbClr val="7A0019"/>
              </a:solidFill>
              <a:latin typeface="Times New Roman" panose="02020603050405020304" pitchFamily="18" charset="0"/>
              <a:cs typeface="Times New Roman" panose="02020603050405020304" pitchFamily="18" charset="0"/>
            </a:endParaRPr>
          </a:p>
          <a:p>
            <a:pPr lvl="0" algn="ctr" rtl="0">
              <a:lnSpc>
                <a:spcPct val="115000"/>
              </a:lnSpc>
              <a:spcBef>
                <a:spcPts val="0"/>
              </a:spcBef>
              <a:buNone/>
            </a:pPr>
            <a:r>
              <a:rPr lang="en" sz="2800" b="1" dirty="0" smtClean="0">
                <a:solidFill>
                  <a:srgbClr val="7A0019"/>
                </a:solidFill>
                <a:latin typeface="Times New Roman" panose="02020603050405020304" pitchFamily="18" charset="0"/>
                <a:cs typeface="Times New Roman" panose="02020603050405020304" pitchFamily="18" charset="0"/>
              </a:rPr>
              <a:t>Tom Brothen </a:t>
            </a:r>
            <a:r>
              <a:rPr lang="en" sz="2000" b="1" dirty="0" smtClean="0">
                <a:solidFill>
                  <a:srgbClr val="7A0019"/>
                </a:solidFill>
                <a:latin typeface="Times New Roman" panose="02020603050405020304" pitchFamily="18" charset="0"/>
                <a:cs typeface="Times New Roman" panose="02020603050405020304" pitchFamily="18" charset="0"/>
              </a:rPr>
              <a:t>(</a:t>
            </a:r>
            <a:r>
              <a:rPr lang="en" sz="2000" b="1" dirty="0" smtClean="0">
                <a:solidFill>
                  <a:srgbClr val="7A0019"/>
                </a:solidFill>
                <a:latin typeface="Times New Roman" panose="02020603050405020304" pitchFamily="18" charset="0"/>
                <a:cs typeface="Times New Roman" panose="02020603050405020304" pitchFamily="18" charset="0"/>
                <a:hlinkClick r:id="rId4"/>
              </a:rPr>
              <a:t>broth001@umn.edu</a:t>
            </a:r>
            <a:r>
              <a:rPr lang="en" sz="2000" b="1" dirty="0" smtClean="0">
                <a:solidFill>
                  <a:srgbClr val="7A0019"/>
                </a:solidFill>
                <a:latin typeface="Times New Roman" panose="02020603050405020304" pitchFamily="18" charset="0"/>
                <a:cs typeface="Times New Roman" panose="02020603050405020304" pitchFamily="18" charset="0"/>
              </a:rPr>
              <a:t>)</a:t>
            </a:r>
          </a:p>
          <a:p>
            <a:pPr lvl="0" algn="ctr">
              <a:lnSpc>
                <a:spcPct val="115000"/>
              </a:lnSpc>
            </a:pPr>
            <a:r>
              <a:rPr lang="en-US" sz="2800" b="1" dirty="0" smtClean="0">
                <a:solidFill>
                  <a:srgbClr val="7A0019"/>
                </a:solidFill>
                <a:latin typeface="Times New Roman" panose="02020603050405020304" pitchFamily="18" charset="0"/>
                <a:cs typeface="Times New Roman" panose="02020603050405020304" pitchFamily="18" charset="0"/>
              </a:rPr>
              <a:t>Bonnie </a:t>
            </a:r>
            <a:r>
              <a:rPr lang="en-US" sz="2800" b="1" dirty="0" err="1">
                <a:solidFill>
                  <a:srgbClr val="7A0019"/>
                </a:solidFill>
                <a:latin typeface="Times New Roman" panose="02020603050405020304" pitchFamily="18" charset="0"/>
                <a:cs typeface="Times New Roman" panose="02020603050405020304" pitchFamily="18" charset="0"/>
              </a:rPr>
              <a:t>Klimes-Dougan</a:t>
            </a:r>
            <a:r>
              <a:rPr lang="en-US" sz="2800" b="1" dirty="0">
                <a:solidFill>
                  <a:srgbClr val="7A0019"/>
                </a:solidFill>
                <a:latin typeface="Times New Roman" panose="02020603050405020304" pitchFamily="18" charset="0"/>
                <a:cs typeface="Times New Roman" panose="02020603050405020304" pitchFamily="18" charset="0"/>
              </a:rPr>
              <a:t> </a:t>
            </a:r>
            <a:r>
              <a:rPr lang="en-US" sz="2000" b="1" dirty="0" smtClean="0">
                <a:solidFill>
                  <a:srgbClr val="7A0019"/>
                </a:solidFill>
                <a:latin typeface="Times New Roman" panose="02020603050405020304" pitchFamily="18" charset="0"/>
                <a:cs typeface="Times New Roman" panose="02020603050405020304" pitchFamily="18" charset="0"/>
              </a:rPr>
              <a:t>(</a:t>
            </a:r>
            <a:r>
              <a:rPr lang="en-US" sz="2000" b="1" dirty="0" smtClean="0">
                <a:solidFill>
                  <a:srgbClr val="7A0019"/>
                </a:solidFill>
                <a:latin typeface="Times New Roman" panose="02020603050405020304" pitchFamily="18" charset="0"/>
                <a:cs typeface="Times New Roman" panose="02020603050405020304" pitchFamily="18" charset="0"/>
                <a:hlinkClick r:id="rId5"/>
              </a:rPr>
              <a:t>klimes@umn.edu</a:t>
            </a:r>
            <a:r>
              <a:rPr lang="en-US" sz="2000" b="1" dirty="0" smtClean="0">
                <a:solidFill>
                  <a:srgbClr val="7A0019"/>
                </a:solidFill>
                <a:latin typeface="Times New Roman" panose="02020603050405020304" pitchFamily="18" charset="0"/>
                <a:cs typeface="Times New Roman" panose="02020603050405020304" pitchFamily="18" charset="0"/>
              </a:rPr>
              <a:t>) </a:t>
            </a:r>
            <a:endParaRPr lang="en" sz="2000" b="1" dirty="0">
              <a:solidFill>
                <a:srgbClr val="7A0019"/>
              </a:solidFill>
              <a:latin typeface="Times New Roman" panose="02020603050405020304" pitchFamily="18" charset="0"/>
              <a:cs typeface="Times New Roman" panose="02020603050405020304" pitchFamily="18" charset="0"/>
            </a:endParaRPr>
          </a:p>
          <a:p>
            <a:pPr lvl="0" algn="ctr" rtl="0">
              <a:lnSpc>
                <a:spcPct val="115000"/>
              </a:lnSpc>
              <a:spcBef>
                <a:spcPts val="0"/>
              </a:spcBef>
              <a:buNone/>
            </a:pPr>
            <a:endParaRPr sz="2000" dirty="0">
              <a:solidFill>
                <a:srgbClr val="7A0019"/>
              </a:solidFill>
              <a:latin typeface="Times New Roman" panose="02020603050405020304" pitchFamily="18" charset="0"/>
              <a:cs typeface="Times New Roman" panose="02020603050405020304" pitchFamily="18" charset="0"/>
            </a:endParaRP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457200" y="122245"/>
            <a:ext cx="8229600" cy="680699"/>
          </a:xfrm>
          <a:prstGeom prst="rect">
            <a:avLst/>
          </a:prstGeom>
        </p:spPr>
        <p:txBody>
          <a:bodyPr lIns="91425" tIns="91425" rIns="91425" bIns="91425" anchor="b" anchorCtr="0">
            <a:noAutofit/>
          </a:bodyPr>
          <a:lstStyle/>
          <a:p>
            <a:pPr lvl="0" rtl="0">
              <a:spcBef>
                <a:spcPts val="0"/>
              </a:spcBef>
              <a:buClr>
                <a:schemeClr val="dk1"/>
              </a:buClr>
              <a:buFont typeface="Arial"/>
              <a:buNone/>
            </a:pPr>
            <a:endParaRPr sz="3000" dirty="0"/>
          </a:p>
          <a:p>
            <a:pPr>
              <a:spcBef>
                <a:spcPts val="0"/>
              </a:spcBef>
              <a:buNone/>
            </a:pPr>
            <a:r>
              <a:rPr lang="en" dirty="0" smtClean="0">
                <a:latin typeface="Times New Roman" panose="02020603050405020304" pitchFamily="18" charset="0"/>
                <a:cs typeface="Times New Roman" panose="02020603050405020304" pitchFamily="18" charset="0"/>
              </a:rPr>
              <a:t>Assessing Mastery of Course Content</a:t>
            </a:r>
            <a:endParaRPr lang="en" dirty="0">
              <a:latin typeface="Times New Roman" panose="02020603050405020304" pitchFamily="18" charset="0"/>
              <a:cs typeface="Times New Roman" panose="02020603050405020304" pitchFamily="18" charset="0"/>
            </a:endParaRPr>
          </a:p>
        </p:txBody>
      </p:sp>
      <p:sp>
        <p:nvSpPr>
          <p:cNvPr id="57" name="Shape 57"/>
          <p:cNvSpPr txBox="1">
            <a:spLocks noGrp="1"/>
          </p:cNvSpPr>
          <p:nvPr>
            <p:ph type="body" idx="1"/>
          </p:nvPr>
        </p:nvSpPr>
        <p:spPr>
          <a:xfrm>
            <a:off x="239697" y="1340528"/>
            <a:ext cx="8682361" cy="5227372"/>
          </a:xfrm>
          <a:prstGeom prst="rect">
            <a:avLst/>
          </a:prstGeom>
        </p:spPr>
        <p:txBody>
          <a:bodyPr lIns="91425" tIns="91425" rIns="91425" bIns="91425" anchor="t" anchorCtr="0">
            <a:noAutofit/>
          </a:bodyPr>
          <a:lstStyle/>
          <a:p>
            <a:pPr lvl="0" rtl="0">
              <a:spcBef>
                <a:spcPts val="0"/>
              </a:spcBef>
              <a:buNone/>
            </a:pPr>
            <a:r>
              <a:rPr lang="en" b="1" dirty="0" smtClean="0">
                <a:solidFill>
                  <a:srgbClr val="000000"/>
                </a:solidFill>
                <a:latin typeface="Times New Roman" panose="02020603050405020304" pitchFamily="18" charset="0"/>
                <a:cs typeface="Times New Roman" panose="02020603050405020304" pitchFamily="18" charset="0"/>
              </a:rPr>
              <a:t>Common Methods Used to Assess Mastery </a:t>
            </a:r>
          </a:p>
          <a:p>
            <a:pPr marL="457200" lvl="1" indent="-381000"/>
            <a:r>
              <a:rPr lang="en" sz="2600" dirty="0">
                <a:latin typeface="Times New Roman" panose="02020603050405020304" pitchFamily="18" charset="0"/>
                <a:cs typeface="Times New Roman" panose="02020603050405020304" pitchFamily="18" charset="0"/>
              </a:rPr>
              <a:t>Closed Book </a:t>
            </a:r>
            <a:r>
              <a:rPr lang="en" sz="2600" dirty="0" smtClean="0">
                <a:latin typeface="Times New Roman" panose="02020603050405020304" pitchFamily="18" charset="0"/>
                <a:cs typeface="Times New Roman" panose="02020603050405020304" pitchFamily="18" charset="0"/>
              </a:rPr>
              <a:t>Quizzes/Exams</a:t>
            </a:r>
          </a:p>
          <a:p>
            <a:pPr marL="457200" lvl="1" indent="-381000"/>
            <a:r>
              <a:rPr lang="en" sz="2600" dirty="0" smtClean="0">
                <a:latin typeface="Times New Roman" panose="02020603050405020304" pitchFamily="18" charset="0"/>
                <a:cs typeface="Times New Roman" panose="02020603050405020304" pitchFamily="18" charset="0"/>
              </a:rPr>
              <a:t>Open </a:t>
            </a:r>
            <a:r>
              <a:rPr lang="en" sz="2600" dirty="0">
                <a:latin typeface="Times New Roman" panose="02020603050405020304" pitchFamily="18" charset="0"/>
                <a:cs typeface="Times New Roman" panose="02020603050405020304" pitchFamily="18" charset="0"/>
              </a:rPr>
              <a:t>Book </a:t>
            </a:r>
            <a:r>
              <a:rPr lang="en" sz="2600" dirty="0" smtClean="0">
                <a:latin typeface="Times New Roman" panose="02020603050405020304" pitchFamily="18" charset="0"/>
                <a:cs typeface="Times New Roman" panose="02020603050405020304" pitchFamily="18" charset="0"/>
              </a:rPr>
              <a:t>Quizzes/Exams</a:t>
            </a:r>
            <a:endParaRPr lang="en" sz="2600" dirty="0">
              <a:latin typeface="Times New Roman" panose="02020603050405020304" pitchFamily="18" charset="0"/>
              <a:cs typeface="Times New Roman" panose="02020603050405020304" pitchFamily="18" charset="0"/>
            </a:endParaRPr>
          </a:p>
          <a:p>
            <a:pPr marL="457200" lvl="1" indent="-381000"/>
            <a:r>
              <a:rPr lang="en" sz="2600" dirty="0" smtClean="0">
                <a:latin typeface="Times New Roman" panose="02020603050405020304" pitchFamily="18" charset="0"/>
                <a:cs typeface="Times New Roman" panose="02020603050405020304" pitchFamily="18" charset="0"/>
              </a:rPr>
              <a:t>Papers and Projects (individual/group)</a:t>
            </a:r>
            <a:endParaRPr lang="en" sz="2600" dirty="0">
              <a:latin typeface="Times New Roman" panose="02020603050405020304" pitchFamily="18" charset="0"/>
              <a:cs typeface="Times New Roman" panose="02020603050405020304" pitchFamily="18" charset="0"/>
            </a:endParaRPr>
          </a:p>
          <a:p>
            <a:pPr lvl="0" rtl="0">
              <a:spcBef>
                <a:spcPts val="0"/>
              </a:spcBef>
              <a:buNone/>
            </a:pPr>
            <a:endParaRPr lang="en" b="1" dirty="0" smtClean="0">
              <a:solidFill>
                <a:srgbClr val="000000"/>
              </a:solidFill>
              <a:latin typeface="Times New Roman" panose="02020603050405020304" pitchFamily="18" charset="0"/>
              <a:cs typeface="Times New Roman" panose="02020603050405020304" pitchFamily="18" charset="0"/>
            </a:endParaRPr>
          </a:p>
          <a:p>
            <a:pPr lvl="0" rtl="0">
              <a:spcBef>
                <a:spcPts val="0"/>
              </a:spcBef>
              <a:buNone/>
            </a:pPr>
            <a:r>
              <a:rPr lang="en" b="1" dirty="0" smtClean="0">
                <a:solidFill>
                  <a:srgbClr val="000000"/>
                </a:solidFill>
                <a:latin typeface="Times New Roman" panose="02020603050405020304" pitchFamily="18" charset="0"/>
                <a:cs typeface="Times New Roman" panose="02020603050405020304" pitchFamily="18" charset="0"/>
              </a:rPr>
              <a:t>Challenges for Online Learning</a:t>
            </a:r>
          </a:p>
          <a:p>
            <a:pPr marL="457200" lvl="1" indent="-381000"/>
            <a:r>
              <a:rPr lang="en-US" dirty="0" smtClean="0">
                <a:latin typeface="Times New Roman" panose="02020603050405020304" pitchFamily="18" charset="0"/>
                <a:cs typeface="Times New Roman" panose="02020603050405020304" pitchFamily="18" charset="0"/>
              </a:rPr>
              <a:t>Closed Book Exams</a:t>
            </a:r>
          </a:p>
          <a:p>
            <a:pPr lvl="0">
              <a:spcBef>
                <a:spcPts val="0"/>
              </a:spcBef>
              <a:buNone/>
            </a:pPr>
            <a:endParaRPr dirty="0"/>
          </a:p>
        </p:txBody>
      </p:sp>
    </p:spTree>
    <p:extLst>
      <p:ext uri="{BB962C8B-B14F-4D97-AF65-F5344CB8AC3E}">
        <p14:creationId xmlns:p14="http://schemas.microsoft.com/office/powerpoint/2010/main" val="225396670"/>
      </p:ext>
    </p:extLst>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type="title"/>
          </p:nvPr>
        </p:nvSpPr>
        <p:spPr>
          <a:xfrm>
            <a:off x="457200" y="122245"/>
            <a:ext cx="8229600" cy="680699"/>
          </a:xfrm>
          <a:prstGeom prst="rect">
            <a:avLst/>
          </a:prstGeom>
        </p:spPr>
        <p:txBody>
          <a:bodyPr lIns="91425" tIns="91425" rIns="91425" bIns="91425" anchor="b" anchorCtr="0">
            <a:noAutofit/>
          </a:bodyPr>
          <a:lstStyle/>
          <a:p>
            <a:pPr lvl="0" algn="ctr" rtl="0">
              <a:spcBef>
                <a:spcPts val="0"/>
              </a:spcBef>
              <a:buNone/>
            </a:pPr>
            <a:r>
              <a:rPr lang="en" dirty="0" smtClean="0">
                <a:latin typeface="Times New Roman" panose="02020603050405020304" pitchFamily="18" charset="0"/>
                <a:cs typeface="Times New Roman" panose="02020603050405020304" pitchFamily="18" charset="0"/>
              </a:rPr>
              <a:t>Off-Campus Exam Solution: ProctorU</a:t>
            </a:r>
            <a:endParaRPr lang="en" dirty="0">
              <a:latin typeface="Times New Roman" panose="02020603050405020304" pitchFamily="18" charset="0"/>
              <a:cs typeface="Times New Roman" panose="02020603050405020304" pitchFamily="18" charset="0"/>
            </a:endParaRPr>
          </a:p>
        </p:txBody>
      </p:sp>
      <p:sp>
        <p:nvSpPr>
          <p:cNvPr id="152" name="Shape 152"/>
          <p:cNvSpPr txBox="1">
            <a:spLocks noGrp="1"/>
          </p:cNvSpPr>
          <p:nvPr>
            <p:ph type="body" idx="1"/>
          </p:nvPr>
        </p:nvSpPr>
        <p:spPr>
          <a:xfrm>
            <a:off x="457200" y="1149531"/>
            <a:ext cx="8229600" cy="5418369"/>
          </a:xfrm>
          <a:prstGeom prst="rect">
            <a:avLst/>
          </a:prstGeom>
        </p:spPr>
        <p:txBody>
          <a:bodyPr lIns="91425" tIns="91425" rIns="91425" bIns="91425" anchor="t" anchorCtr="0">
            <a:noAutofit/>
          </a:bodyPr>
          <a:lstStyle/>
          <a:p>
            <a:pPr marL="952500" lvl="1" indent="-457200" rtl="0">
              <a:spcBef>
                <a:spcPts val="0"/>
              </a:spcBef>
              <a:buClr>
                <a:schemeClr val="dk1"/>
              </a:buClr>
              <a:buSzPct val="100000"/>
              <a:buFont typeface="Arial" panose="020B0604020202020204" pitchFamily="34" charset="0"/>
              <a:buChar char="•"/>
            </a:pPr>
            <a:r>
              <a:rPr lang="en" sz="3000" dirty="0" smtClean="0">
                <a:latin typeface="Times New Roman" panose="02020603050405020304" pitchFamily="18" charset="0"/>
                <a:cs typeface="Times New Roman" panose="02020603050405020304" pitchFamily="18" charset="0"/>
              </a:rPr>
              <a:t>Monitored </a:t>
            </a:r>
            <a:r>
              <a:rPr lang="en" sz="3000" dirty="0">
                <a:latin typeface="Times New Roman" panose="02020603050405020304" pitchFamily="18" charset="0"/>
                <a:cs typeface="Times New Roman" panose="02020603050405020304" pitchFamily="18" charset="0"/>
              </a:rPr>
              <a:t>via webcam; audio required</a:t>
            </a:r>
          </a:p>
          <a:p>
            <a:pPr marL="952500" lvl="1" indent="-457200" rtl="0">
              <a:spcBef>
                <a:spcPts val="0"/>
              </a:spcBef>
              <a:buClr>
                <a:schemeClr val="dk1"/>
              </a:buClr>
              <a:buSzPct val="100000"/>
              <a:buFont typeface="Arial" panose="020B0604020202020204" pitchFamily="34" charset="0"/>
              <a:buChar char="•"/>
            </a:pPr>
            <a:r>
              <a:rPr lang="en" sz="3000" dirty="0">
                <a:latin typeface="Times New Roman" panose="02020603050405020304" pitchFamily="18" charset="0"/>
                <a:cs typeface="Times New Roman" panose="02020603050405020304" pitchFamily="18" charset="0"/>
              </a:rPr>
              <a:t>Flexible </a:t>
            </a:r>
            <a:r>
              <a:rPr lang="en" sz="3000" dirty="0" smtClean="0">
                <a:latin typeface="Times New Roman" panose="02020603050405020304" pitchFamily="18" charset="0"/>
                <a:cs typeface="Times New Roman" panose="02020603050405020304" pitchFamily="18" charset="0"/>
              </a:rPr>
              <a:t>Scheduling: Whenever Instructor makes exams available</a:t>
            </a:r>
            <a:endParaRPr lang="en" sz="3000" dirty="0">
              <a:latin typeface="Times New Roman" panose="02020603050405020304" pitchFamily="18" charset="0"/>
              <a:cs typeface="Times New Roman" panose="02020603050405020304" pitchFamily="18" charset="0"/>
            </a:endParaRPr>
          </a:p>
          <a:p>
            <a:pPr marL="952500" lvl="1" indent="-457200" rtl="0">
              <a:spcBef>
                <a:spcPts val="0"/>
              </a:spcBef>
              <a:buClr>
                <a:schemeClr val="dk1"/>
              </a:buClr>
              <a:buSzPct val="100000"/>
              <a:buFont typeface="Arial" panose="020B0604020202020204" pitchFamily="34" charset="0"/>
              <a:buChar char="•"/>
            </a:pPr>
            <a:r>
              <a:rPr lang="en" sz="3000" dirty="0" smtClean="0">
                <a:latin typeface="Times New Roman" panose="02020603050405020304" pitchFamily="18" charset="0"/>
                <a:cs typeface="Times New Roman" panose="02020603050405020304" pitchFamily="18" charset="0"/>
              </a:rPr>
              <a:t>Authentication: Photo ID; Questions </a:t>
            </a:r>
            <a:r>
              <a:rPr lang="en" sz="3000" dirty="0">
                <a:latin typeface="Times New Roman" panose="02020603050405020304" pitchFamily="18" charset="0"/>
                <a:cs typeface="Times New Roman" panose="02020603050405020304" pitchFamily="18" charset="0"/>
              </a:rPr>
              <a:t>from US Consumers DB at </a:t>
            </a:r>
            <a:r>
              <a:rPr lang="en" sz="3000" dirty="0" smtClean="0">
                <a:latin typeface="Times New Roman" panose="02020603050405020304" pitchFamily="18" charset="0"/>
                <a:cs typeface="Times New Roman" panose="02020603050405020304" pitchFamily="18" charset="0"/>
              </a:rPr>
              <a:t>Acxiom</a:t>
            </a:r>
          </a:p>
          <a:p>
            <a:pPr marL="952500" lvl="1" indent="-457200">
              <a:buFont typeface="Arial" panose="020B0604020202020204" pitchFamily="34" charset="0"/>
              <a:buChar char="•"/>
            </a:pPr>
            <a:r>
              <a:rPr lang="en-US" sz="3200" smtClean="0">
                <a:latin typeface="Times New Roman" panose="02020603050405020304" pitchFamily="18" charset="0"/>
                <a:cs typeface="Times New Roman" panose="02020603050405020304" pitchFamily="18" charset="0"/>
              </a:rPr>
              <a:t>Access this </a:t>
            </a:r>
            <a:r>
              <a:rPr lang="en-US" sz="3200">
                <a:latin typeface="Times New Roman" panose="02020603050405020304" pitchFamily="18" charset="0"/>
                <a:cs typeface="Times New Roman" panose="02020603050405020304" pitchFamily="18" charset="0"/>
              </a:rPr>
              <a:t>video </a:t>
            </a:r>
            <a:r>
              <a:rPr lang="en-US" sz="3200" smtClean="0">
                <a:latin typeface="Times New Roman" panose="02020603050405020304" pitchFamily="18" charset="0"/>
                <a:cs typeface="Times New Roman" panose="02020603050405020304" pitchFamily="18" charset="0"/>
              </a:rPr>
              <a:t>to </a:t>
            </a:r>
            <a:r>
              <a:rPr lang="en-US" sz="3200" dirty="0" smtClean="0">
                <a:latin typeface="Times New Roman" panose="02020603050405020304" pitchFamily="18" charset="0"/>
                <a:cs typeface="Times New Roman" panose="02020603050405020304" pitchFamily="18" charset="0"/>
              </a:rPr>
              <a:t>see </a:t>
            </a:r>
            <a:r>
              <a:rPr lang="en-US" sz="3200" dirty="0">
                <a:latin typeface="Times New Roman" panose="02020603050405020304" pitchFamily="18" charset="0"/>
                <a:cs typeface="Times New Roman" panose="02020603050405020304" pitchFamily="18" charset="0"/>
              </a:rPr>
              <a:t>how it </a:t>
            </a:r>
            <a:r>
              <a:rPr lang="en-US" sz="3200" dirty="0" smtClean="0">
                <a:latin typeface="Times New Roman" panose="02020603050405020304" pitchFamily="18" charset="0"/>
                <a:cs typeface="Times New Roman" panose="02020603050405020304" pitchFamily="18" charset="0"/>
              </a:rPr>
              <a:t>works: </a:t>
            </a:r>
            <a:r>
              <a:rPr lang="en-US" sz="3200" dirty="0">
                <a:latin typeface="Times New Roman" panose="02020603050405020304" pitchFamily="18" charset="0"/>
                <a:cs typeface="Times New Roman" panose="02020603050405020304" pitchFamily="18" charset="0"/>
                <a:hlinkClick r:id="rId3"/>
              </a:rPr>
              <a:t>https://proctoru.com/howitworks.php</a:t>
            </a:r>
            <a:r>
              <a:rPr lang="en-US" sz="3200" dirty="0">
                <a:latin typeface="Times New Roman" panose="02020603050405020304" pitchFamily="18" charset="0"/>
                <a:cs typeface="Times New Roman" panose="02020603050405020304" pitchFamily="18" charset="0"/>
              </a:rPr>
              <a:t> </a:t>
            </a:r>
            <a:endParaRPr lang="en" sz="3000" dirty="0">
              <a:latin typeface="Times New Roman" panose="02020603050405020304" pitchFamily="18" charset="0"/>
              <a:cs typeface="Times New Roman" panose="02020603050405020304" pitchFamily="18" charset="0"/>
            </a:endParaRPr>
          </a:p>
          <a:p>
            <a:pPr marL="495300" lvl="1" rtl="0">
              <a:spcBef>
                <a:spcPts val="0"/>
              </a:spcBef>
              <a:buClr>
                <a:schemeClr val="dk1"/>
              </a:buClr>
              <a:buSzPct val="100000"/>
              <a:buNone/>
            </a:pPr>
            <a:endParaRPr lang="en" sz="3000" dirty="0"/>
          </a:p>
        </p:txBody>
      </p:sp>
    </p:spTree>
    <p:extLst>
      <p:ext uri="{BB962C8B-B14F-4D97-AF65-F5344CB8AC3E}">
        <p14:creationId xmlns:p14="http://schemas.microsoft.com/office/powerpoint/2010/main" val="53228153"/>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6753" y="1010195"/>
            <a:ext cx="8821783" cy="5686696"/>
          </a:xfrm>
        </p:spPr>
        <p:txBody>
          <a:bodyPr/>
          <a:lstStyle/>
          <a:p>
            <a:pPr lvl="1">
              <a:buNone/>
            </a:pPr>
            <a:r>
              <a:rPr lang="en" dirty="0" smtClean="0">
                <a:latin typeface="Times New Roman" panose="02020603050405020304" pitchFamily="18" charset="0"/>
                <a:cs typeface="Times New Roman" panose="02020603050405020304" pitchFamily="18" charset="0"/>
              </a:rPr>
              <a:t>1. We noticed some low </a:t>
            </a:r>
            <a:r>
              <a:rPr lang="en" dirty="0">
                <a:latin typeface="Times New Roman" panose="02020603050405020304" pitchFamily="18" charset="0"/>
                <a:cs typeface="Times New Roman" panose="02020603050405020304" pitchFamily="18" charset="0"/>
              </a:rPr>
              <a:t>scores </a:t>
            </a:r>
            <a:r>
              <a:rPr lang="en" dirty="0" smtClean="0">
                <a:latin typeface="Times New Roman" panose="02020603050405020304" pitchFamily="18" charset="0"/>
                <a:cs typeface="Times New Roman" panose="02020603050405020304" pitchFamily="18" charset="0"/>
              </a:rPr>
              <a:t>on ProctorU exams.</a:t>
            </a:r>
            <a:endPar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None/>
            </a:pPr>
            <a:endPar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None/>
            </a:pP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 We then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calculated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overall exam averages for each course.  </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Psy</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3011: Introduction to Learning and Behavior,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Fall ‘14.</a:t>
            </a:r>
          </a:p>
          <a:p>
            <a:pPr>
              <a:buNone/>
            </a:pP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8% lower exam average on ProctorU vs. On-Campus</a:t>
            </a:r>
          </a:p>
          <a:p>
            <a:r>
              <a:rPr lang="en-US" sz="2400" dirty="0" err="1" smtClean="0">
                <a:latin typeface="Times New Roman" panose="02020603050405020304" pitchFamily="18" charset="0"/>
                <a:cs typeface="Times New Roman" panose="02020603050405020304" pitchFamily="18" charset="0"/>
              </a:rPr>
              <a:t>Psy</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3121: History and Systems of Psychology, </a:t>
            </a:r>
            <a:r>
              <a:rPr lang="en-US" sz="2400" dirty="0" smtClean="0">
                <a:latin typeface="Times New Roman" panose="02020603050405020304" pitchFamily="18" charset="0"/>
                <a:cs typeface="Times New Roman" panose="02020603050405020304" pitchFamily="18" charset="0"/>
              </a:rPr>
              <a:t>Spring ‘15.</a:t>
            </a:r>
          </a:p>
          <a:p>
            <a:pPr>
              <a:buNone/>
            </a:pP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8</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lower exam average</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on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ProctorU</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vs.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On-Campus</a:t>
            </a:r>
            <a:endParaRPr lang="en-US" sz="2400" dirty="0" smtClean="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Psy</a:t>
            </a:r>
            <a:r>
              <a:rPr lang="en-US" sz="2400" dirty="0">
                <a:latin typeface="Times New Roman" panose="02020603050405020304" pitchFamily="18" charset="0"/>
                <a:cs typeface="Times New Roman" panose="02020603050405020304" pitchFamily="18" charset="0"/>
              </a:rPr>
              <a:t> 3604: Abnormal Psychology, </a:t>
            </a:r>
            <a:r>
              <a:rPr lang="en-US" sz="2400" dirty="0" smtClean="0">
                <a:latin typeface="Times New Roman" panose="02020603050405020304" pitchFamily="18" charset="0"/>
                <a:cs typeface="Times New Roman" panose="02020603050405020304" pitchFamily="18" charset="0"/>
              </a:rPr>
              <a:t>Spring ’15.</a:t>
            </a:r>
          </a:p>
          <a:p>
            <a:pPr>
              <a:buNone/>
            </a:pP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No difference on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average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total of 4 exams on ProctorU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vs.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On-Campus</a:t>
            </a:r>
          </a:p>
          <a:p>
            <a:pPr>
              <a:buNone/>
            </a:pPr>
            <a:endParaRPr lang="en-US" sz="2400" dirty="0" smtClean="0">
              <a:solidFill>
                <a:srgbClr val="000000"/>
              </a:solidFill>
              <a:latin typeface="Times New Roman" panose="02020603050405020304" pitchFamily="18" charset="0"/>
              <a:cs typeface="Times New Roman" panose="02020603050405020304" pitchFamily="18" charset="0"/>
            </a:endParaRPr>
          </a:p>
          <a:p>
            <a:pPr>
              <a:buNone/>
            </a:pPr>
            <a:r>
              <a:rPr lang="en-US" sz="2400" dirty="0" smtClean="0">
                <a:solidFill>
                  <a:srgbClr val="000000"/>
                </a:solidFill>
                <a:latin typeface="Times New Roman" panose="02020603050405020304" pitchFamily="18" charset="0"/>
                <a:cs typeface="Times New Roman" panose="02020603050405020304" pitchFamily="18" charset="0"/>
              </a:rPr>
              <a:t>3. We c</a:t>
            </a:r>
            <a:r>
              <a:rPr lang="en-US" sz="2400" dirty="0" smtClean="0">
                <a:latin typeface="Times New Roman" panose="02020603050405020304" pitchFamily="18" charset="0"/>
                <a:cs typeface="Times New Roman" panose="02020603050405020304" pitchFamily="18" charset="0"/>
              </a:rPr>
              <a:t>ompared Students taking </a:t>
            </a:r>
            <a:r>
              <a:rPr lang="en-US" sz="2400" dirty="0">
                <a:latin typeface="Times New Roman" panose="02020603050405020304" pitchFamily="18" charset="0"/>
                <a:cs typeface="Times New Roman" panose="02020603050405020304" pitchFamily="18" charset="0"/>
              </a:rPr>
              <a:t>ProctorU </a:t>
            </a:r>
            <a:r>
              <a:rPr lang="en-US" sz="2400" dirty="0" smtClean="0">
                <a:latin typeface="Times New Roman" panose="02020603050405020304" pitchFamily="18" charset="0"/>
                <a:cs typeface="Times New Roman" panose="02020603050405020304" pitchFamily="18" charset="0"/>
              </a:rPr>
              <a:t>Exams (1</a:t>
            </a:r>
            <a:r>
              <a:rPr lang="en-US" sz="2400" dirty="0">
                <a:latin typeface="Times New Roman" panose="02020603050405020304" pitchFamily="18" charset="0"/>
                <a:cs typeface="Times New Roman" panose="02020603050405020304" pitchFamily="18" charset="0"/>
              </a:rPr>
              <a:t>) vs. Others (0) </a:t>
            </a:r>
            <a:r>
              <a:rPr lang="en-US" sz="2400" dirty="0" smtClean="0">
                <a:latin typeface="Times New Roman" panose="02020603050405020304" pitchFamily="18" charset="0"/>
                <a:cs typeface="Times New Roman" panose="02020603050405020304" pitchFamily="18" charset="0"/>
              </a:rPr>
              <a:t>on Student characteristics of ACT Score, Cumulative College Credits, Credits Transferred in to </a:t>
            </a:r>
            <a:r>
              <a:rPr lang="en-US" sz="2400" dirty="0" err="1" smtClean="0">
                <a:latin typeface="Times New Roman" panose="02020603050405020304" pitchFamily="18" charset="0"/>
                <a:cs typeface="Times New Roman" panose="02020603050405020304" pitchFamily="18" charset="0"/>
              </a:rPr>
              <a:t>UofM</a:t>
            </a:r>
            <a:r>
              <a:rPr lang="en-US" sz="2400" dirty="0" smtClean="0">
                <a:latin typeface="Times New Roman" panose="02020603050405020304" pitchFamily="18" charset="0"/>
                <a:cs typeface="Times New Roman" panose="02020603050405020304" pitchFamily="18" charset="0"/>
              </a:rPr>
              <a:t>, and on their Course Performance measures of Exam Points, and Course Grade.</a:t>
            </a:r>
            <a:endParaRPr lang="en-US" sz="24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Results for Three Courses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83669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4503" y="122245"/>
            <a:ext cx="8874034" cy="680699"/>
          </a:xfrm>
        </p:spPr>
        <p:txBody>
          <a:bodyPr/>
          <a:lstStyle/>
          <a:p>
            <a:pPr algn="ctr"/>
            <a:r>
              <a:rPr lang="en-US" sz="3200" dirty="0" smtClean="0">
                <a:latin typeface="Times New Roman" panose="02020603050405020304" pitchFamily="18" charset="0"/>
                <a:cs typeface="Times New Roman" panose="02020603050405020304" pitchFamily="18" charset="0"/>
              </a:rPr>
              <a:t>Differences in Learning Course by t-tests</a:t>
            </a:r>
            <a:endParaRPr lang="en-US" sz="3200" dirty="0">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622790146"/>
              </p:ext>
            </p:extLst>
          </p:nvPr>
        </p:nvGraphicFramePr>
        <p:xfrm>
          <a:off x="1428750" y="2559844"/>
          <a:ext cx="6286500" cy="3048000"/>
        </p:xfrm>
        <a:graphic>
          <a:graphicData uri="http://schemas.openxmlformats.org/drawingml/2006/table">
            <a:tbl>
              <a:tblPr/>
              <a:tblGrid>
                <a:gridCol w="1053488"/>
                <a:gridCol w="27542"/>
                <a:gridCol w="557729"/>
                <a:gridCol w="681669"/>
                <a:gridCol w="1115458"/>
                <a:gridCol w="1301367"/>
                <a:gridCol w="1301367"/>
                <a:gridCol w="247880"/>
              </a:tblGrid>
              <a:tr h="0">
                <a:tc>
                  <a:txBody>
                    <a:bodyPr/>
                    <a:lstStyle/>
                    <a:p>
                      <a:pPr marL="38100" marR="38100" algn="ctr">
                        <a:lnSpc>
                          <a:spcPts val="1600"/>
                        </a:lnSpc>
                        <a:spcBef>
                          <a:spcPts val="0"/>
                        </a:spcBef>
                        <a:spcAft>
                          <a:spcPts val="0"/>
                        </a:spcAft>
                      </a:pPr>
                      <a:r>
                        <a:rPr lang="en-US"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7">
                  <a:txBody>
                    <a:bodyPr/>
                    <a:lstStyle/>
                    <a:p>
                      <a:pPr marL="38100" marR="38100">
                        <a:lnSpc>
                          <a:spcPts val="1600"/>
                        </a:lnSpc>
                        <a:spcBef>
                          <a:spcPts val="0"/>
                        </a:spcBef>
                        <a:spcAft>
                          <a:spcPts val="0"/>
                        </a:spcAft>
                      </a:pPr>
                      <a:r>
                        <a:rPr lang="en-US" sz="1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Psy</a:t>
                      </a:r>
                      <a:r>
                        <a:rPr lang="en-US"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3011: Introduction to Learning and Behavior, </a:t>
                      </a:r>
                      <a:r>
                        <a:rPr lang="en-US" sz="14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Fall ’14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gridSpan="2">
                  <a:txBody>
                    <a:bodyPr/>
                    <a:lstStyle/>
                    <a:p>
                      <a:pPr marL="0" marR="0">
                        <a:lnSpc>
                          <a:spcPct val="107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Std. Deviation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p-value of Difference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99.33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36.79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99.13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26.79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 ACT Score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26.25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.509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TRANSFER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42.04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38.90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31.21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28.62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EXAM Points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44.08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47.74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COURSE GRADE Pts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3.27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0">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9.46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2.91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9" name="Rectangle 3"/>
          <p:cNvSpPr>
            <a:spLocks noGrp="1" noChangeArrowheads="1"/>
          </p:cNvSpPr>
          <p:nvPr>
            <p:ph type="body" idx="1"/>
          </p:nvPr>
        </p:nvSpPr>
        <p:spPr bwMode="auto">
          <a:xfrm>
            <a:off x="274320" y="1063788"/>
            <a:ext cx="859535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None/>
            </a:pPr>
            <a:endParaRPr lang="en-US" dirty="0"/>
          </a:p>
        </p:txBody>
      </p:sp>
      <p:sp>
        <p:nvSpPr>
          <p:cNvPr id="2" name="TextBox 1"/>
          <p:cNvSpPr txBox="1"/>
          <p:nvPr/>
        </p:nvSpPr>
        <p:spPr>
          <a:xfrm>
            <a:off x="1340528" y="5690586"/>
            <a:ext cx="4074850" cy="261610"/>
          </a:xfrm>
          <a:prstGeom prst="rect">
            <a:avLst/>
          </a:prstGeom>
          <a:noFill/>
        </p:spPr>
        <p:txBody>
          <a:bodyPr wrap="square" rtlCol="0">
            <a:spAutoFit/>
          </a:bodyPr>
          <a:lstStyle/>
          <a:p>
            <a:r>
              <a:rPr lang="en-US" sz="1100" dirty="0" err="1" smtClean="0">
                <a:latin typeface="Times New Roman" panose="02020603050405020304" pitchFamily="18" charset="0"/>
                <a:cs typeface="Times New Roman" panose="02020603050405020304" pitchFamily="18" charset="0"/>
              </a:rPr>
              <a:t>ProctorU</a:t>
            </a:r>
            <a:r>
              <a:rPr lang="en-US" sz="1100" dirty="0" smtClean="0">
                <a:latin typeface="Times New Roman" panose="02020603050405020304" pitchFamily="18" charset="0"/>
                <a:cs typeface="Times New Roman" panose="02020603050405020304" pitchFamily="18" charset="0"/>
              </a:rPr>
              <a:t> (PU) 1 = PU and 0 = testing lab</a:t>
            </a:r>
            <a:endParaRPr lang="en-US"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3390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sz="3200" dirty="0">
                <a:latin typeface="Times New Roman" panose="02020603050405020304" pitchFamily="18" charset="0"/>
                <a:cs typeface="Times New Roman" panose="02020603050405020304" pitchFamily="18" charset="0"/>
              </a:rPr>
              <a:t>Differences in </a:t>
            </a:r>
            <a:r>
              <a:rPr lang="en-US" sz="3200" dirty="0" smtClean="0">
                <a:latin typeface="Times New Roman" panose="02020603050405020304" pitchFamily="18" charset="0"/>
                <a:cs typeface="Times New Roman" panose="02020603050405020304" pitchFamily="18" charset="0"/>
              </a:rPr>
              <a:t>History </a:t>
            </a:r>
            <a:r>
              <a:rPr lang="en-US" sz="3200" dirty="0">
                <a:latin typeface="Times New Roman" panose="02020603050405020304" pitchFamily="18" charset="0"/>
                <a:cs typeface="Times New Roman" panose="02020603050405020304" pitchFamily="18" charset="0"/>
              </a:rPr>
              <a:t>Course by t-tests</a:t>
            </a:r>
          </a:p>
        </p:txBody>
      </p:sp>
      <p:graphicFrame>
        <p:nvGraphicFramePr>
          <p:cNvPr id="4" name="Table 3"/>
          <p:cNvGraphicFramePr>
            <a:graphicFrameLocks noGrp="1"/>
          </p:cNvGraphicFramePr>
          <p:nvPr>
            <p:extLst>
              <p:ext uri="{D42A27DB-BD31-4B8C-83A1-F6EECF244321}">
                <p14:modId xmlns:p14="http://schemas.microsoft.com/office/powerpoint/2010/main" val="463289558"/>
              </p:ext>
            </p:extLst>
          </p:nvPr>
        </p:nvGraphicFramePr>
        <p:xfrm>
          <a:off x="1225449" y="2559844"/>
          <a:ext cx="6659634" cy="3105854"/>
        </p:xfrm>
        <a:graphic>
          <a:graphicData uri="http://schemas.openxmlformats.org/drawingml/2006/table">
            <a:tbl>
              <a:tblPr/>
              <a:tblGrid>
                <a:gridCol w="1185621"/>
                <a:gridCol w="26744"/>
                <a:gridCol w="961670"/>
                <a:gridCol w="652092"/>
                <a:gridCol w="1067058"/>
                <a:gridCol w="1244902"/>
                <a:gridCol w="1244902"/>
                <a:gridCol w="276645"/>
              </a:tblGrid>
              <a:tr h="207057">
                <a:tc>
                  <a:txBody>
                    <a:bodyPr/>
                    <a:lstStyle/>
                    <a:p>
                      <a:pPr marL="0" marR="38100">
                        <a:lnSpc>
                          <a:spcPts val="1600"/>
                        </a:lnSpc>
                        <a:spcBef>
                          <a:spcPts val="0"/>
                        </a:spcBef>
                        <a:spcAft>
                          <a:spcPts val="0"/>
                        </a:spcAft>
                      </a:pPr>
                      <a:r>
                        <a:rPr lang="en-US"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7">
                  <a:txBody>
                    <a:bodyPr/>
                    <a:lstStyle/>
                    <a:p>
                      <a:pPr marL="0" marR="38100">
                        <a:lnSpc>
                          <a:spcPts val="1600"/>
                        </a:lnSpc>
                        <a:spcBef>
                          <a:spcPts val="0"/>
                        </a:spcBef>
                        <a:spcAft>
                          <a:spcPts val="0"/>
                        </a:spcAft>
                      </a:pPr>
                      <a:r>
                        <a:rPr lang="en-US" sz="1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Psy</a:t>
                      </a:r>
                      <a:r>
                        <a:rPr lang="en-US"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3121: History and Systems of Psychology, </a:t>
                      </a:r>
                      <a:r>
                        <a:rPr lang="en-US" sz="14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Spring ‘15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14113">
                <a:tc gridSpan="2">
                  <a:txBody>
                    <a:bodyPr/>
                    <a:lstStyle/>
                    <a:p>
                      <a:pPr marL="0" marR="0">
                        <a:lnSpc>
                          <a:spcPct val="107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Std. Deviation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p-value of Difference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103.04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23.65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97.70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 ACT Score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26.55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TRANSFER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40.23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34.02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EXAM Points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47.35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11.22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50.86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11.76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COURSE GRADE Pts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3.37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07057">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5" name="Rectangle 1"/>
          <p:cNvSpPr>
            <a:spLocks noGrp="1" noChangeArrowheads="1"/>
          </p:cNvSpPr>
          <p:nvPr>
            <p:ph type="body" idx="1"/>
          </p:nvPr>
        </p:nvSpPr>
        <p:spPr bwMode="auto">
          <a:xfrm>
            <a:off x="7390873" y="1680099"/>
            <a:ext cx="8665028" cy="496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930939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8585" y="96119"/>
            <a:ext cx="8608180" cy="680699"/>
          </a:xfrm>
        </p:spPr>
        <p:txBody>
          <a:bodyPr/>
          <a:lstStyle/>
          <a:p>
            <a:pPr algn="ctr"/>
            <a:r>
              <a:rPr lang="en-US" sz="2800" dirty="0">
                <a:latin typeface="Times New Roman" panose="02020603050405020304" pitchFamily="18" charset="0"/>
                <a:cs typeface="Times New Roman" panose="02020603050405020304" pitchFamily="18" charset="0"/>
              </a:rPr>
              <a:t>Differences in </a:t>
            </a:r>
            <a:r>
              <a:rPr lang="en-US" sz="2800" dirty="0" smtClean="0">
                <a:latin typeface="Times New Roman" panose="02020603050405020304" pitchFamily="18" charset="0"/>
                <a:cs typeface="Times New Roman" panose="02020603050405020304" pitchFamily="18" charset="0"/>
              </a:rPr>
              <a:t>Abnormal </a:t>
            </a:r>
            <a:r>
              <a:rPr lang="en-US" sz="2800" dirty="0" err="1" smtClean="0">
                <a:latin typeface="Times New Roman" panose="02020603050405020304" pitchFamily="18" charset="0"/>
                <a:cs typeface="Times New Roman" panose="02020603050405020304" pitchFamily="18" charset="0"/>
              </a:rPr>
              <a:t>Psy</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Course by t-tests</a:t>
            </a:r>
          </a:p>
        </p:txBody>
      </p:sp>
      <p:graphicFrame>
        <p:nvGraphicFramePr>
          <p:cNvPr id="4" name="Table 3"/>
          <p:cNvGraphicFramePr>
            <a:graphicFrameLocks noGrp="1"/>
          </p:cNvGraphicFramePr>
          <p:nvPr>
            <p:extLst>
              <p:ext uri="{D42A27DB-BD31-4B8C-83A1-F6EECF244321}">
                <p14:modId xmlns:p14="http://schemas.microsoft.com/office/powerpoint/2010/main" val="3383822767"/>
              </p:ext>
            </p:extLst>
          </p:nvPr>
        </p:nvGraphicFramePr>
        <p:xfrm>
          <a:off x="1097279" y="2238103"/>
          <a:ext cx="6810104" cy="3474719"/>
        </p:xfrm>
        <a:graphic>
          <a:graphicData uri="http://schemas.openxmlformats.org/drawingml/2006/table">
            <a:tbl>
              <a:tblPr/>
              <a:tblGrid>
                <a:gridCol w="1395514"/>
                <a:gridCol w="27180"/>
                <a:gridCol w="944785"/>
                <a:gridCol w="640203"/>
                <a:gridCol w="1047606"/>
                <a:gridCol w="1222207"/>
                <a:gridCol w="1222207"/>
                <a:gridCol w="310402"/>
              </a:tblGrid>
              <a:tr h="231648">
                <a:tc>
                  <a:txBody>
                    <a:bodyPr/>
                    <a:lstStyle/>
                    <a:p>
                      <a:pPr marL="0" marR="38100">
                        <a:lnSpc>
                          <a:spcPts val="1600"/>
                        </a:lnSpc>
                        <a:spcBef>
                          <a:spcPts val="0"/>
                        </a:spcBef>
                        <a:spcAft>
                          <a:spcPts val="0"/>
                        </a:spcAft>
                      </a:pPr>
                      <a:r>
                        <a:rPr lang="en-US"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7">
                  <a:txBody>
                    <a:bodyPr/>
                    <a:lstStyle/>
                    <a:p>
                      <a:pPr marL="0" marR="38100">
                        <a:lnSpc>
                          <a:spcPts val="1600"/>
                        </a:lnSpc>
                        <a:spcBef>
                          <a:spcPts val="0"/>
                        </a:spcBef>
                        <a:spcAft>
                          <a:spcPts val="0"/>
                        </a:spcAft>
                      </a:pPr>
                      <a:r>
                        <a:rPr lang="en-US" sz="1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Psy</a:t>
                      </a:r>
                      <a:r>
                        <a:rPr lang="en-US"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3604: Abnormal Psychology, </a:t>
                      </a:r>
                      <a:r>
                        <a:rPr lang="en-US" sz="14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Spring ’15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63295">
                <a:tc gridSpan="2">
                  <a:txBody>
                    <a:bodyPr/>
                    <a:lstStyle/>
                    <a:p>
                      <a:pPr marL="0" marR="0">
                        <a:lnSpc>
                          <a:spcPct val="107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Std. Deviation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p-value of Difference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96.57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43.16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89.46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.246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3.26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 ACT Score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26.45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3.62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TRANSFER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35.21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155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18.85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24.24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EXAM Points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195.12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19.18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195.29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rowSpan="2" grid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COURSE GRADE Pts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1648">
                <a:tc gridSpan="2" vMerge="1">
                  <a:txBody>
                    <a:bodyPr/>
                    <a:lstStyle/>
                    <a:p>
                      <a:endParaRPr lang="en-US"/>
                    </a:p>
                  </a:txBody>
                  <a:tcPr/>
                </a:tc>
                <a:tc hMerge="1"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5" name="Rectangle 1"/>
          <p:cNvSpPr>
            <a:spLocks noGrp="1" noChangeArrowheads="1"/>
          </p:cNvSpPr>
          <p:nvPr>
            <p:ph type="body" idx="1"/>
          </p:nvPr>
        </p:nvSpPr>
        <p:spPr bwMode="auto">
          <a:xfrm>
            <a:off x="78620" y="1075843"/>
            <a:ext cx="427407" cy="5663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903630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6753" y="122245"/>
            <a:ext cx="8882743" cy="739904"/>
          </a:xfrm>
        </p:spPr>
        <p:txBody>
          <a:bodyPr/>
          <a:lstStyle/>
          <a:p>
            <a:pPr algn="ctr"/>
            <a:r>
              <a:rPr lang="en-US" sz="2800" dirty="0" smtClean="0">
                <a:latin typeface="Times New Roman" panose="02020603050405020304" pitchFamily="18" charset="0"/>
                <a:cs typeface="Times New Roman" panose="02020603050405020304" pitchFamily="18" charset="0"/>
              </a:rPr>
              <a:t>Same Tests on Combined Courses </a:t>
            </a:r>
            <a:r>
              <a:rPr lang="en-US" sz="2000" dirty="0" smtClean="0">
                <a:latin typeface="Times New Roman" panose="02020603050405020304" pitchFamily="18" charset="0"/>
                <a:cs typeface="Times New Roman" panose="02020603050405020304" pitchFamily="18" charset="0"/>
              </a:rPr>
              <a:t>(Exams Converted to z-scores)</a:t>
            </a:r>
            <a:endParaRPr lang="en-US" sz="20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nvGraphicFramePr>
        <p:xfrm>
          <a:off x="1543050" y="2559844"/>
          <a:ext cx="6057899" cy="3048000"/>
        </p:xfrm>
        <a:graphic>
          <a:graphicData uri="http://schemas.openxmlformats.org/drawingml/2006/table">
            <a:tbl>
              <a:tblPr/>
              <a:tblGrid>
                <a:gridCol w="1591482"/>
                <a:gridCol w="821410"/>
                <a:gridCol w="564719"/>
                <a:gridCol w="924086"/>
                <a:gridCol w="1078101"/>
                <a:gridCol w="1078101"/>
              </a:tblGrid>
              <a:tr h="0">
                <a:tc gridSpan="6">
                  <a:txBody>
                    <a:bodyPr/>
                    <a:lstStyle/>
                    <a:p>
                      <a:pPr marL="38100" marR="38100" algn="ctr">
                        <a:lnSpc>
                          <a:spcPts val="1600"/>
                        </a:lnSpc>
                        <a:spcBef>
                          <a:spcPts val="0"/>
                        </a:spcBef>
                        <a:spcAft>
                          <a:spcPts val="0"/>
                        </a:spcAft>
                      </a:pPr>
                      <a:r>
                        <a:rPr lang="en-US"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Combined Classes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nSpc>
                          <a:spcPct val="1070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Std. Deviation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p-value of Difference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0">
                <a:tc row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100.39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36.37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95.52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31.34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0">
                <a:tc row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CUM GPA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0">
                <a:tc row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 ACT Score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26.05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a:txBody>
                    <a:bodyPr/>
                    <a:lstStyle/>
                    <a:p>
                      <a:pPr marL="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26.32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0">
                <a:tc row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TRANSFER Credits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34.58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37.45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27.22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0">
                <a:tc row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Exam Z Score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0">
                <a:tc rowSpan="2">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COURSE GRADE Pts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8.64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ct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a:txBody>
                    <a:bodyPr/>
                    <a:lstStyle/>
                    <a:p>
                      <a:pPr marL="38100" marR="38100">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b="1"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12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Rectangle 1"/>
          <p:cNvSpPr>
            <a:spLocks noGrp="1" noChangeArrowheads="1"/>
          </p:cNvSpPr>
          <p:nvPr>
            <p:ph type="body" idx="1"/>
          </p:nvPr>
        </p:nvSpPr>
        <p:spPr bwMode="auto">
          <a:xfrm>
            <a:off x="313509" y="1600200"/>
            <a:ext cx="8604067" cy="496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894914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Them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7955</TotalTime>
  <Words>1849</Words>
  <Application>Microsoft Office PowerPoint</Application>
  <PresentationFormat>On-screen Show (4:3)</PresentationFormat>
  <Paragraphs>521</Paragraphs>
  <Slides>20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Courier New</vt:lpstr>
      <vt:lpstr>Times New Roman</vt:lpstr>
      <vt:lpstr>Wingdings</vt:lpstr>
      <vt:lpstr>Custom Theme</vt:lpstr>
      <vt:lpstr>PowerPoint Presentation</vt:lpstr>
      <vt:lpstr> Developing an Online Minor </vt:lpstr>
      <vt:lpstr> Assessing Mastery of Course Content</vt:lpstr>
      <vt:lpstr>Off-Campus Exam Solution: ProctorU</vt:lpstr>
      <vt:lpstr>Results for Three Courses</vt:lpstr>
      <vt:lpstr>Differences in Learning Course by t-tests</vt:lpstr>
      <vt:lpstr>Differences in History Course by t-tests</vt:lpstr>
      <vt:lpstr>Differences in Abnormal Psy Course by t-tests</vt:lpstr>
      <vt:lpstr>Same Tests on Combined Courses (Exams Converted to z-scores)</vt:lpstr>
      <vt:lpstr>Variables Correlated with ProctorU Choice</vt:lpstr>
      <vt:lpstr>Linear Regression Predicting Exam Score</vt:lpstr>
      <vt:lpstr>Course Evaluation Item</vt:lpstr>
      <vt:lpstr>       Previous Research Results</vt:lpstr>
      <vt:lpstr>Results from Abnormal Psy Class Spring 15</vt:lpstr>
      <vt:lpstr>Abnormal Psy </vt:lpstr>
      <vt:lpstr>Abnormal Psy </vt:lpstr>
      <vt:lpstr>Abnormal Psy:  Reasons given by students for NOT choosing ProctorU</vt:lpstr>
      <vt:lpstr>Summary</vt:lpstr>
      <vt:lpstr>Some Issues to Ponder</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Innovative Exam Strategies in an Online Minor</dc:title>
  <dc:creator>standard</dc:creator>
  <cp:lastModifiedBy>standard</cp:lastModifiedBy>
  <cp:revision>31</cp:revision>
  <dcterms:modified xsi:type="dcterms:W3CDTF">2015-07-27T16:45:43Z</dcterms:modified>
</cp:coreProperties>
</file>