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1945600" cy="32918400"/>
  <p:notesSz cx="6858000" cy="9144000"/>
  <p:defaultTextStyle>
    <a:defPPr>
      <a:defRPr lang="en-US"/>
    </a:defPPr>
    <a:lvl1pPr marL="0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1pPr>
    <a:lvl2pPr marL="1567510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2pPr>
    <a:lvl3pPr marL="3135020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3pPr>
    <a:lvl4pPr marL="470253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4pPr>
    <a:lvl5pPr marL="627004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5pPr>
    <a:lvl6pPr marL="783755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6pPr>
    <a:lvl7pPr marL="940506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7pPr>
    <a:lvl8pPr marL="10972571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8pPr>
    <a:lvl9pPr marL="12540082" algn="l" defTabSz="3135020" rtl="0" eaLnBrk="1" latinLnBrk="0" hangingPunct="1">
      <a:defRPr sz="6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392B"/>
    <a:srgbClr val="BF9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40" d="100"/>
          <a:sy n="40" d="100"/>
        </p:scale>
        <p:origin x="-600" y="48"/>
      </p:cViewPr>
      <p:guideLst>
        <p:guide orient="horz" pos="10368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920" y="10226042"/>
            <a:ext cx="18653760" cy="70561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91840" y="18653760"/>
            <a:ext cx="1536192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567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135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702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270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837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405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972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54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D244-F470-4F7B-ADBD-B8647F91AE65}" type="datetimeFigureOut">
              <a:rPr lang="en-US" smtClean="0"/>
              <a:pPr/>
              <a:t>7/31/2015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288F-2B8D-4795-82A2-4AF2652A7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D244-F470-4F7B-ADBD-B8647F91AE65}" type="datetimeFigureOut">
              <a:rPr lang="en-US" smtClean="0"/>
              <a:pPr/>
              <a:t>7/31/2015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288F-2B8D-4795-82A2-4AF2652A7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910560" y="1318265"/>
            <a:ext cx="4937760" cy="280873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97280" y="1318265"/>
            <a:ext cx="14447520" cy="280873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D244-F470-4F7B-ADBD-B8647F91AE65}" type="datetimeFigureOut">
              <a:rPr lang="en-US" smtClean="0"/>
              <a:pPr/>
              <a:t>7/31/2015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288F-2B8D-4795-82A2-4AF2652A7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D244-F470-4F7B-ADBD-B8647F91AE65}" type="datetimeFigureOut">
              <a:rPr lang="en-US" smtClean="0"/>
              <a:pPr/>
              <a:t>7/31/2015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288F-2B8D-4795-82A2-4AF2652A7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3551" y="21153122"/>
            <a:ext cx="18653760" cy="6537960"/>
          </a:xfrm>
        </p:spPr>
        <p:txBody>
          <a:bodyPr anchor="t"/>
          <a:lstStyle>
            <a:lvl1pPr algn="l">
              <a:defRPr sz="13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3551" y="13952225"/>
            <a:ext cx="18653760" cy="7200898"/>
          </a:xfrm>
        </p:spPr>
        <p:txBody>
          <a:bodyPr anchor="b"/>
          <a:lstStyle>
            <a:lvl1pPr marL="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1pPr>
            <a:lvl2pPr marL="1567510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2pPr>
            <a:lvl3pPr marL="3135020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3pPr>
            <a:lvl4pPr marL="470253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4pPr>
            <a:lvl5pPr marL="627004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5pPr>
            <a:lvl6pPr marL="783755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940506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10972571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12540082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D244-F470-4F7B-ADBD-B8647F91AE65}" type="datetimeFigureOut">
              <a:rPr lang="en-US" smtClean="0"/>
              <a:pPr/>
              <a:t>7/31/2015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288F-2B8D-4795-82A2-4AF2652A7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7680963"/>
            <a:ext cx="9692640" cy="21724622"/>
          </a:xfrm>
        </p:spPr>
        <p:txBody>
          <a:bodyPr/>
          <a:lstStyle>
            <a:lvl1pPr>
              <a:defRPr sz="9600"/>
            </a:lvl1pPr>
            <a:lvl2pPr>
              <a:defRPr sz="8200"/>
            </a:lvl2pPr>
            <a:lvl3pPr>
              <a:defRPr sz="6900"/>
            </a:lvl3pPr>
            <a:lvl4pPr>
              <a:defRPr sz="6200"/>
            </a:lvl4pPr>
            <a:lvl5pPr>
              <a:defRPr sz="6200"/>
            </a:lvl5pPr>
            <a:lvl6pPr>
              <a:defRPr sz="6200"/>
            </a:lvl6pPr>
            <a:lvl7pPr>
              <a:defRPr sz="6200"/>
            </a:lvl7pPr>
            <a:lvl8pPr>
              <a:defRPr sz="6200"/>
            </a:lvl8pPr>
            <a:lvl9pPr>
              <a:defRPr sz="6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55680" y="7680963"/>
            <a:ext cx="9692640" cy="21724622"/>
          </a:xfrm>
        </p:spPr>
        <p:txBody>
          <a:bodyPr/>
          <a:lstStyle>
            <a:lvl1pPr>
              <a:defRPr sz="9600"/>
            </a:lvl1pPr>
            <a:lvl2pPr>
              <a:defRPr sz="8200"/>
            </a:lvl2pPr>
            <a:lvl3pPr>
              <a:defRPr sz="6900"/>
            </a:lvl3pPr>
            <a:lvl4pPr>
              <a:defRPr sz="6200"/>
            </a:lvl4pPr>
            <a:lvl5pPr>
              <a:defRPr sz="6200"/>
            </a:lvl5pPr>
            <a:lvl6pPr>
              <a:defRPr sz="6200"/>
            </a:lvl6pPr>
            <a:lvl7pPr>
              <a:defRPr sz="6200"/>
            </a:lvl7pPr>
            <a:lvl8pPr>
              <a:defRPr sz="6200"/>
            </a:lvl8pPr>
            <a:lvl9pPr>
              <a:defRPr sz="6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D244-F470-4F7B-ADBD-B8647F91AE65}" type="datetimeFigureOut">
              <a:rPr lang="en-US" smtClean="0"/>
              <a:pPr/>
              <a:t>7/31/2015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288F-2B8D-4795-82A2-4AF2652A7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7368542"/>
            <a:ext cx="9696451" cy="3070858"/>
          </a:xfrm>
        </p:spPr>
        <p:txBody>
          <a:bodyPr anchor="b"/>
          <a:lstStyle>
            <a:lvl1pPr marL="0" indent="0">
              <a:buNone/>
              <a:defRPr sz="8200" b="1"/>
            </a:lvl1pPr>
            <a:lvl2pPr marL="1567510" indent="0">
              <a:buNone/>
              <a:defRPr sz="6900" b="1"/>
            </a:lvl2pPr>
            <a:lvl3pPr marL="3135020" indent="0">
              <a:buNone/>
              <a:defRPr sz="6200" b="1"/>
            </a:lvl3pPr>
            <a:lvl4pPr marL="4702531" indent="0">
              <a:buNone/>
              <a:defRPr sz="5500" b="1"/>
            </a:lvl4pPr>
            <a:lvl5pPr marL="6270041" indent="0">
              <a:buNone/>
              <a:defRPr sz="5500" b="1"/>
            </a:lvl5pPr>
            <a:lvl6pPr marL="7837551" indent="0">
              <a:buNone/>
              <a:defRPr sz="5500" b="1"/>
            </a:lvl6pPr>
            <a:lvl7pPr marL="9405061" indent="0">
              <a:buNone/>
              <a:defRPr sz="5500" b="1"/>
            </a:lvl7pPr>
            <a:lvl8pPr marL="10972571" indent="0">
              <a:buNone/>
              <a:defRPr sz="5500" b="1"/>
            </a:lvl8pPr>
            <a:lvl9pPr marL="12540082" indent="0">
              <a:buNone/>
              <a:defRPr sz="5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10439400"/>
            <a:ext cx="9696451" cy="18966182"/>
          </a:xfrm>
        </p:spPr>
        <p:txBody>
          <a:bodyPr/>
          <a:lstStyle>
            <a:lvl1pPr>
              <a:defRPr sz="8200"/>
            </a:lvl1pPr>
            <a:lvl2pPr>
              <a:defRPr sz="6900"/>
            </a:lvl2pPr>
            <a:lvl3pPr>
              <a:defRPr sz="62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148061" y="7368542"/>
            <a:ext cx="9700260" cy="3070858"/>
          </a:xfrm>
        </p:spPr>
        <p:txBody>
          <a:bodyPr anchor="b"/>
          <a:lstStyle>
            <a:lvl1pPr marL="0" indent="0">
              <a:buNone/>
              <a:defRPr sz="8200" b="1"/>
            </a:lvl1pPr>
            <a:lvl2pPr marL="1567510" indent="0">
              <a:buNone/>
              <a:defRPr sz="6900" b="1"/>
            </a:lvl2pPr>
            <a:lvl3pPr marL="3135020" indent="0">
              <a:buNone/>
              <a:defRPr sz="6200" b="1"/>
            </a:lvl3pPr>
            <a:lvl4pPr marL="4702531" indent="0">
              <a:buNone/>
              <a:defRPr sz="5500" b="1"/>
            </a:lvl4pPr>
            <a:lvl5pPr marL="6270041" indent="0">
              <a:buNone/>
              <a:defRPr sz="5500" b="1"/>
            </a:lvl5pPr>
            <a:lvl6pPr marL="7837551" indent="0">
              <a:buNone/>
              <a:defRPr sz="5500" b="1"/>
            </a:lvl6pPr>
            <a:lvl7pPr marL="9405061" indent="0">
              <a:buNone/>
              <a:defRPr sz="5500" b="1"/>
            </a:lvl7pPr>
            <a:lvl8pPr marL="10972571" indent="0">
              <a:buNone/>
              <a:defRPr sz="5500" b="1"/>
            </a:lvl8pPr>
            <a:lvl9pPr marL="12540082" indent="0">
              <a:buNone/>
              <a:defRPr sz="5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148061" y="10439400"/>
            <a:ext cx="9700260" cy="18966182"/>
          </a:xfrm>
        </p:spPr>
        <p:txBody>
          <a:bodyPr/>
          <a:lstStyle>
            <a:lvl1pPr>
              <a:defRPr sz="8200"/>
            </a:lvl1pPr>
            <a:lvl2pPr>
              <a:defRPr sz="6900"/>
            </a:lvl2pPr>
            <a:lvl3pPr>
              <a:defRPr sz="62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D244-F470-4F7B-ADBD-B8647F91AE65}" type="datetimeFigureOut">
              <a:rPr lang="en-US" smtClean="0"/>
              <a:pPr/>
              <a:t>7/31/2015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288F-2B8D-4795-82A2-4AF2652A7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D244-F470-4F7B-ADBD-B8647F91AE65}" type="datetimeFigureOut">
              <a:rPr lang="en-US" smtClean="0"/>
              <a:pPr/>
              <a:t>7/31/2015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288F-2B8D-4795-82A2-4AF2652A7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D244-F470-4F7B-ADBD-B8647F91AE65}" type="datetimeFigureOut">
              <a:rPr lang="en-US" smtClean="0"/>
              <a:pPr/>
              <a:t>7/31/2015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288F-2B8D-4795-82A2-4AF2652A7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1" y="1310640"/>
            <a:ext cx="7219951" cy="5577840"/>
          </a:xfrm>
        </p:spPr>
        <p:txBody>
          <a:bodyPr anchor="b"/>
          <a:lstStyle>
            <a:lvl1pPr algn="l">
              <a:defRPr sz="6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0120" y="1310643"/>
            <a:ext cx="12268200" cy="28094942"/>
          </a:xfrm>
        </p:spPr>
        <p:txBody>
          <a:bodyPr/>
          <a:lstStyle>
            <a:lvl1pPr>
              <a:defRPr sz="11000"/>
            </a:lvl1pPr>
            <a:lvl2pPr>
              <a:defRPr sz="9600"/>
            </a:lvl2pPr>
            <a:lvl3pPr>
              <a:defRPr sz="82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1" y="6888483"/>
            <a:ext cx="7219951" cy="22517102"/>
          </a:xfrm>
        </p:spPr>
        <p:txBody>
          <a:bodyPr/>
          <a:lstStyle>
            <a:lvl1pPr marL="0" indent="0">
              <a:buNone/>
              <a:defRPr sz="4800"/>
            </a:lvl1pPr>
            <a:lvl2pPr marL="1567510" indent="0">
              <a:buNone/>
              <a:defRPr sz="4100"/>
            </a:lvl2pPr>
            <a:lvl3pPr marL="3135020" indent="0">
              <a:buNone/>
              <a:defRPr sz="3400"/>
            </a:lvl3pPr>
            <a:lvl4pPr marL="4702531" indent="0">
              <a:buNone/>
              <a:defRPr sz="3100"/>
            </a:lvl4pPr>
            <a:lvl5pPr marL="6270041" indent="0">
              <a:buNone/>
              <a:defRPr sz="3100"/>
            </a:lvl5pPr>
            <a:lvl6pPr marL="7837551" indent="0">
              <a:buNone/>
              <a:defRPr sz="3100"/>
            </a:lvl6pPr>
            <a:lvl7pPr marL="9405061" indent="0">
              <a:buNone/>
              <a:defRPr sz="3100"/>
            </a:lvl7pPr>
            <a:lvl8pPr marL="10972571" indent="0">
              <a:buNone/>
              <a:defRPr sz="3100"/>
            </a:lvl8pPr>
            <a:lvl9pPr marL="12540082" indent="0">
              <a:buNone/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D244-F470-4F7B-ADBD-B8647F91AE65}" type="datetimeFigureOut">
              <a:rPr lang="en-US" smtClean="0"/>
              <a:pPr/>
              <a:t>7/31/2015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288F-2B8D-4795-82A2-4AF2652A7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1491" y="23042880"/>
            <a:ext cx="13167360" cy="2720342"/>
          </a:xfrm>
        </p:spPr>
        <p:txBody>
          <a:bodyPr anchor="b"/>
          <a:lstStyle>
            <a:lvl1pPr algn="l">
              <a:defRPr sz="6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01491" y="2941320"/>
            <a:ext cx="13167360" cy="19751040"/>
          </a:xfrm>
        </p:spPr>
        <p:txBody>
          <a:bodyPr/>
          <a:lstStyle>
            <a:lvl1pPr marL="0" indent="0">
              <a:buNone/>
              <a:defRPr sz="11000"/>
            </a:lvl1pPr>
            <a:lvl2pPr marL="1567510" indent="0">
              <a:buNone/>
              <a:defRPr sz="9600"/>
            </a:lvl2pPr>
            <a:lvl3pPr marL="3135020" indent="0">
              <a:buNone/>
              <a:defRPr sz="8200"/>
            </a:lvl3pPr>
            <a:lvl4pPr marL="4702531" indent="0">
              <a:buNone/>
              <a:defRPr sz="6900"/>
            </a:lvl4pPr>
            <a:lvl5pPr marL="6270041" indent="0">
              <a:buNone/>
              <a:defRPr sz="6900"/>
            </a:lvl5pPr>
            <a:lvl6pPr marL="7837551" indent="0">
              <a:buNone/>
              <a:defRPr sz="6900"/>
            </a:lvl6pPr>
            <a:lvl7pPr marL="9405061" indent="0">
              <a:buNone/>
              <a:defRPr sz="6900"/>
            </a:lvl7pPr>
            <a:lvl8pPr marL="10972571" indent="0">
              <a:buNone/>
              <a:defRPr sz="6900"/>
            </a:lvl8pPr>
            <a:lvl9pPr marL="12540082" indent="0">
              <a:buNone/>
              <a:defRPr sz="6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1491" y="25763222"/>
            <a:ext cx="13167360" cy="3863338"/>
          </a:xfrm>
        </p:spPr>
        <p:txBody>
          <a:bodyPr/>
          <a:lstStyle>
            <a:lvl1pPr marL="0" indent="0">
              <a:buNone/>
              <a:defRPr sz="4800"/>
            </a:lvl1pPr>
            <a:lvl2pPr marL="1567510" indent="0">
              <a:buNone/>
              <a:defRPr sz="4100"/>
            </a:lvl2pPr>
            <a:lvl3pPr marL="3135020" indent="0">
              <a:buNone/>
              <a:defRPr sz="3400"/>
            </a:lvl3pPr>
            <a:lvl4pPr marL="4702531" indent="0">
              <a:buNone/>
              <a:defRPr sz="3100"/>
            </a:lvl4pPr>
            <a:lvl5pPr marL="6270041" indent="0">
              <a:buNone/>
              <a:defRPr sz="3100"/>
            </a:lvl5pPr>
            <a:lvl6pPr marL="7837551" indent="0">
              <a:buNone/>
              <a:defRPr sz="3100"/>
            </a:lvl6pPr>
            <a:lvl7pPr marL="9405061" indent="0">
              <a:buNone/>
              <a:defRPr sz="3100"/>
            </a:lvl7pPr>
            <a:lvl8pPr marL="10972571" indent="0">
              <a:buNone/>
              <a:defRPr sz="3100"/>
            </a:lvl8pPr>
            <a:lvl9pPr marL="12540082" indent="0">
              <a:buNone/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5D244-F470-4F7B-ADBD-B8647F91AE65}" type="datetimeFigureOut">
              <a:rPr lang="en-US" smtClean="0"/>
              <a:pPr/>
              <a:t>7/31/2015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4288F-2B8D-4795-82A2-4AF2652A7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1318262"/>
            <a:ext cx="19751040" cy="5486400"/>
          </a:xfrm>
          <a:prstGeom prst="rect">
            <a:avLst/>
          </a:prstGeom>
        </p:spPr>
        <p:txBody>
          <a:bodyPr vert="horz" lIns="313502" tIns="156751" rIns="313502" bIns="15675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7680963"/>
            <a:ext cx="19751040" cy="21724622"/>
          </a:xfrm>
          <a:prstGeom prst="rect">
            <a:avLst/>
          </a:prstGeom>
        </p:spPr>
        <p:txBody>
          <a:bodyPr vert="horz" lIns="313502" tIns="156751" rIns="313502" bIns="15675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30510482"/>
            <a:ext cx="5120640" cy="1752600"/>
          </a:xfrm>
          <a:prstGeom prst="rect">
            <a:avLst/>
          </a:prstGeom>
        </p:spPr>
        <p:txBody>
          <a:bodyPr vert="horz" lIns="313502" tIns="156751" rIns="313502" bIns="156751" rtlCol="0" anchor="ctr"/>
          <a:lstStyle>
            <a:lvl1pPr algn="l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5D244-F470-4F7B-ADBD-B8647F91AE65}" type="datetimeFigureOut">
              <a:rPr lang="en-US" smtClean="0"/>
              <a:pPr/>
              <a:t>7/31/2015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98080" y="30510482"/>
            <a:ext cx="6949440" cy="1752600"/>
          </a:xfrm>
          <a:prstGeom prst="rect">
            <a:avLst/>
          </a:prstGeom>
        </p:spPr>
        <p:txBody>
          <a:bodyPr vert="horz" lIns="313502" tIns="156751" rIns="313502" bIns="156751" rtlCol="0" anchor="ctr"/>
          <a:lstStyle>
            <a:lvl1pPr algn="ct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727680" y="30510482"/>
            <a:ext cx="5120640" cy="1752600"/>
          </a:xfrm>
          <a:prstGeom prst="rect">
            <a:avLst/>
          </a:prstGeom>
        </p:spPr>
        <p:txBody>
          <a:bodyPr vert="horz" lIns="313502" tIns="156751" rIns="313502" bIns="156751" rtlCol="0" anchor="ctr"/>
          <a:lstStyle>
            <a:lvl1pPr algn="r">
              <a:defRPr sz="4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4288F-2B8D-4795-82A2-4AF2652A7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135020" rtl="0" eaLnBrk="1" latinLnBrk="0" hangingPunct="1">
        <a:spcBef>
          <a:spcPct val="0"/>
        </a:spcBef>
        <a:buNone/>
        <a:defRPr sz="1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75633" indent="-1175633" algn="l" defTabSz="3135020" rtl="0" eaLnBrk="1" latinLnBrk="0" hangingPunct="1">
        <a:spcBef>
          <a:spcPct val="20000"/>
        </a:spcBef>
        <a:buFont typeface="Arial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47204" indent="-979694" algn="l" defTabSz="3135020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3918776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86" indent="-783755" algn="l" defTabSz="3135020" rtl="0" eaLnBrk="1" latinLnBrk="0" hangingPunct="1">
        <a:spcBef>
          <a:spcPct val="20000"/>
        </a:spcBef>
        <a:buFont typeface="Arial" pitchFamily="34" charset="0"/>
        <a:buChar char="–"/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7053796" indent="-783755" algn="l" defTabSz="3135020" rtl="0" eaLnBrk="1" latinLnBrk="0" hangingPunct="1">
        <a:spcBef>
          <a:spcPct val="20000"/>
        </a:spcBef>
        <a:buFont typeface="Arial" pitchFamily="34" charset="0"/>
        <a:buChar char="»"/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621306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188816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1756327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323837" indent="-783755" algn="l" defTabSz="3135020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1pPr>
      <a:lvl2pPr marL="1567510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2pPr>
      <a:lvl3pPr marL="3135020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3pPr>
      <a:lvl4pPr marL="470253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4pPr>
      <a:lvl5pPr marL="627004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5pPr>
      <a:lvl6pPr marL="783755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6pPr>
      <a:lvl7pPr marL="940506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571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0082" algn="l" defTabSz="3135020" rtl="0" eaLnBrk="1" latinLnBrk="0" hangingPunct="1">
        <a:defRPr sz="6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5468600" y="6781801"/>
            <a:ext cx="6172200" cy="3962398"/>
          </a:xfrm>
          <a:prstGeom prst="flowChartProcess">
            <a:avLst/>
          </a:prstGeom>
          <a:solidFill>
            <a:srgbClr val="BF392B">
              <a:alpha val="27000"/>
            </a:srgbClr>
          </a:solidFill>
          <a:ln w="34925" cap="rnd" cmpd="dbl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C:\Users\kayse007\Downloads\1438123154_calculato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8123" y="3721"/>
            <a:ext cx="3044277" cy="3044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kayse007\Downloads\1438122983_penci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291740">
            <a:off x="1034129" y="1600101"/>
            <a:ext cx="4478602" cy="4478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kayse007\Downloads\1438122525_flat_icons-graficheria.it-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7401">
            <a:off x="18146899" y="1916299"/>
            <a:ext cx="3412863" cy="341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152400"/>
            <a:ext cx="1891665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 smtClean="0">
                <a:effectLst>
                  <a:innerShdw blurRad="63500" dist="50800" dir="13500000">
                    <a:schemeClr val="bg1">
                      <a:alpha val="50000"/>
                    </a:schemeClr>
                  </a:innerShdw>
                </a:effectLst>
                <a:latin typeface="Bitter"/>
              </a:rPr>
              <a:t> </a:t>
            </a:r>
            <a:r>
              <a:rPr lang="en-US" sz="11000" dirty="0" smtClean="0">
                <a:effectLst>
                  <a:innerShdw blurRad="63500" dist="50800" dir="13500000">
                    <a:schemeClr val="bg1">
                      <a:alpha val="50000"/>
                    </a:schemeClr>
                  </a:innerShdw>
                </a:effectLst>
                <a:latin typeface="Bitter"/>
              </a:rPr>
              <a:t>Needs of a Math Course</a:t>
            </a:r>
            <a:endParaRPr lang="en-US" sz="11000" dirty="0">
              <a:effectLst>
                <a:innerShdw blurRad="63500" dist="50800" dir="13500000">
                  <a:schemeClr val="bg1">
                    <a:alpha val="50000"/>
                  </a:schemeClr>
                </a:innerShdw>
              </a:effectLst>
              <a:latin typeface="Bitte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3100" y="2057400"/>
            <a:ext cx="12001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itter"/>
              </a:rPr>
              <a:t>Helping Teachers Translate </a:t>
            </a: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0"/>
            <a:ext cx="2194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7090864"/>
              </p:ext>
            </p:extLst>
          </p:nvPr>
        </p:nvGraphicFramePr>
        <p:xfrm>
          <a:off x="304801" y="11430001"/>
          <a:ext cx="21412200" cy="20653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599"/>
                <a:gridCol w="4343400"/>
                <a:gridCol w="4267200"/>
                <a:gridCol w="4572000"/>
                <a:gridCol w="4191001"/>
              </a:tblGrid>
              <a:tr h="68253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Bitter"/>
                        </a:rPr>
                        <a:t>Need</a:t>
                      </a:r>
                      <a:endParaRPr lang="en-US" sz="32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Bitter"/>
                        </a:rPr>
                        <a:t>In the classroom</a:t>
                      </a:r>
                      <a:endParaRPr lang="en-US" sz="32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Bitter"/>
                        </a:rPr>
                        <a:t>Online</a:t>
                      </a:r>
                      <a:endParaRPr lang="en-US" sz="32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Bitter"/>
                        </a:rPr>
                        <a:t>Tools</a:t>
                      </a:r>
                      <a:endParaRPr lang="en-US" sz="32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Bitter"/>
                        </a:rPr>
                        <a:t>Issues and Challenges</a:t>
                      </a:r>
                      <a:endParaRPr lang="en-US" sz="32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56856">
                <a:tc>
                  <a:txBody>
                    <a:bodyPr/>
                    <a:lstStyle/>
                    <a:p>
                      <a:pPr marL="0" marR="0" indent="0" algn="ctr" defTabSz="31350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Bitter"/>
                        </a:rPr>
                        <a:t>Student Engagement / Social Presence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51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In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Bitter"/>
                        </a:rPr>
                        <a:t>Natura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Recorded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 Introductions</a:t>
                      </a:r>
                    </a:p>
                    <a:p>
                      <a:pPr algn="ctr"/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Forums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Bitter"/>
                        </a:rPr>
                        <a:t>Flipgrid</a:t>
                      </a:r>
                      <a:endParaRPr lang="en-US" sz="2400" dirty="0" smtClean="0">
                        <a:solidFill>
                          <a:schemeClr val="tx1"/>
                        </a:solidFill>
                        <a:latin typeface="Bitter"/>
                      </a:endParaRPr>
                    </a:p>
                    <a:p>
                      <a:pPr algn="ctr"/>
                      <a:r>
                        <a:rPr lang="en-US" sz="2400" dirty="0" err="1" smtClean="0">
                          <a:solidFill>
                            <a:schemeClr val="tx1"/>
                          </a:solidFill>
                          <a:latin typeface="Bitter"/>
                        </a:rPr>
                        <a:t>VoiceThread</a:t>
                      </a:r>
                      <a:endParaRPr lang="en-US" sz="2400" dirty="0" smtClean="0">
                        <a:solidFill>
                          <a:schemeClr val="tx1"/>
                        </a:solidFill>
                        <a:latin typeface="Bitter"/>
                      </a:endParaRPr>
                    </a:p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209270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Bitter"/>
                        </a:rPr>
                        <a:t>Orientation to </a:t>
                      </a:r>
                      <a:r>
                        <a:rPr lang="en-US" sz="2400" dirty="0" smtClean="0">
                          <a:latin typeface="Bitter"/>
                        </a:rPr>
                        <a:t>the</a:t>
                      </a:r>
                      <a:r>
                        <a:rPr lang="en-US" sz="2400" baseline="0" dirty="0" smtClean="0">
                          <a:latin typeface="Bitter"/>
                        </a:rPr>
                        <a:t> </a:t>
                      </a:r>
                      <a:r>
                        <a:rPr lang="en-US" sz="2400" dirty="0" smtClean="0">
                          <a:latin typeface="Bitter"/>
                        </a:rPr>
                        <a:t>Course</a:t>
                      </a:r>
                      <a:endParaRPr lang="en-US" sz="2400" dirty="0">
                        <a:latin typeface="Bitter"/>
                      </a:endParaRPr>
                    </a:p>
                  </a:txBody>
                  <a:tcPr marL="76200" marR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51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In Situ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31350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Recorded Tour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Screen Capture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(many good options)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928589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Bitter"/>
                        </a:rPr>
                        <a:t>Assess</a:t>
                      </a:r>
                    </a:p>
                    <a:p>
                      <a:pPr marL="0" marR="0" indent="0" algn="ctr" defTabSz="313502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Bitter"/>
                        </a:rPr>
                        <a:t>L</a:t>
                      </a:r>
                      <a:r>
                        <a:rPr lang="en-US" sz="2400" dirty="0" smtClean="0">
                          <a:latin typeface="Bitter"/>
                        </a:rPr>
                        <a:t>earner Readiness /</a:t>
                      </a:r>
                    </a:p>
                    <a:p>
                      <a:pPr marL="0" marR="0" indent="0" algn="ctr" defTabSz="313502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Bitter"/>
                        </a:rPr>
                        <a:t>Clarify Prerequisite Knowledge</a:t>
                      </a:r>
                    </a:p>
                  </a:txBody>
                  <a:tcPr marL="76200" marR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48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u="none" strike="noStrike" kern="1200" dirty="0" smtClean="0">
                          <a:solidFill>
                            <a:schemeClr val="dk1"/>
                          </a:solidFill>
                          <a:latin typeface="Bitter"/>
                          <a:ea typeface="+mn-ea"/>
                          <a:cs typeface="+mn-cs"/>
                        </a:rPr>
                        <a:t>Anticipatory Set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Pre-Test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Remediating Resources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3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Learning Management System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Publisher resources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YouTube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 playlists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Depending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 on the course, a great deal of attention could be put toward this goal.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3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796770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Bitter"/>
                        </a:rPr>
                        <a:t>Introduction to</a:t>
                      </a:r>
                      <a:endParaRPr lang="en-US" sz="2400" dirty="0">
                        <a:latin typeface="Bitter"/>
                      </a:endParaRPr>
                    </a:p>
                    <a:p>
                      <a:pPr marL="0" marR="0" indent="0" algn="ctr" defTabSz="313502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Bitter"/>
                        </a:rPr>
                        <a:t>New </a:t>
                      </a:r>
                      <a:r>
                        <a:rPr lang="en-US" sz="2400" dirty="0" smtClean="0">
                          <a:latin typeface="Bitter"/>
                        </a:rPr>
                        <a:t>Concept / </a:t>
                      </a:r>
                    </a:p>
                    <a:p>
                      <a:pPr marL="0" marR="0" indent="0" algn="ctr" defTabSz="313502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Bitter"/>
                        </a:rPr>
                        <a:t>Modeling of Concept</a:t>
                      </a:r>
                    </a:p>
                  </a:txBody>
                  <a:tcPr marL="76200" marR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48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On board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Recorded Presentation 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3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Screen Capture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YouTube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 playlists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3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145631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Bitter"/>
                        </a:rPr>
                        <a:t>Exploration of </a:t>
                      </a:r>
                      <a:r>
                        <a:rPr lang="en-US" sz="2400" dirty="0" smtClean="0">
                          <a:latin typeface="Bitter"/>
                        </a:rPr>
                        <a:t>Concept /</a:t>
                      </a:r>
                      <a:endParaRPr lang="en-US" sz="2400" dirty="0">
                        <a:latin typeface="Bitter"/>
                      </a:endParaRPr>
                    </a:p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Bitter"/>
                        </a:rPr>
                        <a:t>Practice </a:t>
                      </a:r>
                      <a:r>
                        <a:rPr lang="en-US" sz="2400" dirty="0" smtClean="0">
                          <a:latin typeface="Bitter"/>
                        </a:rPr>
                        <a:t>Sets</a:t>
                      </a:r>
                      <a:endParaRPr lang="en-US" sz="2400" dirty="0">
                        <a:latin typeface="Bitter"/>
                      </a:endParaRPr>
                    </a:p>
                  </a:txBody>
                  <a:tcPr marL="76200" marR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48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Seatwork  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Homework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Mastery-based applications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3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31350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Bitter"/>
                        </a:rPr>
                        <a:t>WebAssign</a:t>
                      </a:r>
                      <a:endParaRPr lang="en-US" sz="2400" baseline="0" dirty="0" smtClean="0">
                        <a:solidFill>
                          <a:schemeClr val="tx1"/>
                        </a:solidFill>
                        <a:latin typeface="Bitter"/>
                      </a:endParaRPr>
                    </a:p>
                    <a:p>
                      <a:pPr marL="0" marR="0" indent="0" algn="ctr" defTabSz="31350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Bitter"/>
                        </a:rPr>
                        <a:t>MyMathLab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 </a:t>
                      </a:r>
                    </a:p>
                    <a:p>
                      <a:pPr marL="0" marR="0" indent="0" algn="ctr" defTabSz="31350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Maple TA,</a:t>
                      </a:r>
                    </a:p>
                    <a:p>
                      <a:pPr marL="0" marR="0" indent="0" algn="ctr" defTabSz="31350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Mathematica PRO</a:t>
                      </a:r>
                      <a:endParaRPr lang="en-US" sz="2400" dirty="0" smtClean="0">
                        <a:solidFill>
                          <a:schemeClr val="tx1"/>
                        </a:solidFill>
                        <a:latin typeface="Bitter"/>
                      </a:endParaRPr>
                    </a:p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3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652184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Bitter"/>
                        </a:rPr>
                        <a:t>Collaboration / </a:t>
                      </a:r>
                    </a:p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Bitter"/>
                        </a:rPr>
                        <a:t>Discourse Learning</a:t>
                      </a:r>
                      <a:endParaRPr lang="en-US" sz="2400" dirty="0">
                        <a:latin typeface="Bitter"/>
                      </a:endParaRPr>
                    </a:p>
                  </a:txBody>
                  <a:tcPr marL="76200" marR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48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Recitation 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Study Groups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Forums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Web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 Conferencing</a:t>
                      </a:r>
                      <a:endParaRPr lang="en-US" sz="2400" dirty="0" smtClean="0">
                        <a:solidFill>
                          <a:schemeClr val="tx1"/>
                        </a:solidFill>
                        <a:latin typeface="Bitter"/>
                      </a:endParaRPr>
                    </a:p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3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Learning Management System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Google Hangout</a:t>
                      </a:r>
                    </a:p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Forums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 are a difficult and often ill-fitting solution.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3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788026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Bitter"/>
                        </a:rPr>
                        <a:t>Questions </a:t>
                      </a:r>
                      <a:r>
                        <a:rPr lang="en-US" sz="2400" dirty="0" smtClean="0">
                          <a:latin typeface="Bitter"/>
                        </a:rPr>
                        <a:t>and</a:t>
                      </a:r>
                      <a:r>
                        <a:rPr lang="en-US" sz="2400" baseline="0" dirty="0" smtClean="0">
                          <a:latin typeface="Bitter"/>
                        </a:rPr>
                        <a:t> </a:t>
                      </a:r>
                      <a:r>
                        <a:rPr lang="en-US" sz="2400" dirty="0" smtClean="0">
                          <a:latin typeface="Bitter"/>
                        </a:rPr>
                        <a:t>Answers</a:t>
                      </a:r>
                      <a:endParaRPr lang="en-US" sz="2400" dirty="0">
                        <a:latin typeface="Bitter"/>
                      </a:endParaRPr>
                    </a:p>
                  </a:txBody>
                  <a:tcPr marL="76200" marR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48000">
                          <a:schemeClr val="accent3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Office hours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Recitation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Forums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Web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 Conferencing</a:t>
                      </a:r>
                      <a:endParaRPr lang="en-US" sz="2400" dirty="0" smtClean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3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Learning Management System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Google Hangout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In practice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 most students prefer email over forums.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3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615202">
                <a:tc rowSpan="2"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Bitter"/>
                        </a:rPr>
                        <a:t>Formative</a:t>
                      </a:r>
                      <a:r>
                        <a:rPr lang="en-US" sz="2400" baseline="0" dirty="0" smtClean="0">
                          <a:latin typeface="Bitter"/>
                        </a:rPr>
                        <a:t> </a:t>
                      </a:r>
                      <a:r>
                        <a:rPr lang="en-US" sz="2400" dirty="0" smtClean="0">
                          <a:latin typeface="Bitter"/>
                        </a:rPr>
                        <a:t>Assessment</a:t>
                      </a:r>
                      <a:endParaRPr lang="en-US" sz="2400" dirty="0">
                        <a:latin typeface="Bitter"/>
                      </a:endParaRPr>
                    </a:p>
                  </a:txBody>
                  <a:tcPr marL="76200" marR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48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In-Class Guided Work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Recitation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31350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Synchronous Sessions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aseline="0" dirty="0" smtClean="0">
                        <a:solidFill>
                          <a:schemeClr val="tx1"/>
                        </a:solidFill>
                        <a:latin typeface="Bitter"/>
                      </a:endParaRPr>
                    </a:p>
                    <a:p>
                      <a:pPr algn="ctr"/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Adobe Connect</a:t>
                      </a:r>
                    </a:p>
                    <a:p>
                      <a:pPr algn="ctr"/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WebEx</a:t>
                      </a:r>
                    </a:p>
                    <a:p>
                      <a:pPr algn="ctr"/>
                      <a:endParaRPr lang="en-US" sz="2400" baseline="0" dirty="0" smtClean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7549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Expert Systems 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Mastery-based Applications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31350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Bitter"/>
                        </a:rPr>
                        <a:t>WebAssign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 </a:t>
                      </a:r>
                    </a:p>
                    <a:p>
                      <a:pPr marL="0" marR="0" indent="0" algn="ctr" defTabSz="31350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Bitter"/>
                        </a:rPr>
                        <a:t>Mymathlab</a:t>
                      </a:r>
                      <a:endParaRPr lang="en-US" sz="2400" baseline="0" dirty="0" smtClean="0">
                        <a:solidFill>
                          <a:schemeClr val="tx1"/>
                        </a:solidFill>
                        <a:latin typeface="Bitter"/>
                      </a:endParaRPr>
                    </a:p>
                    <a:p>
                      <a:pPr marL="0" marR="0" indent="0" algn="ctr" defTabSz="31350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Maple TA, </a:t>
                      </a:r>
                    </a:p>
                    <a:p>
                      <a:pPr marL="0" marR="0" indent="0" algn="ctr" defTabSz="31350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Mathematica PRO</a:t>
                      </a:r>
                      <a:endParaRPr lang="en-US" sz="2400" dirty="0" smtClean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15618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Bitter"/>
                        </a:rPr>
                        <a:t>Summative</a:t>
                      </a:r>
                      <a:r>
                        <a:rPr lang="en-US" sz="2400" baseline="0" dirty="0" smtClean="0">
                          <a:latin typeface="Bitter"/>
                        </a:rPr>
                        <a:t> </a:t>
                      </a:r>
                      <a:r>
                        <a:rPr lang="en-US" sz="2400" dirty="0" smtClean="0">
                          <a:latin typeface="Bitter"/>
                        </a:rPr>
                        <a:t>Assessment / </a:t>
                      </a:r>
                    </a:p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latin typeface="Bitter"/>
                        </a:rPr>
                        <a:t>Grading  </a:t>
                      </a:r>
                      <a:endParaRPr lang="en-US" sz="2400" dirty="0">
                        <a:latin typeface="Bitter"/>
                      </a:endParaRPr>
                    </a:p>
                  </a:txBody>
                  <a:tcPr marL="76200" marR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48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Paper Exams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Pen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 on Paper</a:t>
                      </a:r>
                      <a:endParaRPr lang="en-US" sz="2400" dirty="0" smtClean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Machine graded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Annotated  PDF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Learning Management System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Adobe Reader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Proctoring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Mark-up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 instrument: </a:t>
                      </a:r>
                    </a:p>
                    <a:p>
                      <a:pPr algn="ctr"/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Wacom or Tablet PC</a:t>
                      </a:r>
                      <a:endParaRPr lang="en-US" sz="2400" dirty="0" smtClean="0">
                        <a:solidFill>
                          <a:schemeClr val="tx1"/>
                        </a:solidFill>
                        <a:latin typeface="Bitter"/>
                      </a:endParaRPr>
                    </a:p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723617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Bitter"/>
                        </a:rPr>
                        <a:t>Connections </a:t>
                      </a:r>
                      <a:r>
                        <a:rPr lang="en-US" sz="2400" dirty="0" smtClean="0">
                          <a:latin typeface="Bitter"/>
                        </a:rPr>
                        <a:t> / </a:t>
                      </a:r>
                      <a:r>
                        <a:rPr lang="en-US" sz="2400" dirty="0">
                          <a:latin typeface="Bitter"/>
                        </a:rPr>
                        <a:t>Synthesis</a:t>
                      </a:r>
                    </a:p>
                  </a:txBody>
                  <a:tcPr marL="76200" marR="762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48000">
                          <a:schemeClr val="accent6">
                            <a:lumMod val="20000"/>
                            <a:lumOff val="80000"/>
                          </a:schemeClr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Group problems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 Application problems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Group problems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 Application problems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Learning Management System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Bitter"/>
                        </a:rPr>
                        <a:t>A weak or missing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Bitter"/>
                        </a:rPr>
                        <a:t> component in most mathematics courses.</a:t>
                      </a:r>
                      <a:endParaRPr lang="en-US" sz="2400" dirty="0">
                        <a:solidFill>
                          <a:schemeClr val="tx1"/>
                        </a:solidFill>
                        <a:latin typeface="Bitter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6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457200" y="5663862"/>
            <a:ext cx="14097000" cy="5080338"/>
            <a:chOff x="1066800" y="5080278"/>
            <a:chExt cx="14097000" cy="5740122"/>
          </a:xfrm>
        </p:grpSpPr>
        <p:sp>
          <p:nvSpPr>
            <p:cNvPr id="2" name="Rounded Rectangle 1"/>
            <p:cNvSpPr/>
            <p:nvPr/>
          </p:nvSpPr>
          <p:spPr>
            <a:xfrm>
              <a:off x="1066800" y="5080278"/>
              <a:ext cx="4648200" cy="574012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/>
                  </a:solidFill>
                  <a:latin typeface="Bitter"/>
                </a:rPr>
                <a:t>Designing a Course</a:t>
              </a:r>
              <a:r>
                <a:rPr lang="en-US" sz="2800" b="1" dirty="0" smtClean="0">
                  <a:solidFill>
                    <a:schemeClr val="tx1"/>
                  </a:solidFill>
                  <a:latin typeface="Bitter"/>
                </a:rPr>
                <a:t> </a:t>
              </a:r>
              <a:r>
                <a:rPr lang="en-US" sz="2400" dirty="0">
                  <a:solidFill>
                    <a:schemeClr val="tx1"/>
                  </a:solidFill>
                  <a:latin typeface="Bitter"/>
                </a:rPr>
                <a:t> </a:t>
              </a:r>
              <a:endParaRPr lang="en-US" sz="2400" dirty="0" smtClean="0">
                <a:solidFill>
                  <a:schemeClr val="tx1"/>
                </a:solidFill>
                <a:latin typeface="Bitter"/>
              </a:endParaRPr>
            </a:p>
            <a:p>
              <a:pPr algn="ctr"/>
              <a:endParaRPr lang="en-US" sz="2400" dirty="0" smtClean="0">
                <a:solidFill>
                  <a:schemeClr val="tx1"/>
                </a:solidFill>
                <a:latin typeface="Bitter"/>
              </a:endParaRPr>
            </a:p>
            <a:p>
              <a:pPr algn="ctr"/>
              <a:r>
                <a:rPr lang="en-US" sz="2400" dirty="0" smtClean="0">
                  <a:solidFill>
                    <a:schemeClr val="tx1"/>
                  </a:solidFill>
                  <a:latin typeface="Bitter"/>
                </a:rPr>
                <a:t>When </a:t>
              </a:r>
              <a:r>
                <a:rPr lang="en-US" sz="2400" dirty="0">
                  <a:solidFill>
                    <a:schemeClr val="tx1"/>
                  </a:solidFill>
                  <a:latin typeface="Bitter"/>
                </a:rPr>
                <a:t>designing a course, in particular when that course already exists in </a:t>
              </a:r>
              <a:r>
                <a:rPr lang="en-US" sz="2400">
                  <a:solidFill>
                    <a:schemeClr val="tx1"/>
                  </a:solidFill>
                  <a:latin typeface="Bitter"/>
                </a:rPr>
                <a:t>a </a:t>
              </a:r>
              <a:r>
                <a:rPr lang="en-US" sz="2400" smtClean="0">
                  <a:solidFill>
                    <a:schemeClr val="tx1"/>
                  </a:solidFill>
                  <a:latin typeface="Bitter"/>
                </a:rPr>
                <a:t>face-to-face </a:t>
              </a:r>
              <a:r>
                <a:rPr lang="en-US" sz="2400" dirty="0">
                  <a:solidFill>
                    <a:schemeClr val="tx1"/>
                  </a:solidFill>
                  <a:latin typeface="Bitter"/>
                </a:rPr>
                <a:t>version, the framework can be used to find solutions that fill the </a:t>
              </a:r>
              <a:r>
                <a:rPr lang="en-US" sz="2400" dirty="0" smtClean="0">
                  <a:solidFill>
                    <a:schemeClr val="tx1"/>
                  </a:solidFill>
                  <a:latin typeface="Bitter"/>
                </a:rPr>
                <a:t>needs of </a:t>
              </a:r>
              <a:r>
                <a:rPr lang="en-US" sz="2400" dirty="0">
                  <a:solidFill>
                    <a:schemeClr val="tx1"/>
                  </a:solidFill>
                  <a:latin typeface="Bitter"/>
                </a:rPr>
                <a:t>an instructional environment.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5791200" y="5080278"/>
              <a:ext cx="4648200" cy="574012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chemeClr val="tx1"/>
                  </a:solidFill>
                  <a:latin typeface="Bitter"/>
                </a:rPr>
                <a:t>Assessing a Course</a:t>
              </a:r>
              <a:r>
                <a:rPr lang="en-US" sz="2800" b="1" dirty="0">
                  <a:solidFill>
                    <a:schemeClr val="tx1"/>
                  </a:solidFill>
                  <a:latin typeface="Bitter"/>
                </a:rPr>
                <a:t> </a:t>
              </a:r>
              <a:endParaRPr lang="en-US" sz="2800" b="1" dirty="0" smtClean="0">
                <a:solidFill>
                  <a:schemeClr val="tx1"/>
                </a:solidFill>
                <a:latin typeface="Bitter"/>
              </a:endParaRPr>
            </a:p>
            <a:p>
              <a:pPr algn="ctr"/>
              <a:endParaRPr lang="en-US" sz="2400" dirty="0" smtClean="0">
                <a:solidFill>
                  <a:schemeClr val="tx1"/>
                </a:solidFill>
                <a:latin typeface="Bitter"/>
              </a:endParaRPr>
            </a:p>
            <a:p>
              <a:pPr algn="ctr"/>
              <a:r>
                <a:rPr lang="en-US" sz="2400" dirty="0" smtClean="0">
                  <a:solidFill>
                    <a:schemeClr val="tx1"/>
                  </a:solidFill>
                  <a:latin typeface="Bitter"/>
                </a:rPr>
                <a:t>When presented with </a:t>
              </a:r>
              <a:r>
                <a:rPr lang="en-US" sz="2400" dirty="0" smtClean="0">
                  <a:solidFill>
                    <a:schemeClr val="tx1"/>
                  </a:solidFill>
                  <a:latin typeface="Bitter"/>
                </a:rPr>
                <a:t>an </a:t>
              </a:r>
              <a:r>
                <a:rPr lang="en-US" sz="2400" dirty="0" smtClean="0">
                  <a:solidFill>
                    <a:schemeClr val="tx1"/>
                  </a:solidFill>
                  <a:latin typeface="Bitter"/>
                </a:rPr>
                <a:t>already created course this framework can be used to determine </a:t>
              </a:r>
              <a:r>
                <a:rPr lang="en-US" sz="2400" dirty="0">
                  <a:solidFill>
                    <a:schemeClr val="tx1"/>
                  </a:solidFill>
                  <a:latin typeface="Bitter"/>
                </a:rPr>
                <a:t> </a:t>
              </a:r>
              <a:r>
                <a:rPr lang="en-US" sz="2400" dirty="0" smtClean="0">
                  <a:solidFill>
                    <a:schemeClr val="tx1"/>
                  </a:solidFill>
                  <a:latin typeface="Bitter"/>
                </a:rPr>
                <a:t>which  of the learners' needs  been attended to.</a:t>
              </a:r>
            </a:p>
            <a:p>
              <a:pPr algn="ctr"/>
              <a:endParaRPr lang="en-US" sz="2400" dirty="0">
                <a:solidFill>
                  <a:schemeClr val="tx1"/>
                </a:solidFill>
                <a:latin typeface="Bitter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10515600" y="5080278"/>
              <a:ext cx="4648200" cy="574012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tx1"/>
                  </a:solidFill>
                  <a:latin typeface="Bitter"/>
                </a:rPr>
                <a:t>Assessing a </a:t>
              </a:r>
              <a:r>
                <a:rPr lang="en-US" sz="3200" b="1" dirty="0" smtClean="0">
                  <a:solidFill>
                    <a:schemeClr val="tx1"/>
                  </a:solidFill>
                  <a:latin typeface="Bitter"/>
                </a:rPr>
                <a:t>Tool</a:t>
              </a:r>
              <a:r>
                <a:rPr lang="en-US" sz="2800" b="1" dirty="0" smtClean="0">
                  <a:solidFill>
                    <a:schemeClr val="tx1"/>
                  </a:solidFill>
                  <a:latin typeface="Bitter"/>
                </a:rPr>
                <a:t> </a:t>
              </a:r>
              <a:r>
                <a:rPr lang="en-US" sz="2400" b="1" dirty="0">
                  <a:solidFill>
                    <a:schemeClr val="tx1"/>
                  </a:solidFill>
                  <a:latin typeface="Bitter"/>
                </a:rPr>
                <a:t> </a:t>
              </a:r>
              <a:endParaRPr lang="en-US" sz="2400" b="1" dirty="0" smtClean="0">
                <a:solidFill>
                  <a:schemeClr val="tx1"/>
                </a:solidFill>
                <a:latin typeface="Bitter"/>
              </a:endParaRPr>
            </a:p>
            <a:p>
              <a:pPr algn="ctr"/>
              <a:endParaRPr lang="en-US" sz="2400" dirty="0" smtClean="0">
                <a:solidFill>
                  <a:schemeClr val="tx1"/>
                </a:solidFill>
                <a:latin typeface="Bitter"/>
              </a:endParaRPr>
            </a:p>
            <a:p>
              <a:pPr algn="ctr"/>
              <a:r>
                <a:rPr lang="en-US" sz="2400" dirty="0" smtClean="0">
                  <a:solidFill>
                    <a:schemeClr val="tx1"/>
                  </a:solidFill>
                  <a:latin typeface="Bitter"/>
                </a:rPr>
                <a:t>When </a:t>
              </a:r>
              <a:r>
                <a:rPr lang="en-US" sz="2400" dirty="0">
                  <a:solidFill>
                    <a:schemeClr val="tx1"/>
                  </a:solidFill>
                  <a:latin typeface="Bitter"/>
                </a:rPr>
                <a:t>presented with a new or novel use of a tool this framework can be used to determine what needs the tool </a:t>
              </a:r>
              <a:r>
                <a:rPr lang="en-US" sz="2400" dirty="0" smtClean="0">
                  <a:solidFill>
                    <a:schemeClr val="tx1"/>
                  </a:solidFill>
                  <a:latin typeface="Bitter"/>
                </a:rPr>
                <a:t>meets.</a:t>
              </a:r>
            </a:p>
            <a:p>
              <a:pPr algn="ctr"/>
              <a:endParaRPr lang="en-US" sz="2400" dirty="0">
                <a:solidFill>
                  <a:schemeClr val="tx1"/>
                </a:solidFill>
                <a:latin typeface="Bitter"/>
              </a:endParaRPr>
            </a:p>
            <a:p>
              <a:pPr algn="ctr"/>
              <a:endParaRPr lang="en-US" sz="2400" dirty="0">
                <a:solidFill>
                  <a:schemeClr val="tx1"/>
                </a:solidFill>
                <a:latin typeface="Bitter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6934200" y="3124200"/>
            <a:ext cx="17373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>
                <a:effectLst>
                  <a:innerShdw blurRad="63500" dist="50800" dir="13500000">
                    <a:schemeClr val="bg1">
                      <a:alpha val="50000"/>
                    </a:schemeClr>
                  </a:innerShdw>
                </a:effectLst>
                <a:latin typeface="Bitter"/>
              </a:rPr>
              <a:t>Classroom Techniques into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697200" y="7034748"/>
            <a:ext cx="6019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Bitter"/>
              </a:rPr>
              <a:t>Disclaimer:</a:t>
            </a:r>
            <a:endParaRPr lang="en-US" sz="2400" dirty="0" smtClean="0">
              <a:latin typeface="Bitter"/>
            </a:endParaRPr>
          </a:p>
          <a:p>
            <a:r>
              <a:rPr lang="en-US" sz="2400" dirty="0" smtClean="0">
                <a:latin typeface="Bitter"/>
              </a:rPr>
              <a:t>These </a:t>
            </a:r>
            <a:r>
              <a:rPr lang="en-US" sz="2400" dirty="0">
                <a:latin typeface="Bitter"/>
              </a:rPr>
              <a:t>examples are not exhaustive and are from the perspective of traditional college math courses. </a:t>
            </a:r>
          </a:p>
          <a:p>
            <a:endParaRPr lang="en-US" sz="2400" dirty="0">
              <a:latin typeface="Bitter"/>
            </a:endParaRPr>
          </a:p>
          <a:p>
            <a:r>
              <a:rPr lang="en-US" sz="2400" dirty="0">
                <a:latin typeface="Bitter"/>
              </a:rPr>
              <a:t>The framework </a:t>
            </a:r>
            <a:r>
              <a:rPr lang="en-US" sz="2400" dirty="0" smtClean="0">
                <a:latin typeface="Bitter"/>
              </a:rPr>
              <a:t>is intended to guide thinking about your </a:t>
            </a:r>
            <a:r>
              <a:rPr lang="en-US" sz="2400" dirty="0">
                <a:latin typeface="Bitter"/>
              </a:rPr>
              <a:t>course and should be adapted to </a:t>
            </a:r>
            <a:r>
              <a:rPr lang="en-US" sz="2400" dirty="0" smtClean="0">
                <a:latin typeface="Bitter"/>
              </a:rPr>
              <a:t>your available tools and environment</a:t>
            </a:r>
            <a:r>
              <a:rPr lang="en-US" sz="2400" dirty="0">
                <a:latin typeface="Bitter"/>
              </a:rPr>
              <a:t>.</a:t>
            </a:r>
          </a:p>
          <a:p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8759312" y="4343400"/>
            <a:ext cx="724268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smtClean="0">
                <a:effectLst>
                  <a:innerShdw blurRad="63500" dist="50800" dir="13500000">
                    <a:schemeClr val="bg1">
                      <a:alpha val="50000"/>
                    </a:schemeClr>
                  </a:innerShdw>
                </a:effectLst>
                <a:latin typeface="Bitter"/>
              </a:rPr>
              <a:t>Digital </a:t>
            </a:r>
            <a:r>
              <a:rPr lang="en-US" sz="6000" dirty="0">
                <a:effectLst>
                  <a:innerShdw blurRad="63500" dist="50800" dir="13500000">
                    <a:schemeClr val="bg1">
                      <a:alpha val="50000"/>
                    </a:schemeClr>
                  </a:innerShdw>
                </a:effectLst>
                <a:latin typeface="Bitter"/>
              </a:rPr>
              <a:t>Environments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288</Words>
  <Application>Microsoft Office PowerPoint</Application>
  <PresentationFormat>Custom</PresentationFormat>
  <Paragraphs>108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NewUser</dc:creator>
  <cp:lastModifiedBy>Mark Kayser</cp:lastModifiedBy>
  <cp:revision>51</cp:revision>
  <dcterms:created xsi:type="dcterms:W3CDTF">2015-07-25T15:21:27Z</dcterms:created>
  <dcterms:modified xsi:type="dcterms:W3CDTF">2015-07-31T15:36:51Z</dcterms:modified>
</cp:coreProperties>
</file>