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392B"/>
    <a:srgbClr val="BF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40" d="100"/>
          <a:sy n="40" d="100"/>
        </p:scale>
        <p:origin x="-600" y="48"/>
      </p:cViewPr>
      <p:guideLst>
        <p:guide orient="horz" pos="10368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2"/>
            <a:ext cx="1865376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2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3"/>
            <a:ext cx="9692640" cy="2172462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3"/>
            <a:ext cx="9692640" cy="2172462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368542"/>
            <a:ext cx="9696451" cy="307085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10439400"/>
            <a:ext cx="9696451" cy="1896618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2"/>
            <a:ext cx="9700260" cy="307085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3"/>
            <a:ext cx="12268200" cy="2809494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6888483"/>
            <a:ext cx="7219951" cy="225171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2"/>
            <a:ext cx="13167360" cy="386333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2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3"/>
            <a:ext cx="19751040" cy="2172462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2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5D244-F470-4F7B-ADBD-B8647F91AE65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2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2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288F-2B8D-4795-82A2-4AF2652A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468600" y="6781801"/>
            <a:ext cx="6172200" cy="3962398"/>
          </a:xfrm>
          <a:prstGeom prst="flowChartProcess">
            <a:avLst/>
          </a:prstGeom>
          <a:solidFill>
            <a:srgbClr val="BF392B">
              <a:alpha val="27000"/>
            </a:srgbClr>
          </a:solidFill>
          <a:ln w="34925" cap="rnd" cmpd="dbl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:\Users\kayse007\Downloads\1438123154_calcula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123" y="3721"/>
            <a:ext cx="3044277" cy="304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ayse007\Downloads\1438122983_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91740">
            <a:off x="1034129" y="1600101"/>
            <a:ext cx="4478602" cy="4478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kayse007\Downloads\1438122525_flat_icons-graficheria.it-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7401">
            <a:off x="18146899" y="1916299"/>
            <a:ext cx="3412863" cy="341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52400"/>
            <a:ext cx="189166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  <a:latin typeface="Bitter"/>
              </a:rPr>
              <a:t> </a:t>
            </a:r>
            <a:r>
              <a:rPr lang="en-US" sz="11000" dirty="0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  <a:latin typeface="Bitter"/>
              </a:rPr>
              <a:t>Needs of a Math Course</a:t>
            </a:r>
            <a:endParaRPr lang="en-US" sz="11000" dirty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  <a:latin typeface="Bitt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3100" y="2057400"/>
            <a:ext cx="12001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itter"/>
              </a:rPr>
              <a:t>Helping Teachers Translate 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2194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090864"/>
              </p:ext>
            </p:extLst>
          </p:nvPr>
        </p:nvGraphicFramePr>
        <p:xfrm>
          <a:off x="304801" y="11430001"/>
          <a:ext cx="21412200" cy="20653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599"/>
                <a:gridCol w="4343400"/>
                <a:gridCol w="4267200"/>
                <a:gridCol w="4572000"/>
                <a:gridCol w="4191001"/>
              </a:tblGrid>
              <a:tr h="68253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Bitter"/>
                        </a:rPr>
                        <a:t>Need</a:t>
                      </a:r>
                      <a:endParaRPr lang="en-US" sz="32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In the classroom</a:t>
                      </a:r>
                      <a:endParaRPr lang="en-US" sz="32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Bitter"/>
                        </a:rPr>
                        <a:t>Online</a:t>
                      </a:r>
                      <a:endParaRPr lang="en-US" sz="32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Bitter"/>
                        </a:rPr>
                        <a:t>Tools</a:t>
                      </a:r>
                      <a:endParaRPr lang="en-US" sz="32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Issues and Challenges</a:t>
                      </a:r>
                      <a:endParaRPr lang="en-US" sz="32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56856">
                <a:tc>
                  <a:txBody>
                    <a:bodyPr/>
                    <a:lstStyle/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Bitter"/>
                        </a:rPr>
                        <a:t>Student Engagement / Social Presence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100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In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Natura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Recorded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Introductions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Forums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1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Flipgrid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VoiceThread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1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209270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Orientation to </a:t>
                      </a:r>
                      <a:r>
                        <a:rPr lang="en-US" sz="2400" dirty="0" smtClean="0">
                          <a:latin typeface="Bitter"/>
                        </a:rPr>
                        <a:t>the</a:t>
                      </a:r>
                      <a:r>
                        <a:rPr lang="en-US" sz="2400" baseline="0" dirty="0" smtClean="0">
                          <a:latin typeface="Bitter"/>
                        </a:rPr>
                        <a:t> </a:t>
                      </a:r>
                      <a:r>
                        <a:rPr lang="en-US" sz="2400" dirty="0" smtClean="0">
                          <a:latin typeface="Bitter"/>
                        </a:rPr>
                        <a:t>Course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100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In Situ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Recorded Tour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1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Screen Capture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(many good options)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1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928589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Assess</a:t>
                      </a:r>
                    </a:p>
                    <a:p>
                      <a:pPr marL="0" marR="0" indent="0" algn="ctr" defTabSz="313502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Bitter"/>
                        </a:rPr>
                        <a:t>L</a:t>
                      </a:r>
                      <a:r>
                        <a:rPr lang="en-US" sz="2400" dirty="0" smtClean="0">
                          <a:latin typeface="Bitter"/>
                        </a:rPr>
                        <a:t>earner Readiness /</a:t>
                      </a:r>
                    </a:p>
                    <a:p>
                      <a:pPr marL="0" marR="0" indent="0" algn="ctr" defTabSz="313502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Bitter"/>
                        </a:rPr>
                        <a:t>Clarify Prerequisite Knowledge</a:t>
                      </a: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dirty="0" smtClean="0">
                          <a:solidFill>
                            <a:schemeClr val="dk1"/>
                          </a:solidFill>
                          <a:latin typeface="Bitter"/>
                          <a:ea typeface="+mn-ea"/>
                          <a:cs typeface="+mn-cs"/>
                        </a:rPr>
                        <a:t>Anticipatory Set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Pre-Test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Remediating Resources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Learning Management System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Publisher resources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YouTube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playlists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Depending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on the course, a great deal of attention could be put toward this goal.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796770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Introduction to</a:t>
                      </a:r>
                      <a:endParaRPr lang="en-US" sz="2400" dirty="0">
                        <a:latin typeface="Bitter"/>
                      </a:endParaRPr>
                    </a:p>
                    <a:p>
                      <a:pPr marL="0" marR="0" indent="0" algn="ctr" defTabSz="313502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Bitter"/>
                        </a:rPr>
                        <a:t>New </a:t>
                      </a:r>
                      <a:r>
                        <a:rPr lang="en-US" sz="2400" dirty="0" smtClean="0">
                          <a:latin typeface="Bitter"/>
                        </a:rPr>
                        <a:t>Concept / </a:t>
                      </a:r>
                    </a:p>
                    <a:p>
                      <a:pPr marL="0" marR="0" indent="0" algn="ctr" defTabSz="313502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Bitter"/>
                        </a:rPr>
                        <a:t>Modeling of Concept</a:t>
                      </a: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On board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Recorded Presentation 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Screen Capture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YouTube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playlists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145631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Exploration of </a:t>
                      </a:r>
                      <a:r>
                        <a:rPr lang="en-US" sz="2400" dirty="0" smtClean="0">
                          <a:latin typeface="Bitter"/>
                        </a:rPr>
                        <a:t>Concept /</a:t>
                      </a:r>
                      <a:endParaRPr lang="en-US" sz="2400" dirty="0">
                        <a:latin typeface="Bitter"/>
                      </a:endParaRPr>
                    </a:p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Practice </a:t>
                      </a:r>
                      <a:r>
                        <a:rPr lang="en-US" sz="2400" dirty="0" smtClean="0">
                          <a:latin typeface="Bitter"/>
                        </a:rPr>
                        <a:t>Sets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Seatwork  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Homework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Mastery-based applications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WebAssign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MyMathLab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</a:t>
                      </a: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Maple TA,</a:t>
                      </a: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Mathematica PRO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652184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Collaboration / </a:t>
                      </a:r>
                    </a:p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Discourse Learning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Recitation 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Study Groups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Forums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Web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Conferencing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Learning Management System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Google Hangout</a:t>
                      </a: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Forums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are a difficult and often ill-fitting solution.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78802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Questions </a:t>
                      </a:r>
                      <a:r>
                        <a:rPr lang="en-US" sz="2400" dirty="0" smtClean="0">
                          <a:latin typeface="Bitter"/>
                        </a:rPr>
                        <a:t>and</a:t>
                      </a:r>
                      <a:r>
                        <a:rPr lang="en-US" sz="2400" baseline="0" dirty="0" smtClean="0">
                          <a:latin typeface="Bitter"/>
                        </a:rPr>
                        <a:t> </a:t>
                      </a:r>
                      <a:r>
                        <a:rPr lang="en-US" sz="2400" dirty="0" smtClean="0">
                          <a:latin typeface="Bitter"/>
                        </a:rPr>
                        <a:t>Answers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Office hours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Recitation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Forums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Web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Conferencing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Learning Management System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Google Hangout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In practice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most students prefer email over forums.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3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615202">
                <a:tc rowSpan="2"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Formative</a:t>
                      </a:r>
                      <a:r>
                        <a:rPr lang="en-US" sz="2400" baseline="0" dirty="0" smtClean="0">
                          <a:latin typeface="Bitter"/>
                        </a:rPr>
                        <a:t> </a:t>
                      </a:r>
                      <a:r>
                        <a:rPr lang="en-US" sz="2400" dirty="0" smtClean="0">
                          <a:latin typeface="Bitter"/>
                        </a:rPr>
                        <a:t>Assessment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6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In-Class Guided Work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Recitation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Synchronous Sessions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aseline="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Adobe Connect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WebEx</a:t>
                      </a:r>
                    </a:p>
                    <a:p>
                      <a:pPr algn="ctr"/>
                      <a:endParaRPr lang="en-US" sz="2400" baseline="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75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Expert Systems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Mastery-based Applications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WebAssign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</a:t>
                      </a: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Bitter"/>
                        </a:rPr>
                        <a:t>Mymathlab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Maple TA, </a:t>
                      </a:r>
                    </a:p>
                    <a:p>
                      <a:pPr marL="0" marR="0" indent="0" algn="ctr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Mathematica PRO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5618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Summative</a:t>
                      </a:r>
                      <a:r>
                        <a:rPr lang="en-US" sz="2400" baseline="0" dirty="0" smtClean="0">
                          <a:latin typeface="Bitter"/>
                        </a:rPr>
                        <a:t> </a:t>
                      </a:r>
                      <a:r>
                        <a:rPr lang="en-US" sz="2400" dirty="0" smtClean="0">
                          <a:latin typeface="Bitter"/>
                        </a:rPr>
                        <a:t>Assessment / </a:t>
                      </a:r>
                    </a:p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Bitter"/>
                        </a:rPr>
                        <a:t>Grading  </a:t>
                      </a:r>
                      <a:endParaRPr lang="en-US" sz="2400" dirty="0">
                        <a:latin typeface="Bitter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6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Paper Exams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Pen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on Paper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Machine graded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Annotated  PDF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Learning Management System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Adobe Reader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Proctoring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Mark-up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instrument: 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Wacom or Tablet PC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Bitter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723617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Bitter"/>
                        </a:rPr>
                        <a:t>Connections </a:t>
                      </a:r>
                      <a:r>
                        <a:rPr lang="en-US" sz="2400" dirty="0" smtClean="0">
                          <a:latin typeface="Bitter"/>
                        </a:rPr>
                        <a:t> / </a:t>
                      </a:r>
                      <a:r>
                        <a:rPr lang="en-US" sz="2400" dirty="0">
                          <a:latin typeface="Bitter"/>
                        </a:rPr>
                        <a:t>Synthesis</a:t>
                      </a: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48000">
                          <a:schemeClr val="accent6">
                            <a:lumMod val="20000"/>
                            <a:lumOff val="80000"/>
                          </a:schemeClr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Group problems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 Application problems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Group problems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 Application problems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Learning Management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Bitter"/>
                        </a:rPr>
                        <a:t>A weak or missing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Bitter"/>
                        </a:rPr>
                        <a:t> component in most mathematics courses.</a:t>
                      </a:r>
                      <a:endParaRPr lang="en-US" sz="2400" dirty="0">
                        <a:solidFill>
                          <a:schemeClr val="tx1"/>
                        </a:solidFill>
                        <a:latin typeface="Bitter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chemeClr val="accent6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57200" y="5663862"/>
            <a:ext cx="14097000" cy="5080338"/>
            <a:chOff x="1066800" y="5080278"/>
            <a:chExt cx="14097000" cy="5740122"/>
          </a:xfrm>
        </p:grpSpPr>
        <p:sp>
          <p:nvSpPr>
            <p:cNvPr id="2" name="Rounded Rectangle 1"/>
            <p:cNvSpPr/>
            <p:nvPr/>
          </p:nvSpPr>
          <p:spPr>
            <a:xfrm>
              <a:off x="1066800" y="5080278"/>
              <a:ext cx="4648200" cy="574012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4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Bitter"/>
                </a:rPr>
                <a:t>Designing a Course</a:t>
              </a:r>
              <a:r>
                <a:rPr lang="en-US" sz="2800" b="1" dirty="0" smtClean="0">
                  <a:solidFill>
                    <a:schemeClr val="tx1"/>
                  </a:solidFill>
                  <a:latin typeface="Bitter"/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 </a:t>
              </a:r>
              <a:endParaRPr lang="en-US" sz="2400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When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designing a course, in particular when that course already exists in </a:t>
              </a:r>
              <a:r>
                <a:rPr lang="en-US" sz="2400">
                  <a:solidFill>
                    <a:schemeClr val="tx1"/>
                  </a:solidFill>
                  <a:latin typeface="Bitter"/>
                </a:rPr>
                <a:t>a </a:t>
              </a:r>
              <a:r>
                <a:rPr lang="en-US" sz="2400" smtClean="0">
                  <a:solidFill>
                    <a:schemeClr val="tx1"/>
                  </a:solidFill>
                  <a:latin typeface="Bitter"/>
                </a:rPr>
                <a:t>face-to-face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version, the framework can be used to find solutions that fill the </a:t>
              </a:r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needs of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an instructional environment.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791200" y="5080278"/>
              <a:ext cx="4648200" cy="57401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4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Bitter"/>
                </a:rPr>
                <a:t>Assessing a Course</a:t>
              </a:r>
              <a:r>
                <a:rPr lang="en-US" sz="2800" b="1" dirty="0">
                  <a:solidFill>
                    <a:schemeClr val="tx1"/>
                  </a:solidFill>
                  <a:latin typeface="Bitter"/>
                </a:rPr>
                <a:t> </a:t>
              </a:r>
              <a:endParaRPr lang="en-US" sz="2800" b="1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When presented with </a:t>
              </a:r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an </a:t>
              </a:r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already created course this framework can be used to determine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 </a:t>
              </a:r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which  of the learners' needs  been attended to.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Bitter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0515600" y="5080278"/>
              <a:ext cx="4648200" cy="57401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4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  <a:latin typeface="Bitter"/>
                </a:rPr>
                <a:t>Assessing a </a:t>
              </a:r>
              <a:r>
                <a:rPr lang="en-US" sz="3200" b="1" dirty="0" smtClean="0">
                  <a:solidFill>
                    <a:schemeClr val="tx1"/>
                  </a:solidFill>
                  <a:latin typeface="Bitter"/>
                </a:rPr>
                <a:t>Tool</a:t>
              </a:r>
              <a:r>
                <a:rPr lang="en-US" sz="2800" b="1" dirty="0" smtClean="0">
                  <a:solidFill>
                    <a:schemeClr val="tx1"/>
                  </a:solidFill>
                  <a:latin typeface="Bitter"/>
                </a:rPr>
                <a:t> </a:t>
              </a:r>
              <a:r>
                <a:rPr lang="en-US" sz="2400" b="1" dirty="0">
                  <a:solidFill>
                    <a:schemeClr val="tx1"/>
                  </a:solidFill>
                  <a:latin typeface="Bitter"/>
                </a:rPr>
                <a:t> </a:t>
              </a:r>
              <a:endParaRPr lang="en-US" sz="2400" b="1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Bitter"/>
              </a:endParaRPr>
            </a:p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When </a:t>
              </a:r>
              <a:r>
                <a:rPr lang="en-US" sz="2400" dirty="0">
                  <a:solidFill>
                    <a:schemeClr val="tx1"/>
                  </a:solidFill>
                  <a:latin typeface="Bitter"/>
                </a:rPr>
                <a:t>presented with a new or novel use of a tool this framework can be used to determine what needs the tool </a:t>
              </a:r>
              <a:r>
                <a:rPr lang="en-US" sz="2400" dirty="0" smtClean="0">
                  <a:solidFill>
                    <a:schemeClr val="tx1"/>
                  </a:solidFill>
                  <a:latin typeface="Bitter"/>
                </a:rPr>
                <a:t>meets.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Bitter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Bitter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6934200" y="3124200"/>
            <a:ext cx="17373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  <a:latin typeface="Bitter"/>
              </a:rPr>
              <a:t>Classroom Techniques into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97200" y="7034748"/>
            <a:ext cx="6019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itter"/>
              </a:rPr>
              <a:t>Disclaimer:</a:t>
            </a:r>
            <a:endParaRPr lang="en-US" sz="2400" dirty="0" smtClean="0">
              <a:latin typeface="Bitter"/>
            </a:endParaRPr>
          </a:p>
          <a:p>
            <a:r>
              <a:rPr lang="en-US" sz="2400" dirty="0" smtClean="0">
                <a:latin typeface="Bitter"/>
              </a:rPr>
              <a:t>These </a:t>
            </a:r>
            <a:r>
              <a:rPr lang="en-US" sz="2400" dirty="0">
                <a:latin typeface="Bitter"/>
              </a:rPr>
              <a:t>examples are not exhaustive and are from the perspective of traditional college math courses. </a:t>
            </a:r>
          </a:p>
          <a:p>
            <a:endParaRPr lang="en-US" sz="2400" dirty="0">
              <a:latin typeface="Bitter"/>
            </a:endParaRPr>
          </a:p>
          <a:p>
            <a:r>
              <a:rPr lang="en-US" sz="2400" dirty="0">
                <a:latin typeface="Bitter"/>
              </a:rPr>
              <a:t>The framework </a:t>
            </a:r>
            <a:r>
              <a:rPr lang="en-US" sz="2400" dirty="0" smtClean="0">
                <a:latin typeface="Bitter"/>
              </a:rPr>
              <a:t>is intended to guide thinking about your </a:t>
            </a:r>
            <a:r>
              <a:rPr lang="en-US" sz="2400" dirty="0">
                <a:latin typeface="Bitter"/>
              </a:rPr>
              <a:t>course and should be adapted to </a:t>
            </a:r>
            <a:r>
              <a:rPr lang="en-US" sz="2400" dirty="0" smtClean="0">
                <a:latin typeface="Bitter"/>
              </a:rPr>
              <a:t>your available tools and environment</a:t>
            </a:r>
            <a:r>
              <a:rPr lang="en-US" sz="2400" dirty="0">
                <a:latin typeface="Bitter"/>
              </a:rPr>
              <a:t>.</a:t>
            </a:r>
          </a:p>
          <a:p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759312" y="4343400"/>
            <a:ext cx="72426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  <a:latin typeface="Bitter"/>
              </a:rPr>
              <a:t>Digital </a:t>
            </a:r>
            <a:r>
              <a:rPr lang="en-US" sz="6000" dirty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  <a:latin typeface="Bitter"/>
              </a:rPr>
              <a:t>Environments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288</Words>
  <Application>Microsoft Office PowerPoint</Application>
  <PresentationFormat>Custom</PresentationFormat>
  <Paragraphs>108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NewUser</dc:creator>
  <cp:lastModifiedBy>Mark Kayser</cp:lastModifiedBy>
  <cp:revision>51</cp:revision>
  <dcterms:created xsi:type="dcterms:W3CDTF">2015-07-25T15:21:27Z</dcterms:created>
  <dcterms:modified xsi:type="dcterms:W3CDTF">2015-07-31T15:36:51Z</dcterms:modified>
</cp:coreProperties>
</file>