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360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9203412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  <a:buNone/>
            </a:pPr>
            <a:endParaRPr sz="14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lang="e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372035" y="233279"/>
            <a:ext cx="8399999" cy="3330600"/>
          </a:xfrm>
          <a:prstGeom prst="roundRect">
            <a:avLst>
              <a:gd name="adj" fmla="val 3653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372035" y="3678300"/>
            <a:ext cx="8399999" cy="904800"/>
          </a:xfrm>
          <a:prstGeom prst="roundRect">
            <a:avLst>
              <a:gd name="adj" fmla="val 15243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685800" y="473108"/>
            <a:ext cx="7772400" cy="2842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685800" y="3896921"/>
            <a:ext cx="7772400" cy="46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372035" y="1163170"/>
            <a:ext cx="8399999" cy="3877800"/>
          </a:xfrm>
          <a:prstGeom prst="roundRect">
            <a:avLst>
              <a:gd name="adj" fmla="val 297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 rot="10800000" flipH="1">
            <a:off x="372035" y="59"/>
            <a:ext cx="8399999" cy="1049700"/>
          </a:xfrm>
          <a:prstGeom prst="round2SameRect">
            <a:avLst>
              <a:gd name="adj1" fmla="val 1059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372035" y="1163170"/>
            <a:ext cx="4114800" cy="387780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/>
          <p:nvPr/>
        </p:nvSpPr>
        <p:spPr>
          <a:xfrm rot="10800000" flipH="1">
            <a:off x="372035" y="59"/>
            <a:ext cx="8399999" cy="1049700"/>
          </a:xfrm>
          <a:prstGeom prst="round2SameRect">
            <a:avLst>
              <a:gd name="adj1" fmla="val 1059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/>
          <p:nvPr/>
        </p:nvSpPr>
        <p:spPr>
          <a:xfrm>
            <a:off x="4657164" y="1163170"/>
            <a:ext cx="4114800" cy="3877800"/>
          </a:xfrm>
          <a:prstGeom prst="roundRect">
            <a:avLst>
              <a:gd name="adj" fmla="val 3784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761353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372035" y="1163170"/>
            <a:ext cx="8399999" cy="3877800"/>
          </a:xfrm>
          <a:prstGeom prst="roundRect">
            <a:avLst>
              <a:gd name="adj" fmla="val 297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372035" y="59"/>
            <a:ext cx="8399999" cy="1049700"/>
          </a:xfrm>
          <a:prstGeom prst="round2SameRect">
            <a:avLst>
              <a:gd name="adj1" fmla="val 10590"/>
              <a:gd name="adj2" fmla="val 0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72035" y="4276652"/>
            <a:ext cx="8399999" cy="649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35" name="Shape 35"/>
          <p:cNvSpPr/>
          <p:nvPr/>
        </p:nvSpPr>
        <p:spPr>
          <a:xfrm>
            <a:off x="372035" y="233279"/>
            <a:ext cx="8399999" cy="3868499"/>
          </a:xfrm>
          <a:prstGeom prst="roundRect">
            <a:avLst>
              <a:gd name="adj" fmla="val 2776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372035" y="235584"/>
            <a:ext cx="8399999" cy="4672199"/>
          </a:xfrm>
          <a:prstGeom prst="roundRect">
            <a:avLst>
              <a:gd name="adj" fmla="val 2255"/>
            </a:avLst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3600" b="1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607464" y="4749873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  <a:endParaRPr lang="en" sz="1300">
              <a:solidFill>
                <a:schemeClr val="lt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tinyurl.com/qefc46k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iesuccesho.nl/wp-content/uploads/2014/04/flipped-classroom-artikel.pdf" TargetMode="External"/><Relationship Id="rId4" Type="http://schemas.openxmlformats.org/officeDocument/2006/relationships/hyperlink" Target="http://www.edutopia.org/blog/flipped-learning-lets-talk-tech-jon-bergmann" TargetMode="External"/><Relationship Id="rId5" Type="http://schemas.openxmlformats.org/officeDocument/2006/relationships/hyperlink" Target="http://cft.vanderbilt.edu/guides-sub-pages/flipping-the-classroom" TargetMode="External"/><Relationship Id="rId6" Type="http://schemas.openxmlformats.org/officeDocument/2006/relationships/hyperlink" Target="http://ctl.utexas.edu/sites/default/files/utflipquickstartguide112114.pdf" TargetMode="External"/><Relationship Id="rId7" Type="http://schemas.openxmlformats.org/officeDocument/2006/relationships/hyperlink" Target="http://flippedclassroom.org/" TargetMode="External"/><Relationship Id="rId8" Type="http://schemas.openxmlformats.org/officeDocument/2006/relationships/hyperlink" Target="http://www.asee.org/file_server/papers/attachment/file/0005/5532/ASEE_2015-_Maarek_JM_final.pdf" TargetMode="External"/><Relationship Id="rId9" Type="http://schemas.openxmlformats.org/officeDocument/2006/relationships/hyperlink" Target="http://www.isetl.org/ijtlhe/pdf/IJTLHE27(1).pdf%23page=48" TargetMode="External"/><Relationship Id="rId10" Type="http://schemas.openxmlformats.org/officeDocument/2006/relationships/hyperlink" Target="http://www.facultyfocus.com/articles/effective-teaching-strategies/three-critical-conversations-started-sustained-flipped-learnin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hyperlink" Target="http://www.thevalueweb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536950" y="1703250"/>
            <a:ext cx="8139000" cy="1556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800">
                <a:solidFill>
                  <a:srgbClr val="980000"/>
                </a:solidFill>
              </a:rPr>
              <a:t>The journey towards successfully flipping the classroom: a community of practice approach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685800" y="3671350"/>
            <a:ext cx="3594100" cy="992221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dirty="0"/>
              <a:t>MINNESOTA ELEARNING </a:t>
            </a:r>
            <a:r>
              <a:rPr lang="en" sz="1600" dirty="0" smtClean="0"/>
              <a:t>SUMMIT</a:t>
            </a:r>
            <a:endParaRPr lang="en" sz="1600" dirty="0"/>
          </a:p>
          <a:p>
            <a:pPr rtl="0">
              <a:spcBef>
                <a:spcPts val="0"/>
              </a:spcBef>
              <a:buNone/>
            </a:pPr>
            <a:r>
              <a:rPr lang="en" sz="1600" dirty="0"/>
              <a:t>July 29th 2015		</a:t>
            </a:r>
          </a:p>
          <a:p>
            <a:pPr>
              <a:spcBef>
                <a:spcPts val="0"/>
              </a:spcBef>
              <a:buNone/>
            </a:pPr>
            <a:r>
              <a:rPr lang="en" sz="1600" dirty="0"/>
              <a:t>Minnesota Technical </a:t>
            </a:r>
            <a:r>
              <a:rPr lang="en" sz="1600" dirty="0" smtClean="0"/>
              <a:t>College</a:t>
            </a:r>
            <a:r>
              <a:rPr lang="en" sz="1600" dirty="0"/>
              <a:t>			</a:t>
            </a:r>
          </a:p>
        </p:txBody>
      </p:sp>
      <p:pic>
        <p:nvPicPr>
          <p:cNvPr id="43" name="Shape 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2490" y="555674"/>
            <a:ext cx="5559526" cy="1147574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 txBox="1"/>
          <p:nvPr/>
        </p:nvSpPr>
        <p:spPr>
          <a:xfrm>
            <a:off x="2307600" y="3159750"/>
            <a:ext cx="4528800" cy="46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5" name="Shape 45"/>
          <p:cNvSpPr txBox="1"/>
          <p:nvPr/>
        </p:nvSpPr>
        <p:spPr>
          <a:xfrm>
            <a:off x="6572025" y="604875"/>
            <a:ext cx="2152799" cy="46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 b="1" u="sng">
                <a:solidFill>
                  <a:srgbClr val="1155CC"/>
                </a:solidFill>
                <a:hlinkClick r:id="rId4"/>
              </a:rPr>
              <a:t>http://tinyurl.com/qefc46k</a:t>
            </a:r>
          </a:p>
        </p:txBody>
      </p:sp>
      <p:pic>
        <p:nvPicPr>
          <p:cNvPr id="46" name="Shape 4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126400" y="936800"/>
            <a:ext cx="850574" cy="8505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054600" y="3671350"/>
            <a:ext cx="309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Elizabeth Hill</a:t>
            </a:r>
          </a:p>
          <a:p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Emad</a:t>
            </a:r>
            <a:endParaRPr lang="en-US" dirty="0" smtClean="0"/>
          </a:p>
          <a:p>
            <a:r>
              <a:rPr lang="en-US" dirty="0" smtClean="0"/>
              <a:t>Helen Mongan-Rallis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Discussion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Your experiences &amp; thoughts on: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Feedback or concerns from your perspective?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How can pre-college experiences prepare students for college?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/>
              <a:t>What can college instructors do to help students transition from high school?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Useful resources &amp; references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282828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282828"/>
                </a:solidFill>
              </a:rPr>
              <a:t>Bishop, J. L. &amp; Verleger, M.A. (2015). </a:t>
            </a:r>
            <a:r>
              <a:rPr lang="en" sz="1400" u="sng">
                <a:solidFill>
                  <a:schemeClr val="hlink"/>
                </a:solidFill>
                <a:hlinkClick r:id="rId3"/>
              </a:rPr>
              <a:t>The flipped classroom: A survey of the research</a:t>
            </a:r>
            <a:r>
              <a:rPr lang="en" sz="1400">
                <a:solidFill>
                  <a:srgbClr val="282828"/>
                </a:solidFill>
              </a:rPr>
              <a:t>. 120th ASEE Annual Conference &amp; Exposition, June 23-26. Paper ID #6219</a:t>
            </a:r>
          </a:p>
          <a:p>
            <a:pPr marL="457200" lvl="0" indent="-317500" rtl="0">
              <a:spcBef>
                <a:spcPts val="0"/>
              </a:spcBef>
              <a:buClr>
                <a:srgbClr val="282828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282828"/>
                </a:solidFill>
              </a:rPr>
              <a:t>Bergmann, J. (2014). </a:t>
            </a:r>
            <a:r>
              <a:rPr lang="en" sz="1400" u="sng">
                <a:solidFill>
                  <a:schemeClr val="hlink"/>
                </a:solidFill>
                <a:hlinkClick r:id="rId4"/>
              </a:rPr>
              <a:t>Flipped-learning toolkit: Let’s talk tech</a:t>
            </a:r>
            <a:r>
              <a:rPr lang="en" sz="1400">
                <a:solidFill>
                  <a:srgbClr val="282828"/>
                </a:solidFill>
              </a:rPr>
              <a:t>. Edutopia.</a:t>
            </a:r>
          </a:p>
          <a:p>
            <a:pPr marL="457200" lvl="0" indent="-317500" rtl="0">
              <a:spcBef>
                <a:spcPts val="0"/>
              </a:spcBef>
              <a:buClr>
                <a:srgbClr val="282828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383838"/>
                </a:solidFill>
              </a:rPr>
              <a:t>Brame, C., (2013). </a:t>
            </a:r>
            <a:r>
              <a:rPr lang="en" sz="1400" u="sng">
                <a:solidFill>
                  <a:schemeClr val="hlink"/>
                </a:solidFill>
                <a:hlinkClick r:id="rId5"/>
              </a:rPr>
              <a:t>Flipping the classroom.</a:t>
            </a:r>
            <a:r>
              <a:rPr lang="en" sz="1400">
                <a:solidFill>
                  <a:srgbClr val="383838"/>
                </a:solidFill>
              </a:rPr>
              <a:t> Vanderbilt University, Center for Teaching.</a:t>
            </a:r>
          </a:p>
          <a:p>
            <a:pPr marL="457200" lvl="0" indent="-317500" rtl="0">
              <a:spcBef>
                <a:spcPts val="0"/>
              </a:spcBef>
              <a:buClr>
                <a:srgbClr val="383838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383838"/>
                </a:solidFill>
              </a:rPr>
              <a:t>Center for Teaching &amp; Learning: The University of Texas at Austin (n.d).  </a:t>
            </a:r>
            <a:r>
              <a:rPr lang="en" sz="1400" u="sng">
                <a:solidFill>
                  <a:schemeClr val="hlink"/>
                </a:solidFill>
                <a:hlinkClick r:id="rId6"/>
              </a:rPr>
              <a:t>Quick Start Guide: Flipped Classroom</a:t>
            </a:r>
            <a:r>
              <a:rPr lang="en" sz="1400">
                <a:solidFill>
                  <a:srgbClr val="383838"/>
                </a:solidFill>
              </a:rPr>
              <a:t>.</a:t>
            </a:r>
          </a:p>
          <a:p>
            <a:pPr marL="457200" lvl="0" indent="-317500" rtl="0">
              <a:spcBef>
                <a:spcPts val="0"/>
              </a:spcBef>
              <a:buClr>
                <a:srgbClr val="383838"/>
              </a:buClr>
              <a:buSzPct val="100000"/>
              <a:buFont typeface="Arial"/>
              <a:buChar char="●"/>
            </a:pPr>
            <a:r>
              <a:rPr lang="en" sz="1400" u="sng">
                <a:solidFill>
                  <a:schemeClr val="hlink"/>
                </a:solidFill>
                <a:hlinkClick r:id="rId7"/>
              </a:rPr>
              <a:t>Flipped Learning Network</a:t>
            </a:r>
            <a:r>
              <a:rPr lang="en" sz="1400">
                <a:solidFill>
                  <a:srgbClr val="383838"/>
                </a:solidFill>
              </a:rPr>
              <a:t>: A professional learning community for educators using flipped learning.</a:t>
            </a:r>
          </a:p>
          <a:p>
            <a:pPr marL="457200" lvl="0" indent="-317500" rtl="0">
              <a:spcBef>
                <a:spcPts val="0"/>
              </a:spcBef>
              <a:buClr>
                <a:srgbClr val="282828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282828"/>
                </a:solidFill>
              </a:rPr>
              <a:t>Maarek, J.I., &amp; Kay, B. (2015). </a:t>
            </a:r>
            <a:r>
              <a:rPr lang="en" sz="1400" i="1" u="sng">
                <a:solidFill>
                  <a:schemeClr val="hlink"/>
                </a:solidFill>
                <a:hlinkClick r:id="rId8"/>
              </a:rPr>
              <a:t>Assessment of performance and student feedback in the flipped classroom</a:t>
            </a:r>
            <a:r>
              <a:rPr lang="en" sz="1400">
                <a:solidFill>
                  <a:srgbClr val="282828"/>
                </a:solidFill>
              </a:rPr>
              <a:t>. 122nd ASEE Annual Conference &amp; Exposition, Seattle, WA. June 14-17. Paper ID #12179.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McCallum, S., Schultz, J., Sellke, K.,  &amp; Spartz, J. (2015). </a:t>
            </a:r>
            <a:r>
              <a:rPr lang="en" sz="1400" u="sng">
                <a:solidFill>
                  <a:schemeClr val="hlink"/>
                </a:solidFill>
                <a:hlinkClick r:id="rId9"/>
              </a:rPr>
              <a:t>An examination of the flipped classroom approach on college student academic involvement</a:t>
            </a:r>
            <a:r>
              <a:rPr lang="en" sz="1400">
                <a:solidFill>
                  <a:srgbClr val="000000"/>
                </a:solidFill>
              </a:rPr>
              <a:t>. International Journal of Teaching and Learning in Higher Education, 2015, 27 (2), 42-55. 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282828"/>
                </a:solidFill>
              </a:rPr>
              <a:t>Talbert, R.  (2015). </a:t>
            </a:r>
            <a:r>
              <a:rPr lang="en" sz="1400" u="sng">
                <a:solidFill>
                  <a:schemeClr val="hlink"/>
                </a:solidFill>
                <a:hlinkClick r:id="rId10"/>
              </a:rPr>
              <a:t>Three critical conversations started and sustained by flipped learning</a:t>
            </a:r>
            <a:r>
              <a:rPr lang="en" sz="1400" i="1">
                <a:solidFill>
                  <a:srgbClr val="282828"/>
                </a:solidFill>
              </a:rPr>
              <a:t>.</a:t>
            </a:r>
            <a:r>
              <a:rPr lang="en" sz="1400">
                <a:solidFill>
                  <a:srgbClr val="282828"/>
                </a:solidFill>
              </a:rPr>
              <a:t> Faculty Focus, March 2nd, 2015.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 Community of Practice Approach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4559450" y="1181700"/>
            <a:ext cx="40790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➢"/>
            </a:pPr>
            <a:r>
              <a:rPr lang="en" sz="1400">
                <a:solidFill>
                  <a:srgbClr val="000000"/>
                </a:solidFill>
              </a:rPr>
              <a:t>A faculty-facilitated Communities of Practice (CoP)  helped 27 instructors learn how to flip their classroom.  </a:t>
            </a:r>
          </a:p>
          <a:p>
            <a:pPr lvl="0" rtl="0">
              <a:spcBef>
                <a:spcPts val="0"/>
              </a:spcBef>
              <a:buNone/>
            </a:pP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➢"/>
            </a:pPr>
            <a:r>
              <a:rPr lang="en" sz="1400">
                <a:solidFill>
                  <a:srgbClr val="000000"/>
                </a:solidFill>
              </a:rPr>
              <a:t>CoP are groups of people who share a concern or a passion for something they do and learn how to do it better as they interact regularly.</a:t>
            </a:r>
          </a:p>
          <a:p>
            <a:pPr lvl="0" rtl="0">
              <a:spcBef>
                <a:spcPts val="0"/>
              </a:spcBef>
              <a:buNone/>
            </a:pPr>
            <a:endParaRPr sz="1400">
              <a:solidFill>
                <a:srgbClr val="000000"/>
              </a:solidFill>
            </a:endParaRP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➢"/>
            </a:pPr>
            <a:r>
              <a:rPr lang="en" sz="1400">
                <a:solidFill>
                  <a:srgbClr val="000000"/>
                </a:solidFill>
              </a:rPr>
              <a:t>The CoP concept was first proposed by cognitive anthropologists Jean Lave and Etienne Wenger in 1991.</a:t>
            </a:r>
          </a:p>
        </p:txBody>
      </p:sp>
      <p:pic>
        <p:nvPicPr>
          <p:cNvPr id="53" name="Shape 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475" y="1214375"/>
            <a:ext cx="4009125" cy="3776724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Shape 54"/>
          <p:cNvSpPr txBox="1"/>
          <p:nvPr/>
        </p:nvSpPr>
        <p:spPr>
          <a:xfrm>
            <a:off x="4559525" y="4419900"/>
            <a:ext cx="4079099" cy="72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800">
                <a:solidFill>
                  <a:srgbClr val="424C5E"/>
                </a:solidFill>
                <a:latin typeface="Trebuchet MS"/>
                <a:ea typeface="Trebuchet MS"/>
                <a:cs typeface="Trebuchet MS"/>
                <a:sym typeface="Trebuchet MS"/>
              </a:rPr>
              <a:t>The adjacent image was created at the </a:t>
            </a:r>
            <a:r>
              <a:rPr lang="en" sz="800" i="1">
                <a:solidFill>
                  <a:srgbClr val="424C5E"/>
                </a:solidFill>
                <a:latin typeface="Trebuchet MS"/>
                <a:ea typeface="Trebuchet MS"/>
                <a:cs typeface="Trebuchet MS"/>
                <a:sym typeface="Trebuchet MS"/>
              </a:rPr>
              <a:t>Global Health Knowledge Management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 i="1">
                <a:solidFill>
                  <a:srgbClr val="424C5E"/>
                </a:solidFill>
                <a:latin typeface="Trebuchet MS"/>
                <a:ea typeface="Trebuchet MS"/>
                <a:cs typeface="Trebuchet MS"/>
                <a:sym typeface="Trebuchet MS"/>
              </a:rPr>
              <a:t>Share Fair: Challenges and Opportunities</a:t>
            </a:r>
            <a:r>
              <a:rPr lang="en" sz="800">
                <a:solidFill>
                  <a:srgbClr val="424C5E"/>
                </a:solidFill>
                <a:latin typeface="Trebuchet MS"/>
                <a:ea typeface="Trebuchet MS"/>
                <a:cs typeface="Trebuchet MS"/>
                <a:sym typeface="Trebuchet MS"/>
              </a:rPr>
              <a:t> by </a:t>
            </a:r>
            <a:r>
              <a:rPr lang="en" sz="800" u="sng">
                <a:solidFill>
                  <a:srgbClr val="4168B6"/>
                </a:solidFill>
                <a:latin typeface="Trebuchet MS"/>
                <a:ea typeface="Trebuchet MS"/>
                <a:cs typeface="Trebuchet MS"/>
                <a:sym typeface="Trebuchet MS"/>
                <a:hlinkClick r:id="rId4"/>
              </a:rPr>
              <a:t>the Value Web</a:t>
            </a:r>
            <a:r>
              <a:rPr lang="en" sz="800">
                <a:solidFill>
                  <a:srgbClr val="424C5E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400"/>
              <a:t>Specific to the Flipped Classroom CoP 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What went well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Having a larger cross-collegiate group to introduce the concept and methods of flipping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Hearing perceptions from instructors and their students’ views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Instructor shared resources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What it led to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400"/>
              <a:t>Skills to participate in CoP for flipped curriculum at college level within SCSE</a:t>
            </a:r>
          </a:p>
          <a:p>
            <a:pPr marL="457200" lvl="0" indent="-3175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400"/>
              <a:t>Collaborative research on team based learning with others from CoP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761353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36666"/>
              <a:buNone/>
            </a:pPr>
            <a:r>
              <a:rPr lang="en"/>
              <a:t>What we’d change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27 too big for meaningful conversations among full room of participants.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Didn’t use flipped model within sessions.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Said participants could miss twice.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Lack of deliverable</a:t>
            </a:r>
          </a:p>
          <a:p>
            <a:pPr marL="914400" lvl="1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400">
                <a:solidFill>
                  <a:srgbClr val="000000"/>
                </a:solidFill>
              </a:rPr>
              <a:t>Without deliverable, professional development is usually the first to go when time constraints emerge.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Model of “Why” - COP Outcome</a:t>
            </a:r>
          </a:p>
        </p:txBody>
      </p:sp>
      <p:sp>
        <p:nvSpPr>
          <p:cNvPr id="68" name="Shape 68"/>
          <p:cNvSpPr/>
          <p:nvPr/>
        </p:nvSpPr>
        <p:spPr>
          <a:xfrm>
            <a:off x="914400" y="1653850"/>
            <a:ext cx="3527099" cy="30651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1179550" y="1842025"/>
            <a:ext cx="3017675" cy="302932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85200C"/>
                </a:solidFill>
                <a:latin typeface="Arial"/>
              </a:rPr>
              <a:t>Y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968825" y="3051000"/>
            <a:ext cx="2008499" cy="3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600"/>
              <a:t>In-Class 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" sz="1600"/>
              <a:t>    Activities</a:t>
            </a:r>
            <a:r>
              <a:rPr lang="en" sz="1800"/>
              <a:t> </a:t>
            </a:r>
          </a:p>
          <a:p>
            <a:pPr rtl="0">
              <a:spcBef>
                <a:spcPts val="0"/>
              </a:spcBef>
              <a:buNone/>
            </a:pPr>
            <a:r>
              <a:rPr lang="en" sz="1800"/>
              <a:t>  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3030925" y="3100925"/>
            <a:ext cx="1665599" cy="679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 </a:t>
            </a:r>
            <a:r>
              <a:rPr lang="en" sz="1600"/>
              <a:t>Pre-Class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/>
              <a:t>  Preparation 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2139925" y="1795550"/>
            <a:ext cx="1665599" cy="679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/>
              <a:t>Post-Class Follow-up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4889825" y="1475700"/>
            <a:ext cx="3797099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/>
              <a:t>Defined three main components of a successful flip 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7693350" y="3259900"/>
            <a:ext cx="7758599" cy="90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Faculty Feedback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>
                <a:solidFill>
                  <a:srgbClr val="000000"/>
                </a:solidFill>
              </a:rPr>
              <a:t>Identifying Problems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Students expected traditional lecture-based teaching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Students didn’t do the work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Students didn’t know how to study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20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>
                <a:solidFill>
                  <a:srgbClr val="000000"/>
                </a:solidFill>
              </a:rPr>
              <a:t>What Worked Well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setting expectations clearly and early</a:t>
            </a:r>
          </a:p>
          <a:p>
            <a:pPr marL="914400" lvl="1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400">
                <a:solidFill>
                  <a:srgbClr val="000000"/>
                </a:solidFill>
              </a:rPr>
              <a:t>repetition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explain consequences &amp; reasoning</a:t>
            </a:r>
          </a:p>
          <a:p>
            <a: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active and collaborative assignments</a:t>
            </a:r>
          </a:p>
          <a:p>
            <a: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quizzes at beginning of or before class</a:t>
            </a:r>
          </a:p>
          <a:p>
            <a: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student-created study guides for exams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4761353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teacher can have one-on-one or small group interactions with students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200">
              <a:solidFill>
                <a:srgbClr val="000000"/>
              </a:solidFill>
            </a:endParaRP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>
                <a:solidFill>
                  <a:srgbClr val="000000"/>
                </a:solidFill>
              </a:rPr>
              <a:t>What it Led To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building a sense of community</a:t>
            </a:r>
          </a:p>
          <a:p>
            <a:pPr marL="914400" lvl="1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400">
                <a:solidFill>
                  <a:srgbClr val="000000"/>
                </a:solidFill>
              </a:rPr>
              <a:t>care, responsibility, commitment</a:t>
            </a:r>
          </a:p>
          <a:p>
            <a: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willingness  to still lecture or spontaneously explain, as well as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willingness to let students do the work</a:t>
            </a:r>
          </a:p>
          <a:p>
            <a:pPr marL="457200" lvl="0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1400">
                <a:solidFill>
                  <a:srgbClr val="000000"/>
                </a:solidFill>
              </a:rPr>
              <a:t>opportunities for students to give input into what they learn (objectives, topics) </a:t>
            </a:r>
          </a:p>
          <a:p>
            <a:pPr marL="914400" lvl="1" indent="-3175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 sz="1400">
                <a:solidFill>
                  <a:srgbClr val="000000"/>
                </a:solidFill>
              </a:rPr>
              <a:t>ownership of learning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1200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Lessons from faculty feedback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Initially, flipping can be a</a:t>
            </a:r>
            <a:r>
              <a:rPr lang="en" sz="1800" i="1"/>
              <a:t> lot</a:t>
            </a:r>
            <a:r>
              <a:rPr lang="en" sz="1800"/>
              <a:t> more work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Also very </a:t>
            </a:r>
            <a:r>
              <a:rPr lang="en" sz="1800" i="1"/>
              <a:t>different </a:t>
            </a:r>
            <a:r>
              <a:rPr lang="en" sz="1800"/>
              <a:t>work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Importance of learning with others - collaborative community of practitioners (faculty need this as much as students do)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Reflective practice: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>
                <a:solidFill>
                  <a:srgbClr val="000000"/>
                </a:solidFill>
              </a:rPr>
              <a:t>How to create a</a:t>
            </a:r>
            <a:r>
              <a:rPr lang="en" sz="1800" b="1">
                <a:solidFill>
                  <a:srgbClr val="980000"/>
                </a:solidFill>
              </a:rPr>
              <a:t> F</a:t>
            </a:r>
            <a:r>
              <a:rPr lang="en" sz="1800"/>
              <a:t>lexible environment?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What kind of </a:t>
            </a:r>
            <a:r>
              <a:rPr lang="en" sz="1800" b="1">
                <a:solidFill>
                  <a:srgbClr val="980000"/>
                </a:solidFill>
              </a:rPr>
              <a:t>L</a:t>
            </a:r>
            <a:r>
              <a:rPr lang="en" sz="1800"/>
              <a:t>earning culture do you want in your classroom?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Creating highly </a:t>
            </a:r>
            <a:r>
              <a:rPr lang="en" sz="1800" b="1">
                <a:solidFill>
                  <a:srgbClr val="980000"/>
                </a:solidFill>
              </a:rPr>
              <a:t>I</a:t>
            </a:r>
            <a:r>
              <a:rPr lang="en" sz="1800"/>
              <a:t>ntentional content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Choosing the role of </a:t>
            </a:r>
            <a:r>
              <a:rPr lang="en" sz="1800" b="1">
                <a:solidFill>
                  <a:srgbClr val="980000"/>
                </a:solidFill>
              </a:rPr>
              <a:t>P</a:t>
            </a:r>
            <a:r>
              <a:rPr lang="en" sz="1800"/>
              <a:t>rofessional educator vs. professor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Student Feedback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/>
              <a:t>What they liked: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Self-directed &amp; paced learning: Time to think, review videos, understand before class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Active learning: activities designed to challenge, apply, engage, deeper learning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Collaboration: learning from peers, varied perspectives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Receiving feedback &amp; help in class (from peers &amp; instructor)</a:t>
            </a:r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Greater connection to instructor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2"/>
          </p:nvPr>
        </p:nvSpPr>
        <p:spPr>
          <a:xfrm>
            <a:off x="4761353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800" b="1"/>
              <a:t>What they didn’t like: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Missed structure, familiarity of lecture</a:t>
            </a:r>
          </a:p>
          <a:p>
            <a:pPr marL="457200" lvl="0" indent="-3429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More demanding &amp; more work: having to take greater responsibility for learning, be more self-disciplined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Lessons from student feedback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Take time to talk with students about flipped approach, address their concerns: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ask how they learn, why we have class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how to use time out of class, how to prepare, what to expect, time involved</a:t>
            </a:r>
          </a:p>
          <a:p>
            <a:pPr marL="914400" lvl="1" indent="-3429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1800"/>
              <a:t>benefits and challenges</a:t>
            </a:r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Make both out &amp; in-class experiences meaningful &amp; purposeful to students (need for structure)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2"/>
          </p:nvPr>
        </p:nvSpPr>
        <p:spPr>
          <a:xfrm>
            <a:off x="4761353" y="1200150"/>
            <a:ext cx="39255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1800"/>
              <a:t>Maximize in-class time for active engagement: interaction &amp; problem solving among students as well as feedback, guidance from instructor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139527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Connect the circle - Answer, “Why?”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875400" y="1131725"/>
            <a:ext cx="37553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2000"/>
              <a:t>Providing precise direction</a:t>
            </a:r>
          </a:p>
          <a:p>
            <a:pPr marL="914400" lvl="1" indent="-330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1600"/>
              <a:t>How to use resources</a:t>
            </a:r>
          </a:p>
          <a:p>
            <a:pPr marL="914400" lvl="1" indent="-330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1600"/>
              <a:t>The goal for today is… </a:t>
            </a:r>
          </a:p>
          <a:p>
            <a:pPr lvl="0" rtl="0">
              <a:spcBef>
                <a:spcPts val="0"/>
              </a:spcBef>
              <a:buNone/>
            </a:pPr>
            <a:endParaRPr sz="1000"/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2000"/>
              <a:t>Purposeful</a:t>
            </a:r>
          </a:p>
          <a:p>
            <a:pPr marL="914400" lvl="1" indent="-355600" rtl="0">
              <a:spcBef>
                <a:spcPts val="0"/>
              </a:spcBef>
              <a:buClr>
                <a:schemeClr val="dk1"/>
              </a:buClr>
              <a:buSzPct val="125000"/>
              <a:buFont typeface="Arial"/>
              <a:buChar char="-"/>
            </a:pPr>
            <a:r>
              <a:rPr lang="en" sz="1600"/>
              <a:t>Connecting in/out of class assignment &amp; activities</a:t>
            </a:r>
            <a:r>
              <a:rPr lang="en" sz="1800"/>
              <a:t> </a:t>
            </a:r>
            <a:br>
              <a:rPr lang="en" sz="1800"/>
            </a:br>
            <a:endParaRPr lang="en" sz="1800"/>
          </a:p>
          <a:p>
            <a:pPr marL="457200" lvl="0" indent="-3556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2000"/>
              <a:t>Pacing </a:t>
            </a:r>
          </a:p>
          <a:p>
            <a:pPr marL="914400" lvl="1" indent="-330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1600"/>
              <a:t>Managing short attention spans</a:t>
            </a:r>
          </a:p>
          <a:p>
            <a:pPr marL="914400" lvl="1" indent="-330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1600"/>
              <a:t>Student abilities</a:t>
            </a:r>
          </a:p>
          <a:p>
            <a:pPr marL="914400" lvl="1" indent="-330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-"/>
            </a:pPr>
            <a:r>
              <a:rPr lang="en" sz="1600"/>
              <a:t>Not “in addition to” but rather an “in place of”</a:t>
            </a:r>
          </a:p>
        </p:txBody>
      </p:sp>
      <p:sp>
        <p:nvSpPr>
          <p:cNvPr id="108" name="Shape 108"/>
          <p:cNvSpPr/>
          <p:nvPr/>
        </p:nvSpPr>
        <p:spPr>
          <a:xfrm>
            <a:off x="914400" y="1653850"/>
            <a:ext cx="3527099" cy="3065100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/>
          <p:nvPr/>
        </p:nvSpPr>
        <p:spPr>
          <a:xfrm>
            <a:off x="1179550" y="1842025"/>
            <a:ext cx="3017675" cy="302932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85200C"/>
                </a:solidFill>
                <a:latin typeface="Arial"/>
              </a:rPr>
              <a:t>Y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968825" y="3051000"/>
            <a:ext cx="2008499" cy="3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/>
              <a:t>In Class </a:t>
            </a:r>
          </a:p>
          <a:p>
            <a:pPr marL="0" lvl="0" indent="0" rtl="0">
              <a:spcBef>
                <a:spcPts val="0"/>
              </a:spcBef>
              <a:buNone/>
            </a:pPr>
            <a:r>
              <a:rPr lang="en" sz="1600"/>
              <a:t>    Activities</a:t>
            </a:r>
            <a:r>
              <a:rPr lang="en" sz="1800"/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  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3030925" y="3177125"/>
            <a:ext cx="1665599" cy="3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   </a:t>
            </a:r>
            <a:r>
              <a:rPr lang="en" sz="1600"/>
              <a:t>Pre-Class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/>
              <a:t>  Preparation  </a:t>
            </a:r>
          </a:p>
        </p:txBody>
      </p:sp>
      <p:sp>
        <p:nvSpPr>
          <p:cNvPr id="112" name="Shape 112"/>
          <p:cNvSpPr txBox="1"/>
          <p:nvPr/>
        </p:nvSpPr>
        <p:spPr>
          <a:xfrm>
            <a:off x="2116525" y="1805525"/>
            <a:ext cx="1665599" cy="3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/>
              <a:t>Post Class Follow-up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label">
  <a:themeElements>
    <a:clrScheme name="Custom 352">
      <a:dk1>
        <a:srgbClr val="333333"/>
      </a:dk1>
      <a:lt1>
        <a:srgbClr val="FFFFFF"/>
      </a:lt1>
      <a:dk2>
        <a:srgbClr val="800000"/>
      </a:dk2>
      <a:lt2>
        <a:srgbClr val="CCCCCC"/>
      </a:lt2>
      <a:accent1>
        <a:srgbClr val="0E427E"/>
      </a:accent1>
      <a:accent2>
        <a:srgbClr val="C5AF48"/>
      </a:accent2>
      <a:accent3>
        <a:srgbClr val="327C56"/>
      </a:accent3>
      <a:accent4>
        <a:srgbClr val="387B7D"/>
      </a:accent4>
      <a:accent5>
        <a:srgbClr val="BA7436"/>
      </a:accent5>
      <a:accent6>
        <a:srgbClr val="804000"/>
      </a:accent6>
      <a:hlink>
        <a:srgbClr val="1D6B8D"/>
      </a:hlink>
      <a:folHlink>
        <a:srgbClr val="103B4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</Words>
  <Application>Microsoft Macintosh PowerPoint</Application>
  <PresentationFormat>On-screen Show (16:9)</PresentationFormat>
  <Paragraphs>120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label</vt:lpstr>
      <vt:lpstr>The journey towards successfully flipping the classroom: a community of practice approach</vt:lpstr>
      <vt:lpstr>A Community of Practice Approach</vt:lpstr>
      <vt:lpstr>Specific to the Flipped Classroom CoP </vt:lpstr>
      <vt:lpstr>Model of “Why” - COP Outcome</vt:lpstr>
      <vt:lpstr>Faculty Feedback</vt:lpstr>
      <vt:lpstr>Lessons from faculty feedback</vt:lpstr>
      <vt:lpstr>Student Feedback</vt:lpstr>
      <vt:lpstr>Lessons from student feedback</vt:lpstr>
      <vt:lpstr>Connect the circle - Answer, “Why?”</vt:lpstr>
      <vt:lpstr>Discussion</vt:lpstr>
      <vt:lpstr>Useful resources &amp;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journey towards successfully flipping the classroom: a community of practice approach</dc:title>
  <cp:lastModifiedBy>Temp</cp:lastModifiedBy>
  <cp:revision>2</cp:revision>
  <dcterms:modified xsi:type="dcterms:W3CDTF">2015-07-29T18:53:11Z</dcterms:modified>
</cp:coreProperties>
</file>