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6" r:id="rId1"/>
  </p:sldMasterIdLst>
  <p:notesMasterIdLst>
    <p:notesMasterId r:id="rId10"/>
  </p:notesMasterIdLst>
  <p:sldIdLst>
    <p:sldId id="256" r:id="rId2"/>
    <p:sldId id="257" r:id="rId3"/>
    <p:sldId id="264" r:id="rId4"/>
    <p:sldId id="258" r:id="rId5"/>
    <p:sldId id="260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386" autoAdjust="0"/>
  </p:normalViewPr>
  <p:slideViewPr>
    <p:cSldViewPr snapToGrid="0" snapToObjects="1">
      <p:cViewPr>
        <p:scale>
          <a:sx n="100" d="100"/>
          <a:sy n="100" d="100"/>
        </p:scale>
        <p:origin x="-80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57299-2FE3-B645-88CA-60B59D921365}" type="datetimeFigureOut">
              <a:rPr lang="en-US" smtClean="0"/>
              <a:t>8/3/15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495FF-B390-6D48-B45C-A6C68FC0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83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495FF-B390-6D48-B45C-A6C68FC08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28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495FF-B390-6D48-B45C-A6C68FC08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03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495FF-B390-6D48-B45C-A6C68FC08B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07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495FF-B390-6D48-B45C-A6C68FC08B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93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9688D5-87F6-9D45-A1E2-BC9B1C6C6A81}" type="datetimeFigureOut">
              <a:rPr lang="en-US" smtClean="0"/>
              <a:t>8/3/15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C40AFCF-945F-E544-84D4-34426BF2C3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rello.com/guide" TargetMode="External"/><Relationship Id="rId4" Type="http://schemas.openxmlformats.org/officeDocument/2006/relationships/hyperlink" Target="https://evernote.com/evernote/guide/mac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earn.winona.edu/Trell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7924" y="1413334"/>
            <a:ext cx="7800276" cy="1524000"/>
          </a:xfrm>
        </p:spPr>
        <p:txBody>
          <a:bodyPr>
            <a:normAutofit/>
          </a:bodyPr>
          <a:lstStyle/>
          <a:p>
            <a:r>
              <a:rPr lang="en-US" b="1" dirty="0" smtClean="0"/>
              <a:t>Keeping Yourself Organized When Designing Courses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90028" y="4054367"/>
            <a:ext cx="5027188" cy="163271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Mary Bohman &amp; Robin O’Callaghan</a:t>
            </a:r>
          </a:p>
          <a:p>
            <a:r>
              <a:rPr lang="en-US" sz="2400" dirty="0" smtClean="0"/>
              <a:t>Winona State University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91573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4483100"/>
            <a:ext cx="8153400" cy="609600"/>
          </a:xfrm>
        </p:spPr>
        <p:txBody>
          <a:bodyPr/>
          <a:lstStyle/>
          <a:p>
            <a:r>
              <a:rPr lang="en-US" dirty="0" smtClean="0"/>
              <a:t>Winona State University 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>
          <a:xfrm>
            <a:off x="457200" y="5080000"/>
            <a:ext cx="8153400" cy="1473199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8,800 Students with two campus.  Winona and Rochester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65 Undergrad Programs, 12 </a:t>
            </a:r>
            <a:r>
              <a:rPr lang="en-US" dirty="0"/>
              <a:t>G</a:t>
            </a:r>
            <a:r>
              <a:rPr lang="en-US" dirty="0" smtClean="0"/>
              <a:t>raduate Programs and 1 Doctorate Program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The e-Warrior: Digital Life &amp; Learning Program integrates communication and information technology into the student's social and learning experience at Winona State University. 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6764" b="676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86040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WeTeach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49824"/>
            <a:ext cx="7583488" cy="4374776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/>
              <a:t>WeTeach</a:t>
            </a:r>
            <a:r>
              <a:rPr lang="en-US" b="1" dirty="0"/>
              <a:t> </a:t>
            </a:r>
            <a:r>
              <a:rPr lang="en-US" dirty="0" smtClean="0"/>
              <a:t>program helps </a:t>
            </a:r>
            <a:r>
              <a:rPr lang="en-US" dirty="0"/>
              <a:t>instructors deliver high quality online learning experiences by developing their own skills and designing their courses to meet or exceed an accepted quality standard. </a:t>
            </a:r>
            <a:endParaRPr lang="en-US" dirty="0" smtClean="0"/>
          </a:p>
          <a:p>
            <a:pPr lvl="1"/>
            <a:r>
              <a:rPr lang="en-US" dirty="0" smtClean="0"/>
              <a:t>Foundation Course- seven modules </a:t>
            </a:r>
            <a:r>
              <a:rPr lang="en-US" dirty="0"/>
              <a:t>in D2L </a:t>
            </a:r>
            <a:r>
              <a:rPr lang="en-US" dirty="0" err="1" smtClean="0"/>
              <a:t>Brightspace</a:t>
            </a:r>
            <a:r>
              <a:rPr lang="en-US" dirty="0" smtClean="0"/>
              <a:t> and virtual meetings</a:t>
            </a:r>
          </a:p>
          <a:p>
            <a:pPr lvl="1"/>
            <a:r>
              <a:rPr lang="en-US" dirty="0" smtClean="0"/>
              <a:t>Advanced Course- five face-to-face meetings and online content in D2L </a:t>
            </a:r>
            <a:r>
              <a:rPr lang="en-US" dirty="0" err="1" smtClean="0"/>
              <a:t>Brightspace</a:t>
            </a:r>
            <a:endParaRPr lang="en-US" dirty="0" smtClean="0"/>
          </a:p>
          <a:p>
            <a:r>
              <a:rPr lang="en-US" dirty="0" smtClean="0"/>
              <a:t>Offered fall, spring and summer</a:t>
            </a:r>
          </a:p>
          <a:p>
            <a:r>
              <a:rPr lang="en-US" dirty="0" smtClean="0"/>
              <a:t>Average 10-15 faculty per semester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07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1"/>
            <a:ext cx="3657600" cy="1209345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Trello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1370593"/>
            <a:ext cx="3657600" cy="4978474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Productivity application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Flexible and easy to use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Access from a tablet or browser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Organized by boards with lists and tasks</a:t>
            </a:r>
          </a:p>
          <a:p>
            <a:pPr marL="285750" indent="-285750">
              <a:buFont typeface="Arial"/>
              <a:buChar char="•"/>
            </a:pPr>
            <a:endParaRPr lang="en-US" sz="1400" dirty="0"/>
          </a:p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Used:</a:t>
            </a:r>
          </a:p>
          <a:p>
            <a:pPr lvl="1"/>
            <a:r>
              <a:rPr lang="en-US" sz="1400" dirty="0" smtClean="0"/>
              <a:t>To-do list (Personal and work)</a:t>
            </a:r>
          </a:p>
          <a:p>
            <a:pPr lvl="1"/>
            <a:r>
              <a:rPr lang="en-US" sz="1400" dirty="0" smtClean="0"/>
              <a:t>Project Manage</a:t>
            </a:r>
          </a:p>
          <a:p>
            <a:pPr lvl="1"/>
            <a:r>
              <a:rPr lang="en-US" sz="1400" dirty="0" smtClean="0"/>
              <a:t>Group Projects</a:t>
            </a:r>
          </a:p>
          <a:p>
            <a:pPr lvl="1"/>
            <a:endParaRPr lang="en-US" sz="1400" dirty="0" smtClean="0"/>
          </a:p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Tasks </a:t>
            </a:r>
            <a:r>
              <a:rPr lang="en-US" sz="1400" b="1" dirty="0"/>
              <a:t>can be attached with: </a:t>
            </a:r>
          </a:p>
          <a:p>
            <a:r>
              <a:rPr lang="en-US" sz="1400" dirty="0" smtClean="0"/>
              <a:t>	Check</a:t>
            </a:r>
            <a:r>
              <a:rPr lang="en-US" sz="1400" dirty="0"/>
              <a:t>-lists </a:t>
            </a:r>
          </a:p>
          <a:p>
            <a:r>
              <a:rPr lang="en-US" sz="1400" dirty="0" smtClean="0"/>
              <a:t>	Images </a:t>
            </a:r>
            <a:endParaRPr lang="en-US" sz="1400" dirty="0"/>
          </a:p>
          <a:p>
            <a:r>
              <a:rPr lang="en-US" sz="1400" dirty="0" smtClean="0"/>
              <a:t>	Videos </a:t>
            </a:r>
            <a:endParaRPr lang="en-US" sz="1400" dirty="0"/>
          </a:p>
          <a:p>
            <a:r>
              <a:rPr lang="en-US" sz="1400" dirty="0" smtClean="0"/>
              <a:t>	Documents </a:t>
            </a:r>
            <a:endParaRPr lang="en-US" sz="1400" dirty="0"/>
          </a:p>
          <a:p>
            <a:r>
              <a:rPr lang="en-US" sz="1400" dirty="0" smtClean="0"/>
              <a:t>	Comments </a:t>
            </a:r>
          </a:p>
          <a:p>
            <a:r>
              <a:rPr lang="en-US" sz="1400" dirty="0" smtClean="0"/>
              <a:t>	Links</a:t>
            </a:r>
            <a:endParaRPr lang="en-US" sz="1400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pic>
        <p:nvPicPr>
          <p:cNvPr id="7" name="Content Placeholder 6" descr="trello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0402" b="-2040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4892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 (Course Design)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board colors to differentiate categories/ faculty/ groups</a:t>
            </a:r>
          </a:p>
          <a:p>
            <a:r>
              <a:rPr lang="en-US" dirty="0" smtClean="0"/>
              <a:t>Create a list of meeting dates</a:t>
            </a:r>
          </a:p>
          <a:p>
            <a:r>
              <a:rPr lang="en-US" dirty="0" smtClean="0"/>
              <a:t>Save time by copying using “template” lists</a:t>
            </a:r>
          </a:p>
          <a:p>
            <a:r>
              <a:rPr lang="en-US" dirty="0" smtClean="0"/>
              <a:t>Template boards</a:t>
            </a:r>
          </a:p>
          <a:p>
            <a:r>
              <a:rPr lang="en-US" dirty="0" smtClean="0"/>
              <a:t>Use do dates for import deadlines</a:t>
            </a:r>
          </a:p>
          <a:p>
            <a:r>
              <a:rPr lang="en-US" dirty="0" smtClean="0"/>
              <a:t>Create Situational Factors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53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428678"/>
            <a:ext cx="3657600" cy="78066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Evernote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1320800"/>
            <a:ext cx="3657600" cy="5232400"/>
          </a:xfrm>
        </p:spPr>
        <p:txBody>
          <a:bodyPr>
            <a:norm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Digital workspace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Create and collect information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Organized by notebooks and notes</a:t>
            </a:r>
            <a:endParaRPr lang="en-US" sz="1400" b="1" dirty="0"/>
          </a:p>
          <a:p>
            <a:pPr marL="285750" indent="-285750">
              <a:buFont typeface="Arial"/>
              <a:buChar char="•"/>
            </a:pPr>
            <a:endParaRPr lang="en-US" sz="1400" dirty="0" smtClean="0"/>
          </a:p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Used: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Notes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Project Management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Research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Portfolios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Group Projects</a:t>
            </a:r>
          </a:p>
          <a:p>
            <a:pPr marL="285750" indent="-285750">
              <a:buFont typeface="Arial"/>
              <a:buChar char="•"/>
            </a:pPr>
            <a:endParaRPr lang="en-US" sz="1400" b="1" dirty="0" smtClean="0"/>
          </a:p>
          <a:p>
            <a:pPr marL="285750" indent="-285750">
              <a:buFont typeface="Arial"/>
              <a:buChar char="•"/>
            </a:pPr>
            <a:r>
              <a:rPr lang="en-US" sz="1400" b="1" dirty="0" smtClean="0"/>
              <a:t>Notes can include: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Images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Text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Audio/Video Captures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Scanned documents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Web clippings</a:t>
            </a:r>
          </a:p>
          <a:p>
            <a:pPr lvl="1"/>
            <a:endParaRPr lang="en-US" b="1" dirty="0" smtClean="0"/>
          </a:p>
          <a:p>
            <a:pPr marL="742950" lvl="1" indent="-285750">
              <a:buFont typeface="Arial"/>
              <a:buChar char="•"/>
            </a:pPr>
            <a:endParaRPr lang="en-US" b="1" dirty="0" smtClean="0"/>
          </a:p>
          <a:p>
            <a:pPr marL="285750" indent="-285750">
              <a:buFont typeface="Arial"/>
              <a:buChar char="•"/>
            </a:pPr>
            <a:endParaRPr lang="en-US" b="1" dirty="0"/>
          </a:p>
        </p:txBody>
      </p:sp>
      <p:pic>
        <p:nvPicPr>
          <p:cNvPr id="7" name="Content Placeholder 6" descr="Evernote ico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246" b="-2224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6816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 (Course Design)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course materials and content (links, videos, article , word docs.)</a:t>
            </a:r>
          </a:p>
          <a:p>
            <a:r>
              <a:rPr lang="en-US" dirty="0" smtClean="0"/>
              <a:t>Keep notebooks organized by using consistent note titles</a:t>
            </a:r>
          </a:p>
          <a:p>
            <a:r>
              <a:rPr lang="en-US" dirty="0" smtClean="0"/>
              <a:t>Use chat feature to collaborate and update</a:t>
            </a:r>
          </a:p>
          <a:p>
            <a:r>
              <a:rPr lang="en-US" dirty="0" smtClean="0"/>
              <a:t>Insert checklists</a:t>
            </a:r>
          </a:p>
          <a:p>
            <a:r>
              <a:rPr lang="en-US" dirty="0" smtClean="0"/>
              <a:t>Use page breaks to separate important information</a:t>
            </a:r>
          </a:p>
          <a:p>
            <a:r>
              <a:rPr lang="en-US" dirty="0" smtClean="0"/>
              <a:t>Set Reminders for important due 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724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/>
              <a:t>Trello</a:t>
            </a:r>
            <a:r>
              <a:rPr lang="en-US" sz="2800" b="1" dirty="0" smtClean="0"/>
              <a:t>:</a:t>
            </a:r>
          </a:p>
          <a:p>
            <a:r>
              <a:rPr lang="en-US" dirty="0"/>
              <a:t>Wiki- </a:t>
            </a:r>
            <a:r>
              <a:rPr lang="en-US" dirty="0">
                <a:hlinkClick r:id="rId2"/>
              </a:rPr>
              <a:t>http://learn.winona.edu/</a:t>
            </a:r>
            <a:r>
              <a:rPr lang="en-US" dirty="0" smtClean="0">
                <a:hlinkClick r:id="rId2"/>
              </a:rPr>
              <a:t>Trello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https://trello.com/</a:t>
            </a:r>
            <a:r>
              <a:rPr lang="en-US" dirty="0" smtClean="0">
                <a:hlinkClick r:id="rId3"/>
              </a:rPr>
              <a:t>guide</a:t>
            </a:r>
            <a:r>
              <a:rPr lang="en-US" dirty="0" smtClean="0"/>
              <a:t> </a:t>
            </a:r>
          </a:p>
          <a:p>
            <a:r>
              <a:rPr lang="en-US" sz="2800" b="1" dirty="0" smtClean="0"/>
              <a:t>Evernote:</a:t>
            </a:r>
          </a:p>
          <a:p>
            <a:r>
              <a:rPr lang="en-US" sz="2400" dirty="0"/>
              <a:t>Guide: </a:t>
            </a:r>
            <a:r>
              <a:rPr lang="en-US" sz="2400" dirty="0">
                <a:hlinkClick r:id="rId4"/>
              </a:rPr>
              <a:t>https://evernote.com/evernote/guide/mac</a:t>
            </a:r>
            <a:r>
              <a:rPr lang="en-US" sz="2400" dirty="0" smtClean="0">
                <a:hlinkClick r:id="rId4"/>
              </a:rPr>
              <a:t>/</a:t>
            </a:r>
            <a:endParaRPr lang="en-US" sz="2400" dirty="0" smtClean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5259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526</TotalTime>
  <Words>278</Words>
  <Application>Microsoft Macintosh PowerPoint</Application>
  <PresentationFormat>On-screen Show (4:3)</PresentationFormat>
  <Paragraphs>74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Pixel</vt:lpstr>
      <vt:lpstr>Keeping Yourself Organized When Designing Courses </vt:lpstr>
      <vt:lpstr>Winona State University </vt:lpstr>
      <vt:lpstr>WeTeach</vt:lpstr>
      <vt:lpstr>Trello </vt:lpstr>
      <vt:lpstr>Best Practices (Course Design)</vt:lpstr>
      <vt:lpstr>Evernote</vt:lpstr>
      <vt:lpstr>Best Practices (Course Design)</vt:lpstr>
      <vt:lpstr>Resources</vt:lpstr>
    </vt:vector>
  </TitlesOfParts>
  <Company>Winona State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Keeping Yourself Organized When Designing Courses </dc:title>
  <dc:creator>Mary Bohman</dc:creator>
  <cp:lastModifiedBy>Mary Bohman</cp:lastModifiedBy>
  <cp:revision>25</cp:revision>
  <dcterms:created xsi:type="dcterms:W3CDTF">2015-07-24T00:30:52Z</dcterms:created>
  <dcterms:modified xsi:type="dcterms:W3CDTF">2015-08-04T02:09:22Z</dcterms:modified>
</cp:coreProperties>
</file>