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207FE2E-A4EB-4EB3-ADF8-370A965011B2}">
  <a:tblStyle styleId="{D207FE2E-A4EB-4EB3-ADF8-370A965011B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2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98624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88900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31750" algn="l" rtl="0">
              <a:spcBef>
                <a:spcPts val="80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25400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25400" algn="l" rtl="0">
              <a:spcBef>
                <a:spcPts val="8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25400" algn="l" rtl="0">
              <a:spcBef>
                <a:spcPts val="8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88900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31750" algn="l" rtl="0">
              <a:spcBef>
                <a:spcPts val="80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25400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25400" algn="l" rtl="0">
              <a:spcBef>
                <a:spcPts val="8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25400" algn="l" rtl="0">
              <a:spcBef>
                <a:spcPts val="8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88900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31750" algn="l" rtl="0">
              <a:spcBef>
                <a:spcPts val="80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25400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25400" algn="l" rtl="0">
              <a:spcBef>
                <a:spcPts val="8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25400" algn="l" rtl="0">
              <a:spcBef>
                <a:spcPts val="8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49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 rot="5400000">
            <a:off x="541348" y="190487"/>
            <a:ext cx="58515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80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80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80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8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8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88900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31750" algn="l" rtl="0">
              <a:spcBef>
                <a:spcPts val="80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25400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25400" algn="l" rtl="0">
              <a:spcBef>
                <a:spcPts val="8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25400" algn="l" rtl="0">
              <a:spcBef>
                <a:spcPts val="8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hyperlink" Target="https://itunes.apple.com/us/app/classkick/id909904332?mt=8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museinthevalley.com/wp-content/uploads/2013/11/helping.jpg" TargetMode="External"/><Relationship Id="rId12" Type="http://schemas.openxmlformats.org/officeDocument/2006/relationships/hyperlink" Target="http://oceanbreezerecovery.org/wp-content/uploads/2013/04/Circle-of-Support.jpg" TargetMode="External"/><Relationship Id="rId13" Type="http://schemas.openxmlformats.org/officeDocument/2006/relationships/hyperlink" Target="http://www.kazyoung.com/wp-content/uploads/2014/07/Challenge.jpg" TargetMode="External"/><Relationship Id="rId14" Type="http://schemas.openxmlformats.org/officeDocument/2006/relationships/hyperlink" Target="http://www.wellnesstoday.com/sites/default/files/article/challenge.jpg" TargetMode="External"/><Relationship Id="rId15" Type="http://schemas.openxmlformats.org/officeDocument/2006/relationships/hyperlink" Target="http://cdn.trendhunterstatic.com/thumbs/transparent-acrylic-paperweight.jpeg" TargetMode="External"/><Relationship Id="rId16" Type="http://schemas.openxmlformats.org/officeDocument/2006/relationships/hyperlink" Target="http://www.desktopwallpaperhd.net/view/wallpaper-nature-clear-sky-blue-water-219058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hyperlink" Target="http://www.jobinuk.info/wp-content/uploads/2015/01/feedback.png" TargetMode="External"/><Relationship Id="rId5" Type="http://schemas.openxmlformats.org/officeDocument/2006/relationships/hyperlink" Target="http://midwestbasementtech.com/wp-content/uploads/2014/05/basement-waterproofing1.jpg" TargetMode="External"/><Relationship Id="rId6" Type="http://schemas.openxmlformats.org/officeDocument/2006/relationships/hyperlink" Target="http://gamertherapist.com/blog/wp-content/uploads/2013/09/lightbulb.jpg" TargetMode="External"/><Relationship Id="rId7" Type="http://schemas.openxmlformats.org/officeDocument/2006/relationships/hyperlink" Target="http://www.mesacc.edu/sites/default/files/pages/section/students/service-learning/images/america-reads-key1.jpg" TargetMode="External"/><Relationship Id="rId8" Type="http://schemas.openxmlformats.org/officeDocument/2006/relationships/hyperlink" Target="http://wykobet.com/wp-content/uploads/2014/10/dad.jpg" TargetMode="External"/><Relationship Id="rId9" Type="http://schemas.openxmlformats.org/officeDocument/2006/relationships/hyperlink" Target="http://rjacquez.com/wp-content/uploads/2012/08/multiscreen-mLearning.jpeg" TargetMode="External"/><Relationship Id="rId10" Type="http://schemas.openxmlformats.org/officeDocument/2006/relationships/hyperlink" Target="http://cohort21.com/rutheichholtz/wp-content/blogs.dir/51/files/2014/12/image-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hyperlink" Target="http://education.qld.gov.au/staff/development/performance/resources/readings/power-feedback.pdf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://www.ascd.org/publications/educational-leadership/sept12/vol70/num01/Seven-Keys-to-Effective-Feedback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hyperlink" Target="http://www.screencast-o-matic.com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hyperlink" Target="http://www.thinglink.com/scene/552318641484333058" TargetMode="External"/><Relationship Id="rId5" Type="http://schemas.openxmlformats.org/officeDocument/2006/relationships/hyperlink" Target="http://bit.ly/thinglink123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www.youtube.com/watch?v=ZK8CV_MKlis" TargetMode="External"/><Relationship Id="rId5" Type="http://schemas.openxmlformats.org/officeDocument/2006/relationships/hyperlink" Target="https://www.youtube.com/watch?v=zugjSWIxVZA" TargetMode="External"/><Relationship Id="rId6" Type="http://schemas.openxmlformats.org/officeDocument/2006/relationships/hyperlink" Target="https://www.youtube.com/watch?v=FQp1XQ6UaK8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hyperlink" Target="http://bit.ly/boyband1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hyperlink" Target="http://www.twitter.com/elizeducation" TargetMode="External"/><Relationship Id="rId5" Type="http://schemas.openxmlformats.org/officeDocument/2006/relationships/hyperlink" Target="http://elizeducation.blogspot.com" TargetMode="External"/><Relationship Id="rId6" Type="http://schemas.openxmlformats.org/officeDocument/2006/relationships/hyperlink" Target="http://www.google.com/+ElizabethNelsenEdu" TargetMode="External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 amt="19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0" y="2016784"/>
            <a:ext cx="9144000" cy="45914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prepare for our session, please do the </a:t>
            </a:r>
            <a:r>
              <a:rPr lang="en-US" sz="4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following if you hav</a:t>
            </a:r>
            <a:r>
              <a:rPr lang="en-US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an </a:t>
            </a:r>
            <a:r>
              <a:rPr lang="en-US" sz="4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iOS</a:t>
            </a:r>
            <a:r>
              <a:rPr lang="en-US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device</a:t>
            </a:r>
            <a:r>
              <a:rPr lang="en-US" sz="40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4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Download:</a:t>
            </a:r>
          </a:p>
          <a:p>
            <a:pPr marL="0" marR="0" lvl="0" indent="0" algn="ctr" rtl="0">
              <a:spcBef>
                <a:spcPts val="795"/>
              </a:spcBef>
              <a:buClr>
                <a:schemeClr val="dk1"/>
              </a:buClr>
              <a:buFont typeface="Arial"/>
              <a:buNone/>
            </a:pPr>
            <a:endParaRPr sz="40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795"/>
              </a:spcBef>
              <a:buClr>
                <a:schemeClr val="dk1"/>
              </a:buClr>
              <a:buFont typeface="Arial"/>
              <a:buNone/>
            </a:pPr>
            <a:endParaRPr sz="40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740"/>
              </a:spcBef>
              <a:buClr>
                <a:schemeClr val="dk1"/>
              </a:buClr>
              <a:buFont typeface="Arial"/>
              <a:buNone/>
            </a:pPr>
            <a:endParaRPr sz="37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40"/>
              </a:spcBef>
              <a:buClr>
                <a:schemeClr val="dk1"/>
              </a:buClr>
              <a:buFont typeface="Arial"/>
              <a:buNone/>
            </a:pPr>
            <a:endParaRPr sz="37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1717" y="4033699"/>
            <a:ext cx="1017183" cy="93621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536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Feedback </a:t>
            </a:r>
            <a:r>
              <a:rPr lang="en-US" sz="54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</a:t>
            </a:r>
            <a:br>
              <a:rPr lang="en-US" sz="54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eLearning Classroom</a:t>
            </a:r>
            <a:endParaRPr lang="en-US" sz="54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0" name="Shape 160"/>
          <p:cNvGraphicFramePr/>
          <p:nvPr>
            <p:extLst>
              <p:ext uri="{D42A27DB-BD31-4B8C-83A1-F6EECF244321}">
                <p14:modId xmlns:p14="http://schemas.microsoft.com/office/powerpoint/2010/main" val="409713956"/>
              </p:ext>
            </p:extLst>
          </p:nvPr>
        </p:nvGraphicFramePr>
        <p:xfrm>
          <a:off x="2971800" y="4068266"/>
          <a:ext cx="3127100" cy="901650"/>
        </p:xfrm>
        <a:graphic>
          <a:graphicData uri="http://schemas.openxmlformats.org/drawingml/2006/table">
            <a:tbl>
              <a:tblPr firstRow="1" bandRow="1">
                <a:noFill/>
                <a:tableStyleId>{D207FE2E-A4EB-4EB3-ADF8-370A965011B2}</a:tableStyleId>
              </a:tblPr>
              <a:tblGrid>
                <a:gridCol w="2137075"/>
                <a:gridCol w="990025"/>
              </a:tblGrid>
              <a:tr h="901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4000" b="1" u="sng" strike="noStrike" cap="none" baseline="0" dirty="0">
                          <a:solidFill>
                            <a:schemeClr val="hlink"/>
                          </a:solidFill>
                          <a:hlinkClick r:id="rId5"/>
                        </a:rPr>
                        <a:t>ClassKick</a:t>
                      </a:r>
                    </a:p>
                  </a:txBody>
                  <a:tcPr marL="91450" marR="91450" marT="45725" marB="45725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 dirty="0"/>
                    </a:p>
                  </a:txBody>
                  <a:tcPr marL="91450" marR="91450" marT="45725" marB="45725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 rotWithShape="1">
          <a:blip r:embed="rId3">
            <a:alphaModFix amt="23000"/>
          </a:blip>
          <a:srcRect l="14846" r="1116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Credits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1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https://sweetsymbiosisdotcom.files.wordpress.com/2013/01/tree_of_knowledge.png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1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http://www.jobinuk.info/wp-content/uploads/2015/01/feedback.png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1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http://midwestbasementtech.com/wp-content/uploads/2014/05/basement-waterproofing1.jpg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1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http://gamertherapist.com/blog/wp-content/uploads/2013/09/lightbulb.jpg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1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http://www.mesacc.edu/sites/default/files/pages/section/students/service-learning/images/america-reads-key1.jpg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1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http://wykobet.com/wp-content/uploads/2014/10/dad.jpg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1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http://rjacquez.com/wp-content/uploads/2012/08/multiscreen-mLearning.jpeg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1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http://cohort21.com/rutheichholtz/wp-content/blogs.dir/51/files/2014/12/image-2.jpg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1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http://www.museinthevalley.com/wp-content/uploads/2013/11/helping.jpg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1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http://oceanbreezerecovery.org/wp-content/uploads/2013/04/Circle-of-Support.jpg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1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http://www.kazyoung.com/wp-content/uploads/2014/07/Challenge.jpg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1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http://www.wellnesstoday.com/sites/default/files/article/challenge.jpg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1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http://cdn.trendhunterstatic.com/thumbs/transparent-acrylic-paperweight.jpeg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1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http://www.desktopwallpaperhd.net/view/wallpaper-nature-clear-sky-blue-water-219058.</a:t>
            </a:r>
            <a:r>
              <a:rPr lang="en-US" sz="1600" b="1" i="0" u="sng" strike="noStrike" cap="none" baseline="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html</a:t>
            </a:r>
          </a:p>
          <a:p>
            <a:pPr lvl="0" indent="-342900">
              <a:lnSpc>
                <a:spcPct val="80000"/>
              </a:lnSpc>
              <a:spcBef>
                <a:spcPts val="320"/>
              </a:spcBef>
              <a:buSzPct val="100000"/>
            </a:pPr>
            <a:r>
              <a:rPr lang="en-US" sz="16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https://www.flickr.com/photos/kjarrett/</a:t>
            </a:r>
            <a:r>
              <a:rPr lang="en-US" sz="1600" b="1" u="sng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15048547040</a:t>
            </a:r>
          </a:p>
          <a:p>
            <a:pPr lvl="0" indent="-342900">
              <a:lnSpc>
                <a:spcPct val="80000"/>
              </a:lnSpc>
              <a:spcBef>
                <a:spcPts val="320"/>
              </a:spcBef>
              <a:buSzPct val="100000"/>
            </a:pPr>
            <a:r>
              <a:rPr lang="en-US" sz="16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http://thenextweb.com/wp-content/blogs.dir/1/files/2012/12/96522934.jpg</a:t>
            </a:r>
            <a:endParaRPr lang="en-US" sz="1600" b="1" i="0" u="sng" strike="noStrike" cap="none" baseline="0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16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lnSpc>
                <a:spcPct val="80000"/>
              </a:lnSpc>
              <a:spcBef>
                <a:spcPts val="320"/>
              </a:spcBef>
              <a:buClr>
                <a:schemeClr val="dk1"/>
              </a:buClr>
              <a:buFont typeface="Arial"/>
              <a:buNone/>
            </a:pPr>
            <a:endParaRPr sz="1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 rotWithShape="1">
          <a:blip r:embed="rId3">
            <a:alphaModFix amt="22000"/>
          </a:blip>
          <a:srcRect l="10716"/>
          <a:stretch/>
        </p:blipFill>
        <p:spPr>
          <a:xfrm>
            <a:off x="0" y="28401"/>
            <a:ext cx="9144000" cy="682959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Hattie Asks…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776210" y="1600200"/>
            <a:ext cx="7385765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education, </a:t>
            </a:r>
          </a:p>
          <a:p>
            <a:pPr marL="0" marR="0" lvl="0" indent="0" algn="ctr" rtl="0">
              <a:spcBef>
                <a:spcPts val="10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gets you the most </a:t>
            </a:r>
          </a:p>
          <a:p>
            <a:pPr marL="0" marR="0" lvl="0" indent="0" algn="ctr" rtl="0">
              <a:spcBef>
                <a:spcPts val="10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bang for your buck?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2288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Grant Wiggins –</a:t>
            </a:r>
            <a:r>
              <a:rPr lang="en-US" sz="5400" b="1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/>
            </a:r>
            <a:br>
              <a:rPr lang="en-US" sz="5400" b="1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</a:br>
            <a:r>
              <a:rPr lang="en-US" sz="5400" b="1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Seven Keys to Effective Feedback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2774948"/>
            <a:ext cx="4267199" cy="3351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Goal-Referenced</a:t>
            </a:r>
          </a:p>
          <a:p>
            <a:pPr marL="342900" marR="0" lvl="0" indent="-3429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Tangible and Transparent</a:t>
            </a:r>
          </a:p>
          <a:p>
            <a:pPr marL="342900" marR="0" lvl="0" indent="-3429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Actionable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2"/>
          </p:nvPr>
        </p:nvSpPr>
        <p:spPr>
          <a:xfrm>
            <a:off x="4927600" y="2774948"/>
            <a:ext cx="3759199" cy="33512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User-Friendly</a:t>
            </a:r>
          </a:p>
          <a:p>
            <a:pPr marL="342900" marR="0" lvl="0" indent="-3429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Timely</a:t>
            </a:r>
          </a:p>
          <a:p>
            <a:pPr marL="342900" marR="0" lvl="0" indent="-3429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Ongoing</a:t>
            </a:r>
          </a:p>
          <a:p>
            <a:pPr marL="342900" marR="0" lvl="0" indent="-3429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Consistent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 rotWithShape="1">
          <a:blip r:embed="rId3">
            <a:alphaModFix amt="41000"/>
          </a:blip>
          <a:srcRect l="719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Goal-Referenced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Screencasting your feedback</a:t>
            </a:r>
          </a:p>
          <a:p>
            <a:pPr marL="342900" marR="0" lvl="0" indent="-342900" algn="l" rtl="0">
              <a:spcBef>
                <a:spcPts val="8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QuickTime (Mac) or                            </a:t>
            </a:r>
            <a:r>
              <a:rPr lang="en-US" sz="4200" b="1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Screencast-o-Matic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3">
            <a:alphaModFix amt="32000"/>
          </a:blip>
          <a:srcRect l="1666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Tangible and Transparent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09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</a:t>
            </a:r>
            <a:r>
              <a:rPr lang="en-US" sz="4000" b="1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ThingLink </a:t>
            </a:r>
          </a:p>
          <a:p>
            <a:pPr marL="342900" marR="0" lvl="0" indent="-3429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Annotate exemplars </a:t>
            </a:r>
          </a:p>
          <a:p>
            <a:pPr marL="342900" marR="0" lvl="0" indent="-3429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self reported grading </a:t>
            </a:r>
          </a:p>
          <a:p>
            <a:pPr marL="457200" marR="0" lvl="0" indent="0" algn="l" rtl="0">
              <a:spcBef>
                <a:spcPts val="480"/>
              </a:spcBef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feedback students give teachers can be more powerful than the feedback teachers give students.” - Hattie</a:t>
            </a:r>
          </a:p>
          <a:p>
            <a:pPr marL="342900" marR="0" lvl="0" indent="-3429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out an example:</a:t>
            </a:r>
          </a:p>
          <a:p>
            <a:pPr marL="457200" marR="0" lvl="1" indent="0" algn="l" rtl="0">
              <a:spcBef>
                <a:spcPts val="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4000" b="1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bit.ly/thinglink123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 rotWithShape="1">
          <a:blip r:embed="rId3">
            <a:alphaModFix amt="32000"/>
          </a:blip>
          <a:srcRect l="3008" r="10421" b="13428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Actionable &amp; User-Friendly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Classkick App </a:t>
            </a:r>
          </a:p>
          <a:p>
            <a:pPr marL="342900" marR="0" lvl="0" indent="-342900" algn="l" rtl="0">
              <a:spcBef>
                <a:spcPts val="8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Code = </a:t>
            </a:r>
          </a:p>
          <a:p>
            <a:pPr marL="0" marR="0" lvl="0" indent="0" algn="ctr" rtl="0">
              <a:spcBef>
                <a:spcPts val="840"/>
              </a:spcBef>
              <a:buNone/>
            </a:pPr>
            <a:r>
              <a:rPr lang="en-US" sz="7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Y2WGN2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048547040_2f1c96bde9_o.png"/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Timely &amp; Ongoing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34077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1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Hattie encourages teachers to “start by seeking feedback about their impact”</a:t>
            </a:r>
          </a:p>
          <a:p>
            <a:pPr marL="342900" marR="0" lvl="0" indent="-3429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1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Socrative</a:t>
            </a:r>
            <a:r>
              <a:rPr lang="en-US" sz="4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000" b="1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Kahoot</a:t>
            </a:r>
            <a:r>
              <a:rPr lang="en-US" sz="4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4000" b="1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Geddit</a:t>
            </a:r>
            <a:r>
              <a:rPr lang="en-US" sz="40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etc. </a:t>
            </a:r>
          </a:p>
          <a:p>
            <a:pPr marL="457200" marR="0" lvl="1" indent="0" algn="l" rtl="0">
              <a:spcBef>
                <a:spcPts val="480"/>
              </a:spcBef>
              <a:buClr>
                <a:schemeClr val="dk1"/>
              </a:buClr>
              <a:buSzPct val="100000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Screencasts on how to use each are linked to the 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</a:t>
            </a: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480"/>
              </a:spcBef>
              <a:buClr>
                <a:schemeClr val="dk1"/>
              </a:buClr>
              <a:buSzPct val="100000"/>
              <a:buNone/>
            </a:pP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6522934.jpg"/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u="sng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Zaption</a:t>
            </a:r>
            <a:endParaRPr lang="en-US" sz="5400" b="1" i="0" u="sng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205430" y="1857800"/>
            <a:ext cx="8938569" cy="449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7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Embed</a:t>
            </a:r>
            <a:r>
              <a:rPr lang="en-US" sz="37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elements within videos from a variety of sources (or your own videos)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700" b="1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Analytics collected</a:t>
            </a:r>
            <a:endParaRPr lang="en-US" sz="37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3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54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</a:t>
            </a:r>
            <a:r>
              <a:rPr lang="en-US" sz="5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one: </a:t>
            </a:r>
            <a:r>
              <a:rPr lang="en-US" sz="5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bit.ly</a:t>
            </a:r>
            <a:r>
              <a:rPr lang="en-US" sz="5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/boyband1</a:t>
            </a:r>
            <a:endParaRPr lang="en-US" sz="5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740"/>
              </a:spcBef>
              <a:buClr>
                <a:schemeClr val="dk1"/>
              </a:buClr>
              <a:buFont typeface="Arial"/>
              <a:buNone/>
            </a:pPr>
            <a:endParaRPr sz="37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740"/>
              </a:spcBef>
              <a:buClr>
                <a:schemeClr val="dk1"/>
              </a:buClr>
              <a:buFont typeface="Arial"/>
              <a:buNone/>
            </a:pPr>
            <a:endParaRPr sz="37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 rotWithShape="1">
          <a:blip r:embed="rId3">
            <a:alphaModFix amt="23000"/>
          </a:blip>
          <a:srcRect l="22179" t="11799" r="26191" b="22394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5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Questions?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681550"/>
            <a:ext cx="8686800" cy="463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Please feel free to contact me!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Elizabeth Nelsen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en-US" sz="4000" b="0" i="0" u="sng" strike="noStrike" cap="none" baseline="0" dirty="0" err="1" smtClean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ms.nelsen@gmail.com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en-US" sz="4000" b="0" i="0" u="sng" strike="noStrike" cap="none" baseline="0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twitter.com/elizeducation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en-US" sz="4000" b="0" i="0" u="sng" strike="noStrike" cap="none" baseline="0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elizeducation.blogspot.com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en-US" sz="4000" b="0" i="0" u="sng" strike="noStrike" cap="none" baseline="0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6"/>
              </a:rPr>
              <a:t>google.com/+ElizabethNelsenEdu</a:t>
            </a:r>
          </a:p>
        </p:txBody>
      </p:sp>
      <p:grpSp>
        <p:nvGrpSpPr>
          <p:cNvPr id="218" name="Shape 218"/>
          <p:cNvGrpSpPr/>
          <p:nvPr/>
        </p:nvGrpSpPr>
        <p:grpSpPr>
          <a:xfrm>
            <a:off x="457198" y="3341798"/>
            <a:ext cx="443100" cy="2242691"/>
            <a:chOff x="884198" y="3308348"/>
            <a:chExt cx="443100" cy="2242691"/>
          </a:xfrm>
        </p:grpSpPr>
        <p:pic>
          <p:nvPicPr>
            <p:cNvPr id="219" name="Shape 2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84199" y="3308348"/>
              <a:ext cx="443099" cy="330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Shape 22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84199" y="3879848"/>
              <a:ext cx="442799" cy="398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Shape 22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84198" y="4483100"/>
              <a:ext cx="443099" cy="43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Shape 22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84199" y="5107939"/>
              <a:ext cx="443099" cy="4430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Office Theme">
  <a:themeElements>
    <a:clrScheme name="Custom 2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6F"/>
      </a:hlink>
      <a:folHlink>
        <a:srgbClr val="0B13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2257E"/>
      </a:hlink>
      <a:folHlink>
        <a:srgbClr val="5600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495</Words>
  <Application>Microsoft Macintosh PowerPoint</Application>
  <PresentationFormat>On-screen Show (4:3)</PresentationFormat>
  <Paragraphs>71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Quality Feedback in the eLearning Classroom</vt:lpstr>
      <vt:lpstr>Hattie Asks…</vt:lpstr>
      <vt:lpstr>Grant Wiggins – Seven Keys to Effective Feedback</vt:lpstr>
      <vt:lpstr>Goal-Referenced</vt:lpstr>
      <vt:lpstr>Tangible and Transparent</vt:lpstr>
      <vt:lpstr>Actionable &amp; User-Friendly</vt:lpstr>
      <vt:lpstr>Timely &amp; Ongoing</vt:lpstr>
      <vt:lpstr>Zaption</vt:lpstr>
      <vt:lpstr>Questions?</vt:lpstr>
      <vt:lpstr>Picture 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Feedback in the eLearning Classroom</dc:title>
  <cp:lastModifiedBy>Administrator</cp:lastModifiedBy>
  <cp:revision>6</cp:revision>
  <dcterms:modified xsi:type="dcterms:W3CDTF">2015-07-10T17:21:17Z</dcterms:modified>
</cp:coreProperties>
</file>