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23"/>
  </p:notesMasterIdLst>
  <p:handoutMasterIdLst>
    <p:handoutMasterId r:id="rId24"/>
  </p:handoutMasterIdLst>
  <p:sldIdLst>
    <p:sldId id="256" r:id="rId2"/>
    <p:sldId id="257" r:id="rId3"/>
    <p:sldId id="258" r:id="rId4"/>
    <p:sldId id="282" r:id="rId5"/>
    <p:sldId id="264" r:id="rId6"/>
    <p:sldId id="259" r:id="rId7"/>
    <p:sldId id="261" r:id="rId8"/>
    <p:sldId id="262" r:id="rId9"/>
    <p:sldId id="263" r:id="rId10"/>
    <p:sldId id="260" r:id="rId11"/>
    <p:sldId id="265" r:id="rId12"/>
    <p:sldId id="285" r:id="rId13"/>
    <p:sldId id="284" r:id="rId14"/>
    <p:sldId id="266" r:id="rId15"/>
    <p:sldId id="267" r:id="rId16"/>
    <p:sldId id="268" r:id="rId17"/>
    <p:sldId id="269" r:id="rId18"/>
    <p:sldId id="273" r:id="rId19"/>
    <p:sldId id="280" r:id="rId20"/>
    <p:sldId id="279" r:id="rId21"/>
    <p:sldId id="270" r:id="rId22"/>
  </p:sldIdLst>
  <p:sldSz cx="9144000" cy="6858000" type="screen4x3"/>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C. D. AGBO" initials="BCDA" lastIdx="0" clrIdx="0">
    <p:extLst>
      <p:ext uri="{19B8F6BF-5375-455C-9EA6-DF929625EA0E}">
        <p15:presenceInfo xmlns:p15="http://schemas.microsoft.com/office/powerpoint/2012/main" userId="6bfe579ca4c3ed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762"/>
    <a:srgbClr val="FFCC66"/>
    <a:srgbClr val="FFCC99"/>
    <a:srgbClr val="FF0066"/>
    <a:srgbClr val="722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0B30A11-02C7-4471-A396-1A303251BB02}" type="datetimeFigureOut">
              <a:rPr lang="en-US" smtClean="0"/>
              <a:t>7/30/2015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3A8F81A-6037-4872-B744-2D25BF5380A1}" type="slidenum">
              <a:rPr lang="en-US" smtClean="0"/>
              <a:t>‹#›</a:t>
            </a:fld>
            <a:endParaRPr lang="en-US"/>
          </a:p>
        </p:txBody>
      </p:sp>
    </p:spTree>
    <p:extLst>
      <p:ext uri="{BB962C8B-B14F-4D97-AF65-F5344CB8AC3E}">
        <p14:creationId xmlns:p14="http://schemas.microsoft.com/office/powerpoint/2010/main" val="4707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2971799" cy="46482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6201" y="0"/>
            <a:ext cx="2971799" cy="46482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1" y="4415790"/>
            <a:ext cx="5029199" cy="418338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31580"/>
            <a:ext cx="2971799" cy="46482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6201" y="8831580"/>
            <a:ext cx="2971799" cy="46482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pPr marL="0" lvl="0" indent="0">
                <a:spcBef>
                  <a:spcPts val="0"/>
                </a:spcBef>
                <a:buClr>
                  <a:srgbClr val="000000"/>
                </a:buClr>
                <a:buSzPct val="25000"/>
                <a:buFont typeface="Arial"/>
                <a:buNone/>
              </a:pPr>
              <a:t>‹#›</a:t>
            </a:fld>
            <a:endParaRPr lang="en-US"/>
          </a:p>
        </p:txBody>
      </p:sp>
    </p:spTree>
    <p:extLst>
      <p:ext uri="{BB962C8B-B14F-4D97-AF65-F5344CB8AC3E}">
        <p14:creationId xmlns:p14="http://schemas.microsoft.com/office/powerpoint/2010/main" val="19244768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200" b="0" i="0" u="none" strike="noStrike" cap="none" baseline="0">
              <a:solidFill>
                <a:srgbClr val="000000"/>
              </a:solidFill>
              <a:latin typeface="Arial"/>
              <a:ea typeface="Arial"/>
              <a:cs typeface="Arial"/>
              <a:sym typeface="Arial"/>
            </a:endParaRPr>
          </a:p>
        </p:txBody>
      </p:sp>
      <p:sp>
        <p:nvSpPr>
          <p:cNvPr id="30" name="Shape 3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 name="Shape 31"/>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60230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10</a:t>
            </a:fld>
            <a:endParaRPr lang="en-US" sz="1200" b="0" i="0" u="none" strike="noStrike" cap="none" baseline="0">
              <a:solidFill>
                <a:srgbClr val="000000"/>
              </a:solidFill>
              <a:latin typeface="Arial"/>
              <a:ea typeface="Arial"/>
              <a:cs typeface="Arial"/>
              <a:sym typeface="Arial"/>
            </a:endParaRPr>
          </a:p>
        </p:txBody>
      </p:sp>
      <p:sp>
        <p:nvSpPr>
          <p:cNvPr id="65" name="Shape 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70630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a:t>
            </a:fld>
            <a:endParaRPr lang="en-US" sz="1200" b="0" i="0" u="none" strike="noStrike" cap="none" baseline="0">
              <a:solidFill>
                <a:srgbClr val="000000"/>
              </a:solidFill>
              <a:latin typeface="Arial"/>
              <a:ea typeface="Arial"/>
              <a:cs typeface="Arial"/>
              <a:sym typeface="Arial"/>
            </a:endParaRPr>
          </a:p>
        </p:txBody>
      </p:sp>
      <p:sp>
        <p:nvSpPr>
          <p:cNvPr id="105" name="Shape 1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90665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13</a:t>
            </a:fld>
            <a:endParaRPr lang="en-US" sz="1200" b="0" i="0" u="none" strike="noStrike" cap="none" baseline="0">
              <a:solidFill>
                <a:srgbClr val="000000"/>
              </a:solidFill>
              <a:latin typeface="Arial"/>
              <a:ea typeface="Arial"/>
              <a:cs typeface="Arial"/>
              <a:sym typeface="Arial"/>
            </a:endParaRPr>
          </a:p>
        </p:txBody>
      </p:sp>
      <p:sp>
        <p:nvSpPr>
          <p:cNvPr id="97" name="Shape 9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23143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14</a:t>
            </a:fld>
            <a:endParaRPr lang="en-US" sz="1200" b="0" i="0" u="none" strike="noStrike" cap="none" baseline="0">
              <a:solidFill>
                <a:srgbClr val="000000"/>
              </a:solidFill>
              <a:latin typeface="Arial"/>
              <a:ea typeface="Arial"/>
              <a:cs typeface="Arial"/>
              <a:sym typeface="Arial"/>
            </a:endParaRPr>
          </a:p>
        </p:txBody>
      </p:sp>
      <p:sp>
        <p:nvSpPr>
          <p:cNvPr id="113" name="Shape 1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6537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15</a:t>
            </a:fld>
            <a:endParaRPr lang="en-US" sz="1200" b="0" i="0" u="none" strike="noStrike" cap="none" baseline="0">
              <a:solidFill>
                <a:srgbClr val="000000"/>
              </a:solidFill>
              <a:latin typeface="Arial"/>
              <a:ea typeface="Arial"/>
              <a:cs typeface="Arial"/>
              <a:sym typeface="Arial"/>
            </a:endParaRPr>
          </a:p>
        </p:txBody>
      </p:sp>
      <p:sp>
        <p:nvSpPr>
          <p:cNvPr id="121" name="Shape 1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73132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16</a:t>
            </a:fld>
            <a:endParaRPr lang="en-US" sz="1200" b="0" i="0" u="none" strike="noStrike" cap="none" baseline="0">
              <a:solidFill>
                <a:srgbClr val="000000"/>
              </a:solidFill>
              <a:latin typeface="Arial"/>
              <a:ea typeface="Arial"/>
              <a:cs typeface="Arial"/>
              <a:sym typeface="Arial"/>
            </a:endParaRPr>
          </a:p>
        </p:txBody>
      </p:sp>
      <p:sp>
        <p:nvSpPr>
          <p:cNvPr id="129" name="Shape 12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74220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17</a:t>
            </a:fld>
            <a:endParaRPr lang="en-US" sz="1200" b="0" i="0" u="none" strike="noStrike" cap="none" baseline="0">
              <a:solidFill>
                <a:srgbClr val="000000"/>
              </a:solidFill>
              <a:latin typeface="Arial"/>
              <a:ea typeface="Arial"/>
              <a:cs typeface="Arial"/>
              <a:sym typeface="Arial"/>
            </a:endParaRPr>
          </a:p>
        </p:txBody>
      </p:sp>
      <p:sp>
        <p:nvSpPr>
          <p:cNvPr id="137" name="Shape 1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68386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86201" y="8831580"/>
            <a:ext cx="2971799" cy="464820"/>
          </a:xfrm>
          <a:prstGeom prst="rect">
            <a:avLst/>
          </a:prstGeom>
          <a:noFill/>
          <a:ln>
            <a:noFill/>
          </a:ln>
        </p:spPr>
        <p:txBody>
          <a:bodyPr lIns="91425" tIns="45700" rIns="91425" bIns="45700" anchor="b" anchorCtr="0">
            <a:noAutofit/>
          </a:bodyPr>
          <a:lstStyle/>
          <a:p>
            <a:pPr algn="r">
              <a:buClr>
                <a:srgbClr val="000000"/>
              </a:buClr>
              <a:buSzPct val="25000"/>
              <a:buFont typeface="Arial"/>
              <a:buNone/>
            </a:pPr>
            <a:fld id="{00000000-1234-1234-1234-123412341234}" type="slidenum">
              <a:rPr lang="en-US" sz="1200"/>
              <a:pPr algn="r">
                <a:buClr>
                  <a:srgbClr val="000000"/>
                </a:buClr>
                <a:buSzPct val="25000"/>
                <a:buFont typeface="Arial"/>
                <a:buNone/>
              </a:pPr>
              <a:t>18</a:t>
            </a:fld>
            <a:endParaRPr lang="en-US" sz="1200"/>
          </a:p>
        </p:txBody>
      </p:sp>
      <p:sp>
        <p:nvSpPr>
          <p:cNvPr id="137" name="Shape 1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40708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pPr marL="0" lvl="0" indent="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val="424017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86201" y="8831580"/>
            <a:ext cx="2971799" cy="464820"/>
          </a:xfrm>
          <a:prstGeom prst="rect">
            <a:avLst/>
          </a:prstGeom>
          <a:noFill/>
          <a:ln>
            <a:noFill/>
          </a:ln>
        </p:spPr>
        <p:txBody>
          <a:bodyPr lIns="91425" tIns="45700" rIns="91425" bIns="45700" anchor="b" anchorCtr="0">
            <a:noAutofit/>
          </a:bodyPr>
          <a:lstStyle/>
          <a:p>
            <a:pPr algn="r">
              <a:buClr>
                <a:srgbClr val="000000"/>
              </a:buClr>
              <a:buSzPct val="25000"/>
              <a:buFont typeface="Arial"/>
              <a:buNone/>
            </a:pPr>
            <a:fld id="{00000000-1234-1234-1234-123412341234}" type="slidenum">
              <a:rPr lang="en-US" sz="1200"/>
              <a:pPr algn="r">
                <a:buClr>
                  <a:srgbClr val="000000"/>
                </a:buClr>
                <a:buSzPct val="25000"/>
                <a:buFont typeface="Arial"/>
                <a:buNone/>
              </a:pPr>
              <a:t>20</a:t>
            </a:fld>
            <a:endParaRPr lang="en-US" sz="1200"/>
          </a:p>
        </p:txBody>
      </p:sp>
      <p:sp>
        <p:nvSpPr>
          <p:cNvPr id="137" name="Shape 1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55970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a:t>
            </a:fld>
            <a:endParaRPr lang="en-US" sz="1200" b="0" i="0" u="none" strike="noStrike" cap="none" baseline="0">
              <a:solidFill>
                <a:srgbClr val="000000"/>
              </a:solidFill>
              <a:latin typeface="Arial"/>
              <a:ea typeface="Arial"/>
              <a:cs typeface="Arial"/>
              <a:sym typeface="Arial"/>
            </a:endParaRPr>
          </a:p>
        </p:txBody>
      </p:sp>
      <p:sp>
        <p:nvSpPr>
          <p:cNvPr id="38" name="Shape 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 name="Shape 39"/>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35836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21</a:t>
            </a:fld>
            <a:endParaRPr lang="en-US" sz="1200" b="0" i="0" u="none" strike="noStrike" cap="none" baseline="0">
              <a:solidFill>
                <a:srgbClr val="000000"/>
              </a:solidFill>
              <a:latin typeface="Arial"/>
              <a:ea typeface="Arial"/>
              <a:cs typeface="Arial"/>
              <a:sym typeface="Arial"/>
            </a:endParaRPr>
          </a:p>
        </p:txBody>
      </p:sp>
      <p:sp>
        <p:nvSpPr>
          <p:cNvPr id="145" name="Shape 1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14112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a:t>
            </a:fld>
            <a:endParaRPr lang="en-US" sz="1200" b="0" i="0" u="none" strike="noStrike" cap="none" baseline="0">
              <a:solidFill>
                <a:srgbClr val="000000"/>
              </a:solidFill>
              <a:latin typeface="Arial"/>
              <a:ea typeface="Arial"/>
              <a:cs typeface="Arial"/>
              <a:sym typeface="Arial"/>
            </a:endParaRPr>
          </a:p>
        </p:txBody>
      </p:sp>
      <p:sp>
        <p:nvSpPr>
          <p:cNvPr id="46" name="Shape 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 name="Shape 47"/>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0035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pPr marL="0" lvl="0" indent="0">
                <a:spcBef>
                  <a:spcPts val="0"/>
                </a:spcBef>
                <a:buClr>
                  <a:srgbClr val="000000"/>
                </a:buClr>
                <a:buSzPct val="25000"/>
                <a:buFont typeface="Arial"/>
                <a:buNone/>
              </a:pPr>
              <a:t>4</a:t>
            </a:fld>
            <a:endParaRPr lang="en-US"/>
          </a:p>
        </p:txBody>
      </p:sp>
    </p:spTree>
    <p:extLst>
      <p:ext uri="{BB962C8B-B14F-4D97-AF65-F5344CB8AC3E}">
        <p14:creationId xmlns:p14="http://schemas.microsoft.com/office/powerpoint/2010/main" val="382176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5</a:t>
            </a:fld>
            <a:endParaRPr lang="en-US" sz="1200" b="0" i="0" u="none" strike="noStrike" cap="none" baseline="0">
              <a:solidFill>
                <a:srgbClr val="000000"/>
              </a:solidFill>
              <a:latin typeface="Arial"/>
              <a:ea typeface="Arial"/>
              <a:cs typeface="Arial"/>
              <a:sym typeface="Arial"/>
            </a:endParaRPr>
          </a:p>
        </p:txBody>
      </p:sp>
      <p:sp>
        <p:nvSpPr>
          <p:cNvPr id="97" name="Shape 9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46126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6</a:t>
            </a:fld>
            <a:endParaRPr lang="en-US" sz="1200" b="0" i="0" u="none" strike="noStrike" cap="none" baseline="0">
              <a:solidFill>
                <a:srgbClr val="000000"/>
              </a:solidFill>
              <a:latin typeface="Arial"/>
              <a:ea typeface="Arial"/>
              <a:cs typeface="Arial"/>
              <a:sym typeface="Arial"/>
            </a:endParaRPr>
          </a:p>
        </p:txBody>
      </p:sp>
      <p:sp>
        <p:nvSpPr>
          <p:cNvPr id="54" name="Shape 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 name="Shape 55"/>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0933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7</a:t>
            </a:fld>
            <a:endParaRPr lang="en-US" sz="1200" b="0" i="0" u="none" strike="noStrike" cap="none" baseline="0">
              <a:solidFill>
                <a:srgbClr val="000000"/>
              </a:solidFill>
              <a:latin typeface="Arial"/>
              <a:ea typeface="Arial"/>
              <a:cs typeface="Arial"/>
              <a:sym typeface="Arial"/>
            </a:endParaRPr>
          </a:p>
        </p:txBody>
      </p:sp>
      <p:sp>
        <p:nvSpPr>
          <p:cNvPr id="73" name="Shape 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98024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8</a:t>
            </a:fld>
            <a:endParaRPr lang="en-US" sz="1200" b="0" i="0" u="none" strike="noStrike" cap="none" baseline="0">
              <a:solidFill>
                <a:srgbClr val="000000"/>
              </a:solidFill>
              <a:latin typeface="Arial"/>
              <a:ea typeface="Arial"/>
              <a:cs typeface="Arial"/>
              <a:sym typeface="Arial"/>
            </a:endParaRPr>
          </a:p>
        </p:txBody>
      </p:sp>
      <p:sp>
        <p:nvSpPr>
          <p:cNvPr id="81" name="Shape 8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234747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p:nvPr/>
        </p:nvSpPr>
        <p:spPr>
          <a:xfrm>
            <a:off x="3886201" y="8831580"/>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9</a:t>
            </a:fld>
            <a:endParaRPr lang="en-US" sz="1200" b="0" i="0" u="none" strike="noStrike" cap="none" baseline="0">
              <a:solidFill>
                <a:srgbClr val="000000"/>
              </a:solidFill>
              <a:latin typeface="Arial"/>
              <a:ea typeface="Arial"/>
              <a:cs typeface="Arial"/>
              <a:sym typeface="Arial"/>
            </a:endParaRPr>
          </a:p>
        </p:txBody>
      </p:sp>
      <p:sp>
        <p:nvSpPr>
          <p:cNvPr id="89" name="Shape 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914401" y="4415790"/>
            <a:ext cx="5029199" cy="418338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53174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2860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7A0019"/>
              </a:buClr>
              <a:buFont typeface="Arial"/>
              <a:buNone/>
              <a:defRPr/>
            </a:lvl1pPr>
            <a:lvl2pPr marL="742950" marR="0" indent="-107950" algn="l" rtl="0">
              <a:spcBef>
                <a:spcPts val="560"/>
              </a:spcBef>
              <a:spcAft>
                <a:spcPts val="0"/>
              </a:spcAft>
              <a:buClr>
                <a:srgbClr val="7A0019"/>
              </a:buClr>
              <a:buFont typeface="Arial"/>
              <a:buChar char="–"/>
              <a:defRPr/>
            </a:lvl2pPr>
            <a:lvl3pPr marL="1143000" marR="0" indent="-76200" algn="l" rtl="0">
              <a:spcBef>
                <a:spcPts val="480"/>
              </a:spcBef>
              <a:spcAft>
                <a:spcPts val="0"/>
              </a:spcAft>
              <a:buClr>
                <a:srgbClr val="7A0019"/>
              </a:buClr>
              <a:buFont typeface="Arial"/>
              <a:buChar char="•"/>
              <a:defRPr/>
            </a:lvl3pPr>
            <a:lvl4pPr marL="1600200" marR="0" indent="-101600" algn="l" rtl="0">
              <a:spcBef>
                <a:spcPts val="400"/>
              </a:spcBef>
              <a:spcAft>
                <a:spcPts val="0"/>
              </a:spcAft>
              <a:buClr>
                <a:srgbClr val="7A0019"/>
              </a:buClr>
              <a:buFont typeface="Arial"/>
              <a:buChar char="–"/>
              <a:defRPr/>
            </a:lvl4pPr>
            <a:lvl5pPr marL="2057400" marR="0" indent="-101600" algn="l" rtl="0">
              <a:spcBef>
                <a:spcPts val="400"/>
              </a:spcBef>
              <a:spcAft>
                <a:spcPts val="0"/>
              </a:spcAft>
              <a:buClr>
                <a:srgbClr val="7A0019"/>
              </a:buClr>
              <a:buFont typeface="Arial"/>
              <a:buChar char="»"/>
              <a:defRPr/>
            </a:lvl5pPr>
            <a:lvl6pPr marL="2514600" marR="0" indent="-101600" algn="l" rtl="0">
              <a:spcBef>
                <a:spcPts val="400"/>
              </a:spcBef>
              <a:spcAft>
                <a:spcPts val="0"/>
              </a:spcAft>
              <a:buClr>
                <a:srgbClr val="7A0019"/>
              </a:buClr>
              <a:buFont typeface="Arial"/>
              <a:buChar char="»"/>
              <a:defRPr/>
            </a:lvl6pPr>
            <a:lvl7pPr marL="2971800" marR="0" indent="-101600" algn="l" rtl="0">
              <a:spcBef>
                <a:spcPts val="400"/>
              </a:spcBef>
              <a:spcAft>
                <a:spcPts val="0"/>
              </a:spcAft>
              <a:buClr>
                <a:srgbClr val="7A0019"/>
              </a:buClr>
              <a:buFont typeface="Arial"/>
              <a:buChar char="»"/>
              <a:defRPr/>
            </a:lvl7pPr>
            <a:lvl8pPr marL="3429000" marR="0" indent="-101600" algn="l" rtl="0">
              <a:spcBef>
                <a:spcPts val="400"/>
              </a:spcBef>
              <a:spcAft>
                <a:spcPts val="0"/>
              </a:spcAft>
              <a:buClr>
                <a:srgbClr val="7A0019"/>
              </a:buClr>
              <a:buFont typeface="Arial"/>
              <a:buChar char="»"/>
              <a:defRPr/>
            </a:lvl8pPr>
            <a:lvl9pPr marL="3886200" marR="0" indent="-101600" algn="l" rtl="0">
              <a:spcBef>
                <a:spcPts val="400"/>
              </a:spcBef>
              <a:spcAft>
                <a:spcPts val="0"/>
              </a:spcAft>
              <a:buClr>
                <a:srgbClr val="7A0019"/>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 name="Shape 17"/>
          <p:cNvSpPr txBox="1">
            <a:spLocks noGrp="1"/>
          </p:cNvSpPr>
          <p:nvPr>
            <p:ph type="body" idx="1"/>
          </p:nvPr>
        </p:nvSpPr>
        <p:spPr>
          <a:xfrm>
            <a:off x="685800" y="1752600"/>
            <a:ext cx="7772400" cy="39623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a:lvl1pPr>
            <a:lvl2pPr marL="742950" indent="-107950" algn="l" rtl="0">
              <a:spcBef>
                <a:spcPts val="560"/>
              </a:spcBef>
              <a:spcAft>
                <a:spcPts val="0"/>
              </a:spcAft>
              <a:buClr>
                <a:srgbClr val="7A0019"/>
              </a:buClr>
              <a:buFont typeface="Arial"/>
              <a:buChar char="–"/>
              <a:defRPr/>
            </a:lvl2pPr>
            <a:lvl3pPr marL="1143000" indent="-76200" algn="l" rtl="0">
              <a:spcBef>
                <a:spcPts val="480"/>
              </a:spcBef>
              <a:spcAft>
                <a:spcPts val="0"/>
              </a:spcAft>
              <a:buClr>
                <a:srgbClr val="7A0019"/>
              </a:buClr>
              <a:buFont typeface="Arial"/>
              <a:buChar char="•"/>
              <a:defRPr/>
            </a:lvl3pPr>
            <a:lvl4pPr marL="1600200" indent="-101600" algn="l" rtl="0">
              <a:spcBef>
                <a:spcPts val="400"/>
              </a:spcBef>
              <a:spcAft>
                <a:spcPts val="0"/>
              </a:spcAft>
              <a:buClr>
                <a:srgbClr val="7A0019"/>
              </a:buClr>
              <a:buFont typeface="Arial"/>
              <a:buChar char="–"/>
              <a:defRPr/>
            </a:lvl4pPr>
            <a:lvl5pPr marL="2057400" indent="-101600" algn="l" rtl="0">
              <a:spcBef>
                <a:spcPts val="400"/>
              </a:spcBef>
              <a:spcAft>
                <a:spcPts val="0"/>
              </a:spcAft>
              <a:buClr>
                <a:srgbClr val="7A0019"/>
              </a:buClr>
              <a:buFont typeface="Arial"/>
              <a:buChar char="»"/>
              <a:defRPr/>
            </a:lvl5pPr>
            <a:lvl6pPr marL="2514600" indent="-101600" algn="l" rtl="0">
              <a:spcBef>
                <a:spcPts val="400"/>
              </a:spcBef>
              <a:spcAft>
                <a:spcPts val="0"/>
              </a:spcAft>
              <a:buClr>
                <a:srgbClr val="7A0019"/>
              </a:buClr>
              <a:buFont typeface="Arial"/>
              <a:buChar char="»"/>
              <a:defRPr/>
            </a:lvl6pPr>
            <a:lvl7pPr marL="2971800" indent="-101600" algn="l" rtl="0">
              <a:spcBef>
                <a:spcPts val="400"/>
              </a:spcBef>
              <a:spcAft>
                <a:spcPts val="0"/>
              </a:spcAft>
              <a:buClr>
                <a:srgbClr val="7A0019"/>
              </a:buClr>
              <a:buFont typeface="Arial"/>
              <a:buChar char="»"/>
              <a:defRPr/>
            </a:lvl7pPr>
            <a:lvl8pPr marL="3429000" indent="-101600" algn="l" rtl="0">
              <a:spcBef>
                <a:spcPts val="400"/>
              </a:spcBef>
              <a:spcAft>
                <a:spcPts val="0"/>
              </a:spcAft>
              <a:buClr>
                <a:srgbClr val="7A0019"/>
              </a:buClr>
              <a:buFont typeface="Arial"/>
              <a:buChar char="»"/>
              <a:defRPr/>
            </a:lvl8pPr>
            <a:lvl9pPr marL="3886200" indent="-101600" algn="l" rtl="0">
              <a:spcBef>
                <a:spcPts val="400"/>
              </a:spcBef>
              <a:spcAft>
                <a:spcPts val="0"/>
              </a:spcAft>
              <a:buClr>
                <a:srgbClr val="7A0019"/>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1" name="Shape 21"/>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3" name="Shape 23"/>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5">
            <a:alphaModFix/>
          </a:blip>
          <a:srcRect/>
          <a:stretch/>
        </p:blipFill>
        <p:spPr>
          <a:xfrm>
            <a:off x="0" y="5943600"/>
            <a:ext cx="9145586" cy="914400"/>
          </a:xfrm>
          <a:prstGeom prst="rect">
            <a:avLst/>
          </a:prstGeom>
          <a:noFill/>
          <a:ln>
            <a:noFill/>
          </a:ln>
        </p:spPr>
      </p:pic>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685800" y="1752600"/>
            <a:ext cx="7772400" cy="39623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a:lvl1pPr>
            <a:lvl2pPr marL="742950" marR="0" indent="-107950" algn="l" rtl="0">
              <a:spcBef>
                <a:spcPts val="560"/>
              </a:spcBef>
              <a:spcAft>
                <a:spcPts val="0"/>
              </a:spcAft>
              <a:buClr>
                <a:srgbClr val="7A0019"/>
              </a:buClr>
              <a:buFont typeface="Arial"/>
              <a:buChar char="–"/>
              <a:defRPr/>
            </a:lvl2pPr>
            <a:lvl3pPr marL="1143000" marR="0" indent="-76200" algn="l" rtl="0">
              <a:spcBef>
                <a:spcPts val="480"/>
              </a:spcBef>
              <a:spcAft>
                <a:spcPts val="0"/>
              </a:spcAft>
              <a:buClr>
                <a:srgbClr val="7A0019"/>
              </a:buClr>
              <a:buFont typeface="Arial"/>
              <a:buChar char="•"/>
              <a:defRPr/>
            </a:lvl3pPr>
            <a:lvl4pPr marL="1600200" marR="0" indent="-101600" algn="l" rtl="0">
              <a:spcBef>
                <a:spcPts val="400"/>
              </a:spcBef>
              <a:spcAft>
                <a:spcPts val="0"/>
              </a:spcAft>
              <a:buClr>
                <a:srgbClr val="7A0019"/>
              </a:buClr>
              <a:buFont typeface="Arial"/>
              <a:buChar char="–"/>
              <a:defRPr/>
            </a:lvl4pPr>
            <a:lvl5pPr marL="2057400" marR="0" indent="-101600" algn="l" rtl="0">
              <a:spcBef>
                <a:spcPts val="400"/>
              </a:spcBef>
              <a:spcAft>
                <a:spcPts val="0"/>
              </a:spcAft>
              <a:buClr>
                <a:srgbClr val="7A0019"/>
              </a:buClr>
              <a:buFont typeface="Arial"/>
              <a:buChar char="»"/>
              <a:defRPr/>
            </a:lvl5pPr>
            <a:lvl6pPr marL="2514600" marR="0" indent="-101600" algn="l" rtl="0">
              <a:spcBef>
                <a:spcPts val="400"/>
              </a:spcBef>
              <a:spcAft>
                <a:spcPts val="0"/>
              </a:spcAft>
              <a:buClr>
                <a:srgbClr val="7A0019"/>
              </a:buClr>
              <a:buFont typeface="Arial"/>
              <a:buChar char="»"/>
              <a:defRPr/>
            </a:lvl6pPr>
            <a:lvl7pPr marL="2971800" marR="0" indent="-101600" algn="l" rtl="0">
              <a:spcBef>
                <a:spcPts val="400"/>
              </a:spcBef>
              <a:spcAft>
                <a:spcPts val="0"/>
              </a:spcAft>
              <a:buClr>
                <a:srgbClr val="7A0019"/>
              </a:buClr>
              <a:buFont typeface="Arial"/>
              <a:buChar char="»"/>
              <a:defRPr/>
            </a:lvl7pPr>
            <a:lvl8pPr marL="3429000" marR="0" indent="-101600" algn="l" rtl="0">
              <a:spcBef>
                <a:spcPts val="400"/>
              </a:spcBef>
              <a:spcAft>
                <a:spcPts val="0"/>
              </a:spcAft>
              <a:buClr>
                <a:srgbClr val="7A0019"/>
              </a:buClr>
              <a:buFont typeface="Arial"/>
              <a:buChar char="»"/>
              <a:defRPr/>
            </a:lvl8pPr>
            <a:lvl9pPr marL="3886200" marR="0" indent="-101600" algn="l" rtl="0">
              <a:spcBef>
                <a:spcPts val="400"/>
              </a:spcBef>
              <a:spcAft>
                <a:spcPts val="0"/>
              </a:spcAft>
              <a:buClr>
                <a:srgbClr val="7A0019"/>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learningtransforms.com/how-do-you-overcome-faculty-resistance-to-technolog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eb.archive.org/web/20091014211340/www.pm-solutions.com/ComfortZone_Performance.html" TargetMode="External"/><Relationship Id="rId4" Type="http://schemas.openxmlformats.org/officeDocument/2006/relationships/hyperlink" Target="http://nishancperera.com/2011/11/30/addressing-resistance-to-use-technology-by-faculty-members-through-professional-development-initiatives-from-different-cultural-len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0" y="304800"/>
            <a:ext cx="9067800" cy="1371600"/>
          </a:xfrm>
          <a:prstGeom prst="rect">
            <a:avLst/>
          </a:prstGeom>
          <a:noFill/>
          <a:ln>
            <a:noFill/>
          </a:ln>
        </p:spPr>
        <p:txBody>
          <a:bodyPr lIns="91425" tIns="45700" rIns="91425" bIns="45700" anchor="ctr" anchorCtr="0">
            <a:noAutofit/>
          </a:bodyPr>
          <a:lstStyle/>
          <a:p>
            <a:pPr>
              <a:buSzPct val="25000"/>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the Resistance of the Faculties to the eLearning Technologies and the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Negotiations as a Coping Strategy.</a:t>
            </a:r>
            <a:r>
              <a:rPr lang="en-US" sz="2400" b="1" dirty="0">
                <a:solidFill>
                  <a:srgbClr val="C00000"/>
                </a:solidFill>
                <a:effectLst>
                  <a:outerShdw blurRad="38100" dist="38100" dir="2700000" algn="tl">
                    <a:srgbClr val="000000">
                      <a:alpha val="43137"/>
                    </a:srgbClr>
                  </a:outerShdw>
                </a:effectLst>
              </a:rPr>
              <a:t/>
            </a:r>
            <a:br>
              <a:rPr lang="en-US" sz="2400" b="1" dirty="0">
                <a:solidFill>
                  <a:srgbClr val="C00000"/>
                </a:solidFill>
                <a:effectLst>
                  <a:outerShdw blurRad="38100" dist="38100" dir="2700000" algn="tl">
                    <a:srgbClr val="000000">
                      <a:alpha val="43137"/>
                    </a:srgbClr>
                  </a:outerShdw>
                </a:effectLst>
              </a:rPr>
            </a:br>
            <a:endParaRPr lang="en-US" sz="2400" b="1" dirty="0">
              <a:solidFill>
                <a:srgbClr val="C00000"/>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sp>
        <p:nvSpPr>
          <p:cNvPr id="26" name="Shape 26"/>
          <p:cNvSpPr txBox="1">
            <a:spLocks noGrp="1"/>
          </p:cNvSpPr>
          <p:nvPr>
            <p:ph type="body" idx="1"/>
          </p:nvPr>
        </p:nvSpPr>
        <p:spPr>
          <a:xfrm>
            <a:off x="685800" y="1530700"/>
            <a:ext cx="7772400" cy="4305899"/>
          </a:xfrm>
          <a:prstGeom prst="rect">
            <a:avLst/>
          </a:prstGeom>
          <a:noFill/>
          <a:ln>
            <a:noFill/>
          </a:ln>
        </p:spPr>
        <p:txBody>
          <a:bodyPr lIns="91425" tIns="45700" rIns="91425" bIns="45700" anchor="t" anchorCtr="0">
            <a:noAutofit/>
          </a:bodyPr>
          <a:lstStyle/>
          <a:p>
            <a:pPr marL="274320" lvl="0" indent="-274320" algn="ctr" rtl="0">
              <a:lnSpc>
                <a:spcPct val="150000"/>
              </a:lnSpc>
              <a:spcBef>
                <a:spcPts val="520"/>
              </a:spcBef>
              <a:buClr>
                <a:srgbClr val="9C007F"/>
              </a:buClr>
              <a:buFont typeface="Noto Symbol"/>
              <a:buNone/>
            </a:pPr>
            <a:endParaRPr sz="2600" b="1" i="1" dirty="0">
              <a:solidFill>
                <a:schemeClr val="dk1"/>
              </a:solidFill>
              <a:latin typeface="Times New Roman"/>
              <a:ea typeface="Times New Roman"/>
              <a:cs typeface="Times New Roman"/>
              <a:sym typeface="Times New Roman"/>
            </a:endParaRPr>
          </a:p>
          <a:p>
            <a:pPr marL="274320" lvl="0" indent="-274320" algn="ctr" rtl="0">
              <a:lnSpc>
                <a:spcPct val="115000"/>
              </a:lnSpc>
              <a:spcBef>
                <a:spcPts val="520"/>
              </a:spcBef>
              <a:buClr>
                <a:srgbClr val="9C007F"/>
              </a:buClr>
              <a:buSzPct val="25000"/>
              <a:buFont typeface="Noto Symbol"/>
              <a:buNone/>
            </a:pPr>
            <a:r>
              <a:rPr lang="en-US"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PRESENTED BY</a:t>
            </a:r>
          </a:p>
          <a:p>
            <a:pPr marL="274320" lvl="0" indent="-274320" algn="ctr" rtl="0">
              <a:lnSpc>
                <a:spcPct val="115000"/>
              </a:lnSpc>
              <a:spcBef>
                <a:spcPts val="520"/>
              </a:spcBef>
              <a:buClr>
                <a:srgbClr val="9C007F"/>
              </a:buClr>
              <a:buFont typeface="Noto Symbol"/>
              <a:buNone/>
            </a:pPr>
            <a:endParaRPr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274320" lvl="0" indent="-274320" algn="ctr" rtl="0">
              <a:lnSpc>
                <a:spcPct val="115000"/>
              </a:lnSpc>
              <a:spcBef>
                <a:spcPts val="520"/>
              </a:spcBef>
              <a:buClr>
                <a:srgbClr val="9C007F"/>
              </a:buClr>
              <a:buSzPct val="25000"/>
              <a:buFont typeface="Noto Symbol"/>
              <a:buNone/>
            </a:pPr>
            <a:r>
              <a:rPr lang="en-US"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AGBO, BENJAMIN C. D</a:t>
            </a:r>
            <a:r>
              <a:rPr lang="en-US" sz="2600" b="1" i="1" dirty="0" smtClean="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 (PhD)</a:t>
            </a:r>
            <a:endParaRPr lang="en-US"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274320" lvl="0" indent="-274320" algn="ctr" rtl="0">
              <a:lnSpc>
                <a:spcPct val="115000"/>
              </a:lnSpc>
              <a:spcBef>
                <a:spcPts val="520"/>
              </a:spcBef>
              <a:buClr>
                <a:srgbClr val="9C007F"/>
              </a:buClr>
              <a:buFont typeface="Noto Symbol"/>
              <a:buNone/>
            </a:pPr>
            <a:endParaRPr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274320" lvl="0" indent="-274320" algn="r" rtl="0">
              <a:lnSpc>
                <a:spcPct val="115000"/>
              </a:lnSpc>
              <a:spcBef>
                <a:spcPts val="520"/>
              </a:spcBef>
              <a:buClr>
                <a:srgbClr val="9C007F"/>
              </a:buClr>
              <a:buSzPct val="25000"/>
              <a:buFont typeface="Noto Symbol"/>
              <a:buNone/>
            </a:pPr>
            <a:r>
              <a:rPr lang="en-US" sz="2600" b="1" i="1" dirty="0" smtClean="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July, 30</a:t>
            </a:r>
            <a:r>
              <a:rPr lang="en-US" sz="2600" b="1" i="1" baseline="30000" dirty="0" smtClean="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th</a:t>
            </a:r>
            <a:r>
              <a:rPr lang="en-US" sz="2600" b="1" i="1" dirty="0" smtClean="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en-US" sz="2600" b="1" i="1" dirty="0">
                <a:solidFill>
                  <a:schemeClr val="bg1"/>
                </a:solidFill>
                <a:effectLst>
                  <a:outerShdw blurRad="38100" dist="38100" dir="2700000" algn="tl">
                    <a:srgbClr val="000000">
                      <a:alpha val="43137"/>
                    </a:srgbClr>
                  </a:outerShdw>
                </a:effectLst>
                <a:latin typeface="Times New Roman"/>
                <a:ea typeface="Times New Roman"/>
                <a:cs typeface="Times New Roman"/>
                <a:sym typeface="Times New Roman"/>
              </a:rPr>
              <a:t>2015</a:t>
            </a:r>
          </a:p>
          <a:p>
            <a:pPr marL="274320" lvl="0" indent="-274320" algn="ctr" rtl="0">
              <a:lnSpc>
                <a:spcPct val="115000"/>
              </a:lnSpc>
              <a:spcBef>
                <a:spcPts val="520"/>
              </a:spcBef>
              <a:buClr>
                <a:srgbClr val="9C007F"/>
              </a:buClr>
              <a:buFont typeface="Noto Symbol"/>
              <a:buNone/>
            </a:pPr>
            <a:endParaRPr sz="2600" b="1" i="1" dirty="0">
              <a:solidFill>
                <a:schemeClr val="dk1"/>
              </a:solidFill>
              <a:latin typeface="Times New Roman"/>
              <a:ea typeface="Times New Roman"/>
              <a:cs typeface="Times New Roman"/>
              <a:sym typeface="Times New Roman"/>
            </a:endParaRPr>
          </a:p>
        </p:txBody>
      </p:sp>
      <p:sp>
        <p:nvSpPr>
          <p:cNvPr id="27" name="Shape 27"/>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additive="base">
                                        <p:cTn id="1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 calcmode="lin" valueType="num">
                                      <p:cBhvr additive="base">
                                        <p:cTn id="19"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anim calcmode="lin" valueType="num">
                                      <p:cBhvr additive="base">
                                        <p:cTn id="25"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69913" y="274637"/>
            <a:ext cx="8797887" cy="1143000"/>
          </a:xfrm>
          <a:prstGeom prst="rect">
            <a:avLst/>
          </a:prstGeom>
          <a:noFill/>
          <a:ln>
            <a:noFill/>
          </a:ln>
        </p:spPr>
        <p:txBody>
          <a:bodyPr lIns="91425" tIns="45700" rIns="91425" bIns="45700" anchor="ctr" anchorCtr="0">
            <a:noAutofit/>
          </a:bodyPr>
          <a:lstStyle/>
          <a:p>
            <a:pPr lvl="0"/>
            <a:r>
              <a:rPr lang="en-US" sz="40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Faculties</a:t>
            </a:r>
            <a:r>
              <a:rPr lang="en-US" sz="40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Coping Stages </a:t>
            </a:r>
            <a:r>
              <a:rPr lang="en-US" sz="4000" b="1" dirty="0" smtClean="0">
                <a:solidFill>
                  <a:srgbClr val="FF0066"/>
                </a:solidFill>
                <a:effectLst>
                  <a:outerShdw blurRad="38100" dist="38100" dir="2700000" algn="tl">
                    <a:srgbClr val="000000">
                      <a:alpha val="43137"/>
                    </a:srgbClr>
                  </a:outerShdw>
                </a:effectLst>
              </a:rPr>
              <a:t/>
            </a:r>
            <a:br>
              <a:rPr lang="en-US" sz="4000" b="1" dirty="0" smtClean="0">
                <a:solidFill>
                  <a:srgbClr val="FF0066"/>
                </a:solidFill>
                <a:effectLst>
                  <a:outerShdw blurRad="38100" dist="38100" dir="2700000" algn="tl">
                    <a:srgbClr val="000000">
                      <a:alpha val="43137"/>
                    </a:srgbClr>
                  </a:outerShdw>
                </a:effectLst>
              </a:rPr>
            </a:br>
            <a:r>
              <a:rPr lang="en-US" sz="1600" dirty="0" smtClean="0">
                <a:solidFill>
                  <a:schemeClr val="tx1"/>
                </a:solidFill>
                <a:latin typeface="Times New Roman" panose="02020603050405020304" pitchFamily="18" charset="0"/>
                <a:cs typeface="Times New Roman" panose="02020603050405020304" pitchFamily="18" charset="0"/>
              </a:rPr>
              <a:t>White (2009)</a:t>
            </a:r>
            <a:endParaRPr sz="3200" i="0" u="none" strike="noStrike" cap="none" baseline="0" dirty="0">
              <a:solidFill>
                <a:schemeClr val="tx1"/>
              </a:solidFill>
              <a:latin typeface="Times New Roman" panose="02020603050405020304" pitchFamily="18" charset="0"/>
              <a:cs typeface="Times New Roman" panose="02020603050405020304" pitchFamily="18" charset="0"/>
              <a:sym typeface="Arial"/>
            </a:endParaRPr>
          </a:p>
        </p:txBody>
      </p:sp>
      <p:sp>
        <p:nvSpPr>
          <p:cNvPr id="58" name="Shape 58"/>
          <p:cNvSpPr txBox="1">
            <a:spLocks noGrp="1"/>
          </p:cNvSpPr>
          <p:nvPr>
            <p:ph type="body" idx="1"/>
          </p:nvPr>
        </p:nvSpPr>
        <p:spPr>
          <a:xfrm>
            <a:off x="457200" y="1535112"/>
            <a:ext cx="4040099" cy="639900"/>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endParaRPr sz="3200" b="0" i="0" u="none" strike="noStrike" cap="none" baseline="0">
              <a:solidFill>
                <a:schemeClr val="dk1"/>
              </a:solidFill>
              <a:latin typeface="Arial"/>
              <a:ea typeface="Arial"/>
              <a:cs typeface="Arial"/>
              <a:sym typeface="Arial"/>
            </a:endParaRPr>
          </a:p>
        </p:txBody>
      </p:sp>
      <p:sp>
        <p:nvSpPr>
          <p:cNvPr id="59" name="Shape 59"/>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sp>
        <p:nvSpPr>
          <p:cNvPr id="60" name="Shape 60"/>
          <p:cNvSpPr txBox="1">
            <a:spLocks noGrp="1"/>
          </p:cNvSpPr>
          <p:nvPr>
            <p:ph type="body" idx="2"/>
          </p:nvPr>
        </p:nvSpPr>
        <p:spPr>
          <a:xfrm>
            <a:off x="457200" y="2174875"/>
            <a:ext cx="4040099" cy="3692525"/>
          </a:xfrm>
          <a:prstGeom prst="rect">
            <a:avLst/>
          </a:prstGeom>
        </p:spPr>
        <p:txBody>
          <a:bodyPr lIns="91425" tIns="91425" rIns="91425" bIns="91425" anchor="t" anchorCtr="0">
            <a:noAutofit/>
          </a:bodyPr>
          <a:lstStyle/>
          <a:p>
            <a:pPr>
              <a:spcBef>
                <a:spcPts val="0"/>
              </a:spcBef>
              <a:buNone/>
            </a:pPr>
            <a:endParaRPr dirty="0"/>
          </a:p>
        </p:txBody>
      </p:sp>
      <p:sp>
        <p:nvSpPr>
          <p:cNvPr id="61" name="Shape 61"/>
          <p:cNvSpPr txBox="1">
            <a:spLocks noGrp="1"/>
          </p:cNvSpPr>
          <p:nvPr>
            <p:ph type="body" idx="3"/>
          </p:nvPr>
        </p:nvSpPr>
        <p:spPr>
          <a:xfrm>
            <a:off x="4645025" y="1535112"/>
            <a:ext cx="4041900" cy="446087"/>
          </a:xfrm>
          <a:prstGeom prst="rect">
            <a:avLst/>
          </a:prstGeom>
        </p:spPr>
        <p:txBody>
          <a:bodyPr lIns="91425" tIns="91425" rIns="91425" bIns="91425" anchor="b" anchorCtr="0">
            <a:noAutofit/>
          </a:bodyPr>
          <a:lstStyle/>
          <a:p>
            <a:pPr algn="ctr">
              <a:spcBef>
                <a:spcPts val="0"/>
              </a:spcBef>
              <a:buNone/>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Coping Stages</a:t>
            </a:r>
            <a:endParaRP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Shape 62"/>
          <p:cNvSpPr txBox="1">
            <a:spLocks noGrp="1"/>
          </p:cNvSpPr>
          <p:nvPr>
            <p:ph type="body" idx="4"/>
          </p:nvPr>
        </p:nvSpPr>
        <p:spPr>
          <a:xfrm>
            <a:off x="4493780" y="1905001"/>
            <a:ext cx="4650219" cy="3962400"/>
          </a:xfrm>
          <a:prstGeom prst="rect">
            <a:avLst/>
          </a:prstGeom>
        </p:spPr>
        <p:txBody>
          <a:bodyPr lIns="91425" tIns="91425" rIns="91425" bIns="91425" anchor="t" anchorCtr="0">
            <a:noAutofit/>
          </a:bodyPr>
          <a:lstStyle/>
          <a:p>
            <a:pPr>
              <a:spcBef>
                <a:spcPts val="0"/>
              </a:spcBef>
              <a:buNone/>
            </a:pPr>
            <a:r>
              <a:rPr lang="en-US" sz="1600" dirty="0" smtClean="0">
                <a:solidFill>
                  <a:srgbClr val="FF0066"/>
                </a:solidFill>
                <a:latin typeface="Times New Roman" panose="02020603050405020304" pitchFamily="18" charset="0"/>
                <a:cs typeface="Times New Roman" panose="02020603050405020304" pitchFamily="18" charset="0"/>
              </a:rPr>
              <a:t>Denial</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Faculties’</a:t>
            </a:r>
            <a:r>
              <a:rPr lang="en-US" sz="1600" dirty="0" smtClean="0">
                <a:latin typeface="Times New Roman" panose="02020603050405020304" pitchFamily="18" charset="0"/>
                <a:cs typeface="Times New Roman" panose="02020603050405020304" pitchFamily="18" charset="0"/>
              </a:rPr>
              <a:t> initial response is the denial for the need for a change. Comfortable with the current situation.</a:t>
            </a:r>
          </a:p>
          <a:p>
            <a:pPr>
              <a:spcBef>
                <a:spcPts val="0"/>
              </a:spcBef>
              <a:buNone/>
            </a:pPr>
            <a:r>
              <a:rPr lang="en-US" sz="1600" dirty="0" smtClean="0">
                <a:solidFill>
                  <a:srgbClr val="FF0066"/>
                </a:solidFill>
                <a:latin typeface="Times New Roman" panose="02020603050405020304" pitchFamily="18" charset="0"/>
                <a:cs typeface="Times New Roman" panose="02020603050405020304" pitchFamily="18" charset="0"/>
              </a:rPr>
              <a:t>Defense</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Faculties</a:t>
            </a:r>
            <a:r>
              <a:rPr lang="en-US" sz="1600" dirty="0" smtClean="0">
                <a:latin typeface="Times New Roman" panose="02020603050405020304" pitchFamily="18" charset="0"/>
                <a:cs typeface="Times New Roman" panose="02020603050405020304" pitchFamily="18" charset="0"/>
              </a:rPr>
              <a:t> forcing the new reality into the old model, thereby allowing the continuation in the comfort zone</a:t>
            </a:r>
          </a:p>
          <a:p>
            <a:pPr>
              <a:buNone/>
            </a:pPr>
            <a:r>
              <a:rPr lang="en-US" sz="1600" dirty="0" smtClean="0">
                <a:solidFill>
                  <a:srgbClr val="FF0066"/>
                </a:solidFill>
                <a:latin typeface="Times New Roman" panose="02020603050405020304" pitchFamily="18" charset="0"/>
                <a:cs typeface="Times New Roman" panose="02020603050405020304" pitchFamily="18" charset="0"/>
              </a:rPr>
              <a:t>Discarding</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Faculties</a:t>
            </a:r>
            <a:r>
              <a:rPr lang="en-US" sz="1600" dirty="0" smtClean="0">
                <a:latin typeface="Times New Roman" panose="02020603050405020304" pitchFamily="18" charset="0"/>
                <a:cs typeface="Times New Roman" panose="02020603050405020304" pitchFamily="18" charset="0"/>
              </a:rPr>
              <a:t> discard </a:t>
            </a:r>
            <a:r>
              <a:rPr lang="en-US" sz="1600" dirty="0">
                <a:latin typeface="Times New Roman" panose="02020603050405020304" pitchFamily="18" charset="0"/>
                <a:cs typeface="Times New Roman" panose="02020603050405020304" pitchFamily="18" charset="0"/>
              </a:rPr>
              <a:t>and abandon the old ways of doing things and either commit to new work methods</a:t>
            </a:r>
            <a:endParaRPr lang="en-US" sz="1600" dirty="0" smtClean="0">
              <a:latin typeface="Times New Roman" panose="02020603050405020304" pitchFamily="18" charset="0"/>
              <a:cs typeface="Times New Roman" panose="02020603050405020304" pitchFamily="18" charset="0"/>
            </a:endParaRPr>
          </a:p>
          <a:p>
            <a:pPr>
              <a:buNone/>
            </a:pPr>
            <a:r>
              <a:rPr lang="en-US" sz="1600" dirty="0" smtClean="0">
                <a:solidFill>
                  <a:srgbClr val="FF0066"/>
                </a:solidFill>
                <a:latin typeface="Times New Roman" panose="02020603050405020304" pitchFamily="18" charset="0"/>
                <a:cs typeface="Times New Roman" panose="02020603050405020304" pitchFamily="18" charset="0"/>
              </a:rPr>
              <a:t>Adaptation</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Faculties</a:t>
            </a:r>
            <a:r>
              <a:rPr lang="en-US" sz="1600" dirty="0" smtClean="0">
                <a:latin typeface="Times New Roman" panose="02020603050405020304" pitchFamily="18" charset="0"/>
                <a:cs typeface="Times New Roman" panose="02020603050405020304" pitchFamily="18" charset="0"/>
              </a:rPr>
              <a:t> adapt </a:t>
            </a:r>
            <a:r>
              <a:rPr lang="en-US" sz="1600" dirty="0">
                <a:latin typeface="Times New Roman" panose="02020603050405020304" pitchFamily="18" charset="0"/>
                <a:cs typeface="Times New Roman" panose="02020603050405020304" pitchFamily="18" charset="0"/>
              </a:rPr>
              <a:t>to the new realities of their </a:t>
            </a:r>
            <a:r>
              <a:rPr lang="en-US" sz="1600" dirty="0" smtClean="0">
                <a:latin typeface="Times New Roman" panose="02020603050405020304" pitchFamily="18" charset="0"/>
                <a:cs typeface="Times New Roman" panose="02020603050405020304" pitchFamily="18" charset="0"/>
              </a:rPr>
              <a:t>situation; </a:t>
            </a:r>
            <a:r>
              <a:rPr lang="en-US" sz="1600" dirty="0">
                <a:latin typeface="Times New Roman" panose="02020603050405020304" pitchFamily="18" charset="0"/>
                <a:cs typeface="Times New Roman" panose="02020603050405020304" pitchFamily="18" charset="0"/>
              </a:rPr>
              <a:t>expend significant levels of energy on finding ways of making </a:t>
            </a:r>
            <a:r>
              <a:rPr lang="en-US" sz="1600" i="1" dirty="0" smtClean="0">
                <a:latin typeface="Times New Roman" panose="02020603050405020304" pitchFamily="18" charset="0"/>
                <a:cs typeface="Times New Roman" panose="02020603050405020304" pitchFamily="18" charset="0"/>
              </a:rPr>
              <a:t>eLearning Technologies</a:t>
            </a:r>
            <a:r>
              <a:rPr lang="en-US" sz="1600" dirty="0" smtClean="0">
                <a:latin typeface="Times New Roman" panose="02020603050405020304" pitchFamily="18" charset="0"/>
                <a:cs typeface="Times New Roman" panose="02020603050405020304" pitchFamily="18" charset="0"/>
              </a:rPr>
              <a:t> work</a:t>
            </a:r>
          </a:p>
          <a:p>
            <a:pPr>
              <a:buNone/>
            </a:pPr>
            <a:r>
              <a:rPr lang="en-US" sz="1600" dirty="0" smtClean="0">
                <a:solidFill>
                  <a:srgbClr val="FF0066"/>
                </a:solidFill>
                <a:latin typeface="Times New Roman" panose="02020603050405020304" pitchFamily="18" charset="0"/>
                <a:cs typeface="Times New Roman" panose="02020603050405020304" pitchFamily="18" charset="0"/>
              </a:rPr>
              <a:t>Internalization</a:t>
            </a: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Faculties</a:t>
            </a:r>
            <a:r>
              <a:rPr lang="en-US" sz="1600" dirty="0" smtClean="0">
                <a:latin typeface="Times New Roman" panose="02020603050405020304" pitchFamily="18" charset="0"/>
                <a:cs typeface="Times New Roman" panose="02020603050405020304" pitchFamily="18" charset="0"/>
              </a:rPr>
              <a:t> adopted and adapted </a:t>
            </a:r>
            <a:r>
              <a:rPr lang="en-US" sz="1600" i="1" dirty="0" smtClean="0">
                <a:latin typeface="Times New Roman" panose="02020603050405020304" pitchFamily="18" charset="0"/>
                <a:cs typeface="Times New Roman" panose="02020603050405020304" pitchFamily="18" charset="0"/>
              </a:rPr>
              <a:t>eLearning Technologies</a:t>
            </a:r>
            <a:r>
              <a:rPr lang="en-US" sz="1600" dirty="0" smtClean="0">
                <a:latin typeface="Times New Roman" panose="02020603050405020304" pitchFamily="18" charset="0"/>
                <a:cs typeface="Times New Roman" panose="02020603050405020304" pitchFamily="18" charset="0"/>
              </a:rPr>
              <a:t> and made them their own.</a:t>
            </a:r>
            <a:endParaRPr sz="1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 y="1417637"/>
            <a:ext cx="4493654" cy="4449763"/>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
                                            <p:txEl>
                                              <p:pRg st="0" end="0"/>
                                            </p:txEl>
                                          </p:spTgt>
                                        </p:tgtEl>
                                        <p:attrNameLst>
                                          <p:attrName>style.visibility</p:attrName>
                                        </p:attrNameLst>
                                      </p:cBhvr>
                                      <p:to>
                                        <p:strVal val="visible"/>
                                      </p:to>
                                    </p:set>
                                    <p:anim calcmode="lin" valueType="num">
                                      <p:cBhvr additive="base">
                                        <p:cTn id="19"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 calcmode="lin" valueType="num">
                                      <p:cBhvr additive="base">
                                        <p:cTn id="2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
                                            <p:txEl>
                                              <p:pRg st="1" end="1"/>
                                            </p:txEl>
                                          </p:spTgt>
                                        </p:tgtEl>
                                        <p:attrNameLst>
                                          <p:attrName>style.visibility</p:attrName>
                                        </p:attrNameLst>
                                      </p:cBhvr>
                                      <p:to>
                                        <p:strVal val="visible"/>
                                      </p:to>
                                    </p:set>
                                    <p:anim calcmode="lin" valueType="num">
                                      <p:cBhvr additive="base">
                                        <p:cTn id="31" dur="500" fill="hold"/>
                                        <p:tgtEl>
                                          <p:spTgt spid="6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
                                            <p:txEl>
                                              <p:pRg st="2" end="2"/>
                                            </p:txEl>
                                          </p:spTgt>
                                        </p:tgtEl>
                                        <p:attrNameLst>
                                          <p:attrName>style.visibility</p:attrName>
                                        </p:attrNameLst>
                                      </p:cBhvr>
                                      <p:to>
                                        <p:strVal val="visible"/>
                                      </p:to>
                                    </p:set>
                                    <p:anim calcmode="lin" valueType="num">
                                      <p:cBhvr additive="base">
                                        <p:cTn id="37"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
                                            <p:txEl>
                                              <p:pRg st="3" end="3"/>
                                            </p:txEl>
                                          </p:spTgt>
                                        </p:tgtEl>
                                        <p:attrNameLst>
                                          <p:attrName>style.visibility</p:attrName>
                                        </p:attrNameLst>
                                      </p:cBhvr>
                                      <p:to>
                                        <p:strVal val="visible"/>
                                      </p:to>
                                    </p:set>
                                    <p:anim calcmode="lin" valueType="num">
                                      <p:cBhvr additive="base">
                                        <p:cTn id="43"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xEl>
                                              <p:pRg st="4" end="4"/>
                                            </p:txEl>
                                          </p:spTgt>
                                        </p:tgtEl>
                                        <p:attrNameLst>
                                          <p:attrName>style.visibility</p:attrName>
                                        </p:attrNameLst>
                                      </p:cBhvr>
                                      <p:to>
                                        <p:strVal val="visible"/>
                                      </p:to>
                                    </p:set>
                                    <p:anim calcmode="lin" valueType="num">
                                      <p:cBhvr additive="base">
                                        <p:cTn id="49" dur="500" fill="hold"/>
                                        <p:tgtEl>
                                          <p:spTgt spid="6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52400" y="304800"/>
            <a:ext cx="8839200" cy="684531"/>
          </a:xfrm>
          <a:prstGeom prst="rect">
            <a:avLst/>
          </a:prstGeom>
          <a:noFill/>
          <a:ln>
            <a:noFill/>
          </a:ln>
        </p:spPr>
        <p:txBody>
          <a:bodyPr lIns="91425" tIns="45700" rIns="91425" bIns="45700" anchor="ctr" anchorCtr="0">
            <a:noAutofit/>
          </a:bodyPr>
          <a:lstStyle/>
          <a:p>
            <a:pPr lvl="0"/>
            <a:r>
              <a:rPr lang="en-US"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Negotiations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 Coping Strategy</a:t>
            </a:r>
            <a:endParaRPr sz="3600" b="0" u="none" strike="noStrike" cap="none" baseline="0" dirty="0">
              <a:solidFill>
                <a:srgbClr val="C00000"/>
              </a:solidFill>
              <a:effectLst>
                <a:outerShdw blurRad="38100" dist="38100" dir="2700000" algn="tl">
                  <a:srgbClr val="000000">
                    <a:alpha val="43137"/>
                  </a:srgbClr>
                </a:outerShdw>
              </a:effectLst>
              <a:sym typeface="Arial"/>
            </a:endParaRPr>
          </a:p>
        </p:txBody>
      </p:sp>
      <p:sp>
        <p:nvSpPr>
          <p:cNvPr id="101" name="Shape 101"/>
          <p:cNvSpPr txBox="1">
            <a:spLocks noGrp="1"/>
          </p:cNvSpPr>
          <p:nvPr>
            <p:ph type="body" idx="1"/>
          </p:nvPr>
        </p:nvSpPr>
        <p:spPr>
          <a:xfrm>
            <a:off x="685800" y="1752600"/>
            <a:ext cx="7772400" cy="39623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endParaRPr sz="3200" b="0" i="0" u="none" strike="noStrike" cap="none" baseline="0" dirty="0">
              <a:solidFill>
                <a:schemeClr val="dk1"/>
              </a:solidFill>
              <a:latin typeface="Arial"/>
              <a:ea typeface="Arial"/>
              <a:cs typeface="Arial"/>
              <a:sym typeface="Arial"/>
            </a:endParaRPr>
          </a:p>
        </p:txBody>
      </p:sp>
      <p:sp>
        <p:nvSpPr>
          <p:cNvPr id="102" name="Shape 102"/>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26972"/>
            <a:ext cx="7772400" cy="487934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36"/>
            <a:ext cx="8229600" cy="1143000"/>
          </a:xfrm>
        </p:spPr>
        <p:txBody>
          <a:bodyPr/>
          <a:lstStyle/>
          <a:p>
            <a:r>
              <a:rPr lang="en-US"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Negotiation </a:t>
            </a:r>
            <a:r>
              <a:rPr lang="en-US" sz="3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 intended to produce an </a:t>
            </a:r>
            <a:r>
              <a:rPr lang="en-US" sz="3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agreement) </a:t>
            </a:r>
            <a:br>
              <a:rPr lang="en-US" sz="3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600" dirty="0" err="1">
                <a:solidFill>
                  <a:srgbClr val="7A0019"/>
                </a:solidFill>
                <a:latin typeface="Times New Roman" panose="02020603050405020304" pitchFamily="18" charset="0"/>
                <a:cs typeface="Times New Roman" panose="02020603050405020304" pitchFamily="18" charset="0"/>
              </a:rPr>
              <a:t>Ingerson</a:t>
            </a:r>
            <a:r>
              <a:rPr lang="en-US" sz="1600" dirty="0">
                <a:solidFill>
                  <a:srgbClr val="7A0019"/>
                </a:solidFill>
                <a:latin typeface="Times New Roman" panose="02020603050405020304" pitchFamily="18" charset="0"/>
                <a:cs typeface="Times New Roman" panose="02020603050405020304" pitchFamily="18" charset="0"/>
              </a:rPr>
              <a:t>, </a:t>
            </a:r>
            <a:r>
              <a:rPr lang="en-US" sz="1600" dirty="0" err="1">
                <a:solidFill>
                  <a:srgbClr val="7A0019"/>
                </a:solidFill>
                <a:latin typeface="Times New Roman" panose="02020603050405020304" pitchFamily="18" charset="0"/>
                <a:cs typeface="Times New Roman" panose="02020603050405020304" pitchFamily="18" charset="0"/>
              </a:rPr>
              <a:t>DeTienne</a:t>
            </a:r>
            <a:r>
              <a:rPr lang="en-US" sz="1600" dirty="0">
                <a:solidFill>
                  <a:srgbClr val="7A0019"/>
                </a:solidFill>
                <a:latin typeface="Times New Roman" panose="02020603050405020304" pitchFamily="18" charset="0"/>
                <a:cs typeface="Times New Roman" panose="02020603050405020304" pitchFamily="18" charset="0"/>
              </a:rPr>
              <a:t>, and </a:t>
            </a:r>
            <a:r>
              <a:rPr lang="en-US" sz="1600" dirty="0" err="1">
                <a:solidFill>
                  <a:srgbClr val="7A0019"/>
                </a:solidFill>
                <a:latin typeface="Times New Roman" panose="02020603050405020304" pitchFamily="18" charset="0"/>
                <a:cs typeface="Times New Roman" panose="02020603050405020304" pitchFamily="18" charset="0"/>
              </a:rPr>
              <a:t>Liljenquist</a:t>
            </a:r>
            <a:r>
              <a:rPr lang="en-US" sz="1600" dirty="0">
                <a:solidFill>
                  <a:srgbClr val="7A0019"/>
                </a:solidFill>
                <a:latin typeface="Times New Roman" panose="02020603050405020304" pitchFamily="18" charset="0"/>
                <a:cs typeface="Times New Roman" panose="02020603050405020304" pitchFamily="18" charset="0"/>
              </a:rPr>
              <a:t>, </a:t>
            </a:r>
            <a:r>
              <a:rPr lang="en-US" sz="1600" dirty="0" smtClean="0">
                <a:solidFill>
                  <a:srgbClr val="7A0019"/>
                </a:solidFill>
                <a:latin typeface="Times New Roman" panose="02020603050405020304" pitchFamily="18" charset="0"/>
                <a:cs typeface="Times New Roman" panose="02020603050405020304" pitchFamily="18" charset="0"/>
              </a:rPr>
              <a:t>2015</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algn="ct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Instrumental Negotiation</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a:xfrm>
            <a:off x="76200" y="2174875"/>
            <a:ext cx="4421099" cy="3616325"/>
          </a:xfrm>
        </p:spPr>
        <p:txBody>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Selfish motives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What is in it for me (or us)?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Individual wishes take precedence over the wishes of others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Individual values, independence, and self-reliance take over all else in making decision </a:t>
            </a:r>
            <a:endParaRPr lang="en-US" sz="24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3"/>
          </p:nvPr>
        </p:nvSpPr>
        <p:spPr/>
        <p:txBody>
          <a:bodyPr/>
          <a:lstStyle/>
          <a:p>
            <a:pPr algn="ct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Relational Negotiation</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4"/>
          </p:nvPr>
        </p:nvSpPr>
        <p:spPr>
          <a:xfrm>
            <a:off x="4827224" y="2174876"/>
            <a:ext cx="4316776" cy="3616324"/>
          </a:xfrm>
        </p:spPr>
        <p:txBody>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Embedded in a system relationships, motivated to understand and advance the welfare of others.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Communal orientation</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Asking and questioning behavior</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Focuses on fair outcomes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basic reality of the world is relationship</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04800" y="6169353"/>
            <a:ext cx="4572000" cy="584775"/>
          </a:xfrm>
          <a:prstGeom prst="rect">
            <a:avLst/>
          </a:prstGeom>
        </p:spPr>
        <p:txBody>
          <a:bodyPr>
            <a:spAutoFit/>
          </a:bodyPr>
          <a:lstStyle/>
          <a:p>
            <a:pPr lvl="0" algn="ctr">
              <a:buClr>
                <a:schemeClr val="lt1"/>
              </a:buClr>
              <a:buSzPct val="25000"/>
            </a:pPr>
            <a:r>
              <a:rPr lang="en-US" sz="1600" b="1"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extLst>
      <p:ext uri="{BB962C8B-B14F-4D97-AF65-F5344CB8AC3E}">
        <p14:creationId xmlns:p14="http://schemas.microsoft.com/office/powerpoint/2010/main" val="5451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152400"/>
            <a:ext cx="7772400" cy="990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1600" dirty="0" smtClean="0">
                <a:solidFill>
                  <a:srgbClr val="7A0019"/>
                </a:solidFill>
              </a:rPr>
              <a:t> </a:t>
            </a:r>
            <a:endParaRPr sz="1600" b="0" i="0" u="none" strike="noStrike" cap="none" baseline="0" dirty="0">
              <a:solidFill>
                <a:srgbClr val="7A0019"/>
              </a:solidFill>
              <a:latin typeface="Arial"/>
              <a:ea typeface="Arial"/>
              <a:cs typeface="Arial"/>
              <a:sym typeface="Arial"/>
            </a:endParaRPr>
          </a:p>
        </p:txBody>
      </p:sp>
      <p:sp>
        <p:nvSpPr>
          <p:cNvPr id="93" name="Shape 93"/>
          <p:cNvSpPr txBox="1">
            <a:spLocks noGrp="1"/>
          </p:cNvSpPr>
          <p:nvPr>
            <p:ph type="body" idx="1"/>
          </p:nvPr>
        </p:nvSpPr>
        <p:spPr>
          <a:xfrm>
            <a:off x="152400" y="1143000"/>
            <a:ext cx="8763000" cy="4571999"/>
          </a:xfrm>
          <a:prstGeom prst="rect">
            <a:avLst/>
          </a:prstGeom>
          <a:noFill/>
          <a:ln>
            <a:noFill/>
          </a:ln>
        </p:spPr>
        <p:txBody>
          <a:bodyPr lIns="91425" tIns="45700" rIns="91425" bIns="45700" anchor="t" anchorCtr="0">
            <a:noAutofit/>
          </a:bodyPr>
          <a:lstStyle/>
          <a:p>
            <a:pPr>
              <a:spcBef>
                <a:spcPts val="0"/>
              </a:spcBef>
              <a:buFont typeface="Wingdings" pitchFamily="2" charset="2"/>
              <a:buChar char="v"/>
            </a:pPr>
            <a:endParaRPr lang="en-US" sz="3200" dirty="0" smtClean="0"/>
          </a:p>
          <a:p>
            <a:pPr marL="342900" marR="0" lvl="0" indent="-139700" algn="l" rtl="0">
              <a:spcBef>
                <a:spcPts val="0"/>
              </a:spcBef>
              <a:spcAft>
                <a:spcPts val="0"/>
              </a:spcAft>
              <a:buClr>
                <a:srgbClr val="7A0019"/>
              </a:buClr>
              <a:buFont typeface="Arial"/>
              <a:buNone/>
            </a:pPr>
            <a:endParaRPr sz="3200" b="0" i="0" u="none" strike="noStrike" cap="none" baseline="0" dirty="0">
              <a:solidFill>
                <a:schemeClr val="dk1"/>
              </a:solidFill>
              <a:latin typeface="Arial"/>
              <a:ea typeface="Arial"/>
              <a:cs typeface="Arial"/>
              <a:sym typeface="Arial"/>
            </a:endParaRPr>
          </a:p>
        </p:txBody>
      </p:sp>
      <p:sp>
        <p:nvSpPr>
          <p:cNvPr id="94" name="Shape 94"/>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graphicFrame>
        <p:nvGraphicFramePr>
          <p:cNvPr id="2" name="Table 1"/>
          <p:cNvGraphicFramePr>
            <a:graphicFrameLocks noGrp="1"/>
          </p:cNvGraphicFramePr>
          <p:nvPr>
            <p:extLst>
              <p:ext uri="{D42A27DB-BD31-4B8C-83A1-F6EECF244321}">
                <p14:modId xmlns:p14="http://schemas.microsoft.com/office/powerpoint/2010/main" val="198154177"/>
              </p:ext>
            </p:extLst>
          </p:nvPr>
        </p:nvGraphicFramePr>
        <p:xfrm>
          <a:off x="152400" y="130291"/>
          <a:ext cx="8991600" cy="5071921"/>
        </p:xfrm>
        <a:graphic>
          <a:graphicData uri="http://schemas.openxmlformats.org/drawingml/2006/table">
            <a:tbl>
              <a:tblPr firstRow="1" bandRow="1"/>
              <a:tblGrid>
                <a:gridCol w="1828800"/>
                <a:gridCol w="3442915"/>
                <a:gridCol w="3719885"/>
              </a:tblGrid>
              <a:tr h="433311">
                <a:tc gridSpan="3">
                  <a:txBody>
                    <a:bodyPr/>
                    <a:lstStyle/>
                    <a:p>
                      <a:pPr algn="ctr"/>
                      <a:r>
                        <a:rPr lang="en-US" sz="1600" dirty="0" smtClean="0">
                          <a:latin typeface="Times New Roman" panose="02020603050405020304" pitchFamily="18" charset="0"/>
                          <a:cs typeface="Times New Roman" panose="02020603050405020304" pitchFamily="18" charset="0"/>
                        </a:rPr>
                        <a:t>Differentiating</a:t>
                      </a:r>
                      <a:r>
                        <a:rPr lang="en-US" sz="1600" baseline="0" dirty="0" smtClean="0">
                          <a:latin typeface="Times New Roman" panose="02020603050405020304" pitchFamily="18" charset="0"/>
                          <a:cs typeface="Times New Roman" panose="02020603050405020304" pitchFamily="18" charset="0"/>
                        </a:rPr>
                        <a:t> Features of Instrumental versus Relational Approaches to Negotiation</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r>
              <a:tr h="371410">
                <a:tc gridSpan="3">
                  <a:txBody>
                    <a:bodyPr/>
                    <a:lstStyle/>
                    <a:p>
                      <a:r>
                        <a:rPr lang="en-US" sz="1600" dirty="0" smtClean="0">
                          <a:latin typeface="Times New Roman" panose="02020603050405020304" pitchFamily="18" charset="0"/>
                          <a:cs typeface="Times New Roman" panose="02020603050405020304" pitchFamily="18" charset="0"/>
                        </a:rPr>
                        <a:t>                                                Instrumental Negotiation                                    Relational</a:t>
                      </a:r>
                      <a:r>
                        <a:rPr lang="en-US" sz="1600" baseline="0" dirty="0" smtClean="0">
                          <a:latin typeface="Times New Roman" panose="02020603050405020304" pitchFamily="18" charset="0"/>
                          <a:cs typeface="Times New Roman" panose="02020603050405020304" pitchFamily="18" charset="0"/>
                        </a:rPr>
                        <a:t> Negotiation</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400" dirty="0"/>
                    </a:p>
                  </a:txBody>
                  <a:tcPr/>
                </a:tc>
                <a:tc hMerge="1">
                  <a:txBody>
                    <a:bodyPr/>
                    <a:lstStyle/>
                    <a:p>
                      <a:endParaRPr lang="en-US" sz="1400" dirty="0"/>
                    </a:p>
                  </a:txBody>
                  <a:tcPr/>
                </a:tc>
              </a:tr>
              <a:tr h="741388">
                <a:tc>
                  <a:txBody>
                    <a:bodyPr/>
                    <a:lstStyle/>
                    <a:p>
                      <a:r>
                        <a:rPr lang="en-US" sz="1600" dirty="0" err="1" smtClean="0">
                          <a:latin typeface="Times New Roman" panose="02020603050405020304" pitchFamily="18" charset="0"/>
                          <a:cs typeface="Times New Roman" panose="02020603050405020304" pitchFamily="18" charset="0"/>
                        </a:rPr>
                        <a:t>Relationality</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Weak </a:t>
                      </a:r>
                      <a:r>
                        <a:rPr lang="en-US" sz="1600" dirty="0" err="1" smtClean="0">
                          <a:latin typeface="Times New Roman" panose="02020603050405020304" pitchFamily="18" charset="0"/>
                          <a:cs typeface="Times New Roman" panose="02020603050405020304" pitchFamily="18" charset="0"/>
                        </a:rPr>
                        <a:t>relationality</a:t>
                      </a:r>
                      <a:r>
                        <a:rPr lang="en-US" sz="1600" dirty="0" smtClean="0">
                          <a:latin typeface="Times New Roman" panose="02020603050405020304" pitchFamily="18" charset="0"/>
                          <a:cs typeface="Times New Roman" panose="02020603050405020304" pitchFamily="18" charset="0"/>
                        </a:rPr>
                        <a:t>: Relationships</a:t>
                      </a:r>
                      <a:r>
                        <a:rPr lang="en-US" sz="1600" baseline="0" dirty="0" smtClean="0">
                          <a:latin typeface="Times New Roman" panose="02020603050405020304" pitchFamily="18" charset="0"/>
                          <a:cs typeface="Times New Roman" panose="02020603050405020304" pitchFamily="18" charset="0"/>
                        </a:rPr>
                        <a:t> matter because I never know when I’ll see someone again</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Strong </a:t>
                      </a:r>
                      <a:r>
                        <a:rPr lang="en-US" sz="1600" dirty="0" err="1" smtClean="0">
                          <a:latin typeface="Times New Roman" panose="02020603050405020304" pitchFamily="18" charset="0"/>
                          <a:cs typeface="Times New Roman" panose="02020603050405020304" pitchFamily="18" charset="0"/>
                        </a:rPr>
                        <a:t>relationality</a:t>
                      </a:r>
                      <a:r>
                        <a:rPr lang="en-US" sz="1600" dirty="0" smtClean="0">
                          <a:latin typeface="Times New Roman" panose="02020603050405020304" pitchFamily="18" charset="0"/>
                          <a:cs typeface="Times New Roman" panose="02020603050405020304" pitchFamily="18" charset="0"/>
                        </a:rPr>
                        <a:t>: Relationships</a:t>
                      </a:r>
                      <a:r>
                        <a:rPr lang="en-US" sz="1600" baseline="0" dirty="0" smtClean="0">
                          <a:latin typeface="Times New Roman" panose="02020603050405020304" pitchFamily="18" charset="0"/>
                          <a:cs typeface="Times New Roman" panose="02020603050405020304" pitchFamily="18" charset="0"/>
                        </a:rPr>
                        <a:t> are important part of our human experience</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990600">
                <a:tc>
                  <a:txBody>
                    <a:bodyPr/>
                    <a:lstStyle/>
                    <a:p>
                      <a:r>
                        <a:rPr lang="en-US" sz="1600" dirty="0" smtClean="0">
                          <a:latin typeface="Times New Roman" panose="02020603050405020304" pitchFamily="18" charset="0"/>
                          <a:cs typeface="Times New Roman" panose="02020603050405020304" pitchFamily="18" charset="0"/>
                        </a:rPr>
                        <a:t>Orientation/Focus</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Exchange orientation: Focus is on self. I care what I get out of the negotiation.</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Communal orientation: Focus is on the other and the shared experience. I care about the welfare of the</a:t>
                      </a:r>
                      <a:r>
                        <a:rPr lang="en-US" sz="1600" baseline="0" dirty="0" smtClean="0">
                          <a:latin typeface="Times New Roman" panose="02020603050405020304" pitchFamily="18" charset="0"/>
                          <a:cs typeface="Times New Roman" panose="02020603050405020304" pitchFamily="18" charset="0"/>
                        </a:rPr>
                        <a:t> other. Increased perspective taking.</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1143000">
                <a:tc>
                  <a:txBody>
                    <a:bodyPr/>
                    <a:lstStyle/>
                    <a:p>
                      <a:r>
                        <a:rPr lang="en-US" sz="1600" dirty="0" smtClean="0">
                          <a:latin typeface="Times New Roman" panose="02020603050405020304" pitchFamily="18" charset="0"/>
                          <a:cs typeface="Times New Roman" panose="02020603050405020304" pitchFamily="18" charset="0"/>
                        </a:rPr>
                        <a:t>Behaviors</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Telling/Selling: Ask questions in order to push own agenda, to solve the problem at hand, and come to an agreement.</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Listening: Ask questions not just</a:t>
                      </a:r>
                      <a:r>
                        <a:rPr lang="en-US" sz="1600" baseline="0" dirty="0" smtClean="0">
                          <a:latin typeface="Times New Roman" panose="02020603050405020304" pitchFamily="18" charset="0"/>
                          <a:cs typeface="Times New Roman" panose="02020603050405020304" pitchFamily="18" charset="0"/>
                        </a:rPr>
                        <a:t> because it will equip me with information to solve the problem, but because I want to understand the interest and constraints of my counterpart.</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922770">
                <a:tc>
                  <a:txBody>
                    <a:bodyPr/>
                    <a:lstStyle/>
                    <a:p>
                      <a:r>
                        <a:rPr lang="en-US" sz="1600" dirty="0" smtClean="0">
                          <a:latin typeface="Times New Roman" panose="02020603050405020304" pitchFamily="18" charset="0"/>
                          <a:cs typeface="Times New Roman" panose="02020603050405020304" pitchFamily="18" charset="0"/>
                        </a:rPr>
                        <a:t>Outcomes</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More likely to evaluate the final agreement to make sure I have captured as much of the value as possible. Concern for self-interest.</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Times New Roman" panose="02020603050405020304" pitchFamily="18" charset="0"/>
                          <a:cs typeface="Times New Roman" panose="02020603050405020304" pitchFamily="18" charset="0"/>
                        </a:rPr>
                        <a:t>More likely to evaluate the final agreement to ensure equity. Concern for justice.</a:t>
                      </a:r>
                      <a:endParaRPr lang="en-US" sz="1600" dirty="0">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32913073"/>
              </p:ext>
            </p:extLst>
          </p:nvPr>
        </p:nvGraphicFramePr>
        <p:xfrm>
          <a:off x="152400" y="5309210"/>
          <a:ext cx="8923663" cy="385591"/>
        </p:xfrm>
        <a:graphic>
          <a:graphicData uri="http://schemas.openxmlformats.org/drawingml/2006/table">
            <a:tbl>
              <a:tblPr/>
              <a:tblGrid>
                <a:gridCol w="8923663"/>
              </a:tblGrid>
              <a:tr h="385591">
                <a:tc>
                  <a:txBody>
                    <a:bodyPr/>
                    <a:lstStyle/>
                    <a:p>
                      <a:r>
                        <a:rPr lang="en-US" sz="1400" dirty="0" err="1" smtClean="0">
                          <a:solidFill>
                            <a:schemeClr val="tx1"/>
                          </a:solidFill>
                        </a:rPr>
                        <a:t>Ingerson</a:t>
                      </a:r>
                      <a:r>
                        <a:rPr lang="en-US" sz="1400" dirty="0" smtClean="0">
                          <a:solidFill>
                            <a:schemeClr val="tx1"/>
                          </a:solidFill>
                        </a:rPr>
                        <a:t>, </a:t>
                      </a:r>
                      <a:r>
                        <a:rPr lang="en-US" sz="1400" dirty="0" err="1" smtClean="0">
                          <a:solidFill>
                            <a:schemeClr val="tx1"/>
                          </a:solidFill>
                        </a:rPr>
                        <a:t>DeTienne</a:t>
                      </a:r>
                      <a:r>
                        <a:rPr lang="en-US" sz="1400" dirty="0" smtClean="0">
                          <a:solidFill>
                            <a:schemeClr val="tx1"/>
                          </a:solidFill>
                        </a:rPr>
                        <a:t>, and </a:t>
                      </a:r>
                      <a:r>
                        <a:rPr lang="en-US" sz="1400" dirty="0" err="1" smtClean="0">
                          <a:solidFill>
                            <a:schemeClr val="tx1"/>
                          </a:solidFill>
                        </a:rPr>
                        <a:t>Liljenquist</a:t>
                      </a:r>
                      <a:r>
                        <a:rPr lang="en-US" sz="1400" dirty="0" smtClean="0">
                          <a:solidFill>
                            <a:schemeClr val="tx1"/>
                          </a:solidFill>
                        </a:rPr>
                        <a:t> (2015,</a:t>
                      </a:r>
                      <a:r>
                        <a:rPr lang="en-US" sz="1400" baseline="0" dirty="0" smtClean="0">
                          <a:solidFill>
                            <a:schemeClr val="tx1"/>
                          </a:solidFill>
                        </a:rPr>
                        <a:t> p. 38)</a:t>
                      </a:r>
                      <a:endParaRPr lang="en-US" dirty="0">
                        <a:solidFill>
                          <a:schemeClr val="tx1"/>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751840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0" y="76200"/>
            <a:ext cx="7772400" cy="1066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i="0" u="none" strike="noStrike" cap="none" baseline="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Negotiation and Emotions</a:t>
            </a:r>
            <a:r>
              <a:rPr lang="en-US" sz="4400" b="1" i="0" u="none" strike="noStrike" cap="none"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 </a:t>
            </a:r>
            <a:br>
              <a:rPr lang="en-US" sz="4400" b="1" i="0" u="none" strike="noStrike" cap="none"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br>
            <a:r>
              <a:rPr lang="en-US" dirty="0" err="1" smtClean="0">
                <a:solidFill>
                  <a:srgbClr val="7A0019"/>
                </a:solidFill>
                <a:latin typeface="Times New Roman" panose="02020603050405020304" pitchFamily="18" charset="0"/>
                <a:cs typeface="Times New Roman" panose="02020603050405020304" pitchFamily="18" charset="0"/>
              </a:rPr>
              <a:t>Olekalns</a:t>
            </a:r>
            <a:r>
              <a:rPr lang="en-US" dirty="0" smtClean="0">
                <a:solidFill>
                  <a:srgbClr val="7A0019"/>
                </a:solidFill>
                <a:latin typeface="Times New Roman" panose="02020603050405020304" pitchFamily="18" charset="0"/>
                <a:cs typeface="Times New Roman" panose="02020603050405020304" pitchFamily="18" charset="0"/>
              </a:rPr>
              <a:t> and </a:t>
            </a:r>
            <a:r>
              <a:rPr lang="en-US" dirty="0" err="1" smtClean="0">
                <a:solidFill>
                  <a:srgbClr val="7A0019"/>
                </a:solidFill>
                <a:latin typeface="Times New Roman" panose="02020603050405020304" pitchFamily="18" charset="0"/>
                <a:cs typeface="Times New Roman" panose="02020603050405020304" pitchFamily="18" charset="0"/>
              </a:rPr>
              <a:t>Druckman</a:t>
            </a:r>
            <a:r>
              <a:rPr lang="en-US" dirty="0" smtClean="0">
                <a:solidFill>
                  <a:srgbClr val="7A0019"/>
                </a:solidFill>
                <a:latin typeface="Times New Roman" panose="02020603050405020304" pitchFamily="18" charset="0"/>
                <a:cs typeface="Times New Roman" panose="02020603050405020304" pitchFamily="18" charset="0"/>
              </a:rPr>
              <a:t>, 2014</a:t>
            </a:r>
            <a:endParaRPr sz="4400" b="0" i="0" u="none" strike="noStrike" cap="none" baseline="0" dirty="0">
              <a:solidFill>
                <a:srgbClr val="7A0019"/>
              </a:solidFill>
              <a:latin typeface="Times New Roman" panose="02020603050405020304" pitchFamily="18" charset="0"/>
              <a:cs typeface="Times New Roman" panose="02020603050405020304" pitchFamily="18" charset="0"/>
              <a:sym typeface="Arial"/>
            </a:endParaRPr>
          </a:p>
        </p:txBody>
      </p:sp>
      <p:sp>
        <p:nvSpPr>
          <p:cNvPr id="109" name="Shape 109"/>
          <p:cNvSpPr txBox="1">
            <a:spLocks noGrp="1"/>
          </p:cNvSpPr>
          <p:nvPr>
            <p:ph type="body" idx="1"/>
          </p:nvPr>
        </p:nvSpPr>
        <p:spPr>
          <a:xfrm>
            <a:off x="152400" y="990600"/>
            <a:ext cx="8839200" cy="47243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Emotional expressions that influence the course of negotiation.</a:t>
            </a:r>
          </a:p>
          <a:p>
            <a:pPr marL="203200" marR="0" lvl="0" indent="0" algn="ctr" rtl="0">
              <a:spcBef>
                <a:spcPts val="0"/>
              </a:spcBef>
              <a:spcAft>
                <a:spcPts val="0"/>
              </a:spcAft>
              <a:buClr>
                <a:srgbClr val="7A0019"/>
              </a:buClr>
              <a:buNone/>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Emotions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0" lvl="0" algn="l" rtl="0">
              <a:spcBef>
                <a:spcPts val="0"/>
              </a:spcBef>
              <a:spcAft>
                <a:spcPts val="0"/>
              </a:spcAft>
              <a:buClr>
                <a:srgbClr val="7A0019"/>
              </a:buClr>
              <a:buFont typeface="Courier New" panose="02070309020205020404" pitchFamily="49" charset="0"/>
              <a:buChar char="o"/>
            </a:pP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Anger – elicits</a:t>
            </a:r>
            <a:r>
              <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lager concessions, and effective with time constraints.</a:t>
            </a:r>
            <a:endParaRPr lang="en-US" sz="2400" dirty="0">
              <a:solidFill>
                <a:schemeClr val="dk1"/>
              </a:solidFill>
              <a:latin typeface="Times New Roman" panose="02020603050405020304" pitchFamily="18" charset="0"/>
              <a:cs typeface="Times New Roman" panose="02020603050405020304" pitchFamily="18" charset="0"/>
            </a:endParaRPr>
          </a:p>
          <a:p>
            <a:pPr marR="0" lvl="0" algn="l" rtl="0">
              <a:spcBef>
                <a:spcPts val="0"/>
              </a:spcBef>
              <a:spcAft>
                <a:spcPts val="0"/>
              </a:spcAft>
              <a:buClr>
                <a:srgbClr val="7A0019"/>
              </a:buClr>
              <a:buFont typeface="Courier New" panose="02070309020205020404" pitchFamily="49" charset="0"/>
              <a:buChar char="o"/>
            </a:pPr>
            <a:r>
              <a:rPr lang="en-US" sz="2400" dirty="0" smtClean="0">
                <a:solidFill>
                  <a:schemeClr val="dk1"/>
                </a:solidFill>
                <a:latin typeface="Times New Roman" panose="02020603050405020304" pitchFamily="18" charset="0"/>
                <a:cs typeface="Times New Roman" panose="02020603050405020304" pitchFamily="18" charset="0"/>
              </a:rPr>
              <a:t> Disappointment – expressed disappointment triggers guilt, and guilt encourages high level of cooperation.  </a:t>
            </a:r>
          </a:p>
          <a:p>
            <a:pPr marL="203200" marR="0" lvl="0" indent="0" algn="ctr" rtl="0">
              <a:spcBef>
                <a:spcPts val="0"/>
              </a:spcBef>
              <a:spcAft>
                <a:spcPts val="0"/>
              </a:spcAft>
              <a:buClr>
                <a:srgbClr val="7A0019"/>
              </a:buClr>
              <a:buNone/>
            </a:pPr>
            <a:r>
              <a:rPr lang="en-US" sz="2400" b="1" i="0" u="none" strike="noStrike" cap="none"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Positive Emotion</a:t>
            </a:r>
          </a:p>
          <a:p>
            <a:pPr marL="203200" marR="0" lvl="0" indent="0" rtl="0">
              <a:spcBef>
                <a:spcPts val="0"/>
              </a:spcBef>
              <a:spcAft>
                <a:spcPts val="0"/>
              </a:spcAft>
              <a:buClr>
                <a:srgbClr val="7A0019"/>
              </a:buClr>
              <a:buNone/>
            </a:pPr>
            <a:r>
              <a:rPr lang="en-US" sz="2400" dirty="0" smtClean="0">
                <a:solidFill>
                  <a:schemeClr val="dk1"/>
                </a:solidFill>
                <a:latin typeface="Times New Roman" panose="02020603050405020304" pitchFamily="18" charset="0"/>
                <a:cs typeface="Times New Roman" panose="02020603050405020304" pitchFamily="18" charset="0"/>
              </a:rPr>
              <a:t>Positive emotions increase the possibility of reaching an agreement and willingness of interacting in future. </a:t>
            </a:r>
          </a:p>
          <a:p>
            <a:pPr marL="203200" marR="0" lvl="0" indent="0" rtl="0">
              <a:spcBef>
                <a:spcPts val="0"/>
              </a:spcBef>
              <a:spcAft>
                <a:spcPts val="0"/>
              </a:spcAft>
              <a:buClr>
                <a:srgbClr val="7A0019"/>
              </a:buClr>
              <a:buNone/>
            </a:pPr>
            <a:endParaRPr lang="en-US" sz="2400" dirty="0">
              <a:solidFill>
                <a:schemeClr val="dk1"/>
              </a:solidFill>
              <a:latin typeface="Times New Roman" panose="02020603050405020304" pitchFamily="18" charset="0"/>
              <a:cs typeface="Times New Roman" panose="02020603050405020304" pitchFamily="18" charset="0"/>
            </a:endParaRPr>
          </a:p>
          <a:p>
            <a:pPr marR="0" lvl="0" rtl="0">
              <a:spcBef>
                <a:spcPts val="0"/>
              </a:spcBef>
              <a:spcAft>
                <a:spcPts val="0"/>
              </a:spcAft>
              <a:buClr>
                <a:srgbClr val="7A0019"/>
              </a:buClr>
              <a:buFont typeface="Courier New" panose="02070309020205020404" pitchFamily="49" charset="0"/>
              <a:buChar char="o"/>
            </a:pPr>
            <a:r>
              <a:rPr lang="en-US" sz="2400" dirty="0">
                <a:solidFill>
                  <a:schemeClr val="dk1"/>
                </a:solidFill>
                <a:latin typeface="Times New Roman" panose="02020603050405020304" pitchFamily="18" charset="0"/>
                <a:cs typeface="Times New Roman" panose="02020603050405020304" pitchFamily="18" charset="0"/>
              </a:rPr>
              <a:t> </a:t>
            </a:r>
            <a:r>
              <a:rPr lang="en-US" sz="2400" dirty="0" smtClean="0">
                <a:solidFill>
                  <a:schemeClr val="dk1"/>
                </a:solidFill>
                <a:latin typeface="Times New Roman" panose="02020603050405020304" pitchFamily="18" charset="0"/>
                <a:cs typeface="Times New Roman" panose="02020603050405020304" pitchFamily="18" charset="0"/>
              </a:rPr>
              <a:t>Happiness suppressed at winning attracts positive reactions and indicates a desire to protect a counterpart’s feelings.</a:t>
            </a:r>
            <a:endParaRPr sz="24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p:txBody>
      </p:sp>
      <p:sp>
        <p:nvSpPr>
          <p:cNvPr id="110" name="Shape 110"/>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
                                            <p:txEl>
                                              <p:pRg st="0" end="0"/>
                                            </p:txEl>
                                          </p:spTgt>
                                        </p:tgtEl>
                                        <p:attrNameLst>
                                          <p:attrName>style.visibility</p:attrName>
                                        </p:attrNameLst>
                                      </p:cBhvr>
                                      <p:to>
                                        <p:strVal val="visible"/>
                                      </p:to>
                                    </p:set>
                                    <p:anim calcmode="lin" valueType="num">
                                      <p:cBhvr additive="base">
                                        <p:cTn id="13"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
                                            <p:txEl>
                                              <p:pRg st="1" end="1"/>
                                            </p:txEl>
                                          </p:spTgt>
                                        </p:tgtEl>
                                        <p:attrNameLst>
                                          <p:attrName>style.visibility</p:attrName>
                                        </p:attrNameLst>
                                      </p:cBhvr>
                                      <p:to>
                                        <p:strVal val="visible"/>
                                      </p:to>
                                    </p:set>
                                    <p:anim calcmode="lin" valueType="num">
                                      <p:cBhvr additive="base">
                                        <p:cTn id="19"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
                                            <p:txEl>
                                              <p:pRg st="2" end="2"/>
                                            </p:txEl>
                                          </p:spTgt>
                                        </p:tgtEl>
                                        <p:attrNameLst>
                                          <p:attrName>style.visibility</p:attrName>
                                        </p:attrNameLst>
                                      </p:cBhvr>
                                      <p:to>
                                        <p:strVal val="visible"/>
                                      </p:to>
                                    </p:set>
                                    <p:anim calcmode="lin" valueType="num">
                                      <p:cBhvr additive="base">
                                        <p:cTn id="25"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
                                            <p:txEl>
                                              <p:pRg st="3" end="3"/>
                                            </p:txEl>
                                          </p:spTgt>
                                        </p:tgtEl>
                                        <p:attrNameLst>
                                          <p:attrName>style.visibility</p:attrName>
                                        </p:attrNameLst>
                                      </p:cBhvr>
                                      <p:to>
                                        <p:strVal val="visible"/>
                                      </p:to>
                                    </p:set>
                                    <p:anim calcmode="lin" valueType="num">
                                      <p:cBhvr additive="base">
                                        <p:cTn id="31"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xEl>
                                              <p:pRg st="4" end="4"/>
                                            </p:txEl>
                                          </p:spTgt>
                                        </p:tgtEl>
                                        <p:attrNameLst>
                                          <p:attrName>style.visibility</p:attrName>
                                        </p:attrNameLst>
                                      </p:cBhvr>
                                      <p:to>
                                        <p:strVal val="visible"/>
                                      </p:to>
                                    </p:set>
                                    <p:anim calcmode="lin" valueType="num">
                                      <p:cBhvr additive="base">
                                        <p:cTn id="37"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
                                            <p:txEl>
                                              <p:pRg st="5" end="5"/>
                                            </p:txEl>
                                          </p:spTgt>
                                        </p:tgtEl>
                                        <p:attrNameLst>
                                          <p:attrName>style.visibility</p:attrName>
                                        </p:attrNameLst>
                                      </p:cBhvr>
                                      <p:to>
                                        <p:strVal val="visible"/>
                                      </p:to>
                                    </p:set>
                                    <p:anim calcmode="lin" valueType="num">
                                      <p:cBhvr additive="base">
                                        <p:cTn id="43"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9">
                                            <p:txEl>
                                              <p:pRg st="7" end="7"/>
                                            </p:txEl>
                                          </p:spTgt>
                                        </p:tgtEl>
                                        <p:attrNameLst>
                                          <p:attrName>style.visibility</p:attrName>
                                        </p:attrNameLst>
                                      </p:cBhvr>
                                      <p:to>
                                        <p:strVal val="visible"/>
                                      </p:to>
                                    </p:set>
                                    <p:anim calcmode="lin" valueType="num">
                                      <p:cBhvr additive="base">
                                        <p:cTn id="49" dur="500" fill="hold"/>
                                        <p:tgtEl>
                                          <p:spTgt spid="10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0"/>
            <a:ext cx="7772400" cy="685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dirty="0" smtClean="0">
                <a:solidFill>
                  <a:srgbClr val="7A001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to</a:t>
            </a:r>
            <a:r>
              <a:rPr lang="en-US" sz="4400" b="1" i="0" u="none" strike="noStrike" cap="none" baseline="0" dirty="0" smtClean="0">
                <a:solidFill>
                  <a:srgbClr val="7A001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 use Anger</a:t>
            </a:r>
            <a:endParaRPr sz="4400" b="1" i="0" u="none" strike="noStrike" cap="none" baseline="0" dirty="0">
              <a:solidFill>
                <a:srgbClr val="7A001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17" name="Shape 117"/>
          <p:cNvSpPr txBox="1">
            <a:spLocks noGrp="1"/>
          </p:cNvSpPr>
          <p:nvPr>
            <p:ph type="body" idx="1"/>
          </p:nvPr>
        </p:nvSpPr>
        <p:spPr>
          <a:xfrm>
            <a:off x="457200" y="762000"/>
            <a:ext cx="8382000" cy="4952999"/>
          </a:xfrm>
          <a:prstGeom prst="rect">
            <a:avLst/>
          </a:prstGeom>
          <a:noFill/>
          <a:ln>
            <a:noFill/>
          </a:ln>
        </p:spPr>
        <p:txBody>
          <a:bodyPr lIns="91425" tIns="45700" rIns="91425" bIns="45700" anchor="t" anchorCtr="0">
            <a:noAutofit/>
          </a:bodyPr>
          <a:lstStyle/>
          <a:p>
            <a:pPr>
              <a:spcBef>
                <a:spcPts val="0"/>
              </a:spcBef>
              <a:buFont typeface="Wingdings" panose="05000000000000000000" pitchFamily="2" charset="2"/>
              <a:buChar char="q"/>
            </a:pPr>
            <a:r>
              <a:rPr lang="en-US" sz="3200" dirty="0" smtClean="0">
                <a:solidFill>
                  <a:schemeClr val="dk1"/>
                </a:solidFill>
                <a:latin typeface="Times New Roman" panose="02020603050405020304" pitchFamily="18" charset="0"/>
                <a:cs typeface="Times New Roman" panose="02020603050405020304" pitchFamily="18" charset="0"/>
              </a:rPr>
              <a:t>Positive when conflicts concern faculty/student’s </a:t>
            </a:r>
            <a:r>
              <a:rPr lang="en-US" sz="3200" b="1" i="1" dirty="0" smtClean="0">
                <a:solidFill>
                  <a:schemeClr val="dk1"/>
                </a:solidFill>
                <a:latin typeface="Times New Roman" panose="02020603050405020304" pitchFamily="18" charset="0"/>
                <a:cs typeface="Times New Roman" panose="02020603050405020304" pitchFamily="18" charset="0"/>
              </a:rPr>
              <a:t>INTEREST</a:t>
            </a:r>
          </a:p>
          <a:p>
            <a:pPr marR="0" lvl="0" algn="l" rtl="0">
              <a:spcBef>
                <a:spcPts val="0"/>
              </a:spcBef>
              <a:spcAft>
                <a:spcPts val="0"/>
              </a:spcAft>
              <a:buClr>
                <a:srgbClr val="7A0019"/>
              </a:buClr>
              <a:buFont typeface="Wingdings" panose="05000000000000000000" pitchFamily="2" charset="2"/>
              <a:buChar char="q"/>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Positive when disputes concern </a:t>
            </a:r>
            <a:r>
              <a:rPr lang="en-US" sz="32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VALUE</a:t>
            </a:r>
          </a:p>
          <a:p>
            <a:pPr marL="342900" marR="0" lvl="0" indent="-139700" algn="l" rtl="0">
              <a:spcBef>
                <a:spcPts val="0"/>
              </a:spcBef>
              <a:spcAft>
                <a:spcPts val="0"/>
              </a:spcAft>
              <a:buClr>
                <a:srgbClr val="7A0019"/>
              </a:buClr>
              <a:buFont typeface="Arial"/>
              <a:buNone/>
            </a:pPr>
            <a:endParaRPr sz="3200" b="0" i="0" u="none" strike="noStrike" cap="none" baseline="0" dirty="0">
              <a:solidFill>
                <a:schemeClr val="dk1"/>
              </a:solidFill>
              <a:latin typeface="Arial"/>
              <a:ea typeface="Arial"/>
              <a:cs typeface="Arial"/>
              <a:sym typeface="Arial"/>
            </a:endParaRPr>
          </a:p>
        </p:txBody>
      </p:sp>
      <p:sp>
        <p:nvSpPr>
          <p:cNvPr id="118" name="Shape 118"/>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20418"/>
            <a:ext cx="7772400" cy="319458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
                                            <p:txEl>
                                              <p:pRg st="0" end="0"/>
                                            </p:txEl>
                                          </p:spTgt>
                                        </p:tgtEl>
                                        <p:attrNameLst>
                                          <p:attrName>style.visibility</p:attrName>
                                        </p:attrNameLst>
                                      </p:cBhvr>
                                      <p:to>
                                        <p:strVal val="visible"/>
                                      </p:to>
                                    </p:set>
                                    <p:anim calcmode="lin" valueType="num">
                                      <p:cBhvr additive="base">
                                        <p:cTn id="19"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
                                            <p:txEl>
                                              <p:pRg st="1" end="1"/>
                                            </p:txEl>
                                          </p:spTgt>
                                        </p:tgtEl>
                                        <p:attrNameLst>
                                          <p:attrName>style.visibility</p:attrName>
                                        </p:attrNameLst>
                                      </p:cBhvr>
                                      <p:to>
                                        <p:strVal val="visible"/>
                                      </p:to>
                                    </p:set>
                                    <p:anim calcmode="lin" valueType="num">
                                      <p:cBhvr additive="base">
                                        <p:cTn id="25" dur="500" fill="hold"/>
                                        <p:tgtEl>
                                          <p:spTgt spid="11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76200"/>
            <a:ext cx="7772400" cy="609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i="0" u="none" strike="noStrike" cap="none" baseline="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Other Things</a:t>
            </a:r>
            <a:r>
              <a:rPr lang="en-US" sz="4400" b="1" i="0" u="none" strike="noStrike" cap="none"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 to Note</a:t>
            </a:r>
            <a:endParaRPr sz="4400" b="1" i="0" u="none" strike="noStrike" cap="none" baseline="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25" name="Shape 125"/>
          <p:cNvSpPr txBox="1">
            <a:spLocks noGrp="1"/>
          </p:cNvSpPr>
          <p:nvPr>
            <p:ph type="body" idx="1"/>
          </p:nvPr>
        </p:nvSpPr>
        <p:spPr>
          <a:xfrm>
            <a:off x="152400" y="685800"/>
            <a:ext cx="8915400" cy="5257800"/>
          </a:xfrm>
          <a:prstGeom prst="rect">
            <a:avLst/>
          </a:prstGeom>
          <a:noFill/>
          <a:ln>
            <a:noFill/>
          </a:ln>
        </p:spPr>
        <p:txBody>
          <a:bodyPr lIns="91425" tIns="45700" rIns="91425" bIns="45700" anchor="t" anchorCtr="0">
            <a:noAutofit/>
          </a:bodyPr>
          <a:lstStyle/>
          <a:p>
            <a:pPr marR="0" lvl="0" algn="l" rtl="0">
              <a:lnSpc>
                <a:spcPct val="150000"/>
              </a:lnSpc>
              <a:spcBef>
                <a:spcPts val="0"/>
              </a:spcBef>
              <a:spcAft>
                <a:spcPts val="0"/>
              </a:spcAft>
              <a:buClr>
                <a:srgbClr val="7A0019"/>
              </a:buClr>
              <a:buFont typeface="Wingdings" panose="05000000000000000000" pitchFamily="2" charset="2"/>
              <a:buChar char="v"/>
            </a:pPr>
            <a:r>
              <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Faculties priorities, preferences, skills/knowledge</a:t>
            </a:r>
            <a:r>
              <a:rPr lang="en-US" sz="22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relating to </a:t>
            </a:r>
            <a:r>
              <a:rPr lang="en-US" sz="2200" b="0" i="0" u="none" strike="noStrike" cap="none" dirty="0" err="1" smtClean="0">
                <a:solidFill>
                  <a:schemeClr val="dk1"/>
                </a:solidFill>
                <a:latin typeface="Times New Roman" panose="02020603050405020304" pitchFamily="18" charset="0"/>
                <a:cs typeface="Times New Roman" panose="02020603050405020304" pitchFamily="18" charset="0"/>
                <a:sym typeface="Arial"/>
              </a:rPr>
              <a:t>eLTech</a:t>
            </a:r>
            <a:r>
              <a:rPr lang="en-US" sz="22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R="0" lvl="0" algn="l" rtl="0">
              <a:lnSpc>
                <a:spcPct val="150000"/>
              </a:lnSpc>
              <a:spcBef>
                <a:spcPts val="0"/>
              </a:spcBef>
              <a:spcAft>
                <a:spcPts val="0"/>
              </a:spcAft>
              <a:buClr>
                <a:srgbClr val="7A0019"/>
              </a:buClr>
              <a:buFont typeface="Wingdings" panose="05000000000000000000" pitchFamily="2" charset="2"/>
              <a:buChar char="v"/>
            </a:pPr>
            <a:r>
              <a:rPr lang="en-US" sz="2200" dirty="0" smtClean="0">
                <a:solidFill>
                  <a:schemeClr val="dk1"/>
                </a:solidFill>
                <a:latin typeface="Times New Roman" panose="02020603050405020304" pitchFamily="18" charset="0"/>
                <a:cs typeface="Times New Roman" panose="02020603050405020304" pitchFamily="18" charset="0"/>
              </a:rPr>
              <a:t>Emotions facilitate social bonding.</a:t>
            </a:r>
          </a:p>
          <a:p>
            <a:pPr marR="0" lvl="0" algn="l" rtl="0">
              <a:lnSpc>
                <a:spcPct val="150000"/>
              </a:lnSpc>
              <a:spcBef>
                <a:spcPts val="0"/>
              </a:spcBef>
              <a:spcAft>
                <a:spcPts val="0"/>
              </a:spcAft>
              <a:buClr>
                <a:srgbClr val="7A0019"/>
              </a:buClr>
              <a:buFont typeface="Wingdings" panose="05000000000000000000" pitchFamily="2" charset="2"/>
              <a:buChar char="v"/>
            </a:pPr>
            <a:r>
              <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Expression of positive emotions build trust.</a:t>
            </a:r>
          </a:p>
          <a:p>
            <a:pPr marR="0" lvl="0" algn="l" rtl="0">
              <a:lnSpc>
                <a:spcPct val="150000"/>
              </a:lnSpc>
              <a:spcBef>
                <a:spcPts val="0"/>
              </a:spcBef>
              <a:spcAft>
                <a:spcPts val="0"/>
              </a:spcAft>
              <a:buClr>
                <a:srgbClr val="7A0019"/>
              </a:buClr>
              <a:buFont typeface="Wingdings" panose="05000000000000000000" pitchFamily="2" charset="2"/>
              <a:buChar char="v"/>
            </a:pPr>
            <a:r>
              <a:rPr lang="en-US" sz="2200" dirty="0" smtClean="0">
                <a:solidFill>
                  <a:schemeClr val="dk1"/>
                </a:solidFill>
                <a:latin typeface="Times New Roman" panose="02020603050405020304" pitchFamily="18" charset="0"/>
                <a:cs typeface="Times New Roman" panose="02020603050405020304" pitchFamily="18" charset="0"/>
              </a:rPr>
              <a:t>Strategically expressed anger reduces trust and elicit higher demands, while authentic anger increases perceived toughness and elicit lower anger.</a:t>
            </a:r>
          </a:p>
          <a:p>
            <a:pPr marR="0" lvl="0" algn="l" rtl="0">
              <a:lnSpc>
                <a:spcPct val="150000"/>
              </a:lnSpc>
              <a:spcBef>
                <a:spcPts val="0"/>
              </a:spcBef>
              <a:spcAft>
                <a:spcPts val="0"/>
              </a:spcAft>
              <a:buClr>
                <a:srgbClr val="7A0019"/>
              </a:buClr>
              <a:buFont typeface="Wingdings" panose="05000000000000000000" pitchFamily="2" charset="2"/>
              <a:buChar char="v"/>
            </a:pPr>
            <a:r>
              <a:rPr lang="en-US" sz="2200" dirty="0" smtClean="0">
                <a:solidFill>
                  <a:schemeClr val="dk1"/>
                </a:solidFill>
                <a:latin typeface="Times New Roman" panose="02020603050405020304" pitchFamily="18" charset="0"/>
                <a:cs typeface="Times New Roman" panose="02020603050405020304" pitchFamily="18" charset="0"/>
              </a:rPr>
              <a:t>Low power negotiator process information in greater details and are more responsive to emotional displays. </a:t>
            </a:r>
          </a:p>
          <a:p>
            <a:pPr marR="0" lvl="0" algn="l" rtl="0">
              <a:lnSpc>
                <a:spcPct val="150000"/>
              </a:lnSpc>
              <a:spcBef>
                <a:spcPts val="0"/>
              </a:spcBef>
              <a:spcAft>
                <a:spcPts val="0"/>
              </a:spcAft>
              <a:buClr>
                <a:srgbClr val="7A0019"/>
              </a:buClr>
              <a:buFont typeface="Wingdings" panose="05000000000000000000" pitchFamily="2" charset="2"/>
              <a:buChar char="v"/>
            </a:pPr>
            <a:r>
              <a:rPr lang="en-US" sz="2200" dirty="0" smtClean="0">
                <a:solidFill>
                  <a:srgbClr val="FF0000"/>
                </a:solidFill>
                <a:latin typeface="Times New Roman" panose="02020603050405020304" pitchFamily="18" charset="0"/>
                <a:cs typeface="Times New Roman" panose="02020603050405020304" pitchFamily="18" charset="0"/>
              </a:rPr>
              <a:t>(Are the faculties low or higher negotiators?)</a:t>
            </a:r>
          </a:p>
        </p:txBody>
      </p:sp>
      <p:sp>
        <p:nvSpPr>
          <p:cNvPr id="126" name="Shape 126"/>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fill="hold"/>
                                        <p:tgtEl>
                                          <p:spTgt spid="124"/>
                                        </p:tgtEl>
                                        <p:attrNameLst>
                                          <p:attrName>ppt_x</p:attrName>
                                        </p:attrNameLst>
                                      </p:cBhvr>
                                      <p:tavLst>
                                        <p:tav tm="0">
                                          <p:val>
                                            <p:strVal val="#ppt_x"/>
                                          </p:val>
                                        </p:tav>
                                        <p:tav tm="100000">
                                          <p:val>
                                            <p:strVal val="#ppt_x"/>
                                          </p:val>
                                        </p:tav>
                                      </p:tavLst>
                                    </p:anim>
                                    <p:anim calcmode="lin" valueType="num">
                                      <p:cBhvr additive="base">
                                        <p:cTn id="8"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xEl>
                                              <p:pRg st="0" end="0"/>
                                            </p:txEl>
                                          </p:spTgt>
                                        </p:tgtEl>
                                        <p:attrNameLst>
                                          <p:attrName>style.visibility</p:attrName>
                                        </p:attrNameLst>
                                      </p:cBhvr>
                                      <p:to>
                                        <p:strVal val="visible"/>
                                      </p:to>
                                    </p:set>
                                    <p:anim calcmode="lin" valueType="num">
                                      <p:cBhvr additive="base">
                                        <p:cTn id="13"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5">
                                            <p:txEl>
                                              <p:pRg st="1" end="1"/>
                                            </p:txEl>
                                          </p:spTgt>
                                        </p:tgtEl>
                                        <p:attrNameLst>
                                          <p:attrName>style.visibility</p:attrName>
                                        </p:attrNameLst>
                                      </p:cBhvr>
                                      <p:to>
                                        <p:strVal val="visible"/>
                                      </p:to>
                                    </p:set>
                                    <p:anim calcmode="lin" valueType="num">
                                      <p:cBhvr additive="base">
                                        <p:cTn id="19"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5">
                                            <p:txEl>
                                              <p:pRg st="2" end="2"/>
                                            </p:txEl>
                                          </p:spTgt>
                                        </p:tgtEl>
                                        <p:attrNameLst>
                                          <p:attrName>style.visibility</p:attrName>
                                        </p:attrNameLst>
                                      </p:cBhvr>
                                      <p:to>
                                        <p:strVal val="visible"/>
                                      </p:to>
                                    </p:set>
                                    <p:anim calcmode="lin" valueType="num">
                                      <p:cBhvr additive="base">
                                        <p:cTn id="25"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5">
                                            <p:txEl>
                                              <p:pRg st="3" end="3"/>
                                            </p:txEl>
                                          </p:spTgt>
                                        </p:tgtEl>
                                        <p:attrNameLst>
                                          <p:attrName>style.visibility</p:attrName>
                                        </p:attrNameLst>
                                      </p:cBhvr>
                                      <p:to>
                                        <p:strVal val="visible"/>
                                      </p:to>
                                    </p:set>
                                    <p:anim calcmode="lin" valueType="num">
                                      <p:cBhvr additive="base">
                                        <p:cTn id="31" dur="500" fill="hold"/>
                                        <p:tgtEl>
                                          <p:spTgt spid="1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5">
                                            <p:txEl>
                                              <p:pRg st="4" end="4"/>
                                            </p:txEl>
                                          </p:spTgt>
                                        </p:tgtEl>
                                        <p:attrNameLst>
                                          <p:attrName>style.visibility</p:attrName>
                                        </p:attrNameLst>
                                      </p:cBhvr>
                                      <p:to>
                                        <p:strVal val="visible"/>
                                      </p:to>
                                    </p:set>
                                    <p:anim calcmode="lin" valueType="num">
                                      <p:cBhvr additive="base">
                                        <p:cTn id="37" dur="500" fill="hold"/>
                                        <p:tgtEl>
                                          <p:spTgt spid="12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5">
                                            <p:txEl>
                                              <p:pRg st="5" end="5"/>
                                            </p:txEl>
                                          </p:spTgt>
                                        </p:tgtEl>
                                        <p:attrNameLst>
                                          <p:attrName>style.visibility</p:attrName>
                                        </p:attrNameLst>
                                      </p:cBhvr>
                                      <p:to>
                                        <p:strVal val="visible"/>
                                      </p:to>
                                    </p:set>
                                    <p:anim calcmode="lin" valueType="num">
                                      <p:cBhvr additive="base">
                                        <p:cTn id="43" dur="500" fill="hold"/>
                                        <p:tgtEl>
                                          <p:spTgt spid="12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85800" y="76200"/>
            <a:ext cx="7772400" cy="68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i="0" u="none" strike="noStrike" cap="none"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Summary </a:t>
            </a:r>
            <a:endParaRPr sz="4400" b="1" i="0" u="none" strike="noStrike" cap="none" baseline="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33" name="Shape 133"/>
          <p:cNvSpPr txBox="1">
            <a:spLocks noGrp="1"/>
          </p:cNvSpPr>
          <p:nvPr>
            <p:ph type="body" idx="1"/>
          </p:nvPr>
        </p:nvSpPr>
        <p:spPr>
          <a:xfrm>
            <a:off x="152400" y="762000"/>
            <a:ext cx="8763000" cy="5181600"/>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When dealing with faculties and their resistance to eLearning Technologies,</a:t>
            </a:r>
            <a:r>
              <a:rPr lang="en-US" sz="32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you should:</a:t>
            </a:r>
            <a:endPar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rgbClr val="7A0019"/>
              </a:buClr>
              <a:buFont typeface="Wingdings" panose="05000000000000000000" pitchFamily="2" charset="2"/>
              <a:buChar char="q"/>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Know and understand their abilities.</a:t>
            </a:r>
          </a:p>
          <a:p>
            <a:pPr marR="0" lvl="0" algn="l" rtl="0">
              <a:spcBef>
                <a:spcPts val="0"/>
              </a:spcBef>
              <a:spcAft>
                <a:spcPts val="0"/>
              </a:spcAft>
              <a:buClr>
                <a:srgbClr val="7A0019"/>
              </a:buClr>
              <a:buFont typeface="Wingdings" panose="05000000000000000000" pitchFamily="2" charset="2"/>
              <a:buChar char="q"/>
            </a:pPr>
            <a:r>
              <a:rPr lang="en-US" sz="3200" dirty="0" smtClean="0">
                <a:solidFill>
                  <a:schemeClr val="dk1"/>
                </a:solidFill>
                <a:latin typeface="Times New Roman" panose="02020603050405020304" pitchFamily="18" charset="0"/>
                <a:cs typeface="Times New Roman" panose="02020603050405020304" pitchFamily="18" charset="0"/>
              </a:rPr>
              <a:t>Be aware of each faculty’s (if possible) level or stage of resistance.</a:t>
            </a:r>
          </a:p>
          <a:p>
            <a:pPr marR="0" lvl="0" algn="l" rtl="0">
              <a:spcBef>
                <a:spcPts val="0"/>
              </a:spcBef>
              <a:spcAft>
                <a:spcPts val="0"/>
              </a:spcAft>
              <a:buClr>
                <a:srgbClr val="7A0019"/>
              </a:buClr>
              <a:buFont typeface="Wingdings" panose="05000000000000000000" pitchFamily="2" charset="2"/>
              <a:buChar char="q"/>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Negotiate with them with an open</a:t>
            </a:r>
            <a:r>
              <a:rPr lang="en-US" sz="32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mind.</a:t>
            </a:r>
          </a:p>
          <a:p>
            <a:pPr marR="0" lvl="0" algn="l" rtl="0">
              <a:spcBef>
                <a:spcPts val="0"/>
              </a:spcBef>
              <a:spcAft>
                <a:spcPts val="0"/>
              </a:spcAft>
              <a:buClr>
                <a:srgbClr val="7A0019"/>
              </a:buClr>
              <a:buFont typeface="Wingdings" panose="05000000000000000000" pitchFamily="2" charset="2"/>
              <a:buChar char="q"/>
            </a:pPr>
            <a:r>
              <a:rPr lang="en-US" sz="3200" baseline="0" dirty="0" smtClean="0">
                <a:solidFill>
                  <a:schemeClr val="dk1"/>
                </a:solidFill>
                <a:latin typeface="Times New Roman" panose="02020603050405020304" pitchFamily="18" charset="0"/>
                <a:cs typeface="Times New Roman" panose="02020603050405020304" pitchFamily="18" charset="0"/>
              </a:rPr>
              <a:t>Apply</a:t>
            </a:r>
            <a:r>
              <a:rPr lang="en-US" sz="3200" dirty="0" smtClean="0">
                <a:solidFill>
                  <a:schemeClr val="dk1"/>
                </a:solidFill>
                <a:latin typeface="Times New Roman" panose="02020603050405020304" pitchFamily="18" charset="0"/>
                <a:cs typeface="Times New Roman" panose="02020603050405020304" pitchFamily="18" charset="0"/>
              </a:rPr>
              <a:t> your emotions strategically during discussion.</a:t>
            </a:r>
          </a:p>
          <a:p>
            <a:pPr marR="0" lvl="0" algn="l" rtl="0">
              <a:spcBef>
                <a:spcPts val="0"/>
              </a:spcBef>
              <a:spcAft>
                <a:spcPts val="0"/>
              </a:spcAft>
              <a:buClr>
                <a:srgbClr val="7A0019"/>
              </a:buClr>
              <a:buFont typeface="Wingdings" panose="05000000000000000000" pitchFamily="2" charset="2"/>
              <a:buChar char="q"/>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Be willing to provide assistance when needed.</a:t>
            </a:r>
          </a:p>
          <a:p>
            <a:pPr marR="0" lvl="0" algn="l" rtl="0">
              <a:spcBef>
                <a:spcPts val="0"/>
              </a:spcBef>
              <a:spcAft>
                <a:spcPts val="0"/>
              </a:spcAft>
              <a:buClr>
                <a:srgbClr val="7A0019"/>
              </a:buClr>
              <a:buFont typeface="Wingdings" panose="05000000000000000000" pitchFamily="2" charset="2"/>
              <a:buChar char="q"/>
            </a:pPr>
            <a:r>
              <a:rPr lang="en-US" sz="3200" dirty="0" smtClean="0">
                <a:solidFill>
                  <a:schemeClr val="dk1"/>
                </a:solidFill>
                <a:latin typeface="Times New Roman" panose="02020603050405020304" pitchFamily="18" charset="0"/>
                <a:cs typeface="Times New Roman" panose="02020603050405020304" pitchFamily="18" charset="0"/>
              </a:rPr>
              <a:t>They are as worried as you are.</a:t>
            </a:r>
            <a:endParaRPr sz="32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p:txBody>
      </p:sp>
      <p:sp>
        <p:nvSpPr>
          <p:cNvPr id="134" name="Shape 134"/>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
                                            <p:txEl>
                                              <p:pRg st="0" end="0"/>
                                            </p:txEl>
                                          </p:spTgt>
                                        </p:tgtEl>
                                        <p:attrNameLst>
                                          <p:attrName>style.visibility</p:attrName>
                                        </p:attrNameLst>
                                      </p:cBhvr>
                                      <p:to>
                                        <p:strVal val="visible"/>
                                      </p:to>
                                    </p:set>
                                    <p:anim calcmode="lin" valueType="num">
                                      <p:cBhvr additive="base">
                                        <p:cTn id="13"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
                                            <p:txEl>
                                              <p:pRg st="1" end="1"/>
                                            </p:txEl>
                                          </p:spTgt>
                                        </p:tgtEl>
                                        <p:attrNameLst>
                                          <p:attrName>style.visibility</p:attrName>
                                        </p:attrNameLst>
                                      </p:cBhvr>
                                      <p:to>
                                        <p:strVal val="visible"/>
                                      </p:to>
                                    </p:set>
                                    <p:anim calcmode="lin" valueType="num">
                                      <p:cBhvr additive="base">
                                        <p:cTn id="19"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
                                            <p:txEl>
                                              <p:pRg st="2" end="2"/>
                                            </p:txEl>
                                          </p:spTgt>
                                        </p:tgtEl>
                                        <p:attrNameLst>
                                          <p:attrName>style.visibility</p:attrName>
                                        </p:attrNameLst>
                                      </p:cBhvr>
                                      <p:to>
                                        <p:strVal val="visible"/>
                                      </p:to>
                                    </p:set>
                                    <p:anim calcmode="lin" valueType="num">
                                      <p:cBhvr additive="base">
                                        <p:cTn id="25"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
                                            <p:txEl>
                                              <p:pRg st="3" end="3"/>
                                            </p:txEl>
                                          </p:spTgt>
                                        </p:tgtEl>
                                        <p:attrNameLst>
                                          <p:attrName>style.visibility</p:attrName>
                                        </p:attrNameLst>
                                      </p:cBhvr>
                                      <p:to>
                                        <p:strVal val="visible"/>
                                      </p:to>
                                    </p:set>
                                    <p:anim calcmode="lin" valueType="num">
                                      <p:cBhvr additive="base">
                                        <p:cTn id="31" dur="500" fill="hold"/>
                                        <p:tgtEl>
                                          <p:spTgt spid="13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
                                            <p:txEl>
                                              <p:pRg st="4" end="4"/>
                                            </p:txEl>
                                          </p:spTgt>
                                        </p:tgtEl>
                                        <p:attrNameLst>
                                          <p:attrName>style.visibility</p:attrName>
                                        </p:attrNameLst>
                                      </p:cBhvr>
                                      <p:to>
                                        <p:strVal val="visible"/>
                                      </p:to>
                                    </p:set>
                                    <p:anim calcmode="lin" valueType="num">
                                      <p:cBhvr additive="base">
                                        <p:cTn id="37" dur="500" fill="hold"/>
                                        <p:tgtEl>
                                          <p:spTgt spid="13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
                                            <p:txEl>
                                              <p:pRg st="5" end="5"/>
                                            </p:txEl>
                                          </p:spTgt>
                                        </p:tgtEl>
                                        <p:attrNameLst>
                                          <p:attrName>style.visibility</p:attrName>
                                        </p:attrNameLst>
                                      </p:cBhvr>
                                      <p:to>
                                        <p:strVal val="visible"/>
                                      </p:to>
                                    </p:set>
                                    <p:anim calcmode="lin" valueType="num">
                                      <p:cBhvr additive="base">
                                        <p:cTn id="43" dur="500" fill="hold"/>
                                        <p:tgtEl>
                                          <p:spTgt spid="13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
                                            <p:txEl>
                                              <p:pRg st="6" end="6"/>
                                            </p:txEl>
                                          </p:spTgt>
                                        </p:tgtEl>
                                        <p:attrNameLst>
                                          <p:attrName>style.visibility</p:attrName>
                                        </p:attrNameLst>
                                      </p:cBhvr>
                                      <p:to>
                                        <p:strVal val="visible"/>
                                      </p:to>
                                    </p:set>
                                    <p:anim calcmode="lin" valueType="num">
                                      <p:cBhvr additive="base">
                                        <p:cTn id="49" dur="500" fill="hold"/>
                                        <p:tgtEl>
                                          <p:spTgt spid="13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85800" y="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6600" b="1" i="0" u="none" strike="noStrike" cap="none" baseline="0" dirty="0" smtClean="0">
                <a:solidFill>
                  <a:srgbClr val="00B050"/>
                </a:solidFill>
                <a:effectLst>
                  <a:outerShdw blurRad="38100" dist="38100" dir="2700000" algn="tl">
                    <a:srgbClr val="000000">
                      <a:alpha val="43137"/>
                    </a:srgbClr>
                  </a:outerShdw>
                </a:effectLst>
                <a:latin typeface="Algerian" panose="04020705040A02060702" pitchFamily="82" charset="0"/>
                <a:sym typeface="Arial"/>
              </a:rPr>
              <a:t>COMMENTS</a:t>
            </a:r>
            <a:endParaRPr sz="6600" b="1" i="0" u="none" strike="noStrike" cap="none" baseline="0" dirty="0">
              <a:solidFill>
                <a:srgbClr val="00B050"/>
              </a:solidFill>
              <a:effectLst>
                <a:outerShdw blurRad="38100" dist="38100" dir="2700000" algn="tl">
                  <a:srgbClr val="000000">
                    <a:alpha val="43137"/>
                  </a:srgbClr>
                </a:outerShdw>
              </a:effectLst>
              <a:latin typeface="Algerian" panose="04020705040A02060702" pitchFamily="82" charset="0"/>
              <a:sym typeface="Arial"/>
            </a:endParaRPr>
          </a:p>
        </p:txBody>
      </p:sp>
      <p:sp>
        <p:nvSpPr>
          <p:cNvPr id="133" name="Shape 133"/>
          <p:cNvSpPr txBox="1">
            <a:spLocks noGrp="1"/>
          </p:cNvSpPr>
          <p:nvPr>
            <p:ph type="body" idx="1"/>
          </p:nvPr>
        </p:nvSpPr>
        <p:spPr>
          <a:xfrm>
            <a:off x="685800" y="1752600"/>
            <a:ext cx="7772400" cy="39623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endParaRPr sz="3200" b="0" i="0" u="none" strike="noStrike" cap="none" baseline="0" dirty="0">
              <a:solidFill>
                <a:schemeClr val="dk1"/>
              </a:solidFill>
              <a:latin typeface="Arial"/>
              <a:ea typeface="Arial"/>
              <a:cs typeface="Arial"/>
              <a:sym typeface="Arial"/>
            </a:endParaRPr>
          </a:p>
        </p:txBody>
      </p:sp>
      <p:sp>
        <p:nvSpPr>
          <p:cNvPr id="134" name="Shape 134"/>
          <p:cNvSpPr txBox="1"/>
          <p:nvPr/>
        </p:nvSpPr>
        <p:spPr>
          <a:xfrm>
            <a:off x="152400" y="6096000"/>
            <a:ext cx="5029199" cy="584100"/>
          </a:xfrm>
          <a:prstGeom prst="rect">
            <a:avLst/>
          </a:prstGeom>
          <a:noFill/>
          <a:ln>
            <a:noFill/>
          </a:ln>
        </p:spPr>
        <p:txBody>
          <a:bodyPr lIns="91425" tIns="45700" rIns="91425" bIns="45700" anchor="t" anchorCtr="0">
            <a:noAutofit/>
          </a:bodyPr>
          <a:lstStyle/>
          <a:p>
            <a:pPr algn="ctr">
              <a:buClr>
                <a:srgbClr val="FFFFFF"/>
              </a:buClr>
              <a:buSzPct val="25000"/>
              <a:buFont typeface="Amarante"/>
              <a:buNone/>
            </a:pPr>
            <a:r>
              <a:rPr lang="en-US" sz="1600" b="1" dirty="0">
                <a:solidFill>
                  <a:srgbClr val="FFFFFF"/>
                </a:solidFill>
                <a:latin typeface="Amarante"/>
                <a:ea typeface="Amarante"/>
                <a:cs typeface="Amarante"/>
                <a:sym typeface="Amarante"/>
              </a:rPr>
              <a:t>Department of Organizational Leadership, Policy, and Development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199"/>
            <a:ext cx="8915400" cy="47244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457200"/>
          </a:xfrm>
        </p:spPr>
        <p:txBody>
          <a:bodyPr/>
          <a:lstStyle/>
          <a:p>
            <a:r>
              <a:rPr lang="en-US" sz="1200" b="1" dirty="0" smtClean="0">
                <a:latin typeface="Times New Roman" panose="02020603050405020304" pitchFamily="18" charset="0"/>
                <a:cs typeface="Times New Roman" panose="02020603050405020304" pitchFamily="18" charset="0"/>
              </a:rPr>
              <a:t>Reference </a:t>
            </a:r>
            <a:endParaRPr lang="en-US" sz="12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0" y="457200"/>
            <a:ext cx="9067800" cy="5486400"/>
          </a:xfrm>
        </p:spPr>
        <p:txBody>
          <a:bodyPr/>
          <a:lstStyle/>
          <a:p>
            <a:pPr marL="0" indent="0">
              <a:lnSpc>
                <a:spcPct val="200000"/>
              </a:lnSpc>
              <a:buNone/>
            </a:pPr>
            <a:r>
              <a:rPr lang="en-US" sz="1200" dirty="0">
                <a:latin typeface="Times New Roman" panose="02020603050405020304" pitchFamily="18" charset="0"/>
                <a:ea typeface="Arial" panose="020B0604020202020204" pitchFamily="34" charset="0"/>
              </a:rPr>
              <a:t>Guy, M. (2013). How do you overcome faculty resistance to technology? Retrieved on 19</a:t>
            </a:r>
            <a:r>
              <a:rPr lang="en-US" sz="1200" baseline="30000" dirty="0">
                <a:latin typeface="Times New Roman" panose="02020603050405020304" pitchFamily="18" charset="0"/>
                <a:ea typeface="Arial" panose="020B0604020202020204" pitchFamily="34" charset="0"/>
              </a:rPr>
              <a:t>th</a:t>
            </a:r>
            <a:r>
              <a:rPr lang="en-US" sz="1200" dirty="0">
                <a:latin typeface="Times New Roman" panose="02020603050405020304" pitchFamily="18" charset="0"/>
                <a:ea typeface="Arial" panose="020B0604020202020204" pitchFamily="34" charset="0"/>
              </a:rPr>
              <a:t> December, 2014 from </a:t>
            </a:r>
            <a:r>
              <a:rPr lang="en-US" sz="1200" u="sng" dirty="0">
                <a:latin typeface="Times New Roman" panose="02020603050405020304" pitchFamily="18" charset="0"/>
                <a:ea typeface="Arial" panose="020B0604020202020204" pitchFamily="34" charset="0"/>
                <a:hlinkClick r:id="rId3"/>
              </a:rPr>
              <a:t>http://elearningtransforms.com/how-do-you-overcome-faculty-resistance-to-technology/</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err="1">
                <a:latin typeface="Times New Roman" panose="02020603050405020304" pitchFamily="18" charset="0"/>
                <a:ea typeface="Arial" panose="020B0604020202020204" pitchFamily="34" charset="0"/>
              </a:rPr>
              <a:t>Haymes</a:t>
            </a:r>
            <a:r>
              <a:rPr lang="en-US" sz="1200" dirty="0">
                <a:latin typeface="Times New Roman" panose="02020603050405020304" pitchFamily="18" charset="0"/>
                <a:ea typeface="Arial" panose="020B0604020202020204" pitchFamily="34" charset="0"/>
              </a:rPr>
              <a:t>, T. (2008). The three-E strategy for overcoming resistance to technological change. </a:t>
            </a:r>
            <a:r>
              <a:rPr lang="en-US" sz="1200" i="1" dirty="0" err="1">
                <a:latin typeface="Times New Roman" panose="02020603050405020304" pitchFamily="18" charset="0"/>
                <a:ea typeface="Arial" panose="020B0604020202020204" pitchFamily="34" charset="0"/>
              </a:rPr>
              <a:t>Educause</a:t>
            </a:r>
            <a:r>
              <a:rPr lang="en-US" sz="1200" i="1" dirty="0">
                <a:latin typeface="Times New Roman" panose="02020603050405020304" pitchFamily="18" charset="0"/>
                <a:ea typeface="Arial" panose="020B0604020202020204" pitchFamily="34" charset="0"/>
              </a:rPr>
              <a:t> Quarterly, </a:t>
            </a:r>
            <a:r>
              <a:rPr lang="en-US" sz="1200" dirty="0">
                <a:latin typeface="Times New Roman" panose="02020603050405020304" pitchFamily="18" charset="0"/>
                <a:ea typeface="Arial" panose="020B0604020202020204" pitchFamily="34" charset="0"/>
              </a:rPr>
              <a:t>(4), 67-69.</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err="1">
                <a:latin typeface="Times New Roman" panose="02020603050405020304" pitchFamily="18" charset="0"/>
                <a:ea typeface="Arial" panose="020B0604020202020204" pitchFamily="34" charset="0"/>
              </a:rPr>
              <a:t>Ingerson</a:t>
            </a:r>
            <a:r>
              <a:rPr lang="en-US" sz="1200" dirty="0">
                <a:latin typeface="Times New Roman" panose="02020603050405020304" pitchFamily="18" charset="0"/>
                <a:ea typeface="Arial" panose="020B0604020202020204" pitchFamily="34" charset="0"/>
              </a:rPr>
              <a:t>, M., </a:t>
            </a:r>
            <a:r>
              <a:rPr lang="en-US" sz="1200" dirty="0" err="1">
                <a:latin typeface="Times New Roman" panose="02020603050405020304" pitchFamily="18" charset="0"/>
                <a:ea typeface="Arial" panose="020B0604020202020204" pitchFamily="34" charset="0"/>
              </a:rPr>
              <a:t>DeTienne</a:t>
            </a:r>
            <a:r>
              <a:rPr lang="en-US" sz="1200" dirty="0">
                <a:latin typeface="Times New Roman" panose="02020603050405020304" pitchFamily="18" charset="0"/>
                <a:ea typeface="Arial" panose="020B0604020202020204" pitchFamily="34" charset="0"/>
              </a:rPr>
              <a:t>, K. B., &amp; </a:t>
            </a:r>
            <a:r>
              <a:rPr lang="en-US" sz="1200" dirty="0" err="1">
                <a:latin typeface="Times New Roman" panose="02020603050405020304" pitchFamily="18" charset="0"/>
                <a:ea typeface="Arial" panose="020B0604020202020204" pitchFamily="34" charset="0"/>
              </a:rPr>
              <a:t>Liljenquist</a:t>
            </a:r>
            <a:r>
              <a:rPr lang="en-US" sz="1200" dirty="0">
                <a:latin typeface="Times New Roman" panose="02020603050405020304" pitchFamily="18" charset="0"/>
                <a:ea typeface="Arial" panose="020B0604020202020204" pitchFamily="34" charset="0"/>
              </a:rPr>
              <a:t>, K. A. (2015). Beyond instrumentalism: A relational approach to negotiation. </a:t>
            </a:r>
            <a:r>
              <a:rPr lang="en-US" sz="1200" i="1" dirty="0" smtClean="0">
                <a:latin typeface="Times New Roman" panose="02020603050405020304" pitchFamily="18" charset="0"/>
                <a:ea typeface="Arial" panose="020B0604020202020204" pitchFamily="34" charset="0"/>
              </a:rPr>
              <a:t>Negotiation </a:t>
            </a:r>
            <a:r>
              <a:rPr lang="en-US" sz="1200" i="1" dirty="0">
                <a:latin typeface="Times New Roman" panose="02020603050405020304" pitchFamily="18" charset="0"/>
                <a:ea typeface="Arial" panose="020B0604020202020204" pitchFamily="34" charset="0"/>
              </a:rPr>
              <a:t>Journal, </a:t>
            </a:r>
            <a:r>
              <a:rPr lang="en-US" sz="1200" dirty="0">
                <a:latin typeface="Times New Roman" panose="02020603050405020304" pitchFamily="18" charset="0"/>
                <a:ea typeface="Arial" panose="020B0604020202020204" pitchFamily="34" charset="0"/>
              </a:rPr>
              <a:t>January, 31-46.</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err="1">
                <a:latin typeface="Times New Roman" panose="02020603050405020304" pitchFamily="18" charset="0"/>
                <a:ea typeface="Arial" panose="020B0604020202020204" pitchFamily="34" charset="0"/>
              </a:rPr>
              <a:t>Lapointe</a:t>
            </a:r>
            <a:r>
              <a:rPr lang="en-US" sz="1200" dirty="0">
                <a:latin typeface="Times New Roman" panose="02020603050405020304" pitchFamily="18" charset="0"/>
                <a:ea typeface="Arial" panose="020B0604020202020204" pitchFamily="34" charset="0"/>
              </a:rPr>
              <a:t>, L, &amp; </a:t>
            </a:r>
            <a:r>
              <a:rPr lang="en-US" sz="1200" dirty="0" err="1">
                <a:latin typeface="Times New Roman" panose="02020603050405020304" pitchFamily="18" charset="0"/>
                <a:ea typeface="Arial" panose="020B0604020202020204" pitchFamily="34" charset="0"/>
              </a:rPr>
              <a:t>Rivard</a:t>
            </a:r>
            <a:r>
              <a:rPr lang="en-US" sz="1200" dirty="0">
                <a:latin typeface="Times New Roman" panose="02020603050405020304" pitchFamily="18" charset="0"/>
                <a:ea typeface="Arial" panose="020B0604020202020204" pitchFamily="34" charset="0"/>
              </a:rPr>
              <a:t>, S. (2005). A multilevel model of resistance to information technology implementation. </a:t>
            </a:r>
            <a:r>
              <a:rPr lang="en-US" sz="1200" i="1" dirty="0">
                <a:latin typeface="Times New Roman" panose="02020603050405020304" pitchFamily="18" charset="0"/>
                <a:ea typeface="Arial" panose="020B0604020202020204" pitchFamily="34" charset="0"/>
              </a:rPr>
              <a:t>MIS Quarterly, </a:t>
            </a:r>
            <a:r>
              <a:rPr lang="en-US" sz="1200" dirty="0">
                <a:latin typeface="Times New Roman" panose="02020603050405020304" pitchFamily="18" charset="0"/>
                <a:ea typeface="Arial" panose="020B0604020202020204" pitchFamily="34" charset="0"/>
              </a:rPr>
              <a:t>29(3), 461-491.</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err="1">
                <a:latin typeface="Times New Roman" panose="02020603050405020304" pitchFamily="18" charset="0"/>
                <a:ea typeface="Arial" panose="020B0604020202020204" pitchFamily="34" charset="0"/>
              </a:rPr>
              <a:t>Olekalns</a:t>
            </a:r>
            <a:r>
              <a:rPr lang="en-US" sz="1200" dirty="0">
                <a:latin typeface="Times New Roman" panose="02020603050405020304" pitchFamily="18" charset="0"/>
                <a:ea typeface="Arial" panose="020B0604020202020204" pitchFamily="34" charset="0"/>
              </a:rPr>
              <a:t>, M &amp; </a:t>
            </a:r>
            <a:r>
              <a:rPr lang="en-US" sz="1200" dirty="0" err="1">
                <a:latin typeface="Times New Roman" panose="02020603050405020304" pitchFamily="18" charset="0"/>
                <a:ea typeface="Arial" panose="020B0604020202020204" pitchFamily="34" charset="0"/>
              </a:rPr>
              <a:t>Druckman</a:t>
            </a:r>
            <a:r>
              <a:rPr lang="en-US" sz="1200" dirty="0">
                <a:latin typeface="Times New Roman" panose="02020603050405020304" pitchFamily="18" charset="0"/>
                <a:ea typeface="Arial" panose="020B0604020202020204" pitchFamily="34" charset="0"/>
              </a:rPr>
              <a:t>, D. (2014). With feeling: How emotions shape negotiation. </a:t>
            </a:r>
            <a:r>
              <a:rPr lang="en-US" sz="1200" i="1" dirty="0">
                <a:latin typeface="Times New Roman" panose="02020603050405020304" pitchFamily="18" charset="0"/>
                <a:ea typeface="Arial" panose="020B0604020202020204" pitchFamily="34" charset="0"/>
              </a:rPr>
              <a:t>Negotiation Journal, </a:t>
            </a:r>
            <a:r>
              <a:rPr lang="en-US" sz="1200" dirty="0">
                <a:latin typeface="Times New Roman" panose="02020603050405020304" pitchFamily="18" charset="0"/>
                <a:ea typeface="Arial" panose="020B0604020202020204" pitchFamily="34" charset="0"/>
              </a:rPr>
              <a:t>October, 455-477.</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err="1">
                <a:latin typeface="Times New Roman" panose="02020603050405020304" pitchFamily="18" charset="0"/>
                <a:ea typeface="Arial" panose="020B0604020202020204" pitchFamily="34" charset="0"/>
              </a:rPr>
              <a:t>Perera</a:t>
            </a:r>
            <a:r>
              <a:rPr lang="en-US" sz="1200" dirty="0">
                <a:latin typeface="Times New Roman" panose="02020603050405020304" pitchFamily="18" charset="0"/>
                <a:ea typeface="Arial" panose="020B0604020202020204" pitchFamily="34" charset="0"/>
              </a:rPr>
              <a:t>, N. C. (2011). Addressing resistance to use technology by faculty members through professional development initiatives from different cultural lenses. Retrieved on 21</a:t>
            </a:r>
            <a:r>
              <a:rPr lang="en-US" sz="1200" baseline="30000" dirty="0">
                <a:latin typeface="Times New Roman" panose="02020603050405020304" pitchFamily="18" charset="0"/>
                <a:ea typeface="Arial" panose="020B0604020202020204" pitchFamily="34" charset="0"/>
              </a:rPr>
              <a:t>st</a:t>
            </a:r>
            <a:r>
              <a:rPr lang="en-US" sz="1200" dirty="0">
                <a:latin typeface="Times New Roman" panose="02020603050405020304" pitchFamily="18" charset="0"/>
                <a:ea typeface="Arial" panose="020B0604020202020204" pitchFamily="34" charset="0"/>
              </a:rPr>
              <a:t> December, 2014 from </a:t>
            </a:r>
            <a:r>
              <a:rPr lang="en-US" sz="1200" u="sng" dirty="0">
                <a:latin typeface="Times New Roman" panose="02020603050405020304" pitchFamily="18" charset="0"/>
                <a:ea typeface="Arial" panose="020B0604020202020204" pitchFamily="34" charset="0"/>
                <a:hlinkClick r:id="rId4"/>
              </a:rPr>
              <a:t>http://nishancperera.com/2011/11/30/addressing-resistance-to-use-technology-by-faculty-members-through-professional-development-initiatives-from-different-cultural-lenses/</a:t>
            </a:r>
            <a:endParaRPr lang="en-US" sz="1200" dirty="0">
              <a:latin typeface="Times New Roman" panose="02020603050405020304" pitchFamily="18" charset="0"/>
              <a:ea typeface="Times New Roman" panose="02020603050405020304" pitchFamily="18" charset="0"/>
            </a:endParaRPr>
          </a:p>
          <a:p>
            <a:pPr marL="0" indent="0">
              <a:lnSpc>
                <a:spcPct val="200000"/>
              </a:lnSpc>
              <a:buNone/>
            </a:pPr>
            <a:r>
              <a:rPr lang="en-US" sz="1200" dirty="0">
                <a:latin typeface="Times New Roman" panose="02020603050405020304" pitchFamily="18" charset="0"/>
                <a:ea typeface="Arial" panose="020B0604020202020204" pitchFamily="34" charset="0"/>
              </a:rPr>
              <a:t>White, A. (2009). The paradox of performance from comfort zone to performance management: Understanding development and performance. Performance Management Solutions. .Retrieved on July 15</a:t>
            </a:r>
            <a:r>
              <a:rPr lang="en-US" sz="1200" baseline="30000" dirty="0">
                <a:latin typeface="Times New Roman" panose="02020603050405020304" pitchFamily="18" charset="0"/>
                <a:ea typeface="Arial" panose="020B0604020202020204" pitchFamily="34" charset="0"/>
              </a:rPr>
              <a:t>th</a:t>
            </a:r>
            <a:r>
              <a:rPr lang="en-US" sz="1200" dirty="0">
                <a:latin typeface="Times New Roman" panose="02020603050405020304" pitchFamily="18" charset="0"/>
                <a:ea typeface="Arial" panose="020B0604020202020204" pitchFamily="34" charset="0"/>
              </a:rPr>
              <a:t>, 2015 from </a:t>
            </a:r>
            <a:r>
              <a:rPr lang="en-US" sz="1200" u="sng" dirty="0">
                <a:latin typeface="Times New Roman" panose="02020603050405020304" pitchFamily="18" charset="0"/>
                <a:ea typeface="Arial" panose="020B0604020202020204" pitchFamily="34" charset="0"/>
                <a:hlinkClick r:id="rId5"/>
              </a:rPr>
              <a:t>http://web.archive.org/web/20091014211340/www.pm-solutions.com/ComfortZone_Performance.html</a:t>
            </a:r>
            <a:endParaRPr lang="en-US" sz="1200" dirty="0">
              <a:latin typeface="Times New Roman" panose="02020603050405020304" pitchFamily="18" charset="0"/>
              <a:ea typeface="Times New Roman" panose="02020603050405020304" pitchFamily="18" charset="0"/>
            </a:endParaRPr>
          </a:p>
          <a:p>
            <a:pPr marL="0">
              <a:lnSpc>
                <a:spcPct val="200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203200" indent="0">
              <a:lnSpc>
                <a:spcPct val="150000"/>
              </a:lnSpc>
              <a:buNone/>
            </a:pPr>
            <a:r>
              <a:rPr lang="en-US" sz="1200" b="1" dirty="0">
                <a:solidFill>
                  <a:srgbClr val="FFFFFF"/>
                </a:solidFill>
                <a:latin typeface="Amarante"/>
                <a:ea typeface="Amarante"/>
                <a:cs typeface="Amarante"/>
                <a:sym typeface="Amarante"/>
              </a:rPr>
              <a:t>Department of Organizational Leadership, Policy, and Development</a:t>
            </a:r>
          </a:p>
          <a:p>
            <a:pPr marL="203200" indent="0">
              <a:lnSpc>
                <a:spcPct val="150000"/>
              </a:lnSpc>
              <a:buNone/>
            </a:pPr>
            <a:endParaRPr lang="en-US" sz="1200" dirty="0">
              <a:latin typeface="Times New Roman" panose="02020603050405020304" pitchFamily="18" charset="0"/>
              <a:cs typeface="Times New Roman" panose="02020603050405020304" pitchFamily="18" charset="0"/>
            </a:endParaRPr>
          </a:p>
          <a:p>
            <a:pPr marL="203200" indent="0">
              <a:lnSpc>
                <a:spcPct val="150000"/>
              </a:lnSpc>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49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156675"/>
            <a:ext cx="7772400" cy="1214924"/>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000" b="1" dirty="0" smtClean="0">
                <a:solidFill>
                  <a:srgbClr val="FF0000"/>
                </a:solidFill>
                <a:effectLst>
                  <a:outerShdw blurRad="38100" dist="38100" dir="2700000" algn="tl">
                    <a:srgbClr val="000000">
                      <a:alpha val="43137"/>
                    </a:srgbClr>
                  </a:outerShdw>
                </a:effectLst>
                <a:latin typeface="Algerian" pitchFamily="82" charset="0"/>
              </a:rPr>
              <a:t>Objectives</a:t>
            </a:r>
            <a:endParaRPr lang="en-US" sz="3000" b="1" dirty="0">
              <a:solidFill>
                <a:srgbClr val="FF0000"/>
              </a:solidFill>
              <a:effectLst>
                <a:outerShdw blurRad="38100" dist="38100" dir="2700000" algn="tl">
                  <a:srgbClr val="000000">
                    <a:alpha val="43137"/>
                  </a:srgbClr>
                </a:outerShdw>
              </a:effectLst>
              <a:latin typeface="Algerian" pitchFamily="82" charset="0"/>
            </a:endParaRPr>
          </a:p>
        </p:txBody>
      </p:sp>
      <p:sp>
        <p:nvSpPr>
          <p:cNvPr id="34" name="Shape 34"/>
          <p:cNvSpPr txBox="1">
            <a:spLocks noGrp="1"/>
          </p:cNvSpPr>
          <p:nvPr>
            <p:ph type="body" idx="1"/>
          </p:nvPr>
        </p:nvSpPr>
        <p:spPr>
          <a:xfrm>
            <a:off x="685800" y="1371599"/>
            <a:ext cx="7772400" cy="4343475"/>
          </a:xfrm>
          <a:prstGeom prst="rect">
            <a:avLst/>
          </a:prstGeom>
          <a:noFill/>
          <a:ln>
            <a:noFill/>
          </a:ln>
        </p:spPr>
        <p:txBody>
          <a:bodyPr lIns="91425" tIns="45700" rIns="91425" bIns="45700" anchor="t" anchorCtr="0">
            <a:noAutofit/>
          </a:bodyPr>
          <a:lstStyle/>
          <a:p>
            <a:pPr marL="0" indent="0">
              <a:lnSpc>
                <a:spcPct val="115000"/>
              </a:lnSpc>
              <a:spcBef>
                <a:spcPts val="0"/>
              </a:spcBef>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At the end of the presentation, participants will be able to, among other things: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Bef>
                <a:spcPts val="0"/>
              </a:spcBef>
              <a:buFont typeface="Wingdings" panose="05000000000000000000" pitchFamily="2" charset="2"/>
              <a:buChar char="q"/>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Discuss </a:t>
            </a:r>
            <a:r>
              <a:rPr lang="en-US" sz="2400" dirty="0">
                <a:latin typeface="Times New Roman" panose="02020603050405020304" pitchFamily="18" charset="0"/>
                <a:ea typeface="Calibri" panose="020F0502020204030204" pitchFamily="34" charset="0"/>
                <a:cs typeface="Times New Roman" panose="02020603050405020304" pitchFamily="18" charset="0"/>
              </a:rPr>
              <a:t>reasons why faculties resist embracing eLearning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technologies;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Bef>
                <a:spcPts val="0"/>
              </a:spcBef>
              <a:buFont typeface="Wingdings" panose="05000000000000000000" pitchFamily="2" charset="2"/>
              <a:buChar char="q"/>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Explain </a:t>
            </a:r>
            <a:r>
              <a:rPr lang="en-US" sz="2400" dirty="0">
                <a:latin typeface="Times New Roman" panose="02020603050405020304" pitchFamily="18" charset="0"/>
                <a:ea typeface="Calibri" panose="020F0502020204030204" pitchFamily="34" charset="0"/>
                <a:cs typeface="Times New Roman" panose="02020603050405020304" pitchFamily="18" charset="0"/>
              </a:rPr>
              <a:t>“Resistance Models” and its application to understanding resistance to eLearning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technologies;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indent="-342900">
              <a:lnSpc>
                <a:spcPct val="115000"/>
              </a:lnSpc>
              <a:spcBef>
                <a:spcPts val="0"/>
              </a:spcBef>
              <a:buFont typeface="Wingdings" panose="05000000000000000000" pitchFamily="2" charset="2"/>
              <a:buChar char="q"/>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Discuss </a:t>
            </a:r>
            <a:r>
              <a:rPr lang="en-US" sz="2400" dirty="0">
                <a:latin typeface="Times New Roman" panose="02020603050405020304" pitchFamily="18" charset="0"/>
                <a:ea typeface="Calibri" panose="020F0502020204030204" pitchFamily="34" charset="0"/>
                <a:cs typeface="Times New Roman" panose="02020603050405020304" pitchFamily="18" charset="0"/>
              </a:rPr>
              <a:t>the use of “Relational Negotiation” and application of emotions when negotiating the use of eLearning technologies with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faculties; and</a:t>
            </a:r>
          </a:p>
          <a:p>
            <a:pPr indent="-342900">
              <a:lnSpc>
                <a:spcPct val="115000"/>
              </a:lnSpc>
              <a:spcBef>
                <a:spcPts val="0"/>
              </a:spcBef>
              <a:buFont typeface="Wingdings" panose="05000000000000000000" pitchFamily="2" charset="2"/>
              <a:buChar char="q"/>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Faculties’ coping stages.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31800" algn="l" rtl="0">
              <a:spcBef>
                <a:spcPts val="0"/>
              </a:spcBef>
              <a:spcAft>
                <a:spcPts val="0"/>
              </a:spcAft>
              <a:buClr>
                <a:schemeClr val="dk1"/>
              </a:buClr>
              <a:buSzPct val="100000"/>
              <a:buFont typeface="Arial"/>
              <a:buChar char="●"/>
            </a:pPr>
            <a:endParaRPr lang="en-US" sz="3200" dirty="0">
              <a:solidFill>
                <a:schemeClr val="dk1"/>
              </a:solidFill>
            </a:endParaRPr>
          </a:p>
        </p:txBody>
      </p:sp>
      <p:sp>
        <p:nvSpPr>
          <p:cNvPr id="35" name="Shape 35"/>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rgbClr val="7A0019"/>
              </a:solidFill>
              <a:latin typeface="Arial"/>
              <a:ea typeface="Arial"/>
              <a:cs typeface="Arial"/>
              <a:sym typeface="Arial"/>
            </a:endParaRPr>
          </a:p>
        </p:txBody>
      </p:sp>
      <p:sp>
        <p:nvSpPr>
          <p:cNvPr id="133" name="Shape 133"/>
          <p:cNvSpPr txBox="1">
            <a:spLocks noGrp="1"/>
          </p:cNvSpPr>
          <p:nvPr>
            <p:ph type="body" idx="1"/>
          </p:nvPr>
        </p:nvSpPr>
        <p:spPr>
          <a:xfrm>
            <a:off x="685800" y="1752600"/>
            <a:ext cx="7772400" cy="39623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endParaRPr sz="3200" b="0" i="0" u="none" strike="noStrike" cap="none" baseline="0">
              <a:solidFill>
                <a:schemeClr val="dk1"/>
              </a:solidFill>
              <a:latin typeface="Arial"/>
              <a:ea typeface="Arial"/>
              <a:cs typeface="Arial"/>
              <a:sym typeface="Arial"/>
            </a:endParaRPr>
          </a:p>
        </p:txBody>
      </p:sp>
      <p:sp>
        <p:nvSpPr>
          <p:cNvPr id="134" name="Shape 134"/>
          <p:cNvSpPr txBox="1"/>
          <p:nvPr/>
        </p:nvSpPr>
        <p:spPr>
          <a:xfrm>
            <a:off x="152400" y="6096000"/>
            <a:ext cx="5029199" cy="584100"/>
          </a:xfrm>
          <a:prstGeom prst="rect">
            <a:avLst/>
          </a:prstGeom>
          <a:noFill/>
          <a:ln>
            <a:noFill/>
          </a:ln>
        </p:spPr>
        <p:txBody>
          <a:bodyPr lIns="91425" tIns="45700" rIns="91425" bIns="45700" anchor="t" anchorCtr="0">
            <a:noAutofit/>
          </a:bodyPr>
          <a:lstStyle/>
          <a:p>
            <a:pPr algn="ctr">
              <a:buClr>
                <a:srgbClr val="FFFFFF"/>
              </a:buClr>
              <a:buSzPct val="25000"/>
              <a:buFont typeface="Amarante"/>
              <a:buNone/>
            </a:pPr>
            <a:r>
              <a:rPr lang="en-US" sz="1600" b="1" dirty="0">
                <a:solidFill>
                  <a:srgbClr val="FFFFFF"/>
                </a:solidFill>
                <a:latin typeface="Amarante"/>
                <a:ea typeface="Amarante"/>
                <a:cs typeface="Amarante"/>
                <a:sym typeface="Amarante"/>
              </a:rPr>
              <a:t>Department of Organizational Leadership, Policy, and Development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rgbClr val="7A0019"/>
              </a:solidFill>
              <a:latin typeface="Arial"/>
              <a:ea typeface="Arial"/>
              <a:cs typeface="Arial"/>
              <a:sym typeface="Arial"/>
            </a:endParaRPr>
          </a:p>
        </p:txBody>
      </p:sp>
      <p:sp>
        <p:nvSpPr>
          <p:cNvPr id="141" name="Shape 141"/>
          <p:cNvSpPr txBox="1">
            <a:spLocks noGrp="1"/>
          </p:cNvSpPr>
          <p:nvPr>
            <p:ph type="body" idx="1"/>
          </p:nvPr>
        </p:nvSpPr>
        <p:spPr>
          <a:xfrm>
            <a:off x="685800" y="1752600"/>
            <a:ext cx="7772400" cy="39623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rgbClr val="7A0019"/>
              </a:buClr>
              <a:buFont typeface="Arial"/>
              <a:buNone/>
            </a:pPr>
            <a:endParaRPr sz="3200" b="0" i="0" u="none" strike="noStrike" cap="none" baseline="0">
              <a:solidFill>
                <a:schemeClr val="dk1"/>
              </a:solidFill>
              <a:latin typeface="Arial"/>
              <a:ea typeface="Arial"/>
              <a:cs typeface="Arial"/>
              <a:sym typeface="Arial"/>
            </a:endParaRPr>
          </a:p>
        </p:txBody>
      </p:sp>
      <p:sp>
        <p:nvSpPr>
          <p:cNvPr id="142" name="Shape 142"/>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Amarante"/>
                <a:ea typeface="Amarante"/>
                <a:cs typeface="Amarante"/>
                <a:sym typeface="Amarante"/>
              </a:rPr>
              <a:t>Department of Organizational Leadership, Policy, and Development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 y="152400"/>
            <a:ext cx="8834699" cy="9712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the Concepts: “Resistance to eLearning Technologies”</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Shape 42"/>
          <p:cNvSpPr txBox="1">
            <a:spLocks noGrp="1"/>
          </p:cNvSpPr>
          <p:nvPr>
            <p:ph type="body" idx="1"/>
          </p:nvPr>
        </p:nvSpPr>
        <p:spPr>
          <a:xfrm>
            <a:off x="152400" y="1253475"/>
            <a:ext cx="8682299" cy="4712699"/>
          </a:xfrm>
          <a:prstGeom prst="rect">
            <a:avLst/>
          </a:prstGeom>
          <a:noFill/>
          <a:ln>
            <a:noFill/>
          </a:ln>
        </p:spPr>
        <p:txBody>
          <a:bodyPr lIns="91425" tIns="45700" rIns="91425" bIns="45700" anchor="t" anchorCtr="0">
            <a:noAutofit/>
          </a:bodyPr>
          <a:lstStyle/>
          <a:p>
            <a:pPr marL="203200" lvl="0" indent="0">
              <a:spcBef>
                <a:spcPts val="0"/>
              </a:spcBef>
              <a:buSzPct val="133333"/>
              <a:buNone/>
            </a:pPr>
            <a:r>
              <a:rPr lang="en-US" sz="2400" b="1" i="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Resistance</a:t>
            </a:r>
            <a:r>
              <a:rPr lang="en-US" sz="24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to eLearning Technologies is </a:t>
            </a:r>
            <a:r>
              <a:rPr lang="en-US" sz="2400" dirty="0" smtClean="0">
                <a:latin typeface="Times New Roman" panose="02020603050405020304" pitchFamily="18" charset="0"/>
                <a:cs typeface="Times New Roman" panose="02020603050405020304" pitchFamily="18" charset="0"/>
              </a:rPr>
              <a:t>the </a:t>
            </a:r>
            <a:r>
              <a:rPr lang="en-US" sz="2400" dirty="0">
                <a:solidFill>
                  <a:srgbClr val="FF0066"/>
                </a:solidFill>
                <a:latin typeface="Times New Roman" panose="02020603050405020304" pitchFamily="18" charset="0"/>
                <a:cs typeface="Times New Roman" panose="02020603050405020304" pitchFamily="18" charset="0"/>
              </a:rPr>
              <a:t>refusal</a:t>
            </a:r>
            <a:r>
              <a:rPr lang="en-US" sz="2400" dirty="0">
                <a:latin typeface="Times New Roman" panose="02020603050405020304" pitchFamily="18" charset="0"/>
                <a:cs typeface="Times New Roman" panose="02020603050405020304" pitchFamily="18" charset="0"/>
              </a:rPr>
              <a:t> to accept or comply with </a:t>
            </a:r>
            <a:r>
              <a:rPr lang="en-US" sz="2400" dirty="0" smtClean="0">
                <a:latin typeface="Times New Roman" panose="02020603050405020304" pitchFamily="18" charset="0"/>
                <a:cs typeface="Times New Roman" panose="02020603050405020304" pitchFamily="18" charset="0"/>
              </a:rPr>
              <a:t>the use of </a:t>
            </a:r>
            <a:r>
              <a:rPr lang="en-US" sz="2400" i="1" dirty="0" smtClean="0">
                <a:latin typeface="Times New Roman" panose="02020603050405020304" pitchFamily="18" charset="0"/>
                <a:cs typeface="Times New Roman" panose="02020603050405020304" pitchFamily="18" charset="0"/>
              </a:rPr>
              <a:t>eLearning Technologies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attempt to prevent something by action or argument</a:t>
            </a:r>
            <a:r>
              <a:rPr lang="en-US" sz="2400" dirty="0" smtClean="0">
                <a:latin typeface="Times New Roman" panose="02020603050405020304" pitchFamily="18" charset="0"/>
                <a:cs typeface="Times New Roman" panose="02020603050405020304" pitchFamily="18" charset="0"/>
              </a:rPr>
              <a:t>.</a:t>
            </a:r>
          </a:p>
          <a:p>
            <a:pPr marL="203200" lvl="0" indent="0" algn="ctr">
              <a:spcBef>
                <a:spcPts val="0"/>
              </a:spcBef>
              <a:buSzPct val="133333"/>
              <a:buNone/>
            </a:pPr>
            <a:r>
              <a:rPr lang="en-US" sz="3200" b="1" i="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sym typeface="Times New Roman"/>
              </a:rPr>
              <a:t>OR</a:t>
            </a:r>
          </a:p>
          <a:p>
            <a:pPr marL="203200" lvl="0" indent="0">
              <a:spcBef>
                <a:spcPts val="0"/>
              </a:spcBef>
              <a:buSzPct val="133333"/>
              <a:buNone/>
            </a:pPr>
            <a:r>
              <a:rPr lang="en-US" sz="2400" b="1" i="1" dirty="0">
                <a:solidFill>
                  <a:schemeClr val="dk1"/>
                </a:solidFill>
                <a:latin typeface="Times New Roman" panose="02020603050405020304" pitchFamily="18" charset="0"/>
                <a:ea typeface="Times New Roman"/>
                <a:cs typeface="Times New Roman" panose="02020603050405020304" pitchFamily="18" charset="0"/>
                <a:sym typeface="Times New Roman"/>
              </a:rPr>
              <a:t>Resistance</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is the </a:t>
            </a:r>
            <a:r>
              <a:rPr lang="en-US" sz="2400" dirty="0">
                <a:solidFill>
                  <a:srgbClr val="FF0066"/>
                </a:solidFill>
                <a:latin typeface="Times New Roman" panose="02020603050405020304" pitchFamily="18" charset="0"/>
                <a:ea typeface="Times New Roman"/>
                <a:cs typeface="Times New Roman" panose="02020603050405020304" pitchFamily="18" charset="0"/>
                <a:sym typeface="Times New Roman"/>
              </a:rPr>
              <a:t>action of opposing </a:t>
            </a:r>
            <a:r>
              <a:rPr lang="en-US" sz="2400" dirty="0">
                <a:latin typeface="Times New Roman" panose="02020603050405020304" pitchFamily="18" charset="0"/>
                <a:cs typeface="Times New Roman" panose="02020603050405020304" pitchFamily="18" charset="0"/>
              </a:rPr>
              <a:t>the use of </a:t>
            </a:r>
            <a:r>
              <a:rPr lang="en-US" sz="2400" i="1" dirty="0">
                <a:latin typeface="Times New Roman" panose="02020603050405020304" pitchFamily="18" charset="0"/>
                <a:cs typeface="Times New Roman" panose="02020603050405020304" pitchFamily="18" charset="0"/>
              </a:rPr>
              <a:t>eLearning Technologies</a:t>
            </a:r>
            <a:r>
              <a:rPr lang="en-US" sz="24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that you disapprove or disagree </a:t>
            </a:r>
            <a:r>
              <a:rPr lang="en-US" sz="24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with.</a:t>
            </a:r>
          </a:p>
          <a:p>
            <a:pPr marL="203200" lvl="0" indent="0">
              <a:spcBef>
                <a:spcPts val="0"/>
              </a:spcBef>
              <a:buSzPct val="133333"/>
              <a:buNone/>
            </a:pPr>
            <a:endPar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03200" lvl="0" indent="0">
              <a:spcBef>
                <a:spcPts val="0"/>
              </a:spcBef>
              <a:buSzPct val="133333"/>
              <a:buNone/>
            </a:pPr>
            <a:r>
              <a:rPr lang="en-US" sz="2400" b="1" i="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eLearning Technologies </a:t>
            </a:r>
            <a:r>
              <a:rPr lang="en-US" sz="24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are the technologies that enhance the faculty’s ability to teach effectively, and students’ ability to learn with sustained interest and retain knowledge. They include, Course Management System (CMS), Flipping of Classroom, Internet, PowerPoint, Words, etc.</a:t>
            </a:r>
            <a:endParaRPr lang="en-US" sz="2400" b="1" i="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43" name="Shape 43"/>
          <p:cNvSpPr txBox="1"/>
          <p:nvPr/>
        </p:nvSpPr>
        <p:spPr>
          <a:xfrm>
            <a:off x="152400" y="6096000"/>
            <a:ext cx="5029199"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 calcmode="lin" valueType="num">
                                      <p:cBhvr additive="base">
                                        <p:cTn id="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 calcmode="lin" valueType="num">
                                      <p:cBhvr additive="base">
                                        <p:cTn id="17"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2">
                                            <p:txEl>
                                              <p:pRg st="2" end="2"/>
                                            </p:txEl>
                                          </p:spTgt>
                                        </p:tgtEl>
                                        <p:attrNameLst>
                                          <p:attrName>style.visibility</p:attrName>
                                        </p:attrNameLst>
                                      </p:cBhvr>
                                      <p:to>
                                        <p:strVal val="visible"/>
                                      </p:to>
                                    </p:set>
                                    <p:anim calcmode="lin" valueType="num">
                                      <p:cBhvr additive="base">
                                        <p:cTn id="23"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2">
                                            <p:txEl>
                                              <p:pRg st="4" end="4"/>
                                            </p:txEl>
                                          </p:spTgt>
                                        </p:tgtEl>
                                        <p:attrNameLst>
                                          <p:attrName>style.visibility</p:attrName>
                                        </p:attrNameLst>
                                      </p:cBhvr>
                                      <p:to>
                                        <p:strVal val="visible"/>
                                      </p:to>
                                    </p:set>
                                    <p:anim calcmode="lin" valueType="num">
                                      <p:cBhvr additive="base">
                                        <p:cTn id="29" dur="500" fill="hold"/>
                                        <p:tgtEl>
                                          <p:spTgt spid="4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a:xfrm>
            <a:off x="152401" y="1535112"/>
            <a:ext cx="4419600" cy="4103688"/>
          </a:xfrm>
        </p:spPr>
        <p:txBody>
          <a:bodyPr/>
          <a:lstStyle/>
          <a:p>
            <a:endParaRPr lang="en-US" dirty="0"/>
          </a:p>
        </p:txBody>
      </p:sp>
      <p:sp>
        <p:nvSpPr>
          <p:cNvPr id="5" name="Text Placeholder 4"/>
          <p:cNvSpPr>
            <a:spLocks noGrp="1"/>
          </p:cNvSpPr>
          <p:nvPr>
            <p:ph type="body" idx="3"/>
          </p:nvPr>
        </p:nvSpPr>
        <p:spPr/>
        <p:txBody>
          <a:bodyPr/>
          <a:lstStyle/>
          <a:p>
            <a:endParaRPr lang="en-US"/>
          </a:p>
        </p:txBody>
      </p:sp>
      <p:sp>
        <p:nvSpPr>
          <p:cNvPr id="6" name="Text Placeholder 5"/>
          <p:cNvSpPr>
            <a:spLocks noGrp="1"/>
          </p:cNvSpPr>
          <p:nvPr>
            <p:ph type="body" idx="4"/>
          </p:nvPr>
        </p:nvSpPr>
        <p:spPr>
          <a:xfrm>
            <a:off x="5105399" y="2174875"/>
            <a:ext cx="3581525" cy="3616325"/>
          </a:xfrm>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3" y="609600"/>
            <a:ext cx="4648200" cy="5181600"/>
          </a:xfrm>
          <a:prstGeom prst="rect">
            <a:avLst/>
          </a:prstGeom>
        </p:spPr>
      </p:pic>
      <p:sp>
        <p:nvSpPr>
          <p:cNvPr id="10" name="Rectangle 9"/>
          <p:cNvSpPr/>
          <p:nvPr/>
        </p:nvSpPr>
        <p:spPr>
          <a:xfrm>
            <a:off x="152400" y="6096000"/>
            <a:ext cx="4952999" cy="584775"/>
          </a:xfrm>
          <a:prstGeom prst="rect">
            <a:avLst/>
          </a:prstGeom>
        </p:spPr>
        <p:txBody>
          <a:bodyPr wrap="square">
            <a:spAutoFit/>
          </a:bodyPr>
          <a:lstStyle/>
          <a:p>
            <a:pPr lvl="0" algn="ctr">
              <a:buClr>
                <a:srgbClr val="FFFFFF"/>
              </a:buClr>
              <a:buSzPct val="25000"/>
            </a:pPr>
            <a:r>
              <a:rPr lang="en-US" sz="1600" b="1" dirty="0">
                <a:solidFill>
                  <a:srgbClr val="FFFFFF"/>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
        <p:nvSpPr>
          <p:cNvPr id="14" name="Oval Callout 13" hidden="1"/>
          <p:cNvSpPr/>
          <p:nvPr/>
        </p:nvSpPr>
        <p:spPr>
          <a:xfrm>
            <a:off x="5791200" y="1066800"/>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orizontal Scroll 17"/>
          <p:cNvSpPr/>
          <p:nvPr/>
        </p:nvSpPr>
        <p:spPr>
          <a:xfrm>
            <a:off x="4836985" y="296192"/>
            <a:ext cx="4154614" cy="54950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C00000"/>
                </a:solidFill>
                <a:effectLst>
                  <a:outerShdw blurRad="38100" dist="38100" dir="2700000" algn="tl">
                    <a:srgbClr val="000000">
                      <a:alpha val="43137"/>
                    </a:srgbClr>
                  </a:outerShdw>
                </a:effectLst>
              </a:rPr>
              <a:t>“</a:t>
            </a:r>
            <a:r>
              <a:rPr lang="en-US" sz="1800" b="1" dirty="0">
                <a:solidFill>
                  <a:srgbClr val="C00000"/>
                </a:solidFill>
                <a:effectLst>
                  <a:outerShdw blurRad="38100" dist="38100" dir="2700000" algn="tl">
                    <a:srgbClr val="000000">
                      <a:alpha val="43137"/>
                    </a:srgbClr>
                  </a:outerShdw>
                </a:effectLst>
              </a:rPr>
              <a:t>Do not bother me with all that complex technologies; let me do my job the best way I know </a:t>
            </a:r>
            <a:r>
              <a:rPr lang="en-US" sz="1800" b="1" dirty="0" smtClean="0">
                <a:solidFill>
                  <a:srgbClr val="C00000"/>
                </a:solidFill>
                <a:effectLst>
                  <a:outerShdw blurRad="38100" dist="38100" dir="2700000" algn="tl">
                    <a:srgbClr val="000000">
                      <a:alpha val="43137"/>
                    </a:srgbClr>
                  </a:outerShdw>
                </a:effectLst>
              </a:rPr>
              <a:t>how”. </a:t>
            </a:r>
          </a:p>
          <a:p>
            <a:pPr algn="ctr"/>
            <a:endParaRPr lang="en-US" sz="1800" b="1" dirty="0">
              <a:solidFill>
                <a:srgbClr val="C00000"/>
              </a:solidFill>
              <a:effectLst>
                <a:outerShdw blurRad="38100" dist="38100" dir="2700000" algn="tl">
                  <a:srgbClr val="000000">
                    <a:alpha val="43137"/>
                  </a:srgbClr>
                </a:outerShdw>
              </a:effectLst>
            </a:endParaRPr>
          </a:p>
          <a:p>
            <a:pPr algn="ctr"/>
            <a:r>
              <a:rPr lang="en-US" sz="1800" b="1" dirty="0" smtClean="0">
                <a:solidFill>
                  <a:srgbClr val="C00000"/>
                </a:solidFill>
                <a:effectLst>
                  <a:outerShdw blurRad="38100" dist="38100" dir="2700000" algn="tl">
                    <a:srgbClr val="000000">
                      <a:alpha val="43137"/>
                    </a:srgbClr>
                  </a:outerShdw>
                </a:effectLst>
              </a:rPr>
              <a:t>After all, your so called technologies are ‘disconnecting people from nature, their community, and one another’ </a:t>
            </a:r>
            <a:r>
              <a:rPr lang="en-US" sz="1200" b="1" dirty="0" smtClean="0">
                <a:solidFill>
                  <a:srgbClr val="C00000"/>
                </a:solidFill>
                <a:effectLst>
                  <a:outerShdw blurRad="38100" dist="38100" dir="2700000" algn="tl">
                    <a:srgbClr val="000000">
                      <a:alpha val="43137"/>
                    </a:srgbClr>
                  </a:outerShdw>
                </a:effectLst>
              </a:rPr>
              <a:t>(Ross, 2000)</a:t>
            </a:r>
            <a:endParaRPr lang="en-US" sz="1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00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152400"/>
            <a:ext cx="77724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i="0" u="none" strike="noStrike" cap="none" baseline="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Resistance Behaviors</a:t>
            </a:r>
            <a:endParaRPr sz="4400" b="1" i="0" u="none" strike="noStrike" cap="none" baseline="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93" name="Shape 93"/>
          <p:cNvSpPr txBox="1">
            <a:spLocks noGrp="1"/>
          </p:cNvSpPr>
          <p:nvPr>
            <p:ph type="body" idx="1"/>
          </p:nvPr>
        </p:nvSpPr>
        <p:spPr>
          <a:xfrm>
            <a:off x="152400" y="1143000"/>
            <a:ext cx="8763000" cy="4571999"/>
          </a:xfrm>
          <a:prstGeom prst="rect">
            <a:avLst/>
          </a:prstGeom>
          <a:noFill/>
          <a:ln>
            <a:noFill/>
          </a:ln>
        </p:spPr>
        <p:txBody>
          <a:bodyPr lIns="91425" tIns="45700" rIns="91425" bIns="45700" anchor="t" anchorCtr="0">
            <a:noAutofit/>
          </a:bodyPr>
          <a:lstStyle/>
          <a:p>
            <a:pPr lvl="0">
              <a:spcBef>
                <a:spcPts val="0"/>
              </a:spcBef>
              <a:buFont typeface="Wingdings" panose="05000000000000000000" pitchFamily="2" charset="2"/>
              <a:buChar char="q"/>
            </a:pPr>
            <a:r>
              <a:rPr lang="en-US" sz="3200" dirty="0" smtClean="0"/>
              <a:t> </a:t>
            </a:r>
            <a:r>
              <a:rPr lang="en-US" sz="3200" dirty="0" smtClean="0">
                <a:latin typeface="Times New Roman" panose="02020603050405020304" pitchFamily="18" charset="0"/>
                <a:cs typeface="Times New Roman" panose="02020603050405020304" pitchFamily="18" charset="0"/>
              </a:rPr>
              <a:t>Actions or behaviors intended to prevent the implementation or use of </a:t>
            </a:r>
            <a:r>
              <a:rPr lang="en-US" sz="3200" b="1" i="1" dirty="0" smtClean="0">
                <a:latin typeface="Times New Roman" panose="02020603050405020304" pitchFamily="18" charset="0"/>
                <a:cs typeface="Times New Roman" panose="02020603050405020304" pitchFamily="18" charset="0"/>
              </a:rPr>
              <a:t>eLearning Technologies </a:t>
            </a:r>
            <a:r>
              <a:rPr lang="en-US" sz="3200" dirty="0" smtClean="0">
                <a:latin typeface="Times New Roman" panose="02020603050405020304" pitchFamily="18" charset="0"/>
                <a:cs typeface="Times New Roman" panose="02020603050405020304" pitchFamily="18" charset="0"/>
              </a:rPr>
              <a:t>or to prevent curriculum designers from achieving stated objectives</a:t>
            </a:r>
          </a:p>
          <a:p>
            <a:pPr marL="203200" indent="0">
              <a:spcBef>
                <a:spcPts val="0"/>
              </a:spcBef>
              <a:buNone/>
            </a:pPr>
            <a:endParaRPr lang="en-US" sz="3200" dirty="0" smtClean="0">
              <a:latin typeface="Times New Roman" panose="02020603050405020304" pitchFamily="18" charset="0"/>
              <a:cs typeface="Times New Roman" panose="02020603050405020304" pitchFamily="18" charset="0"/>
            </a:endParaRPr>
          </a:p>
          <a:p>
            <a:pPr marL="342900" marR="0" lvl="0" indent="-139700" algn="l" rtl="0">
              <a:spcBef>
                <a:spcPts val="0"/>
              </a:spcBef>
              <a:spcAft>
                <a:spcPts val="0"/>
              </a:spcAft>
              <a:buClr>
                <a:srgbClr val="7A0019"/>
              </a:buClr>
              <a:buFont typeface="Arial"/>
              <a:buNone/>
            </a:pP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Markus</a:t>
            </a:r>
            <a:r>
              <a:rPr lang="en-US" sz="16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(1983, p. 433)</a:t>
            </a:r>
            <a:r>
              <a:rPr lang="en-US" sz="1600" dirty="0">
                <a:solidFill>
                  <a:schemeClr val="dk1"/>
                </a:solidFill>
                <a:latin typeface="Times New Roman" panose="02020603050405020304" pitchFamily="18" charset="0"/>
                <a:cs typeface="Times New Roman" panose="02020603050405020304" pitchFamily="18" charset="0"/>
              </a:rPr>
              <a:t> </a:t>
            </a:r>
            <a:r>
              <a:rPr lang="en-US" sz="1600" dirty="0" smtClean="0">
                <a:solidFill>
                  <a:schemeClr val="dk1"/>
                </a:solidFill>
                <a:latin typeface="Times New Roman" panose="02020603050405020304" pitchFamily="18" charset="0"/>
                <a:cs typeface="Times New Roman" panose="02020603050405020304" pitchFamily="18" charset="0"/>
              </a:rPr>
              <a:t>in </a:t>
            </a:r>
            <a:r>
              <a:rPr lang="en-US" sz="1600" dirty="0" err="1" smtClean="0">
                <a:solidFill>
                  <a:schemeClr val="dk1"/>
                </a:solidFill>
                <a:latin typeface="Times New Roman" panose="02020603050405020304" pitchFamily="18" charset="0"/>
                <a:cs typeface="Times New Roman" panose="02020603050405020304" pitchFamily="18" charset="0"/>
              </a:rPr>
              <a:t>Lapointe</a:t>
            </a:r>
            <a:r>
              <a:rPr lang="en-US" sz="1600" dirty="0" smtClean="0">
                <a:solidFill>
                  <a:schemeClr val="dk1"/>
                </a:solidFill>
                <a:latin typeface="Times New Roman" panose="02020603050405020304" pitchFamily="18" charset="0"/>
                <a:cs typeface="Times New Roman" panose="02020603050405020304" pitchFamily="18" charset="0"/>
              </a:rPr>
              <a:t> &amp; </a:t>
            </a:r>
            <a:r>
              <a:rPr lang="en-US" sz="1600" dirty="0" err="1" smtClean="0">
                <a:solidFill>
                  <a:schemeClr val="dk1"/>
                </a:solidFill>
                <a:latin typeface="Times New Roman" panose="02020603050405020304" pitchFamily="18" charset="0"/>
                <a:cs typeface="Times New Roman" panose="02020603050405020304" pitchFamily="18" charset="0"/>
              </a:rPr>
              <a:t>Rivard</a:t>
            </a:r>
            <a:r>
              <a:rPr lang="en-US" sz="1600" dirty="0">
                <a:solidFill>
                  <a:schemeClr val="dk1"/>
                </a:solidFill>
                <a:latin typeface="Times New Roman" panose="02020603050405020304" pitchFamily="18" charset="0"/>
                <a:cs typeface="Times New Roman" panose="02020603050405020304" pitchFamily="18" charset="0"/>
              </a:rPr>
              <a:t> </a:t>
            </a:r>
            <a:r>
              <a:rPr lang="en-US" sz="1600" dirty="0" smtClean="0">
                <a:solidFill>
                  <a:schemeClr val="dk1"/>
                </a:solidFill>
                <a:latin typeface="Times New Roman" panose="02020603050405020304" pitchFamily="18" charset="0"/>
                <a:cs typeface="Times New Roman" panose="02020603050405020304" pitchFamily="18" charset="0"/>
              </a:rPr>
              <a:t> (2005) - definition modified </a:t>
            </a:r>
            <a:endParaRPr sz="16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p:txBody>
      </p:sp>
      <p:sp>
        <p:nvSpPr>
          <p:cNvPr id="94" name="Shape 94"/>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
                                            <p:txEl>
                                              <p:pRg st="0" end="0"/>
                                            </p:txEl>
                                          </p:spTgt>
                                        </p:tgtEl>
                                        <p:attrNameLst>
                                          <p:attrName>style.visibility</p:attrName>
                                        </p:attrNameLst>
                                      </p:cBhvr>
                                      <p:to>
                                        <p:strVal val="visible"/>
                                      </p:to>
                                    </p:set>
                                    <p:anim calcmode="lin" valueType="num">
                                      <p:cBhvr additive="base">
                                        <p:cTn id="13"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fill="hold"/>
                                        <p:tgtEl>
                                          <p:spTgt spid="9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52400" y="0"/>
            <a:ext cx="8915400" cy="990600"/>
          </a:xfrm>
          <a:prstGeom prst="rect">
            <a:avLst/>
          </a:prstGeom>
          <a:noFill/>
          <a:ln>
            <a:noFill/>
          </a:ln>
        </p:spPr>
        <p:txBody>
          <a:bodyPr lIns="91425" tIns="45700" rIns="91425" bIns="45700" anchor="ctr" anchorCtr="0">
            <a:noAutofit/>
          </a:bodyPr>
          <a:lstStyle/>
          <a:p>
            <a:pPr lvl="0">
              <a:buSzPct val="25000"/>
            </a:pPr>
            <a:r>
              <a:rPr lang="en-US" sz="3200" dirty="0">
                <a:solidFill>
                  <a:srgbClr val="7A001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200" dirty="0">
                <a:solidFill>
                  <a:srgbClr val="7A001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 Faculties Resist eLearning Technologies?</a:t>
            </a:r>
            <a:br>
              <a:rPr lang="en-US" sz="32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600" dirty="0" smtClean="0">
                <a:solidFill>
                  <a:srgbClr val="7A0019"/>
                </a:solidFill>
                <a:latin typeface="Times New Roman" panose="02020603050405020304" pitchFamily="18" charset="0"/>
                <a:cs typeface="Times New Roman" panose="02020603050405020304" pitchFamily="18" charset="0"/>
              </a:rPr>
              <a:t>Guy, 2014; </a:t>
            </a:r>
            <a:r>
              <a:rPr lang="en-US" sz="1600" dirty="0" err="1">
                <a:latin typeface="Times New Roman" panose="02020603050405020304" pitchFamily="18" charset="0"/>
                <a:cs typeface="Times New Roman" panose="02020603050405020304" pitchFamily="18" charset="0"/>
              </a:rPr>
              <a:t>Perera</a:t>
            </a:r>
            <a:r>
              <a:rPr lang="en-US" sz="1600" dirty="0" smtClean="0">
                <a:latin typeface="Times New Roman" panose="02020603050405020304" pitchFamily="18" charset="0"/>
                <a:cs typeface="Times New Roman" panose="02020603050405020304" pitchFamily="18" charset="0"/>
              </a:rPr>
              <a:t>, 2011; </a:t>
            </a:r>
            <a:r>
              <a:rPr lang="en-US" sz="1600" dirty="0" err="1" smtClean="0">
                <a:solidFill>
                  <a:srgbClr val="7A0019"/>
                </a:solidFill>
                <a:latin typeface="Times New Roman" panose="02020603050405020304" pitchFamily="18" charset="0"/>
                <a:cs typeface="Times New Roman" panose="02020603050405020304" pitchFamily="18" charset="0"/>
              </a:rPr>
              <a:t>Haymes</a:t>
            </a:r>
            <a:r>
              <a:rPr lang="en-US" sz="1600" dirty="0" smtClean="0">
                <a:solidFill>
                  <a:srgbClr val="7A0019"/>
                </a:solidFill>
                <a:latin typeface="Times New Roman" panose="02020603050405020304" pitchFamily="18" charset="0"/>
                <a:cs typeface="Times New Roman" panose="02020603050405020304" pitchFamily="18" charset="0"/>
              </a:rPr>
              <a:t>, 2008; </a:t>
            </a:r>
            <a:r>
              <a:rPr lang="en-US" sz="1600" dirty="0" err="1">
                <a:latin typeface="Times New Roman" panose="02020603050405020304" pitchFamily="18" charset="0"/>
                <a:cs typeface="Times New Roman" panose="02020603050405020304" pitchFamily="18" charset="0"/>
              </a:rPr>
              <a:t>Lapointe</a:t>
            </a:r>
            <a:r>
              <a:rPr lang="en-US" sz="1600" dirty="0">
                <a:latin typeface="Times New Roman" panose="02020603050405020304" pitchFamily="18" charset="0"/>
                <a:cs typeface="Times New Roman" panose="02020603050405020304" pitchFamily="18" charset="0"/>
              </a:rPr>
              <a:t> &amp; </a:t>
            </a:r>
            <a:r>
              <a:rPr lang="en-US" sz="1600" dirty="0" err="1">
                <a:latin typeface="Times New Roman" panose="02020603050405020304" pitchFamily="18" charset="0"/>
                <a:cs typeface="Times New Roman" panose="02020603050405020304" pitchFamily="18" charset="0"/>
              </a:rPr>
              <a:t>Rivard</a:t>
            </a:r>
            <a:r>
              <a:rPr lang="en-US" sz="1600" dirty="0">
                <a:latin typeface="Times New Roman" panose="02020603050405020304" pitchFamily="18" charset="0"/>
                <a:cs typeface="Times New Roman" panose="02020603050405020304" pitchFamily="18" charset="0"/>
              </a:rPr>
              <a:t>, 2005</a:t>
            </a:r>
            <a:r>
              <a:rPr lang="en-US" sz="1600" dirty="0">
                <a:solidFill>
                  <a:srgbClr val="7A0019"/>
                </a:solidFill>
                <a:latin typeface="Times New Roman" panose="02020603050405020304" pitchFamily="18" charset="0"/>
                <a:cs typeface="Times New Roman" panose="02020603050405020304" pitchFamily="18" charset="0"/>
              </a:rPr>
              <a:t/>
            </a:r>
            <a:br>
              <a:rPr lang="en-US" sz="1600" dirty="0">
                <a:solidFill>
                  <a:srgbClr val="7A0019"/>
                </a:solidFill>
                <a:latin typeface="Times New Roman" panose="02020603050405020304" pitchFamily="18" charset="0"/>
                <a:cs typeface="Times New Roman" panose="02020603050405020304" pitchFamily="18" charset="0"/>
              </a:rPr>
            </a:br>
            <a:endParaRPr lang="en-US" sz="3200" dirty="0">
              <a:solidFill>
                <a:srgbClr val="7A0019"/>
              </a:solidFill>
              <a:latin typeface="Times New Roman" panose="02020603050405020304" pitchFamily="18" charset="0"/>
              <a:cs typeface="Times New Roman" panose="02020603050405020304" pitchFamily="18" charset="0"/>
            </a:endParaRPr>
          </a:p>
        </p:txBody>
      </p:sp>
      <p:sp>
        <p:nvSpPr>
          <p:cNvPr id="50" name="Shape 50"/>
          <p:cNvSpPr txBox="1">
            <a:spLocks noGrp="1"/>
          </p:cNvSpPr>
          <p:nvPr>
            <p:ph type="body" idx="1"/>
          </p:nvPr>
        </p:nvSpPr>
        <p:spPr>
          <a:xfrm>
            <a:off x="0" y="1447800"/>
            <a:ext cx="9144000" cy="4495800"/>
          </a:xfrm>
          <a:prstGeom prst="rect">
            <a:avLst/>
          </a:prstGeom>
          <a:noFill/>
          <a:ln>
            <a:noFill/>
          </a:ln>
        </p:spPr>
        <p:txBody>
          <a:bodyPr lIns="91425" tIns="45700" rIns="91425" bIns="45700" anchor="t" anchorCtr="0">
            <a:noAutofit/>
          </a:bodyPr>
          <a:lstStyle/>
          <a:p>
            <a:pPr lvl="0">
              <a:lnSpc>
                <a:spcPct val="150000"/>
              </a:lnSpc>
              <a:spcBef>
                <a:spcPts val="0"/>
              </a:spcBef>
              <a:buFont typeface="Wingdings" pitchFamily="2" charset="2"/>
              <a:buChar char="q"/>
            </a:pPr>
            <a:r>
              <a:rPr lang="en-US" sz="3600" b="0" i="0" u="none" strike="noStrike" cap="none" baseline="0" dirty="0" smtClean="0">
                <a:solidFill>
                  <a:schemeClr val="dk1"/>
                </a:solidFill>
                <a:latin typeface="Times New Roman" pitchFamily="18" charset="0"/>
                <a:cs typeface="Times New Roman" pitchFamily="18" charset="0"/>
                <a:sym typeface="Arial"/>
              </a:rPr>
              <a:t> </a:t>
            </a:r>
            <a:r>
              <a:rPr lang="en-US" sz="3200" b="0" i="0" u="none" strike="noStrike" cap="none" baseline="0" dirty="0" smtClean="0">
                <a:solidFill>
                  <a:schemeClr val="dk1"/>
                </a:solidFill>
                <a:latin typeface="Times New Roman" pitchFamily="18" charset="0"/>
                <a:cs typeface="Times New Roman" pitchFamily="18" charset="0"/>
                <a:sym typeface="Arial"/>
              </a:rPr>
              <a:t>Resistance to change</a:t>
            </a:r>
          </a:p>
          <a:p>
            <a:pPr marL="603250" lvl="1" indent="0">
              <a:lnSpc>
                <a:spcPct val="150000"/>
              </a:lnSpc>
              <a:spcBef>
                <a:spcPts val="0"/>
              </a:spcBef>
              <a:buNone/>
            </a:pPr>
            <a:r>
              <a:rPr lang="en-US" sz="1600" dirty="0" smtClean="0">
                <a:solidFill>
                  <a:schemeClr val="dk1"/>
                </a:solidFill>
                <a:latin typeface="Times New Roman" pitchFamily="18" charset="0"/>
                <a:cs typeface="Times New Roman" pitchFamily="18" charset="0"/>
              </a:rPr>
              <a:t>Technology generally brings change; people and society resist change, probably because of uncertainty.</a:t>
            </a:r>
            <a:endParaRPr lang="en-US" sz="1600" dirty="0">
              <a:solidFill>
                <a:schemeClr val="dk1"/>
              </a:solidFill>
              <a:latin typeface="Times New Roman" pitchFamily="18" charset="0"/>
              <a:cs typeface="Times New Roman" pitchFamily="18" charset="0"/>
            </a:endParaRPr>
          </a:p>
          <a:p>
            <a:pPr>
              <a:lnSpc>
                <a:spcPct val="150000"/>
              </a:lnSpc>
              <a:spcBef>
                <a:spcPts val="0"/>
              </a:spcBef>
              <a:buFont typeface="Wingdings" panose="05000000000000000000" pitchFamily="2" charset="2"/>
              <a:buChar char="q"/>
            </a:pPr>
            <a:r>
              <a:rPr lang="en-US" sz="3600" dirty="0" smtClean="0">
                <a:solidFill>
                  <a:schemeClr val="dk1"/>
                </a:solidFill>
                <a:latin typeface="Times New Roman" pitchFamily="18" charset="0"/>
                <a:cs typeface="Times New Roman" pitchFamily="18" charset="0"/>
              </a:rPr>
              <a:t> </a:t>
            </a:r>
            <a:r>
              <a:rPr lang="en-US" sz="3200" dirty="0" smtClean="0">
                <a:solidFill>
                  <a:schemeClr val="dk1"/>
                </a:solidFill>
                <a:latin typeface="Times New Roman" pitchFamily="18" charset="0"/>
                <a:cs typeface="Times New Roman" pitchFamily="18" charset="0"/>
              </a:rPr>
              <a:t>Too comfortable with old approaches that work.</a:t>
            </a:r>
          </a:p>
          <a:p>
            <a:pPr>
              <a:lnSpc>
                <a:spcPct val="150000"/>
              </a:lnSpc>
              <a:spcBef>
                <a:spcPts val="0"/>
              </a:spcBef>
              <a:buFont typeface="Wingdings" panose="05000000000000000000" pitchFamily="2" charset="2"/>
              <a:buChar char="q"/>
            </a:pPr>
            <a:r>
              <a:rPr lang="en-US" sz="3600" dirty="0" smtClean="0">
                <a:solidFill>
                  <a:schemeClr val="dk1"/>
                </a:solidFill>
                <a:latin typeface="Times New Roman" pitchFamily="18" charset="0"/>
                <a:cs typeface="Times New Roman" pitchFamily="18" charset="0"/>
              </a:rPr>
              <a:t> </a:t>
            </a:r>
            <a:r>
              <a:rPr lang="en-US" sz="3200" dirty="0" smtClean="0">
                <a:solidFill>
                  <a:schemeClr val="dk1"/>
                </a:solidFill>
                <a:latin typeface="Times New Roman" pitchFamily="18" charset="0"/>
                <a:cs typeface="Times New Roman" pitchFamily="18" charset="0"/>
              </a:rPr>
              <a:t>Feeling Threatened and Loss of Power</a:t>
            </a:r>
          </a:p>
          <a:p>
            <a:pPr marL="889000" lvl="1" indent="-285750">
              <a:lnSpc>
                <a:spcPct val="150000"/>
              </a:lnSpc>
              <a:spcBef>
                <a:spcPts val="0"/>
              </a:spcBef>
              <a:buFontTx/>
              <a:buChar char="-"/>
            </a:pPr>
            <a:r>
              <a:rPr lang="en-US" sz="1600" dirty="0" smtClean="0">
                <a:solidFill>
                  <a:schemeClr val="dk1"/>
                </a:solidFill>
                <a:latin typeface="Times New Roman" pitchFamily="18" charset="0"/>
                <a:cs typeface="Times New Roman" pitchFamily="18" charset="0"/>
              </a:rPr>
              <a:t>Actors will resist change if they believe it might cause them to lose power.</a:t>
            </a:r>
            <a:endParaRPr lang="en-US" sz="1600" dirty="0">
              <a:solidFill>
                <a:schemeClr val="dk1"/>
              </a:solidFill>
              <a:latin typeface="Times New Roman" pitchFamily="18" charset="0"/>
              <a:cs typeface="Times New Roman" pitchFamily="18" charset="0"/>
            </a:endParaRPr>
          </a:p>
          <a:p>
            <a:pPr marL="203200" indent="0" algn="just">
              <a:lnSpc>
                <a:spcPct val="150000"/>
              </a:lnSpc>
              <a:spcBef>
                <a:spcPts val="0"/>
              </a:spcBef>
              <a:buNone/>
            </a:pPr>
            <a:endParaRPr lang="en-US" sz="1600" dirty="0" smtClean="0">
              <a:solidFill>
                <a:schemeClr val="dk1"/>
              </a:solidFill>
              <a:latin typeface="Times New Roman" pitchFamily="18" charset="0"/>
              <a:cs typeface="Times New Roman" pitchFamily="18" charset="0"/>
            </a:endParaRPr>
          </a:p>
        </p:txBody>
      </p:sp>
      <p:sp>
        <p:nvSpPr>
          <p:cNvPr id="51" name="Shape 51"/>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 calcmode="lin" valueType="num">
                                      <p:cBhvr additive="base">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 calcmode="lin" valueType="num">
                                      <p:cBhvr additive="base">
                                        <p:cTn id="1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0">
                                            <p:txEl>
                                              <p:pRg st="2" end="2"/>
                                            </p:txEl>
                                          </p:spTgt>
                                        </p:tgtEl>
                                        <p:attrNameLst>
                                          <p:attrName>style.visibility</p:attrName>
                                        </p:attrNameLst>
                                      </p:cBhvr>
                                      <p:to>
                                        <p:strVal val="visible"/>
                                      </p:to>
                                    </p:set>
                                    <p:anim calcmode="lin" valueType="num">
                                      <p:cBhvr additive="base">
                                        <p:cTn id="23"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0">
                                            <p:txEl>
                                              <p:pRg st="3" end="3"/>
                                            </p:txEl>
                                          </p:spTgt>
                                        </p:tgtEl>
                                        <p:attrNameLst>
                                          <p:attrName>style.visibility</p:attrName>
                                        </p:attrNameLst>
                                      </p:cBhvr>
                                      <p:to>
                                        <p:strVal val="visible"/>
                                      </p:to>
                                    </p:set>
                                    <p:anim calcmode="lin" valueType="num">
                                      <p:cBhvr additive="base">
                                        <p:cTn id="29"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
                                            <p:txEl>
                                              <p:pRg st="4" end="4"/>
                                            </p:txEl>
                                          </p:spTgt>
                                        </p:tgtEl>
                                        <p:attrNameLst>
                                          <p:attrName>style.visibility</p:attrName>
                                        </p:attrNameLst>
                                      </p:cBhvr>
                                      <p:to>
                                        <p:strVal val="visible"/>
                                      </p:to>
                                    </p:set>
                                    <p:anim calcmode="lin" valueType="num">
                                      <p:cBhvr additive="base">
                                        <p:cTn id="33"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28600" y="0"/>
            <a:ext cx="8686800" cy="1143000"/>
          </a:xfrm>
          <a:prstGeom prst="rect">
            <a:avLst/>
          </a:prstGeom>
          <a:noFill/>
          <a:ln>
            <a:noFill/>
          </a:ln>
        </p:spPr>
        <p:txBody>
          <a:bodyPr lIns="91425" tIns="45700" rIns="91425" bIns="45700" anchor="ctr" anchorCtr="0">
            <a:noAutofit/>
          </a:bodyPr>
          <a:lstStyle/>
          <a:p>
            <a:pPr lvl="0"/>
            <a:r>
              <a:rPr lang="en-US" sz="30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 Faculties Resist eLearning Technologies</a:t>
            </a:r>
            <a:r>
              <a:rPr lang="en-US" sz="30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sz="3000" b="1" dirty="0" smtClean="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solidFill>
                  <a:srgbClr val="7A0019"/>
                </a:solidFill>
                <a:latin typeface="Times New Roman" panose="02020603050405020304" pitchFamily="18" charset="0"/>
                <a:cs typeface="Times New Roman" panose="02020603050405020304" pitchFamily="18" charset="0"/>
              </a:rPr>
              <a:t>Guy</a:t>
            </a:r>
            <a:r>
              <a:rPr lang="en-US" sz="1800" dirty="0">
                <a:solidFill>
                  <a:srgbClr val="7A0019"/>
                </a:solidFill>
                <a:latin typeface="Times New Roman" panose="02020603050405020304" pitchFamily="18" charset="0"/>
                <a:cs typeface="Times New Roman" panose="02020603050405020304" pitchFamily="18" charset="0"/>
              </a:rPr>
              <a:t>, 2014; </a:t>
            </a:r>
            <a:r>
              <a:rPr lang="en-US" sz="1800" dirty="0" err="1">
                <a:latin typeface="Times New Roman" panose="02020603050405020304" pitchFamily="18" charset="0"/>
                <a:cs typeface="Times New Roman" panose="02020603050405020304" pitchFamily="18" charset="0"/>
              </a:rPr>
              <a:t>Perera</a:t>
            </a:r>
            <a:r>
              <a:rPr lang="en-US" sz="1800" dirty="0">
                <a:latin typeface="Times New Roman" panose="02020603050405020304" pitchFamily="18" charset="0"/>
                <a:cs typeface="Times New Roman" panose="02020603050405020304" pitchFamily="18" charset="0"/>
              </a:rPr>
              <a:t>, 2011; </a:t>
            </a:r>
            <a:r>
              <a:rPr lang="en-US" sz="1800" dirty="0" err="1">
                <a:solidFill>
                  <a:srgbClr val="7A0019"/>
                </a:solidFill>
                <a:latin typeface="Times New Roman" panose="02020603050405020304" pitchFamily="18" charset="0"/>
                <a:cs typeface="Times New Roman" panose="02020603050405020304" pitchFamily="18" charset="0"/>
              </a:rPr>
              <a:t>Haymes</a:t>
            </a:r>
            <a:r>
              <a:rPr lang="en-US" sz="1800" dirty="0">
                <a:solidFill>
                  <a:srgbClr val="7A0019"/>
                </a:solidFill>
                <a:latin typeface="Times New Roman" panose="02020603050405020304" pitchFamily="18" charset="0"/>
                <a:cs typeface="Times New Roman" panose="02020603050405020304" pitchFamily="18" charset="0"/>
              </a:rPr>
              <a:t>, 2008; </a:t>
            </a:r>
            <a:r>
              <a:rPr lang="en-US" sz="1800" dirty="0" err="1">
                <a:latin typeface="Times New Roman" panose="02020603050405020304" pitchFamily="18" charset="0"/>
                <a:cs typeface="Times New Roman" panose="02020603050405020304" pitchFamily="18" charset="0"/>
              </a:rPr>
              <a:t>Lapointe</a:t>
            </a:r>
            <a:r>
              <a:rPr lang="en-US" sz="1800" dirty="0">
                <a:latin typeface="Times New Roman" panose="02020603050405020304" pitchFamily="18" charset="0"/>
                <a:cs typeface="Times New Roman" panose="02020603050405020304" pitchFamily="18" charset="0"/>
              </a:rPr>
              <a:t> &amp; </a:t>
            </a:r>
            <a:r>
              <a:rPr lang="en-US" sz="1800" dirty="0" err="1">
                <a:latin typeface="Times New Roman" panose="02020603050405020304" pitchFamily="18" charset="0"/>
                <a:cs typeface="Times New Roman" panose="02020603050405020304" pitchFamily="18" charset="0"/>
              </a:rPr>
              <a:t>Rivard</a:t>
            </a:r>
            <a:r>
              <a:rPr lang="en-US" sz="1800" dirty="0">
                <a:latin typeface="Times New Roman" panose="02020603050405020304" pitchFamily="18" charset="0"/>
                <a:cs typeface="Times New Roman" panose="02020603050405020304" pitchFamily="18" charset="0"/>
              </a:rPr>
              <a:t>, 2005</a:t>
            </a:r>
            <a:r>
              <a:rPr lang="en-US" sz="1800" dirty="0">
                <a:solidFill>
                  <a:srgbClr val="7A0019"/>
                </a:solidFill>
                <a:latin typeface="Times New Roman" panose="02020603050405020304" pitchFamily="18" charset="0"/>
                <a:cs typeface="Times New Roman" panose="02020603050405020304" pitchFamily="18" charset="0"/>
              </a:rPr>
              <a:t/>
            </a:r>
            <a:br>
              <a:rPr lang="en-US" sz="1800" dirty="0">
                <a:solidFill>
                  <a:srgbClr val="7A0019"/>
                </a:solidFill>
                <a:latin typeface="Times New Roman" panose="02020603050405020304" pitchFamily="18" charset="0"/>
                <a:cs typeface="Times New Roman" panose="02020603050405020304" pitchFamily="18" charset="0"/>
              </a:rPr>
            </a:br>
            <a:endParaRPr sz="1800" b="1" i="0" u="none" strike="noStrike" cap="none" baseline="0" dirty="0">
              <a:solidFill>
                <a:srgbClr val="FF0066"/>
              </a:solidFill>
              <a:sym typeface="Arial"/>
            </a:endParaRPr>
          </a:p>
        </p:txBody>
      </p:sp>
      <p:sp>
        <p:nvSpPr>
          <p:cNvPr id="69" name="Shape 69"/>
          <p:cNvSpPr txBox="1">
            <a:spLocks noGrp="1"/>
          </p:cNvSpPr>
          <p:nvPr>
            <p:ph type="body" idx="1"/>
          </p:nvPr>
        </p:nvSpPr>
        <p:spPr>
          <a:xfrm>
            <a:off x="152400" y="914400"/>
            <a:ext cx="8839200" cy="4800599"/>
          </a:xfrm>
          <a:prstGeom prst="rect">
            <a:avLst/>
          </a:prstGeom>
          <a:noFill/>
          <a:ln>
            <a:noFill/>
          </a:ln>
        </p:spPr>
        <p:txBody>
          <a:bodyPr lIns="91425" tIns="45700" rIns="91425" bIns="45700" anchor="t" anchorCtr="0">
            <a:noAutofit/>
          </a:bodyPr>
          <a:lstStyle/>
          <a:p>
            <a:pPr>
              <a:lnSpc>
                <a:spcPct val="150000"/>
              </a:lnSpc>
              <a:spcBef>
                <a:spcPts val="0"/>
              </a:spcBef>
              <a:buFont typeface="Wingdings" panose="05000000000000000000" pitchFamily="2" charset="2"/>
              <a:buChar char="q"/>
            </a:pPr>
            <a:r>
              <a:rPr lang="en-US" sz="3600" dirty="0" smtClean="0">
                <a:solidFill>
                  <a:schemeClr val="dk1"/>
                </a:solidFill>
                <a:latin typeface="Times New Roman" pitchFamily="18" charset="0"/>
                <a:cs typeface="Times New Roman" pitchFamily="18" charset="0"/>
              </a:rPr>
              <a:t> Inexperience, ignorance, and fear </a:t>
            </a:r>
            <a:r>
              <a:rPr lang="en-US" sz="3600" dirty="0">
                <a:solidFill>
                  <a:schemeClr val="dk1"/>
                </a:solidFill>
                <a:latin typeface="Times New Roman" pitchFamily="18" charset="0"/>
                <a:cs typeface="Times New Roman" pitchFamily="18" charset="0"/>
              </a:rPr>
              <a:t>of feeling Stupid </a:t>
            </a:r>
          </a:p>
          <a:p>
            <a:pPr>
              <a:lnSpc>
                <a:spcPct val="150000"/>
              </a:lnSpc>
              <a:spcBef>
                <a:spcPts val="0"/>
              </a:spcBef>
              <a:buFont typeface="Wingdings" panose="05000000000000000000" pitchFamily="2" charset="2"/>
              <a:buChar char="q"/>
            </a:pPr>
            <a:r>
              <a:rPr lang="en-US" sz="3600" dirty="0">
                <a:solidFill>
                  <a:schemeClr val="dk1"/>
                </a:solidFill>
                <a:latin typeface="Times New Roman" pitchFamily="18" charset="0"/>
                <a:cs typeface="Times New Roman" pitchFamily="18" charset="0"/>
              </a:rPr>
              <a:t> Complicated and Stressful</a:t>
            </a:r>
          </a:p>
          <a:p>
            <a:pPr>
              <a:lnSpc>
                <a:spcPct val="150000"/>
              </a:lnSpc>
              <a:spcBef>
                <a:spcPts val="0"/>
              </a:spcBef>
              <a:buFont typeface="Wingdings" panose="05000000000000000000" pitchFamily="2" charset="2"/>
              <a:buChar char="q"/>
            </a:pPr>
            <a:r>
              <a:rPr lang="en-US" sz="3600" dirty="0">
                <a:solidFill>
                  <a:schemeClr val="dk1"/>
                </a:solidFill>
                <a:latin typeface="Times New Roman" pitchFamily="18" charset="0"/>
                <a:cs typeface="Times New Roman" pitchFamily="18" charset="0"/>
              </a:rPr>
              <a:t> </a:t>
            </a:r>
            <a:r>
              <a:rPr lang="en-US" sz="3600" dirty="0" smtClean="0">
                <a:solidFill>
                  <a:schemeClr val="dk1"/>
                </a:solidFill>
                <a:latin typeface="Times New Roman" pitchFamily="18" charset="0"/>
                <a:cs typeface="Times New Roman" pitchFamily="18" charset="0"/>
              </a:rPr>
              <a:t>Prior </a:t>
            </a:r>
            <a:r>
              <a:rPr lang="en-US" sz="3600" dirty="0">
                <a:solidFill>
                  <a:schemeClr val="dk1"/>
                </a:solidFill>
                <a:latin typeface="Times New Roman" pitchFamily="18" charset="0"/>
                <a:cs typeface="Times New Roman" pitchFamily="18" charset="0"/>
              </a:rPr>
              <a:t>Negative </a:t>
            </a:r>
            <a:r>
              <a:rPr lang="en-US" sz="3600" dirty="0" smtClean="0">
                <a:solidFill>
                  <a:schemeClr val="dk1"/>
                </a:solidFill>
                <a:latin typeface="Times New Roman" pitchFamily="18" charset="0"/>
                <a:cs typeface="Times New Roman" pitchFamily="18" charset="0"/>
              </a:rPr>
              <a:t>Experience Using Similar Technology</a:t>
            </a:r>
            <a:endParaRPr lang="en-US" sz="3600" dirty="0">
              <a:solidFill>
                <a:schemeClr val="dk1"/>
              </a:solidFill>
              <a:latin typeface="Times New Roman" pitchFamily="18" charset="0"/>
              <a:cs typeface="Times New Roman" pitchFamily="18" charset="0"/>
            </a:endParaRPr>
          </a:p>
          <a:p>
            <a:pPr lvl="0">
              <a:lnSpc>
                <a:spcPct val="150000"/>
              </a:lnSpc>
              <a:spcBef>
                <a:spcPts val="0"/>
              </a:spcBef>
              <a:buNone/>
            </a:pPr>
            <a:endParaRPr sz="3600" b="0" i="0" u="none" strike="noStrike" cap="none" baseline="0" dirty="0">
              <a:solidFill>
                <a:schemeClr val="dk1"/>
              </a:solidFill>
              <a:latin typeface="Times New Roman" pitchFamily="18" charset="0"/>
              <a:cs typeface="Times New Roman" pitchFamily="18" charset="0"/>
              <a:sym typeface="Arial"/>
            </a:endParaRPr>
          </a:p>
        </p:txBody>
      </p:sp>
      <p:sp>
        <p:nvSpPr>
          <p:cNvPr id="70" name="Shape 70"/>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
                                            <p:txEl>
                                              <p:pRg st="0" end="0"/>
                                            </p:txEl>
                                          </p:spTgt>
                                        </p:tgtEl>
                                        <p:attrNameLst>
                                          <p:attrName>style.visibility</p:attrName>
                                        </p:attrNameLst>
                                      </p:cBhvr>
                                      <p:to>
                                        <p:strVal val="visible"/>
                                      </p:to>
                                    </p:set>
                                    <p:anim calcmode="lin" valueType="num">
                                      <p:cBhvr additive="base">
                                        <p:cTn id="1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xEl>
                                              <p:pRg st="1" end="1"/>
                                            </p:txEl>
                                          </p:spTgt>
                                        </p:tgtEl>
                                        <p:attrNameLst>
                                          <p:attrName>style.visibility</p:attrName>
                                        </p:attrNameLst>
                                      </p:cBhvr>
                                      <p:to>
                                        <p:strVal val="visible"/>
                                      </p:to>
                                    </p:set>
                                    <p:anim calcmode="lin" valueType="num">
                                      <p:cBhvr additive="base">
                                        <p:cTn id="19"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
                                            <p:txEl>
                                              <p:pRg st="2" end="2"/>
                                            </p:txEl>
                                          </p:spTgt>
                                        </p:tgtEl>
                                        <p:attrNameLst>
                                          <p:attrName>style.visibility</p:attrName>
                                        </p:attrNameLst>
                                      </p:cBhvr>
                                      <p:to>
                                        <p:strVal val="visible"/>
                                      </p:to>
                                    </p:set>
                                    <p:anim calcmode="lin" valueType="num">
                                      <p:cBhvr additive="base">
                                        <p:cTn id="25"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lvl="0"/>
            <a:r>
              <a:rPr lang="en-US"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Conceptualizing Resistance</a:t>
            </a:r>
            <a:br>
              <a:rPr lang="en-US"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600" dirty="0" err="1" smtClean="0">
                <a:solidFill>
                  <a:srgbClr val="7A0019"/>
                </a:solidFill>
                <a:latin typeface="Times New Roman" panose="02020603050405020304" pitchFamily="18" charset="0"/>
                <a:cs typeface="Times New Roman" panose="02020603050405020304" pitchFamily="18" charset="0"/>
              </a:rPr>
              <a:t>Thamos</a:t>
            </a:r>
            <a:r>
              <a:rPr lang="en-US" sz="1600" dirty="0" smtClean="0">
                <a:solidFill>
                  <a:srgbClr val="7A0019"/>
                </a:solidFill>
                <a:latin typeface="Times New Roman" panose="02020603050405020304" pitchFamily="18" charset="0"/>
                <a:cs typeface="Times New Roman" panose="02020603050405020304" pitchFamily="18" charset="0"/>
              </a:rPr>
              <a:t> &amp; Hardy (2011)</a:t>
            </a:r>
            <a:endParaRPr sz="3200" b="0" i="0" u="none" strike="noStrike" cap="none" baseline="0" dirty="0">
              <a:solidFill>
                <a:srgbClr val="7A0019"/>
              </a:solidFill>
              <a:latin typeface="Times New Roman" panose="02020603050405020304" pitchFamily="18" charset="0"/>
              <a:cs typeface="Times New Roman" panose="02020603050405020304" pitchFamily="18" charset="0"/>
              <a:sym typeface="Arial"/>
            </a:endParaRPr>
          </a:p>
        </p:txBody>
      </p:sp>
      <p:sp>
        <p:nvSpPr>
          <p:cNvPr id="77" name="Shape 77"/>
          <p:cNvSpPr txBox="1">
            <a:spLocks noGrp="1"/>
          </p:cNvSpPr>
          <p:nvPr>
            <p:ph type="body" idx="1"/>
          </p:nvPr>
        </p:nvSpPr>
        <p:spPr>
          <a:xfrm>
            <a:off x="152400" y="1447800"/>
            <a:ext cx="8839200" cy="4419600"/>
          </a:xfrm>
          <a:prstGeom prst="rect">
            <a:avLst/>
          </a:prstGeom>
          <a:noFill/>
          <a:ln>
            <a:noFill/>
          </a:ln>
        </p:spPr>
        <p:txBody>
          <a:bodyPr lIns="91425" tIns="45700" rIns="91425" bIns="45700" anchor="t" anchorCtr="0">
            <a:noAutofit/>
          </a:bodyPr>
          <a:lstStyle/>
          <a:p>
            <a:pPr lvl="0">
              <a:spcBef>
                <a:spcPts val="0"/>
              </a:spcBef>
              <a:buFont typeface="Wingdings" panose="05000000000000000000" pitchFamily="2" charset="2"/>
              <a:buChar char="v"/>
            </a:pPr>
            <a:r>
              <a:rPr lang="en-US" sz="3200" b="0" i="0" u="none" strike="noStrike" cap="none" baseline="0" dirty="0" smtClean="0">
                <a:solidFill>
                  <a:schemeClr val="dk1"/>
                </a:solidFill>
                <a:latin typeface="Arial"/>
                <a:ea typeface="Arial"/>
                <a:cs typeface="Arial"/>
                <a:sym typeface="Arial"/>
              </a:rPr>
              <a:t> </a:t>
            </a:r>
            <a:r>
              <a:rPr lang="en-US" sz="3200" dirty="0">
                <a:latin typeface="Times New Roman" panose="02020603050405020304" pitchFamily="18" charset="0"/>
                <a:cs typeface="Times New Roman" panose="02020603050405020304" pitchFamily="18" charset="0"/>
              </a:rPr>
              <a:t>Demonizing </a:t>
            </a:r>
            <a:r>
              <a:rPr lang="en-US" sz="3200" dirty="0" smtClean="0">
                <a:latin typeface="Times New Roman" panose="02020603050405020304" pitchFamily="18" charset="0"/>
                <a:cs typeface="Times New Roman" panose="02020603050405020304" pitchFamily="18" charset="0"/>
              </a:rPr>
              <a:t>Resistance </a:t>
            </a:r>
            <a:r>
              <a:rPr lang="en-US" sz="3200" dirty="0">
                <a:latin typeface="Times New Roman" panose="02020603050405020304" pitchFamily="18" charset="0"/>
                <a:cs typeface="Times New Roman" panose="02020603050405020304" pitchFamily="18" charset="0"/>
              </a:rPr>
              <a:t>to C</a:t>
            </a:r>
            <a:r>
              <a:rPr lang="en-US" sz="3200" dirty="0" smtClean="0">
                <a:latin typeface="Times New Roman" panose="02020603050405020304" pitchFamily="18" charset="0"/>
                <a:cs typeface="Times New Roman" panose="02020603050405020304" pitchFamily="18" charset="0"/>
              </a:rPr>
              <a:t>hange</a:t>
            </a:r>
          </a:p>
          <a:p>
            <a:pPr marL="203200" indent="0">
              <a:buNone/>
            </a:pPr>
            <a:r>
              <a:rPr lang="en-US" dirty="0" smtClean="0">
                <a:latin typeface="Times New Roman" panose="02020603050405020304" pitchFamily="18" charset="0"/>
                <a:cs typeface="Times New Roman" panose="02020603050405020304" pitchFamily="18" charset="0"/>
              </a:rPr>
              <a:t> - There is assumption that resistance constitutes a problem. misunderstanding </a:t>
            </a:r>
            <a:r>
              <a:rPr lang="en-US" dirty="0">
                <a:latin typeface="Times New Roman" panose="02020603050405020304" pitchFamily="18" charset="0"/>
                <a:cs typeface="Times New Roman" panose="02020603050405020304" pitchFamily="18" charset="0"/>
              </a:rPr>
              <a:t>the change; a lack </a:t>
            </a:r>
            <a:r>
              <a:rPr lang="en-US" dirty="0" smtClean="0">
                <a:latin typeface="Times New Roman" panose="02020603050405020304" pitchFamily="18" charset="0"/>
                <a:cs typeface="Times New Roman" panose="02020603050405020304" pitchFamily="18" charset="0"/>
              </a:rPr>
              <a:t>of tolerance </a:t>
            </a:r>
            <a:r>
              <a:rPr lang="en-US" dirty="0">
                <a:latin typeface="Times New Roman" panose="02020603050405020304" pitchFamily="18" charset="0"/>
                <a:cs typeface="Times New Roman" panose="02020603050405020304" pitchFamily="18" charset="0"/>
              </a:rPr>
              <a:t>for change; and cynicism towards change</a:t>
            </a:r>
            <a:endParaRPr lang="en-US" sz="5400" dirty="0">
              <a:latin typeface="Times New Roman" panose="02020603050405020304" pitchFamily="18" charset="0"/>
              <a:cs typeface="Times New Roman" panose="02020603050405020304" pitchFamily="18" charset="0"/>
            </a:endParaRPr>
          </a:p>
          <a:p>
            <a:pPr marL="203200" lvl="0" indent="0">
              <a:spcBef>
                <a:spcPts val="0"/>
              </a:spcBef>
              <a:buNone/>
            </a:pPr>
            <a:endParaRPr lang="en-US" sz="32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 Celebrating Resistance</a:t>
            </a:r>
          </a:p>
          <a:p>
            <a:pPr marL="603250" lvl="1" indent="0">
              <a:spcBef>
                <a:spcPts val="0"/>
              </a:spcBef>
              <a:buNone/>
            </a:pPr>
            <a:r>
              <a:rPr lang="en-US" sz="32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Resistance can lead to a better change</a:t>
            </a:r>
            <a:endParaRPr lang="en-US" sz="3200" dirty="0" smtClean="0">
              <a:solidFill>
                <a:schemeClr val="dk1"/>
              </a:solidFill>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v"/>
            </a:pPr>
            <a:endParaRPr lang="en-US" sz="32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a:p>
            <a:pPr lvl="0">
              <a:spcBef>
                <a:spcPts val="0"/>
              </a:spcBef>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Resistance is actually </a:t>
            </a:r>
            <a:r>
              <a:rPr lang="en-US" sz="1600" dirty="0" smtClean="0">
                <a:latin typeface="Times New Roman" panose="02020603050405020304" pitchFamily="18" charset="0"/>
                <a:cs typeface="Times New Roman" panose="02020603050405020304" pitchFamily="18" charset="0"/>
              </a:rPr>
              <a:t>healthy; </a:t>
            </a:r>
            <a:r>
              <a:rPr lang="en-US" sz="1600" dirty="0">
                <a:latin typeface="Times New Roman" panose="02020603050405020304" pitchFamily="18" charset="0"/>
                <a:cs typeface="Times New Roman" panose="02020603050405020304" pitchFamily="18" charset="0"/>
              </a:rPr>
              <a:t>it makes you check your assumptions and it forces you to clarify what you are </a:t>
            </a:r>
            <a:r>
              <a:rPr lang="en-US" sz="1600" dirty="0" smtClean="0">
                <a:latin typeface="Times New Roman" panose="02020603050405020304" pitchFamily="18" charset="0"/>
                <a:cs typeface="Times New Roman" panose="02020603050405020304" pitchFamily="18" charset="0"/>
              </a:rPr>
              <a:t>doing (Lee, </a:t>
            </a:r>
            <a:r>
              <a:rPr lang="en-US" sz="1600" dirty="0" err="1" smtClean="0">
                <a:latin typeface="Times New Roman" panose="02020603050405020304" pitchFamily="18" charset="0"/>
                <a:cs typeface="Times New Roman" panose="02020603050405020304" pitchFamily="18" charset="0"/>
              </a:rPr>
              <a:t>u.d</a:t>
            </a:r>
            <a:r>
              <a:rPr lang="en-US" sz="1600" dirty="0" smtClean="0">
                <a:latin typeface="Times New Roman" panose="02020603050405020304" pitchFamily="18" charset="0"/>
                <a:cs typeface="Times New Roman" panose="02020603050405020304" pitchFamily="18" charset="0"/>
              </a:rPr>
              <a:t>.)</a:t>
            </a:r>
          </a:p>
          <a:p>
            <a:pPr marL="203200" lvl="0" indent="0">
              <a:spcBef>
                <a:spcPts val="0"/>
              </a:spcBef>
              <a:buNone/>
            </a:pPr>
            <a:endParaRPr lang="en-US" sz="1600" dirty="0" smtClean="0">
              <a:latin typeface="Times New Roman" panose="02020603050405020304" pitchFamily="18" charset="0"/>
              <a:cs typeface="Times New Roman" panose="02020603050405020304" pitchFamily="18" charset="0"/>
            </a:endParaRPr>
          </a:p>
          <a:p>
            <a:pPr lvl="0">
              <a:spcBef>
                <a:spcPts val="0"/>
              </a:spcBef>
              <a:buFont typeface="Wingdings" panose="05000000000000000000" pitchFamily="2" charset="2"/>
              <a:buChar char="Ø"/>
            </a:pPr>
            <a:r>
              <a:rPr lang="en-US" sz="16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t>
            </a: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Resistance can neither be good or bad (</a:t>
            </a:r>
            <a:r>
              <a:rPr lang="en-US" sz="1600" b="0" i="0" u="none" strike="noStrike" cap="none" baseline="0" dirty="0" err="1" smtClean="0">
                <a:solidFill>
                  <a:schemeClr val="dk1"/>
                </a:solidFill>
                <a:latin typeface="Times New Roman" panose="02020603050405020304" pitchFamily="18" charset="0"/>
                <a:cs typeface="Times New Roman" panose="02020603050405020304" pitchFamily="18" charset="0"/>
                <a:sym typeface="Arial"/>
              </a:rPr>
              <a:t>Lapointe</a:t>
            </a: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&amp; </a:t>
            </a:r>
            <a:r>
              <a:rPr lang="en-US" sz="1600" b="0" i="0" u="none" strike="noStrike" cap="none" baseline="0" dirty="0" err="1" smtClean="0">
                <a:solidFill>
                  <a:schemeClr val="dk1"/>
                </a:solidFill>
                <a:latin typeface="Times New Roman" panose="02020603050405020304" pitchFamily="18" charset="0"/>
                <a:cs typeface="Times New Roman" panose="02020603050405020304" pitchFamily="18" charset="0"/>
                <a:sym typeface="Arial"/>
              </a:rPr>
              <a:t>Rivard</a:t>
            </a: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2005)</a:t>
            </a:r>
            <a:endParaRPr sz="16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p:txBody>
      </p:sp>
      <p:sp>
        <p:nvSpPr>
          <p:cNvPr id="78" name="Shape 78"/>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0" end="0"/>
                                            </p:txEl>
                                          </p:spTgt>
                                        </p:tgtEl>
                                        <p:attrNameLst>
                                          <p:attrName>style.visibility</p:attrName>
                                        </p:attrNameLst>
                                      </p:cBhvr>
                                      <p:to>
                                        <p:strVal val="visible"/>
                                      </p:to>
                                    </p:set>
                                    <p:anim calcmode="lin" valueType="num">
                                      <p:cBhvr additive="base">
                                        <p:cTn id="13"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7">
                                            <p:txEl>
                                              <p:pRg st="3" end="3"/>
                                            </p:txEl>
                                          </p:spTgt>
                                        </p:tgtEl>
                                        <p:attrNameLst>
                                          <p:attrName>style.visibility</p:attrName>
                                        </p:attrNameLst>
                                      </p:cBhvr>
                                      <p:to>
                                        <p:strVal val="visible"/>
                                      </p:to>
                                    </p:set>
                                    <p:anim calcmode="lin" valueType="num">
                                      <p:cBhvr additive="base">
                                        <p:cTn id="23"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 calcmode="lin" valueType="num">
                                      <p:cBhvr additive="base">
                                        <p:cTn id="27"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7">
                                            <p:txEl>
                                              <p:pRg st="6" end="6"/>
                                            </p:txEl>
                                          </p:spTgt>
                                        </p:tgtEl>
                                        <p:attrNameLst>
                                          <p:attrName>style.visibility</p:attrName>
                                        </p:attrNameLst>
                                      </p:cBhvr>
                                      <p:to>
                                        <p:strVal val="visible"/>
                                      </p:to>
                                    </p:set>
                                    <p:anim calcmode="lin" valueType="num">
                                      <p:cBhvr additive="base">
                                        <p:cTn id="33"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7">
                                            <p:txEl>
                                              <p:pRg st="8" end="8"/>
                                            </p:txEl>
                                          </p:spTgt>
                                        </p:tgtEl>
                                        <p:attrNameLst>
                                          <p:attrName>style.visibility</p:attrName>
                                        </p:attrNameLst>
                                      </p:cBhvr>
                                      <p:to>
                                        <p:strVal val="visible"/>
                                      </p:to>
                                    </p:set>
                                    <p:anim calcmode="lin" valueType="num">
                                      <p:cBhvr additive="base">
                                        <p:cTn id="39" dur="500" fill="hold"/>
                                        <p:tgtEl>
                                          <p:spTgt spid="7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0"/>
            <a:ext cx="7772400" cy="1219200"/>
          </a:xfrm>
          <a:prstGeom prst="rect">
            <a:avLst/>
          </a:prstGeom>
          <a:noFill/>
          <a:ln>
            <a:noFill/>
          </a:ln>
        </p:spPr>
        <p:txBody>
          <a:bodyPr lIns="91425" tIns="45700" rIns="91425" bIns="45700" anchor="ctr" anchorCtr="0">
            <a:noAutofit/>
          </a:bodyPr>
          <a:lstStyle/>
          <a:p>
            <a:pPr lvl="0"/>
            <a:r>
              <a:rPr lang="en-US" sz="4400" b="1" i="0" u="none" strike="noStrike" cap="none" baseline="0" dirty="0" smtClean="0">
                <a:solidFill>
                  <a:srgbClr val="FF37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Resistance Model</a:t>
            </a:r>
            <a:br>
              <a:rPr lang="en-US" sz="4400" b="1" i="0" u="none" strike="noStrike" cap="none" baseline="0" dirty="0" smtClean="0">
                <a:solidFill>
                  <a:srgbClr val="FF37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br>
            <a:r>
              <a:rPr lang="en-US" sz="1600" dirty="0" err="1">
                <a:solidFill>
                  <a:schemeClr val="dk1"/>
                </a:solidFill>
                <a:latin typeface="Times New Roman" panose="02020603050405020304" pitchFamily="18" charset="0"/>
                <a:cs typeface="Times New Roman" panose="02020603050405020304" pitchFamily="18" charset="0"/>
              </a:rPr>
              <a:t>Lapointe</a:t>
            </a:r>
            <a:r>
              <a:rPr lang="en-US" sz="1600" dirty="0">
                <a:solidFill>
                  <a:schemeClr val="dk1"/>
                </a:solidFill>
                <a:latin typeface="Times New Roman" panose="02020603050405020304" pitchFamily="18" charset="0"/>
                <a:cs typeface="Times New Roman" panose="02020603050405020304" pitchFamily="18" charset="0"/>
              </a:rPr>
              <a:t> &amp; </a:t>
            </a:r>
            <a:r>
              <a:rPr lang="en-US" sz="1600" dirty="0" err="1">
                <a:solidFill>
                  <a:schemeClr val="dk1"/>
                </a:solidFill>
                <a:latin typeface="Times New Roman" panose="02020603050405020304" pitchFamily="18" charset="0"/>
                <a:cs typeface="Times New Roman" panose="02020603050405020304" pitchFamily="18" charset="0"/>
              </a:rPr>
              <a:t>Rivard</a:t>
            </a:r>
            <a:r>
              <a:rPr lang="en-US" sz="1600" dirty="0">
                <a:solidFill>
                  <a:schemeClr val="dk1"/>
                </a:solidFill>
                <a:latin typeface="Times New Roman" panose="02020603050405020304" pitchFamily="18" charset="0"/>
                <a:cs typeface="Times New Roman" panose="02020603050405020304" pitchFamily="18" charset="0"/>
              </a:rPr>
              <a:t>, 2005</a:t>
            </a:r>
            <a:r>
              <a:rPr lang="en-US" sz="1600" b="0" i="0" u="none" strike="noStrike" cap="none" baseline="0" dirty="0" smtClean="0">
                <a:solidFill>
                  <a:srgbClr val="7A0019"/>
                </a:solidFill>
                <a:latin typeface="Times New Roman" panose="02020603050405020304" pitchFamily="18" charset="0"/>
                <a:cs typeface="Times New Roman" panose="02020603050405020304" pitchFamily="18" charset="0"/>
                <a:sym typeface="Arial"/>
              </a:rPr>
              <a:t/>
            </a:r>
            <a:br>
              <a:rPr lang="en-US" sz="1600" b="0" i="0" u="none" strike="noStrike" cap="none" baseline="0" dirty="0" smtClean="0">
                <a:solidFill>
                  <a:srgbClr val="7A0019"/>
                </a:solidFill>
                <a:latin typeface="Times New Roman" panose="02020603050405020304" pitchFamily="18" charset="0"/>
                <a:cs typeface="Times New Roman" panose="02020603050405020304" pitchFamily="18" charset="0"/>
                <a:sym typeface="Arial"/>
              </a:rPr>
            </a:br>
            <a:endParaRPr sz="1600" b="0" i="0" u="none" strike="noStrike" cap="none" baseline="0" dirty="0">
              <a:solidFill>
                <a:srgbClr val="7A0019"/>
              </a:solidFill>
              <a:latin typeface="Times New Roman" panose="02020603050405020304" pitchFamily="18" charset="0"/>
              <a:cs typeface="Times New Roman" panose="02020603050405020304" pitchFamily="18" charset="0"/>
              <a:sym typeface="Arial"/>
            </a:endParaRPr>
          </a:p>
        </p:txBody>
      </p:sp>
      <p:sp>
        <p:nvSpPr>
          <p:cNvPr id="85" name="Shape 85"/>
          <p:cNvSpPr txBox="1">
            <a:spLocks noGrp="1"/>
          </p:cNvSpPr>
          <p:nvPr>
            <p:ph type="body" idx="1"/>
          </p:nvPr>
        </p:nvSpPr>
        <p:spPr>
          <a:xfrm>
            <a:off x="152400" y="1143000"/>
            <a:ext cx="8839200" cy="4724400"/>
          </a:xfrm>
          <a:prstGeom prst="rect">
            <a:avLst/>
          </a:prstGeom>
          <a:noFill/>
          <a:ln>
            <a:noFill/>
          </a:ln>
        </p:spPr>
        <p:txBody>
          <a:bodyPr lIns="91425" tIns="45700" rIns="91425" bIns="45700" anchor="t" anchorCtr="0">
            <a:noAutofit/>
          </a:bodyPr>
          <a:lstStyle/>
          <a:p>
            <a:pPr marR="0" lvl="0" algn="l" rtl="0">
              <a:spcBef>
                <a:spcPts val="0"/>
              </a:spcBef>
              <a:spcAft>
                <a:spcPts val="0"/>
              </a:spcAft>
              <a:buClr>
                <a:srgbClr val="7A0019"/>
              </a:buClr>
              <a:buFont typeface="Wingdings" panose="05000000000000000000" pitchFamily="2" charset="2"/>
              <a:buChar char="Ø"/>
            </a:pP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Apathy</a:t>
            </a:r>
          </a:p>
          <a:p>
            <a:pPr marL="889000" lvl="1" indent="-285750">
              <a:spcBef>
                <a:spcPts val="0"/>
              </a:spcBef>
              <a:buFont typeface="Wingdings" panose="05000000000000000000" pitchFamily="2" charset="2"/>
              <a:buChar char="§"/>
            </a:pPr>
            <a:r>
              <a:rPr lang="en-US" sz="1600" dirty="0" smtClean="0">
                <a:solidFill>
                  <a:schemeClr val="dk1"/>
                </a:solidFill>
                <a:latin typeface="Times New Roman" panose="02020603050405020304" pitchFamily="18" charset="0"/>
                <a:cs typeface="Times New Roman" panose="02020603050405020304" pitchFamily="18" charset="0"/>
              </a:rPr>
              <a:t>inaction, distance, and lack of interest that manifest in delay tactics, excuses, withdrawal, and persistence of former behavior  </a:t>
            </a:r>
            <a:endPar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rgbClr val="7A0019"/>
              </a:buClr>
              <a:buFont typeface="Wingdings" panose="05000000000000000000" pitchFamily="2" charset="2"/>
              <a:buChar char="Ø"/>
            </a:pPr>
            <a:r>
              <a:rPr lang="en-US" sz="3200" dirty="0" smtClean="0">
                <a:solidFill>
                  <a:schemeClr val="dk1"/>
                </a:solidFill>
                <a:latin typeface="Times New Roman" panose="02020603050405020304" pitchFamily="18" charset="0"/>
                <a:cs typeface="Times New Roman" panose="02020603050405020304" pitchFamily="18" charset="0"/>
              </a:rPr>
              <a:t> Passive Resistance,</a:t>
            </a:r>
          </a:p>
          <a:p>
            <a:pPr lvl="1">
              <a:spcBef>
                <a:spcPts val="0"/>
              </a:spcBef>
              <a:buFont typeface="Wingdings" panose="05000000000000000000" pitchFamily="2" charset="2"/>
              <a:buChar char="§"/>
            </a:pPr>
            <a:r>
              <a:rPr lang="en-US" sz="1600" dirty="0" smtClean="0">
                <a:solidFill>
                  <a:schemeClr val="dk1"/>
                </a:solidFill>
                <a:latin typeface="Times New Roman" panose="02020603050405020304" pitchFamily="18" charset="0"/>
                <a:cs typeface="Times New Roman" panose="02020603050405020304" pitchFamily="18" charset="0"/>
              </a:rPr>
              <a:t> Defiant or insubordinate (refusal) behavior resulting from both fear and stress stemming from the intrusion of the technology into the previous stable world of the faculties.</a:t>
            </a:r>
          </a:p>
          <a:p>
            <a:pPr marR="0" lvl="0" algn="l" rtl="0">
              <a:spcBef>
                <a:spcPts val="0"/>
              </a:spcBef>
              <a:spcAft>
                <a:spcPts val="0"/>
              </a:spcAft>
              <a:buClr>
                <a:srgbClr val="7A0019"/>
              </a:buClr>
              <a:buFont typeface="Wingdings" panose="05000000000000000000" pitchFamily="2" charset="2"/>
              <a:buChar char="Ø"/>
            </a:pPr>
            <a:r>
              <a:rPr lang="en-US" sz="32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t>
            </a:r>
            <a:r>
              <a:rPr lang="en-US" sz="3200" dirty="0" smtClean="0">
                <a:solidFill>
                  <a:schemeClr val="dk1"/>
                </a:solidFill>
                <a:latin typeface="Times New Roman" panose="02020603050405020304" pitchFamily="18" charset="0"/>
                <a:cs typeface="Times New Roman" panose="02020603050405020304" pitchFamily="18" charset="0"/>
              </a:rPr>
              <a:t>A</a:t>
            </a:r>
            <a:r>
              <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ctive Resistance</a:t>
            </a:r>
            <a:endParaRPr lang="en-US" sz="3200" dirty="0" smtClean="0">
              <a:solidFill>
                <a:schemeClr val="dk1"/>
              </a:solidFill>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
            </a:pPr>
            <a:r>
              <a:rPr lang="en-US" sz="1600" dirty="0" smtClean="0">
                <a:solidFill>
                  <a:schemeClr val="dk1"/>
                </a:solidFill>
                <a:latin typeface="Times New Roman" panose="02020603050405020304" pitchFamily="18" charset="0"/>
                <a:cs typeface="Times New Roman" panose="02020603050405020304" pitchFamily="18" charset="0"/>
              </a:rPr>
              <a:t> Voicing out individually and later, jointly; protest – resistance becomes significant.</a:t>
            </a:r>
            <a:endParaRPr lang="en-US" sz="16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rgbClr val="7A0019"/>
              </a:buClr>
              <a:buFont typeface="Wingdings" panose="05000000000000000000" pitchFamily="2" charset="2"/>
              <a:buChar char="Ø"/>
            </a:pPr>
            <a:r>
              <a:rPr lang="en-US" sz="3200" dirty="0">
                <a:solidFill>
                  <a:schemeClr val="dk1"/>
                </a:solidFill>
                <a:latin typeface="Times New Roman" panose="02020603050405020304" pitchFamily="18" charset="0"/>
                <a:cs typeface="Times New Roman" panose="02020603050405020304" pitchFamily="18" charset="0"/>
              </a:rPr>
              <a:t> </a:t>
            </a:r>
            <a:r>
              <a:rPr lang="en-US" sz="3200" dirty="0" smtClean="0">
                <a:solidFill>
                  <a:schemeClr val="dk1"/>
                </a:solidFill>
                <a:latin typeface="Times New Roman" panose="02020603050405020304" pitchFamily="18" charset="0"/>
                <a:cs typeface="Times New Roman" panose="02020603050405020304" pitchFamily="18" charset="0"/>
              </a:rPr>
              <a:t>Aggressive Resistance</a:t>
            </a:r>
            <a:endParaRPr lang="en-US" sz="3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lvl="1">
              <a:lnSpc>
                <a:spcPct val="150000"/>
              </a:lnSpc>
              <a:spcBef>
                <a:spcPts val="0"/>
              </a:spcBef>
              <a:buFont typeface="Wingdings" panose="05000000000000000000" pitchFamily="2" charset="2"/>
              <a:buChar char="§"/>
            </a:pP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Rebelling;</a:t>
            </a:r>
            <a:r>
              <a:rPr lang="en-US" sz="16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 </a:t>
            </a:r>
            <a:r>
              <a:rPr lang="en-US" sz="16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Revenge; punishment; ultimatum; resignation</a:t>
            </a:r>
            <a:endParaRPr sz="16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p:txBody>
      </p:sp>
      <p:sp>
        <p:nvSpPr>
          <p:cNvPr id="86" name="Shape 86"/>
          <p:cNvSpPr txBox="1"/>
          <p:nvPr/>
        </p:nvSpPr>
        <p:spPr>
          <a:xfrm>
            <a:off x="152400" y="6096000"/>
            <a:ext cx="50291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marante"/>
              <a:buNone/>
            </a:pPr>
            <a:r>
              <a:rPr lang="en-US" sz="1600" b="1" i="0" u="none" strike="noStrike" cap="none" baseline="0" dirty="0">
                <a:solidFill>
                  <a:schemeClr val="lt1"/>
                </a:solidFill>
                <a:latin typeface="Times New Roman" panose="02020603050405020304" pitchFamily="18" charset="0"/>
                <a:ea typeface="Amarante"/>
                <a:cs typeface="Times New Roman" panose="02020603050405020304" pitchFamily="18" charset="0"/>
                <a:sym typeface="Amarante"/>
              </a:rPr>
              <a:t>Department of Organizational Leadership, Policy, and Development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xEl>
                                              <p:pRg st="0" end="0"/>
                                            </p:txEl>
                                          </p:spTgt>
                                        </p:tgtEl>
                                        <p:attrNameLst>
                                          <p:attrName>style.visibility</p:attrName>
                                        </p:attrNameLst>
                                      </p:cBhvr>
                                      <p:to>
                                        <p:strVal val="visible"/>
                                      </p:to>
                                    </p:set>
                                    <p:anim calcmode="lin" valueType="num">
                                      <p:cBhvr additive="base">
                                        <p:cTn id="13"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5">
                                            <p:txEl>
                                              <p:pRg st="1" end="1"/>
                                            </p:txEl>
                                          </p:spTgt>
                                        </p:tgtEl>
                                        <p:attrNameLst>
                                          <p:attrName>style.visibility</p:attrName>
                                        </p:attrNameLst>
                                      </p:cBhvr>
                                      <p:to>
                                        <p:strVal val="visible"/>
                                      </p:to>
                                    </p:set>
                                    <p:anim calcmode="lin" valueType="num">
                                      <p:cBhvr additive="base">
                                        <p:cTn id="17"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5">
                                            <p:txEl>
                                              <p:pRg st="2" end="2"/>
                                            </p:txEl>
                                          </p:spTgt>
                                        </p:tgtEl>
                                        <p:attrNameLst>
                                          <p:attrName>style.visibility</p:attrName>
                                        </p:attrNameLst>
                                      </p:cBhvr>
                                      <p:to>
                                        <p:strVal val="visible"/>
                                      </p:to>
                                    </p:set>
                                    <p:anim calcmode="lin" valueType="num">
                                      <p:cBhvr additive="base">
                                        <p:cTn id="23"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
                                            <p:txEl>
                                              <p:pRg st="3" end="3"/>
                                            </p:txEl>
                                          </p:spTgt>
                                        </p:tgtEl>
                                        <p:attrNameLst>
                                          <p:attrName>style.visibility</p:attrName>
                                        </p:attrNameLst>
                                      </p:cBhvr>
                                      <p:to>
                                        <p:strVal val="visible"/>
                                      </p:to>
                                    </p:set>
                                    <p:anim calcmode="lin" valueType="num">
                                      <p:cBhvr additive="base">
                                        <p:cTn id="27" dur="500" fill="hold"/>
                                        <p:tgtEl>
                                          <p:spTgt spid="8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5">
                                            <p:txEl>
                                              <p:pRg st="4" end="4"/>
                                            </p:txEl>
                                          </p:spTgt>
                                        </p:tgtEl>
                                        <p:attrNameLst>
                                          <p:attrName>style.visibility</p:attrName>
                                        </p:attrNameLst>
                                      </p:cBhvr>
                                      <p:to>
                                        <p:strVal val="visible"/>
                                      </p:to>
                                    </p:set>
                                    <p:anim calcmode="lin" valueType="num">
                                      <p:cBhvr additive="base">
                                        <p:cTn id="33"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5">
                                            <p:txEl>
                                              <p:pRg st="5" end="5"/>
                                            </p:txEl>
                                          </p:spTgt>
                                        </p:tgtEl>
                                        <p:attrNameLst>
                                          <p:attrName>style.visibility</p:attrName>
                                        </p:attrNameLst>
                                      </p:cBhvr>
                                      <p:to>
                                        <p:strVal val="visible"/>
                                      </p:to>
                                    </p:set>
                                    <p:anim calcmode="lin" valueType="num">
                                      <p:cBhvr additive="base">
                                        <p:cTn id="37" dur="500" fill="hold"/>
                                        <p:tgtEl>
                                          <p:spTgt spid="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
                                            <p:txEl>
                                              <p:pRg st="6" end="6"/>
                                            </p:txEl>
                                          </p:spTgt>
                                        </p:tgtEl>
                                        <p:attrNameLst>
                                          <p:attrName>style.visibility</p:attrName>
                                        </p:attrNameLst>
                                      </p:cBhvr>
                                      <p:to>
                                        <p:strVal val="visible"/>
                                      </p:to>
                                    </p:set>
                                    <p:anim calcmode="lin" valueType="num">
                                      <p:cBhvr additive="base">
                                        <p:cTn id="43"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5">
                                            <p:txEl>
                                              <p:pRg st="7" end="7"/>
                                            </p:txEl>
                                          </p:spTgt>
                                        </p:tgtEl>
                                        <p:attrNameLst>
                                          <p:attrName>style.visibility</p:attrName>
                                        </p:attrNameLst>
                                      </p:cBhvr>
                                      <p:to>
                                        <p:strVal val="visible"/>
                                      </p:to>
                                    </p:set>
                                    <p:anim calcmode="lin" valueType="num">
                                      <p:cBhvr additive="base">
                                        <p:cTn id="47" dur="500" fill="hold"/>
                                        <p:tgtEl>
                                          <p:spTgt spid="8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theme/theme1.xml><?xml version="1.0" encoding="utf-8"?>
<a:theme xmlns:a="http://schemas.openxmlformats.org/drawingml/2006/main" name="1_D2D-3">
  <a:themeElements>
    <a:clrScheme name="D2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5536</TotalTime>
  <Words>1534</Words>
  <Application>Microsoft Office PowerPoint</Application>
  <PresentationFormat>On-screen Show (4:3)</PresentationFormat>
  <Paragraphs>169</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Amarante</vt:lpstr>
      <vt:lpstr>Arial</vt:lpstr>
      <vt:lpstr>Calibri</vt:lpstr>
      <vt:lpstr>Courier New</vt:lpstr>
      <vt:lpstr>Noto Symbol</vt:lpstr>
      <vt:lpstr>Times New Roman</vt:lpstr>
      <vt:lpstr>Wingdings</vt:lpstr>
      <vt:lpstr>1_D2D-3</vt:lpstr>
      <vt:lpstr>Understanding the Resistance of the Faculties to the eLearning Technologies and the Use of Negotiations as a Coping Strategy. </vt:lpstr>
      <vt:lpstr>Objectives</vt:lpstr>
      <vt:lpstr>Understanding the Concepts: “Resistance to eLearning Technologies”</vt:lpstr>
      <vt:lpstr>PowerPoint Presentation</vt:lpstr>
      <vt:lpstr>Resistance Behaviors</vt:lpstr>
      <vt:lpstr> Why do Faculties Resist eLearning Technologies? Guy, 2014; Perera, 2011; Haymes, 2008; Lapointe &amp; Rivard, 2005 </vt:lpstr>
      <vt:lpstr>Why do Faculties Resist eLearning Technologies? Guy, 2014; Perera, 2011; Haymes, 2008; Lapointe &amp; Rivard, 2005 </vt:lpstr>
      <vt:lpstr>Conceptualizing Resistance Thamos &amp; Hardy (2011)</vt:lpstr>
      <vt:lpstr>Resistance Model Lapointe &amp; Rivard, 2005 </vt:lpstr>
      <vt:lpstr>Faculties' Coping Stages  White (2009)</vt:lpstr>
      <vt:lpstr>Negotiations as a Coping Strategy</vt:lpstr>
      <vt:lpstr>Negotiation (discussion intended to produce an agreement)  Ingerson, DeTienne, and Liljenquist, 2015</vt:lpstr>
      <vt:lpstr> </vt:lpstr>
      <vt:lpstr>Negotiation and Emotions  Olekalns and Druckman, 2014</vt:lpstr>
      <vt:lpstr>When to use Anger</vt:lpstr>
      <vt:lpstr>Other Things to Note</vt:lpstr>
      <vt:lpstr>Summary </vt:lpstr>
      <vt:lpstr>COMMENTS</vt:lpstr>
      <vt:lpstr>Reference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ORAL DISSERTATION DEFENSE EXAMINATION</dc:title>
  <dc:creator>BENJAMIN C. D. AGBO</dc:creator>
  <cp:lastModifiedBy>BENJAMIN C. D. AGBO</cp:lastModifiedBy>
  <cp:revision>39</cp:revision>
  <cp:lastPrinted>2015-07-30T11:51:24Z</cp:lastPrinted>
  <dcterms:modified xsi:type="dcterms:W3CDTF">2015-07-30T11:52:48Z</dcterms:modified>
</cp:coreProperties>
</file>