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0" r:id="rId2"/>
  </p:sldMasterIdLst>
  <p:notesMasterIdLst>
    <p:notesMasterId r:id="rId29"/>
  </p:notesMasterIdLst>
  <p:sldIdLst>
    <p:sldId id="256" r:id="rId3"/>
    <p:sldId id="270" r:id="rId4"/>
    <p:sldId id="257" r:id="rId5"/>
    <p:sldId id="258" r:id="rId6"/>
    <p:sldId id="259" r:id="rId7"/>
    <p:sldId id="271" r:id="rId8"/>
    <p:sldId id="272" r:id="rId9"/>
    <p:sldId id="273" r:id="rId10"/>
    <p:sldId id="274" r:id="rId11"/>
    <p:sldId id="275" r:id="rId12"/>
    <p:sldId id="276" r:id="rId13"/>
    <p:sldId id="277" r:id="rId14"/>
    <p:sldId id="278" r:id="rId15"/>
    <p:sldId id="293" r:id="rId16"/>
    <p:sldId id="294" r:id="rId17"/>
    <p:sldId id="280" r:id="rId18"/>
    <p:sldId id="282" r:id="rId19"/>
    <p:sldId id="283" r:id="rId20"/>
    <p:sldId id="284" r:id="rId21"/>
    <p:sldId id="286" r:id="rId22"/>
    <p:sldId id="287" r:id="rId23"/>
    <p:sldId id="288" r:id="rId24"/>
    <p:sldId id="290" r:id="rId25"/>
    <p:sldId id="292" r:id="rId26"/>
    <p:sldId id="267" r:id="rId27"/>
    <p:sldId id="269" r:id="rId28"/>
  </p:sldIdLst>
  <p:sldSz cx="9144000" cy="6858000" type="screen4x3"/>
  <p:notesSz cx="6858000" cy="91440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A68"/>
    <a:srgbClr val="009999"/>
    <a:srgbClr val="009E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278" autoAdjust="0"/>
  </p:normalViewPr>
  <p:slideViewPr>
    <p:cSldViewPr>
      <p:cViewPr varScale="1">
        <p:scale>
          <a:sx n="51" d="100"/>
          <a:sy n="51" d="100"/>
        </p:scale>
        <p:origin x="2299" y="48"/>
      </p:cViewPr>
      <p:guideLst>
        <p:guide orient="horz" pos="2160"/>
        <p:guide pos="2880"/>
      </p:guideLst>
    </p:cSldViewPr>
  </p:slideViewPr>
  <p:notesTextViewPr>
    <p:cViewPr>
      <p:scale>
        <a:sx n="100" d="100"/>
        <a:sy n="100" d="100"/>
      </p:scale>
      <p:origin x="0" y="0"/>
    </p:cViewPr>
  </p:notesTextViewPr>
  <p:notesViewPr>
    <p:cSldViewPr>
      <p:cViewPr varScale="1">
        <p:scale>
          <a:sx n="58" d="100"/>
          <a:sy n="58" d="100"/>
        </p:scale>
        <p:origin x="3206"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6ED84F-B48A-4287-A66B-E89E1953959D}" type="doc">
      <dgm:prSet loTypeId="urn:microsoft.com/office/officeart/2005/8/layout/vList5#1" loCatId="list" qsTypeId="urn:microsoft.com/office/officeart/2005/8/quickstyle/simple3#2" qsCatId="simple" csTypeId="urn:microsoft.com/office/officeart/2005/8/colors/accent1_2" csCatId="accent1" phldr="1"/>
      <dgm:spPr/>
      <dgm:t>
        <a:bodyPr/>
        <a:lstStyle/>
        <a:p>
          <a:endParaRPr lang="en-US"/>
        </a:p>
      </dgm:t>
    </dgm:pt>
    <dgm:pt modelId="{6F9ADAC0-E08F-463F-BEA3-34194982FA4B}">
      <dgm:prSet/>
      <dgm:spPr/>
      <dgm:t>
        <a:bodyPr/>
        <a:lstStyle/>
        <a:p>
          <a:pPr rtl="0"/>
          <a:r>
            <a:rPr lang="en-US" b="1" dirty="0" smtClean="0"/>
            <a:t>Some program offer a free limited account</a:t>
          </a:r>
          <a:endParaRPr lang="en-US" b="1" dirty="0"/>
        </a:p>
      </dgm:t>
    </dgm:pt>
    <dgm:pt modelId="{16AFB3FF-738E-4470-A242-F40452040DE4}" type="parTrans" cxnId="{EE41C7FE-767F-4205-AFDD-2BE048B3F973}">
      <dgm:prSet/>
      <dgm:spPr/>
      <dgm:t>
        <a:bodyPr/>
        <a:lstStyle/>
        <a:p>
          <a:endParaRPr lang="en-US"/>
        </a:p>
      </dgm:t>
    </dgm:pt>
    <dgm:pt modelId="{A8AC02B3-05A2-414A-95D5-23432FBE2612}" type="sibTrans" cxnId="{EE41C7FE-767F-4205-AFDD-2BE048B3F973}">
      <dgm:prSet/>
      <dgm:spPr/>
      <dgm:t>
        <a:bodyPr/>
        <a:lstStyle/>
        <a:p>
          <a:endParaRPr lang="en-US"/>
        </a:p>
      </dgm:t>
    </dgm:pt>
    <dgm:pt modelId="{3EA7623A-14F8-493E-9552-A808BD3D0890}">
      <dgm:prSet/>
      <dgm:spPr/>
      <dgm:t>
        <a:bodyPr/>
        <a:lstStyle/>
        <a:p>
          <a:pPr rtl="0"/>
          <a:r>
            <a:rPr lang="en-US" b="1" dirty="0" smtClean="0"/>
            <a:t>Beware when you are asked for your credit card</a:t>
          </a:r>
          <a:endParaRPr lang="en-US" b="1" dirty="0"/>
        </a:p>
      </dgm:t>
    </dgm:pt>
    <dgm:pt modelId="{10820D46-F7E7-43D0-9851-21436061F950}" type="parTrans" cxnId="{DB9444FB-E697-4824-8E04-487CF5655139}">
      <dgm:prSet/>
      <dgm:spPr/>
      <dgm:t>
        <a:bodyPr/>
        <a:lstStyle/>
        <a:p>
          <a:endParaRPr lang="en-US"/>
        </a:p>
      </dgm:t>
    </dgm:pt>
    <dgm:pt modelId="{14012C36-800A-486B-8D9C-124803F387F7}" type="sibTrans" cxnId="{DB9444FB-E697-4824-8E04-487CF5655139}">
      <dgm:prSet/>
      <dgm:spPr/>
      <dgm:t>
        <a:bodyPr/>
        <a:lstStyle/>
        <a:p>
          <a:endParaRPr lang="en-US"/>
        </a:p>
      </dgm:t>
    </dgm:pt>
    <dgm:pt modelId="{03D8EAB0-2FE0-40E9-BAAD-B629CA9900E6}">
      <dgm:prSet/>
      <dgm:spPr/>
      <dgm:t>
        <a:bodyPr/>
        <a:lstStyle/>
        <a:p>
          <a:pPr rtl="0"/>
          <a:r>
            <a:rPr lang="en-US" b="1" dirty="0" smtClean="0"/>
            <a:t>For a paid account you will have more bells and whistles</a:t>
          </a:r>
          <a:endParaRPr lang="en-US" b="1" dirty="0"/>
        </a:p>
      </dgm:t>
    </dgm:pt>
    <dgm:pt modelId="{62D1B9BF-A69A-482B-8388-DFAC530FCC9A}" type="parTrans" cxnId="{7ADD2A1B-A044-4744-AF9C-FD2F90E0ACCA}">
      <dgm:prSet/>
      <dgm:spPr/>
      <dgm:t>
        <a:bodyPr/>
        <a:lstStyle/>
        <a:p>
          <a:endParaRPr lang="en-US"/>
        </a:p>
      </dgm:t>
    </dgm:pt>
    <dgm:pt modelId="{59253FDE-212D-4356-A5AB-5DCEFB4EDFFA}" type="sibTrans" cxnId="{7ADD2A1B-A044-4744-AF9C-FD2F90E0ACCA}">
      <dgm:prSet/>
      <dgm:spPr/>
      <dgm:t>
        <a:bodyPr/>
        <a:lstStyle/>
        <a:p>
          <a:endParaRPr lang="en-US"/>
        </a:p>
      </dgm:t>
    </dgm:pt>
    <dgm:pt modelId="{CC16888B-E9A8-4366-ACB4-3A4BC8206E38}">
      <dgm:prSet/>
      <dgm:spPr/>
      <dgm:t>
        <a:bodyPr/>
        <a:lstStyle/>
        <a:p>
          <a:pPr rtl="0"/>
          <a:r>
            <a:rPr lang="en-US" b="1" dirty="0" smtClean="0"/>
            <a:t>We recommend using the free accounts</a:t>
          </a:r>
          <a:endParaRPr lang="en-US" b="1" dirty="0"/>
        </a:p>
      </dgm:t>
    </dgm:pt>
    <dgm:pt modelId="{A06DD5EF-2EB3-4AAE-A5EA-6B200CC48BD3}" type="parTrans" cxnId="{F7656EB6-F90B-4902-AEF4-6E9FB407FB45}">
      <dgm:prSet/>
      <dgm:spPr/>
      <dgm:t>
        <a:bodyPr/>
        <a:lstStyle/>
        <a:p>
          <a:endParaRPr lang="en-US"/>
        </a:p>
      </dgm:t>
    </dgm:pt>
    <dgm:pt modelId="{A80AE0E5-EF3C-4251-91E9-35C21B5B7133}" type="sibTrans" cxnId="{F7656EB6-F90B-4902-AEF4-6E9FB407FB45}">
      <dgm:prSet/>
      <dgm:spPr/>
      <dgm:t>
        <a:bodyPr/>
        <a:lstStyle/>
        <a:p>
          <a:endParaRPr lang="en-US"/>
        </a:p>
      </dgm:t>
    </dgm:pt>
    <dgm:pt modelId="{79CEB287-B2AE-41EE-94B2-5600E04C1381}" type="pres">
      <dgm:prSet presAssocID="{596ED84F-B48A-4287-A66B-E89E1953959D}" presName="Name0" presStyleCnt="0">
        <dgm:presLayoutVars>
          <dgm:dir/>
          <dgm:animLvl val="lvl"/>
          <dgm:resizeHandles val="exact"/>
        </dgm:presLayoutVars>
      </dgm:prSet>
      <dgm:spPr/>
      <dgm:t>
        <a:bodyPr/>
        <a:lstStyle/>
        <a:p>
          <a:endParaRPr lang="en-US"/>
        </a:p>
      </dgm:t>
    </dgm:pt>
    <dgm:pt modelId="{74AB881C-1180-400E-85CB-77616C50386B}" type="pres">
      <dgm:prSet presAssocID="{6F9ADAC0-E08F-463F-BEA3-34194982FA4B}" presName="linNode" presStyleCnt="0"/>
      <dgm:spPr/>
      <dgm:t>
        <a:bodyPr/>
        <a:lstStyle/>
        <a:p>
          <a:endParaRPr lang="en-US"/>
        </a:p>
      </dgm:t>
    </dgm:pt>
    <dgm:pt modelId="{35A6071F-4AED-4644-9A6D-4874F903A5A3}" type="pres">
      <dgm:prSet presAssocID="{6F9ADAC0-E08F-463F-BEA3-34194982FA4B}" presName="parentText" presStyleLbl="node1" presStyleIdx="0" presStyleCnt="4" custLinFactNeighborX="980" custLinFactNeighborY="-2639">
        <dgm:presLayoutVars>
          <dgm:chMax val="1"/>
          <dgm:bulletEnabled val="1"/>
        </dgm:presLayoutVars>
      </dgm:prSet>
      <dgm:spPr/>
      <dgm:t>
        <a:bodyPr/>
        <a:lstStyle/>
        <a:p>
          <a:endParaRPr lang="en-US"/>
        </a:p>
      </dgm:t>
    </dgm:pt>
    <dgm:pt modelId="{5FB5A603-4322-4EFC-862E-E21EF95FA409}" type="pres">
      <dgm:prSet presAssocID="{A8AC02B3-05A2-414A-95D5-23432FBE2612}" presName="sp" presStyleCnt="0"/>
      <dgm:spPr/>
      <dgm:t>
        <a:bodyPr/>
        <a:lstStyle/>
        <a:p>
          <a:endParaRPr lang="en-US"/>
        </a:p>
      </dgm:t>
    </dgm:pt>
    <dgm:pt modelId="{61736E70-198B-404F-93A2-B76EEE373833}" type="pres">
      <dgm:prSet presAssocID="{3EA7623A-14F8-493E-9552-A808BD3D0890}" presName="linNode" presStyleCnt="0"/>
      <dgm:spPr/>
      <dgm:t>
        <a:bodyPr/>
        <a:lstStyle/>
        <a:p>
          <a:endParaRPr lang="en-US"/>
        </a:p>
      </dgm:t>
    </dgm:pt>
    <dgm:pt modelId="{7ED3907A-E3F6-40CC-A958-30533DA7EE04}" type="pres">
      <dgm:prSet presAssocID="{3EA7623A-14F8-493E-9552-A808BD3D0890}" presName="parentText" presStyleLbl="node1" presStyleIdx="1" presStyleCnt="4">
        <dgm:presLayoutVars>
          <dgm:chMax val="1"/>
          <dgm:bulletEnabled val="1"/>
        </dgm:presLayoutVars>
      </dgm:prSet>
      <dgm:spPr/>
      <dgm:t>
        <a:bodyPr/>
        <a:lstStyle/>
        <a:p>
          <a:endParaRPr lang="en-US"/>
        </a:p>
      </dgm:t>
    </dgm:pt>
    <dgm:pt modelId="{F484F5AB-3D53-4018-99F5-D1AF175F0568}" type="pres">
      <dgm:prSet presAssocID="{14012C36-800A-486B-8D9C-124803F387F7}" presName="sp" presStyleCnt="0"/>
      <dgm:spPr/>
      <dgm:t>
        <a:bodyPr/>
        <a:lstStyle/>
        <a:p>
          <a:endParaRPr lang="en-US"/>
        </a:p>
      </dgm:t>
    </dgm:pt>
    <dgm:pt modelId="{E2955F21-D713-4F73-A149-FB4AB2A5E348}" type="pres">
      <dgm:prSet presAssocID="{03D8EAB0-2FE0-40E9-BAAD-B629CA9900E6}" presName="linNode" presStyleCnt="0"/>
      <dgm:spPr/>
      <dgm:t>
        <a:bodyPr/>
        <a:lstStyle/>
        <a:p>
          <a:endParaRPr lang="en-US"/>
        </a:p>
      </dgm:t>
    </dgm:pt>
    <dgm:pt modelId="{60078739-DDD5-4C47-842D-F494B9F53590}" type="pres">
      <dgm:prSet presAssocID="{03D8EAB0-2FE0-40E9-BAAD-B629CA9900E6}" presName="parentText" presStyleLbl="node1" presStyleIdx="2" presStyleCnt="4">
        <dgm:presLayoutVars>
          <dgm:chMax val="1"/>
          <dgm:bulletEnabled val="1"/>
        </dgm:presLayoutVars>
      </dgm:prSet>
      <dgm:spPr/>
      <dgm:t>
        <a:bodyPr/>
        <a:lstStyle/>
        <a:p>
          <a:endParaRPr lang="en-US"/>
        </a:p>
      </dgm:t>
    </dgm:pt>
    <dgm:pt modelId="{2F87C891-12E8-4A93-9724-BF0E06105792}" type="pres">
      <dgm:prSet presAssocID="{59253FDE-212D-4356-A5AB-5DCEFB4EDFFA}" presName="sp" presStyleCnt="0"/>
      <dgm:spPr/>
      <dgm:t>
        <a:bodyPr/>
        <a:lstStyle/>
        <a:p>
          <a:endParaRPr lang="en-US"/>
        </a:p>
      </dgm:t>
    </dgm:pt>
    <dgm:pt modelId="{F88BB6D2-2880-4805-90D3-77A5F6F1404E}" type="pres">
      <dgm:prSet presAssocID="{CC16888B-E9A8-4366-ACB4-3A4BC8206E38}" presName="linNode" presStyleCnt="0"/>
      <dgm:spPr/>
      <dgm:t>
        <a:bodyPr/>
        <a:lstStyle/>
        <a:p>
          <a:endParaRPr lang="en-US"/>
        </a:p>
      </dgm:t>
    </dgm:pt>
    <dgm:pt modelId="{0C10E643-CAD7-41EE-812D-5BF935C5E6B9}" type="pres">
      <dgm:prSet presAssocID="{CC16888B-E9A8-4366-ACB4-3A4BC8206E38}" presName="parentText" presStyleLbl="node1" presStyleIdx="3" presStyleCnt="4">
        <dgm:presLayoutVars>
          <dgm:chMax val="1"/>
          <dgm:bulletEnabled val="1"/>
        </dgm:presLayoutVars>
      </dgm:prSet>
      <dgm:spPr/>
      <dgm:t>
        <a:bodyPr/>
        <a:lstStyle/>
        <a:p>
          <a:endParaRPr lang="en-US"/>
        </a:p>
      </dgm:t>
    </dgm:pt>
  </dgm:ptLst>
  <dgm:cxnLst>
    <dgm:cxn modelId="{388ED73C-8505-4853-A7B5-556535900CB8}" type="presOf" srcId="{03D8EAB0-2FE0-40E9-BAAD-B629CA9900E6}" destId="{60078739-DDD5-4C47-842D-F494B9F53590}" srcOrd="0" destOrd="0" presId="urn:microsoft.com/office/officeart/2005/8/layout/vList5#1"/>
    <dgm:cxn modelId="{E4BE463C-B289-48F0-ADFD-484B277BD8AB}" type="presOf" srcId="{CC16888B-E9A8-4366-ACB4-3A4BC8206E38}" destId="{0C10E643-CAD7-41EE-812D-5BF935C5E6B9}" srcOrd="0" destOrd="0" presId="urn:microsoft.com/office/officeart/2005/8/layout/vList5#1"/>
    <dgm:cxn modelId="{34E3CBA3-AE7D-4B3E-80B5-A31B73324D7A}" type="presOf" srcId="{6F9ADAC0-E08F-463F-BEA3-34194982FA4B}" destId="{35A6071F-4AED-4644-9A6D-4874F903A5A3}" srcOrd="0" destOrd="0" presId="urn:microsoft.com/office/officeart/2005/8/layout/vList5#1"/>
    <dgm:cxn modelId="{7ADD2A1B-A044-4744-AF9C-FD2F90E0ACCA}" srcId="{596ED84F-B48A-4287-A66B-E89E1953959D}" destId="{03D8EAB0-2FE0-40E9-BAAD-B629CA9900E6}" srcOrd="2" destOrd="0" parTransId="{62D1B9BF-A69A-482B-8388-DFAC530FCC9A}" sibTransId="{59253FDE-212D-4356-A5AB-5DCEFB4EDFFA}"/>
    <dgm:cxn modelId="{C4498F37-3BBF-46A5-9AF2-5BD8749AFA46}" type="presOf" srcId="{596ED84F-B48A-4287-A66B-E89E1953959D}" destId="{79CEB287-B2AE-41EE-94B2-5600E04C1381}" srcOrd="0" destOrd="0" presId="urn:microsoft.com/office/officeart/2005/8/layout/vList5#1"/>
    <dgm:cxn modelId="{B620318A-D174-4866-B844-666B93042CFC}" type="presOf" srcId="{3EA7623A-14F8-493E-9552-A808BD3D0890}" destId="{7ED3907A-E3F6-40CC-A958-30533DA7EE04}" srcOrd="0" destOrd="0" presId="urn:microsoft.com/office/officeart/2005/8/layout/vList5#1"/>
    <dgm:cxn modelId="{DB9444FB-E697-4824-8E04-487CF5655139}" srcId="{596ED84F-B48A-4287-A66B-E89E1953959D}" destId="{3EA7623A-14F8-493E-9552-A808BD3D0890}" srcOrd="1" destOrd="0" parTransId="{10820D46-F7E7-43D0-9851-21436061F950}" sibTransId="{14012C36-800A-486B-8D9C-124803F387F7}"/>
    <dgm:cxn modelId="{EE41C7FE-767F-4205-AFDD-2BE048B3F973}" srcId="{596ED84F-B48A-4287-A66B-E89E1953959D}" destId="{6F9ADAC0-E08F-463F-BEA3-34194982FA4B}" srcOrd="0" destOrd="0" parTransId="{16AFB3FF-738E-4470-A242-F40452040DE4}" sibTransId="{A8AC02B3-05A2-414A-95D5-23432FBE2612}"/>
    <dgm:cxn modelId="{F7656EB6-F90B-4902-AEF4-6E9FB407FB45}" srcId="{596ED84F-B48A-4287-A66B-E89E1953959D}" destId="{CC16888B-E9A8-4366-ACB4-3A4BC8206E38}" srcOrd="3" destOrd="0" parTransId="{A06DD5EF-2EB3-4AAE-A5EA-6B200CC48BD3}" sibTransId="{A80AE0E5-EF3C-4251-91E9-35C21B5B7133}"/>
    <dgm:cxn modelId="{FD214816-C932-4BEC-A88C-FFC5EFEC07BE}" type="presParOf" srcId="{79CEB287-B2AE-41EE-94B2-5600E04C1381}" destId="{74AB881C-1180-400E-85CB-77616C50386B}" srcOrd="0" destOrd="0" presId="urn:microsoft.com/office/officeart/2005/8/layout/vList5#1"/>
    <dgm:cxn modelId="{EFDD295B-E7AC-484B-A8BB-428BD8EA1D34}" type="presParOf" srcId="{74AB881C-1180-400E-85CB-77616C50386B}" destId="{35A6071F-4AED-4644-9A6D-4874F903A5A3}" srcOrd="0" destOrd="0" presId="urn:microsoft.com/office/officeart/2005/8/layout/vList5#1"/>
    <dgm:cxn modelId="{7D764CE5-D526-4A6F-95DD-B53B5BC74019}" type="presParOf" srcId="{79CEB287-B2AE-41EE-94B2-5600E04C1381}" destId="{5FB5A603-4322-4EFC-862E-E21EF95FA409}" srcOrd="1" destOrd="0" presId="urn:microsoft.com/office/officeart/2005/8/layout/vList5#1"/>
    <dgm:cxn modelId="{B4854823-AFD0-48F4-805C-7D3215282D93}" type="presParOf" srcId="{79CEB287-B2AE-41EE-94B2-5600E04C1381}" destId="{61736E70-198B-404F-93A2-B76EEE373833}" srcOrd="2" destOrd="0" presId="urn:microsoft.com/office/officeart/2005/8/layout/vList5#1"/>
    <dgm:cxn modelId="{90E480E4-4BEB-49B8-9B94-D5E3E3C5693F}" type="presParOf" srcId="{61736E70-198B-404F-93A2-B76EEE373833}" destId="{7ED3907A-E3F6-40CC-A958-30533DA7EE04}" srcOrd="0" destOrd="0" presId="urn:microsoft.com/office/officeart/2005/8/layout/vList5#1"/>
    <dgm:cxn modelId="{6D3F57CE-F3FD-4BD7-ABFA-2D5F6CABBE0A}" type="presParOf" srcId="{79CEB287-B2AE-41EE-94B2-5600E04C1381}" destId="{F484F5AB-3D53-4018-99F5-D1AF175F0568}" srcOrd="3" destOrd="0" presId="urn:microsoft.com/office/officeart/2005/8/layout/vList5#1"/>
    <dgm:cxn modelId="{C27E969D-8E7D-435D-AA13-AE123AE5D3AA}" type="presParOf" srcId="{79CEB287-B2AE-41EE-94B2-5600E04C1381}" destId="{E2955F21-D713-4F73-A149-FB4AB2A5E348}" srcOrd="4" destOrd="0" presId="urn:microsoft.com/office/officeart/2005/8/layout/vList5#1"/>
    <dgm:cxn modelId="{2DEB68B3-EBAA-44CD-B350-4FEB0623E955}" type="presParOf" srcId="{E2955F21-D713-4F73-A149-FB4AB2A5E348}" destId="{60078739-DDD5-4C47-842D-F494B9F53590}" srcOrd="0" destOrd="0" presId="urn:microsoft.com/office/officeart/2005/8/layout/vList5#1"/>
    <dgm:cxn modelId="{D0B7DDBA-4174-45AD-B2CE-B13F26F78CDB}" type="presParOf" srcId="{79CEB287-B2AE-41EE-94B2-5600E04C1381}" destId="{2F87C891-12E8-4A93-9724-BF0E06105792}" srcOrd="5" destOrd="0" presId="urn:microsoft.com/office/officeart/2005/8/layout/vList5#1"/>
    <dgm:cxn modelId="{D7F230EF-EE9E-49A1-AE3A-1D5AAAA65B45}" type="presParOf" srcId="{79CEB287-B2AE-41EE-94B2-5600E04C1381}" destId="{F88BB6D2-2880-4805-90D3-77A5F6F1404E}" srcOrd="6" destOrd="0" presId="urn:microsoft.com/office/officeart/2005/8/layout/vList5#1"/>
    <dgm:cxn modelId="{D0AB3CE8-FAA5-430D-AD36-C6DAF14E860B}" type="presParOf" srcId="{F88BB6D2-2880-4805-90D3-77A5F6F1404E}" destId="{0C10E643-CAD7-41EE-812D-5BF935C5E6B9}" srcOrd="0" destOrd="0" presId="urn:microsoft.com/office/officeart/2005/8/layout/vList5#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1" minVer="12.0">
  <dgm:title val=""/>
  <dgm:desc val=""/>
  <dgm:catLst>
    <dgm:cat type="list" pri="14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h" for="ch" forName="linNode" refType="h"/>
      <dgm:constr type="w" for="ch" forName="linNode" refType="w"/>
      <dgm:constr type="primFontSz" for="des" forName="parentText" op="equ" val="100"/>
      <dgm:constr type="primFontSz" for="des" forName="descendantText" op="equ" val="100"/>
      <dgm:constr type="primFontSz" for="des" forName="descendantText" refType="primFontSz" refFor="des" refForName="parentText" op="lte"/>
    </dgm:constr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ruleLst>
            <dgm:rule type="primFontSz" val="2"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lMarg" refType="primFontSz" fact="0.56"/>
                <dgm:constr type="rMarg" refType="primFontSz" fact="0.56"/>
              </dgm:constrLst>
              <dgm:ruleLst>
                <dgm:rule type="primFontSz" val="2"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constr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2">
  <dgm:title val="Simple 3"/>
  <dgm:desc val="Simple 3"/>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97274FFF-1832-4984-B7EB-E0F839193796}" type="datetimeFigureOut">
              <a:rPr lang="en-US" smtClean="0"/>
              <a:pPr/>
              <a:t>7/9/2015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48FE8F41-E671-4A50-9AEA-6CE65FE51BC0}" type="slidenum">
              <a:rPr lang="en-US" smtClean="0"/>
              <a:pPr/>
              <a:t>‹#›</a:t>
            </a:fld>
            <a:endParaRPr lang="en-US"/>
          </a:p>
        </p:txBody>
      </p:sp>
    </p:spTree>
    <p:extLst>
      <p:ext uri="{BB962C8B-B14F-4D97-AF65-F5344CB8AC3E}">
        <p14:creationId xmlns:p14="http://schemas.microsoft.com/office/powerpoint/2010/main" val="1521997637"/>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FE8F41-E671-4A50-9AEA-6CE65FE51BC0}" type="slidenum">
              <a:rPr lang="en-US" smtClean="0"/>
              <a:pPr/>
              <a:t>1</a:t>
            </a:fld>
            <a:endParaRPr lang="en-US"/>
          </a:p>
        </p:txBody>
      </p:sp>
    </p:spTree>
    <p:extLst>
      <p:ext uri="{BB962C8B-B14F-4D97-AF65-F5344CB8AC3E}">
        <p14:creationId xmlns:p14="http://schemas.microsoft.com/office/powerpoint/2010/main" val="1443709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Garden</a:t>
            </a:r>
            <a:r>
              <a:rPr lang="en-US" baseline="0" dirty="0" smtClean="0"/>
              <a:t>Quest is easy to use software.</a:t>
            </a:r>
          </a:p>
          <a:p>
            <a:endParaRPr lang="en-US" baseline="0" dirty="0" smtClean="0"/>
          </a:p>
          <a:p>
            <a:r>
              <a:rPr lang="en-US" baseline="0" dirty="0" smtClean="0"/>
              <a:t>It does take time to author a WebQuest.  When I first started, it took me around 30 hours to author a WebQuest, but now I can write in about 5 hours.</a:t>
            </a:r>
          </a:p>
          <a:p>
            <a:endParaRPr lang="en-US" baseline="0" dirty="0" smtClean="0"/>
          </a:p>
          <a:p>
            <a:r>
              <a:rPr lang="en-US" baseline="0" dirty="0" smtClean="0"/>
              <a:t>GardenQuest does software upgrades—the last upgrade is the best so far.</a:t>
            </a:r>
            <a:endParaRPr lang="en-US" dirty="0"/>
          </a:p>
        </p:txBody>
      </p:sp>
      <p:sp>
        <p:nvSpPr>
          <p:cNvPr id="4" name="Slide Number Placeholder 3"/>
          <p:cNvSpPr>
            <a:spLocks noGrp="1"/>
          </p:cNvSpPr>
          <p:nvPr>
            <p:ph type="sldNum" sz="quarter" idx="10"/>
          </p:nvPr>
        </p:nvSpPr>
        <p:spPr/>
        <p:txBody>
          <a:bodyPr/>
          <a:lstStyle/>
          <a:p>
            <a:fld id="{48FE8F41-E671-4A50-9AEA-6CE65FE51BC0}" type="slidenum">
              <a:rPr lang="en-US" smtClean="0"/>
              <a:pPr/>
              <a:t>12</a:t>
            </a:fld>
            <a:endParaRPr lang="en-US"/>
          </a:p>
        </p:txBody>
      </p:sp>
    </p:spTree>
    <p:extLst>
      <p:ext uri="{BB962C8B-B14F-4D97-AF65-F5344CB8AC3E}">
        <p14:creationId xmlns:p14="http://schemas.microsoft.com/office/powerpoint/2010/main" val="28664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Animoto is an easy to use video making software online.  Here</a:t>
            </a:r>
            <a:r>
              <a:rPr lang="en-US" baseline="0" dirty="0" smtClean="0"/>
              <a:t> is an example I use to introduce myself in online courses.</a:t>
            </a:r>
          </a:p>
          <a:p>
            <a:endParaRPr lang="en-US" baseline="0" dirty="0" smtClean="0"/>
          </a:p>
          <a:p>
            <a:r>
              <a:rPr lang="en-US" baseline="0" dirty="0" smtClean="0"/>
              <a:t>It is a user friendly program.   It has music you can play over your video.    There are many templates you can use and select the music and upload your images and add text content.</a:t>
            </a:r>
          </a:p>
          <a:p>
            <a:endParaRPr lang="en-US" baseline="0" dirty="0" smtClean="0"/>
          </a:p>
          <a:p>
            <a:r>
              <a:rPr lang="en-US" baseline="0" dirty="0" smtClean="0"/>
              <a:t>One tip for Animoto to find the free access for teachers—go to https://animoto.com/education/classroom   as noted on the handout.   All others pay for Animoto but teachers can have a free account.</a:t>
            </a:r>
            <a:endParaRPr lang="en-US" dirty="0"/>
          </a:p>
        </p:txBody>
      </p:sp>
      <p:sp>
        <p:nvSpPr>
          <p:cNvPr id="4" name="Slide Number Placeholder 3"/>
          <p:cNvSpPr>
            <a:spLocks noGrp="1"/>
          </p:cNvSpPr>
          <p:nvPr>
            <p:ph type="sldNum" sz="quarter" idx="10"/>
          </p:nvPr>
        </p:nvSpPr>
        <p:spPr/>
        <p:txBody>
          <a:bodyPr/>
          <a:lstStyle/>
          <a:p>
            <a:fld id="{48FE8F41-E671-4A50-9AEA-6CE65FE51BC0}" type="slidenum">
              <a:rPr lang="en-US" smtClean="0"/>
              <a:pPr/>
              <a:t>16</a:t>
            </a:fld>
            <a:endParaRPr lang="en-US"/>
          </a:p>
        </p:txBody>
      </p:sp>
    </p:spTree>
    <p:extLst>
      <p:ext uri="{BB962C8B-B14F-4D97-AF65-F5344CB8AC3E}">
        <p14:creationId xmlns:p14="http://schemas.microsoft.com/office/powerpoint/2010/main" val="4283637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 cast o matic is</a:t>
            </a:r>
            <a:r>
              <a:rPr lang="en-US" baseline="0" dirty="0" smtClean="0"/>
              <a:t> very easy to use.   It has recently been updated and the updates are even easier to use!  </a:t>
            </a:r>
            <a:r>
              <a:rPr lang="en-US" baseline="0" dirty="0" smtClean="0">
                <a:sym typeface="Wingdings" panose="05000000000000000000" pitchFamily="2" charset="2"/>
              </a:rPr>
              <a:t>     For the free account, there is a 15 minute limit on video length.  </a:t>
            </a:r>
          </a:p>
          <a:p>
            <a:endParaRPr lang="en-US" baseline="0" dirty="0" smtClean="0">
              <a:sym typeface="Wingdings" panose="05000000000000000000" pitchFamily="2" charset="2"/>
            </a:endParaRPr>
          </a:p>
          <a:p>
            <a:r>
              <a:rPr lang="en-US" baseline="0" dirty="0" smtClean="0">
                <a:sym typeface="Wingdings" panose="05000000000000000000" pitchFamily="2" charset="2"/>
              </a:rPr>
              <a:t>The program is super easy to use!</a:t>
            </a:r>
          </a:p>
          <a:p>
            <a:endParaRPr lang="en-US" baseline="0" dirty="0" smtClean="0">
              <a:sym typeface="Wingdings" panose="05000000000000000000" pitchFamily="2" charset="2"/>
            </a:endParaRPr>
          </a:p>
          <a:p>
            <a:r>
              <a:rPr lang="en-US" baseline="0" dirty="0" smtClean="0">
                <a:sym typeface="Wingdings" panose="05000000000000000000" pitchFamily="2" charset="2"/>
              </a:rPr>
              <a:t>You can use your computer desktop, webcam, or both in the production process.</a:t>
            </a:r>
          </a:p>
          <a:p>
            <a:r>
              <a:rPr lang="en-US" baseline="0" dirty="0" smtClean="0">
                <a:sym typeface="Wingdings" panose="05000000000000000000" pitchFamily="2" charset="2"/>
              </a:rPr>
              <a:t>You can publish as public or private at the screencast </a:t>
            </a:r>
            <a:r>
              <a:rPr lang="en-US" baseline="0" dirty="0" err="1" smtClean="0">
                <a:sym typeface="Wingdings" panose="05000000000000000000" pitchFamily="2" charset="2"/>
              </a:rPr>
              <a:t>omatic</a:t>
            </a:r>
            <a:r>
              <a:rPr lang="en-US" baseline="0" dirty="0" smtClean="0">
                <a:sym typeface="Wingdings" panose="05000000000000000000" pitchFamily="2" charset="2"/>
              </a:rPr>
              <a:t> server, and share the URL with those you want to have it.</a:t>
            </a:r>
          </a:p>
          <a:p>
            <a:r>
              <a:rPr lang="en-US" baseline="0" dirty="0" smtClean="0">
                <a:sym typeface="Wingdings" panose="05000000000000000000" pitchFamily="2" charset="2"/>
              </a:rPr>
              <a:t>You can also publish your videos to you tube.</a:t>
            </a:r>
            <a:endParaRPr lang="en-US" dirty="0"/>
          </a:p>
        </p:txBody>
      </p:sp>
      <p:sp>
        <p:nvSpPr>
          <p:cNvPr id="4" name="Slide Number Placeholder 3"/>
          <p:cNvSpPr>
            <a:spLocks noGrp="1"/>
          </p:cNvSpPr>
          <p:nvPr>
            <p:ph type="sldNum" sz="quarter" idx="10"/>
          </p:nvPr>
        </p:nvSpPr>
        <p:spPr/>
        <p:txBody>
          <a:bodyPr/>
          <a:lstStyle/>
          <a:p>
            <a:fld id="{48FE8F41-E671-4A50-9AEA-6CE65FE51BC0}" type="slidenum">
              <a:rPr lang="en-US" smtClean="0"/>
              <a:pPr/>
              <a:t>17</a:t>
            </a:fld>
            <a:endParaRPr lang="en-US"/>
          </a:p>
        </p:txBody>
      </p:sp>
    </p:spTree>
    <p:extLst>
      <p:ext uri="{BB962C8B-B14F-4D97-AF65-F5344CB8AC3E}">
        <p14:creationId xmlns:p14="http://schemas.microsoft.com/office/powerpoint/2010/main" val="379635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thing</a:t>
            </a:r>
            <a:r>
              <a:rPr lang="en-US" baseline="0" dirty="0" smtClean="0"/>
              <a:t> about </a:t>
            </a:r>
            <a:r>
              <a:rPr lang="en-US" baseline="0" dirty="0" err="1" smtClean="0"/>
              <a:t>screencastomatic</a:t>
            </a:r>
            <a:r>
              <a:rPr lang="en-US" baseline="0" dirty="0" smtClean="0"/>
              <a:t> is you can put the script to the video in the notes section</a:t>
            </a:r>
            <a:endParaRPr lang="en-US" dirty="0"/>
          </a:p>
        </p:txBody>
      </p:sp>
      <p:sp>
        <p:nvSpPr>
          <p:cNvPr id="4" name="Slide Number Placeholder 3"/>
          <p:cNvSpPr>
            <a:spLocks noGrp="1"/>
          </p:cNvSpPr>
          <p:nvPr>
            <p:ph type="sldNum" sz="quarter" idx="10"/>
          </p:nvPr>
        </p:nvSpPr>
        <p:spPr/>
        <p:txBody>
          <a:bodyPr/>
          <a:lstStyle/>
          <a:p>
            <a:fld id="{48FE8F41-E671-4A50-9AEA-6CE65FE51BC0}" type="slidenum">
              <a:rPr lang="en-US" smtClean="0"/>
              <a:pPr/>
              <a:t>18</a:t>
            </a:fld>
            <a:endParaRPr lang="en-US"/>
          </a:p>
        </p:txBody>
      </p:sp>
    </p:spTree>
    <p:extLst>
      <p:ext uri="{BB962C8B-B14F-4D97-AF65-F5344CB8AC3E}">
        <p14:creationId xmlns:p14="http://schemas.microsoft.com/office/powerpoint/2010/main" val="609050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Oh, Voki!  </a:t>
            </a:r>
          </a:p>
          <a:p>
            <a:endParaRPr lang="en-US" dirty="0" smtClean="0"/>
          </a:p>
          <a:p>
            <a:r>
              <a:rPr lang="en-US" dirty="0" smtClean="0"/>
              <a:t>I can spend hours of time playing with Voki!</a:t>
            </a:r>
          </a:p>
          <a:p>
            <a:endParaRPr lang="en-US" dirty="0" smtClean="0"/>
          </a:p>
          <a:p>
            <a:r>
              <a:rPr lang="en-US" dirty="0" smtClean="0"/>
              <a:t>You can embed Voki</a:t>
            </a:r>
            <a:r>
              <a:rPr lang="en-US" baseline="0" dirty="0" smtClean="0"/>
              <a:t> into the courseroom, WebQuest, or other program.</a:t>
            </a:r>
          </a:p>
          <a:p>
            <a:endParaRPr lang="en-US" baseline="0" dirty="0" smtClean="0"/>
          </a:p>
          <a:p>
            <a:r>
              <a:rPr lang="en-US" baseline="0" dirty="0" smtClean="0"/>
              <a:t>There are many avatars to choose from and you can record your own voice, or use the text to voice options at Voki.</a:t>
            </a:r>
          </a:p>
          <a:p>
            <a:endParaRPr lang="en-US" baseline="0" dirty="0" smtClean="0"/>
          </a:p>
          <a:p>
            <a:r>
              <a:rPr lang="en-US" dirty="0" smtClean="0"/>
              <a:t>The avatars can direct learners, greet learners, or provide short instruction and/or feedback.</a:t>
            </a:r>
          </a:p>
          <a:p>
            <a:endParaRPr lang="en-US" dirty="0" smtClean="0"/>
          </a:p>
          <a:p>
            <a:r>
              <a:rPr lang="en-US" dirty="0" smtClean="0"/>
              <a:t>The program is easy to use.</a:t>
            </a:r>
          </a:p>
          <a:p>
            <a:endParaRPr lang="en-US" dirty="0" smtClean="0"/>
          </a:p>
          <a:p>
            <a:r>
              <a:rPr lang="en-US" dirty="0" smtClean="0"/>
              <a:t>One down fall is it may take a while for the avatar to load when it is embedded into other</a:t>
            </a:r>
            <a:r>
              <a:rPr lang="en-US" baseline="0" dirty="0" smtClean="0"/>
              <a:t> programs.   Shorter </a:t>
            </a:r>
            <a:r>
              <a:rPr lang="en-US" baseline="0" dirty="0" err="1" smtClean="0"/>
              <a:t>vokis</a:t>
            </a:r>
            <a:r>
              <a:rPr lang="en-US" baseline="0" dirty="0" smtClean="0"/>
              <a:t> will load faster</a:t>
            </a:r>
            <a:endParaRPr lang="en-US" dirty="0"/>
          </a:p>
        </p:txBody>
      </p:sp>
      <p:sp>
        <p:nvSpPr>
          <p:cNvPr id="4" name="Slide Number Placeholder 3"/>
          <p:cNvSpPr>
            <a:spLocks noGrp="1"/>
          </p:cNvSpPr>
          <p:nvPr>
            <p:ph type="sldNum" sz="quarter" idx="10"/>
          </p:nvPr>
        </p:nvSpPr>
        <p:spPr/>
        <p:txBody>
          <a:bodyPr/>
          <a:lstStyle/>
          <a:p>
            <a:fld id="{48FE8F41-E671-4A50-9AEA-6CE65FE51BC0}" type="slidenum">
              <a:rPr lang="en-US" smtClean="0"/>
              <a:pPr/>
              <a:t>19</a:t>
            </a:fld>
            <a:endParaRPr lang="en-US"/>
          </a:p>
        </p:txBody>
      </p:sp>
    </p:spTree>
    <p:extLst>
      <p:ext uri="{BB962C8B-B14F-4D97-AF65-F5344CB8AC3E}">
        <p14:creationId xmlns:p14="http://schemas.microsoft.com/office/powerpoint/2010/main" val="3827479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Glogster is a multimedia poster authoring software.  Video, links, images, and more can be inserted to the poster to make it interactive.</a:t>
            </a:r>
          </a:p>
          <a:p>
            <a:endParaRPr lang="en-US" dirty="0" smtClean="0"/>
          </a:p>
          <a:p>
            <a:r>
              <a:rPr lang="en-US" dirty="0" smtClean="0"/>
              <a:t>This is an example of a Glogster</a:t>
            </a:r>
            <a:r>
              <a:rPr lang="en-US" baseline="0" dirty="0" smtClean="0"/>
              <a:t> I made for APA tips.</a:t>
            </a:r>
          </a:p>
          <a:p>
            <a:endParaRPr lang="en-US" baseline="0" dirty="0" smtClean="0"/>
          </a:p>
          <a:p>
            <a:r>
              <a:rPr lang="en-US" baseline="0" dirty="0" smtClean="0"/>
              <a:t>At </a:t>
            </a:r>
            <a:r>
              <a:rPr lang="en-US" baseline="0" dirty="0" err="1" smtClean="0"/>
              <a:t>glogster</a:t>
            </a:r>
            <a:r>
              <a:rPr lang="en-US" baseline="0" dirty="0" smtClean="0"/>
              <a:t>, the videos can be embedded.  I had troubles with my embedded videos only working for so long and then not working anymore, so changed them from the embedded format to using the URLs.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8FE8F41-E671-4A50-9AEA-6CE65FE51BC0}" type="slidenum">
              <a:rPr lang="en-US" smtClean="0"/>
              <a:pPr/>
              <a:t>20</a:t>
            </a:fld>
            <a:endParaRPr lang="en-US"/>
          </a:p>
        </p:txBody>
      </p:sp>
    </p:spTree>
    <p:extLst>
      <p:ext uri="{BB962C8B-B14F-4D97-AF65-F5344CB8AC3E}">
        <p14:creationId xmlns:p14="http://schemas.microsoft.com/office/powerpoint/2010/main" val="3175823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a </a:t>
            </a:r>
            <a:r>
              <a:rPr lang="en-US" dirty="0" err="1" smtClean="0"/>
              <a:t>glogster</a:t>
            </a:r>
            <a:r>
              <a:rPr lang="en-US" dirty="0" smtClean="0"/>
              <a:t> that I authored to help nurses</a:t>
            </a:r>
            <a:r>
              <a:rPr lang="en-US" baseline="0" dirty="0" smtClean="0"/>
              <a:t> have an organized poster of the steps for conflict resolution</a:t>
            </a:r>
          </a:p>
          <a:p>
            <a:endParaRPr lang="en-US" baseline="0" dirty="0" smtClean="0"/>
          </a:p>
          <a:p>
            <a:r>
              <a:rPr lang="en-US" baseline="0" dirty="0" smtClean="0"/>
              <a:t>Glogster software was recently updated and is fairly easy to use.  The author is allowed to create a simple poster or elaborate poster that includes many interactive functions.</a:t>
            </a:r>
            <a:endParaRPr lang="en-US" dirty="0"/>
          </a:p>
        </p:txBody>
      </p:sp>
      <p:sp>
        <p:nvSpPr>
          <p:cNvPr id="4" name="Slide Number Placeholder 3"/>
          <p:cNvSpPr>
            <a:spLocks noGrp="1"/>
          </p:cNvSpPr>
          <p:nvPr>
            <p:ph type="sldNum" sz="quarter" idx="10"/>
          </p:nvPr>
        </p:nvSpPr>
        <p:spPr/>
        <p:txBody>
          <a:bodyPr/>
          <a:lstStyle/>
          <a:p>
            <a:fld id="{48FE8F41-E671-4A50-9AEA-6CE65FE51BC0}" type="slidenum">
              <a:rPr lang="en-US" smtClean="0"/>
              <a:pPr/>
              <a:t>21</a:t>
            </a:fld>
            <a:endParaRPr lang="en-US"/>
          </a:p>
        </p:txBody>
      </p:sp>
    </p:spTree>
    <p:extLst>
      <p:ext uri="{BB962C8B-B14F-4D97-AF65-F5344CB8AC3E}">
        <p14:creationId xmlns:p14="http://schemas.microsoft.com/office/powerpoint/2010/main" val="3507987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Jing is a free</a:t>
            </a:r>
            <a:r>
              <a:rPr lang="en-US" baseline="0" dirty="0" smtClean="0"/>
              <a:t> screen capture program.   It can do still screen capture and video screen capture.</a:t>
            </a:r>
          </a:p>
          <a:p>
            <a:endParaRPr lang="en-US" baseline="0" dirty="0" smtClean="0"/>
          </a:p>
          <a:p>
            <a:r>
              <a:rPr lang="en-US" baseline="0" dirty="0" smtClean="0"/>
              <a:t>It is easy to use!   Most of the pictures in the PowerPoint were taken by Jing screen capture!</a:t>
            </a:r>
          </a:p>
          <a:p>
            <a:r>
              <a:rPr lang="en-US" baseline="0" dirty="0" smtClean="0"/>
              <a:t>This image is from a free Spirograph program I downloaded from the chrome store.   I made this image and then used Jing to capture it!</a:t>
            </a:r>
          </a:p>
          <a:p>
            <a:endParaRPr lang="en-US" baseline="0" dirty="0" smtClean="0"/>
          </a:p>
          <a:p>
            <a:r>
              <a:rPr lang="en-US" baseline="0" dirty="0" smtClean="0"/>
              <a:t>I also use Jing to make many instructions for learners or how to videos.</a:t>
            </a:r>
            <a:endParaRPr lang="en-US" dirty="0"/>
          </a:p>
        </p:txBody>
      </p:sp>
      <p:sp>
        <p:nvSpPr>
          <p:cNvPr id="4" name="Slide Number Placeholder 3"/>
          <p:cNvSpPr>
            <a:spLocks noGrp="1"/>
          </p:cNvSpPr>
          <p:nvPr>
            <p:ph type="sldNum" sz="quarter" idx="10"/>
          </p:nvPr>
        </p:nvSpPr>
        <p:spPr/>
        <p:txBody>
          <a:bodyPr/>
          <a:lstStyle/>
          <a:p>
            <a:fld id="{48FE8F41-E671-4A50-9AEA-6CE65FE51BC0}" type="slidenum">
              <a:rPr lang="en-US" smtClean="0"/>
              <a:pPr/>
              <a:t>22</a:t>
            </a:fld>
            <a:endParaRPr lang="en-US"/>
          </a:p>
        </p:txBody>
      </p:sp>
    </p:spTree>
    <p:extLst>
      <p:ext uri="{BB962C8B-B14F-4D97-AF65-F5344CB8AC3E}">
        <p14:creationId xmlns:p14="http://schemas.microsoft.com/office/powerpoint/2010/main" val="3048822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Storybird</a:t>
            </a:r>
            <a:r>
              <a:rPr lang="en-US" dirty="0" smtClean="0"/>
              <a:t> is free for teachers.  This online</a:t>
            </a:r>
            <a:r>
              <a:rPr lang="en-US" baseline="0" dirty="0" smtClean="0"/>
              <a:t> software allows for writing books with artwork and text.</a:t>
            </a:r>
          </a:p>
          <a:p>
            <a:endParaRPr lang="en-US" baseline="0" dirty="0" smtClean="0"/>
          </a:p>
          <a:p>
            <a:r>
              <a:rPr lang="en-US" baseline="0" dirty="0" smtClean="0"/>
              <a:t>This is commonly used by K-12 for storytelling.</a:t>
            </a:r>
          </a:p>
          <a:p>
            <a:endParaRPr lang="en-US" baseline="0" dirty="0" smtClean="0"/>
          </a:p>
          <a:p>
            <a:r>
              <a:rPr lang="en-US" baseline="0" dirty="0" smtClean="0"/>
              <a:t>I used this program to write a story format for how to write nursing research summaries.  This is an image of the first page of the book</a:t>
            </a:r>
          </a:p>
          <a:p>
            <a:endParaRPr lang="en-US" baseline="0" dirty="0" smtClean="0"/>
          </a:p>
          <a:p>
            <a:r>
              <a:rPr lang="en-US" baseline="0" dirty="0" smtClean="0"/>
              <a:t>The software was very easy to use and there was many pieces of artwork to choose from.</a:t>
            </a:r>
          </a:p>
          <a:p>
            <a:endParaRPr lang="en-US" baseline="0" dirty="0" smtClean="0"/>
          </a:p>
          <a:p>
            <a:r>
              <a:rPr lang="en-US" dirty="0" smtClean="0"/>
              <a:t>http://storybird.com/books/how-to-write-paragraph-summaries-of-nursing-resear/?token=fj48q535rr</a:t>
            </a:r>
          </a:p>
          <a:p>
            <a:endParaRPr lang="en-US" dirty="0" smtClean="0"/>
          </a:p>
          <a:p>
            <a:r>
              <a:rPr lang="en-US" dirty="0" smtClean="0"/>
              <a:t>The webpage does ask the reader if they want to buy, so I tell my students do not buy this.</a:t>
            </a:r>
            <a:endParaRPr lang="en-US" dirty="0"/>
          </a:p>
        </p:txBody>
      </p:sp>
      <p:sp>
        <p:nvSpPr>
          <p:cNvPr id="4" name="Slide Number Placeholder 3"/>
          <p:cNvSpPr>
            <a:spLocks noGrp="1"/>
          </p:cNvSpPr>
          <p:nvPr>
            <p:ph type="sldNum" sz="quarter" idx="10"/>
          </p:nvPr>
        </p:nvSpPr>
        <p:spPr/>
        <p:txBody>
          <a:bodyPr/>
          <a:lstStyle/>
          <a:p>
            <a:fld id="{48FE8F41-E671-4A50-9AEA-6CE65FE51BC0}" type="slidenum">
              <a:rPr lang="en-US" smtClean="0"/>
              <a:pPr/>
              <a:t>23</a:t>
            </a:fld>
            <a:endParaRPr lang="en-US"/>
          </a:p>
        </p:txBody>
      </p:sp>
    </p:spTree>
    <p:extLst>
      <p:ext uri="{BB962C8B-B14F-4D97-AF65-F5344CB8AC3E}">
        <p14:creationId xmlns:p14="http://schemas.microsoft.com/office/powerpoint/2010/main" val="475425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ZimmerTwins.com</a:t>
            </a:r>
            <a:r>
              <a:rPr lang="en-US" baseline="0" dirty="0" smtClean="0"/>
              <a:t> is animated movie making software.  This software is easy to use, but the text areas are limited, so long text sentences will not fit.</a:t>
            </a:r>
          </a:p>
          <a:p>
            <a:endParaRPr lang="en-US" baseline="0" dirty="0" smtClean="0"/>
          </a:p>
          <a:p>
            <a:r>
              <a:rPr lang="en-US" baseline="0" dirty="0" smtClean="0"/>
              <a:t>It was made for school children to be able to use.</a:t>
            </a:r>
          </a:p>
          <a:p>
            <a:endParaRPr lang="en-US" baseline="0" dirty="0" smtClean="0"/>
          </a:p>
          <a:p>
            <a:r>
              <a:rPr lang="en-US" baseline="0" dirty="0" smtClean="0"/>
              <a:t>The free account never expires, but is limited to 12 videos.</a:t>
            </a:r>
          </a:p>
          <a:p>
            <a:endParaRPr lang="en-US" baseline="0" dirty="0" smtClean="0"/>
          </a:p>
          <a:p>
            <a:r>
              <a:rPr lang="en-US" sz="1200" dirty="0" smtClean="0">
                <a:effectLst/>
              </a:rPr>
              <a:t>This website is for educational use. A private classroom is included in your  </a:t>
            </a:r>
            <a:br>
              <a:rPr lang="en-US" sz="1200" dirty="0" smtClean="0">
                <a:effectLst/>
              </a:rPr>
            </a:br>
            <a:r>
              <a:rPr lang="en-US" sz="1200" dirty="0" smtClean="0">
                <a:effectLst/>
              </a:rPr>
              <a:t>registration. Your free account includes 5 student accounts. You and your  </a:t>
            </a:r>
            <a:br>
              <a:rPr lang="en-US" sz="1200" dirty="0" smtClean="0">
                <a:effectLst/>
              </a:rPr>
            </a:br>
            <a:r>
              <a:rPr lang="en-US" sz="1200" dirty="0" smtClean="0">
                <a:effectLst/>
              </a:rPr>
              <a:t>students can make a total of 12 movies.</a:t>
            </a:r>
          </a:p>
          <a:p>
            <a:endParaRPr lang="en-US" sz="1200" dirty="0" smtClean="0">
              <a:effectLst/>
            </a:endParaRPr>
          </a:p>
          <a:p>
            <a:r>
              <a:rPr lang="en-US" sz="1200" dirty="0" smtClean="0">
                <a:effectLst/>
              </a:rPr>
              <a:t>Or you can upgrade to a VIP account</a:t>
            </a:r>
            <a:endParaRPr lang="en-US" dirty="0"/>
          </a:p>
        </p:txBody>
      </p:sp>
      <p:sp>
        <p:nvSpPr>
          <p:cNvPr id="4" name="Slide Number Placeholder 3"/>
          <p:cNvSpPr>
            <a:spLocks noGrp="1"/>
          </p:cNvSpPr>
          <p:nvPr>
            <p:ph type="sldNum" sz="quarter" idx="10"/>
          </p:nvPr>
        </p:nvSpPr>
        <p:spPr/>
        <p:txBody>
          <a:bodyPr/>
          <a:lstStyle/>
          <a:p>
            <a:fld id="{48FE8F41-E671-4A50-9AEA-6CE65FE51BC0}" type="slidenum">
              <a:rPr lang="en-US" smtClean="0"/>
              <a:pPr/>
              <a:t>24</a:t>
            </a:fld>
            <a:endParaRPr lang="en-US"/>
          </a:p>
        </p:txBody>
      </p:sp>
    </p:spTree>
    <p:extLst>
      <p:ext uri="{BB962C8B-B14F-4D97-AF65-F5344CB8AC3E}">
        <p14:creationId xmlns:p14="http://schemas.microsoft.com/office/powerpoint/2010/main" val="3427530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FE8F41-E671-4A50-9AEA-6CE65FE51BC0}" type="slidenum">
              <a:rPr lang="en-US" smtClean="0"/>
              <a:pPr/>
              <a:t>3</a:t>
            </a:fld>
            <a:endParaRPr lang="en-US"/>
          </a:p>
        </p:txBody>
      </p:sp>
    </p:spTree>
    <p:extLst>
      <p:ext uri="{BB962C8B-B14F-4D97-AF65-F5344CB8AC3E}">
        <p14:creationId xmlns:p14="http://schemas.microsoft.com/office/powerpoint/2010/main" val="1070742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important that the</a:t>
            </a:r>
            <a:r>
              <a:rPr lang="en-US" baseline="0" dirty="0" smtClean="0"/>
              <a:t> tool you use matches the purpose or objective.  </a:t>
            </a:r>
          </a:p>
          <a:p>
            <a:endParaRPr lang="en-US" baseline="0" dirty="0" smtClean="0"/>
          </a:p>
          <a:p>
            <a:r>
              <a:rPr lang="en-US" dirty="0" smtClean="0"/>
              <a:t>http://webtools4u2use.wikispaces.com/Finding+the+Right+Tool</a:t>
            </a:r>
          </a:p>
          <a:p>
            <a:endParaRPr lang="en-US" dirty="0" smtClean="0"/>
          </a:p>
          <a:p>
            <a:r>
              <a:rPr lang="en-US" dirty="0" smtClean="0"/>
              <a:t>Web Tools 4 u 2 use has a variety of tools to help you find the right tool</a:t>
            </a:r>
            <a:r>
              <a:rPr lang="en-US" baseline="0" dirty="0" smtClean="0"/>
              <a:t> for the lesson.</a:t>
            </a:r>
            <a:endParaRPr lang="en-US" dirty="0"/>
          </a:p>
        </p:txBody>
      </p:sp>
      <p:sp>
        <p:nvSpPr>
          <p:cNvPr id="4" name="Slide Number Placeholder 3"/>
          <p:cNvSpPr>
            <a:spLocks noGrp="1"/>
          </p:cNvSpPr>
          <p:nvPr>
            <p:ph type="sldNum" sz="quarter" idx="10"/>
          </p:nvPr>
        </p:nvSpPr>
        <p:spPr/>
        <p:txBody>
          <a:bodyPr/>
          <a:lstStyle/>
          <a:p>
            <a:fld id="{48FE8F41-E671-4A50-9AEA-6CE65FE51BC0}" type="slidenum">
              <a:rPr lang="en-US" smtClean="0"/>
              <a:pPr/>
              <a:t>25</a:t>
            </a:fld>
            <a:endParaRPr lang="en-US"/>
          </a:p>
        </p:txBody>
      </p:sp>
    </p:spTree>
    <p:extLst>
      <p:ext uri="{BB962C8B-B14F-4D97-AF65-F5344CB8AC3E}">
        <p14:creationId xmlns:p14="http://schemas.microsoft.com/office/powerpoint/2010/main" val="3498994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FE8F41-E671-4A50-9AEA-6CE65FE51BC0}" type="slidenum">
              <a:rPr lang="en-US" smtClean="0"/>
              <a:pPr/>
              <a:t>26</a:t>
            </a:fld>
            <a:endParaRPr lang="en-US"/>
          </a:p>
        </p:txBody>
      </p:sp>
    </p:spTree>
    <p:extLst>
      <p:ext uri="{BB962C8B-B14F-4D97-AF65-F5344CB8AC3E}">
        <p14:creationId xmlns:p14="http://schemas.microsoft.com/office/powerpoint/2010/main" val="535001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word of caution—</a:t>
            </a:r>
          </a:p>
          <a:p>
            <a:r>
              <a:rPr lang="en-US" dirty="0" smtClean="0"/>
              <a:t>Some programs offer</a:t>
            </a:r>
            <a:r>
              <a:rPr lang="en-US" baseline="0" dirty="0" smtClean="0"/>
              <a:t> free limited accounts-perhaps there is a limited timeframe</a:t>
            </a:r>
          </a:p>
          <a:p>
            <a:r>
              <a:rPr lang="en-US" baseline="0" dirty="0" smtClean="0"/>
              <a:t>If you are asked for your credit card, think twice.  We shy away from programs that ask for any credit card information.   There may be something in the fine print that they will start to charge you after so much time.</a:t>
            </a:r>
          </a:p>
          <a:p>
            <a:r>
              <a:rPr lang="en-US" baseline="0" dirty="0" smtClean="0"/>
              <a:t>With some programs, if you pay, you will have more bells and whistles—perhaps more templates or video time or such.   Examine these programs carefully.   Some may be worth it to you.  For example, I have a dirt cheap account for WebQuests that costs me $20 every other year and I think this is worth it.</a:t>
            </a:r>
          </a:p>
          <a:p>
            <a:r>
              <a:rPr lang="en-US" baseline="0" dirty="0" smtClean="0"/>
              <a:t>So, we recommend that you weigh the pros and cons carefully before purchasing an account, but it may be worth it to you.</a:t>
            </a:r>
          </a:p>
          <a:p>
            <a:r>
              <a:rPr lang="en-US" baseline="0" dirty="0" smtClean="0"/>
              <a:t>For the most part, we recommend using the free products available.</a:t>
            </a:r>
          </a:p>
          <a:p>
            <a:endParaRPr lang="en-US" baseline="0" dirty="0" smtClean="0"/>
          </a:p>
          <a:p>
            <a:r>
              <a:rPr lang="en-US" baseline="0" dirty="0" smtClean="0"/>
              <a:t>Sometimes you have to hunt for the free account sign in as it is overtaken by the pay account options!    Look for a teachers button or link to click—this will often take to you to “free land”</a:t>
            </a:r>
            <a:endParaRPr lang="en-US" dirty="0"/>
          </a:p>
        </p:txBody>
      </p:sp>
      <p:sp>
        <p:nvSpPr>
          <p:cNvPr id="4" name="Slide Number Placeholder 3"/>
          <p:cNvSpPr>
            <a:spLocks noGrp="1"/>
          </p:cNvSpPr>
          <p:nvPr>
            <p:ph type="sldNum" sz="quarter" idx="10"/>
          </p:nvPr>
        </p:nvSpPr>
        <p:spPr/>
        <p:txBody>
          <a:bodyPr/>
          <a:lstStyle/>
          <a:p>
            <a:fld id="{48FE8F41-E671-4A50-9AEA-6CE65FE51BC0}" type="slidenum">
              <a:rPr lang="en-US" smtClean="0"/>
              <a:pPr/>
              <a:t>4</a:t>
            </a:fld>
            <a:endParaRPr lang="en-US"/>
          </a:p>
        </p:txBody>
      </p:sp>
    </p:spTree>
    <p:extLst>
      <p:ext uri="{BB962C8B-B14F-4D97-AF65-F5344CB8AC3E}">
        <p14:creationId xmlns:p14="http://schemas.microsoft.com/office/powerpoint/2010/main" val="1725313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Selected</a:t>
            </a:r>
            <a:r>
              <a:rPr lang="en-US" baseline="0" dirty="0" smtClean="0"/>
              <a:t> tools will be discussed and samples shown</a:t>
            </a:r>
          </a:p>
          <a:p>
            <a:endParaRPr lang="en-US" baseline="0" dirty="0" smtClean="0"/>
          </a:p>
          <a:p>
            <a:r>
              <a:rPr lang="en-US" baseline="0" dirty="0" smtClean="0"/>
              <a:t>We want to show you some of the free or dirt cheap tools we recommend for education.  We have used these tools and prefer these picks!</a:t>
            </a:r>
          </a:p>
          <a:p>
            <a:endParaRPr lang="en-US" baseline="0" dirty="0" smtClean="0"/>
          </a:p>
          <a:p>
            <a:r>
              <a:rPr lang="en-US" baseline="0" dirty="0" smtClean="0"/>
              <a:t>We will share our experiences with you in using these tools.</a:t>
            </a:r>
          </a:p>
          <a:p>
            <a:endParaRPr lang="en-US" baseline="0" dirty="0" smtClean="0"/>
          </a:p>
          <a:p>
            <a:r>
              <a:rPr lang="en-US" baseline="0" dirty="0" smtClean="0"/>
              <a:t>We like to use Multimodal Writing with our students.  Some of these programs are so easy to use that students can use them for Multimodal Writing.</a:t>
            </a:r>
            <a:endParaRPr lang="en-US" dirty="0"/>
          </a:p>
        </p:txBody>
      </p:sp>
      <p:sp>
        <p:nvSpPr>
          <p:cNvPr id="4" name="Slide Number Placeholder 3"/>
          <p:cNvSpPr>
            <a:spLocks noGrp="1"/>
          </p:cNvSpPr>
          <p:nvPr>
            <p:ph type="sldNum" sz="quarter" idx="10"/>
          </p:nvPr>
        </p:nvSpPr>
        <p:spPr/>
        <p:txBody>
          <a:bodyPr/>
          <a:lstStyle/>
          <a:p>
            <a:fld id="{48FE8F41-E671-4A50-9AEA-6CE65FE51BC0}" type="slidenum">
              <a:rPr lang="en-US" smtClean="0"/>
              <a:pPr/>
              <a:t>5</a:t>
            </a:fld>
            <a:endParaRPr lang="en-US"/>
          </a:p>
        </p:txBody>
      </p:sp>
    </p:spTree>
    <p:extLst>
      <p:ext uri="{BB962C8B-B14F-4D97-AF65-F5344CB8AC3E}">
        <p14:creationId xmlns:p14="http://schemas.microsoft.com/office/powerpoint/2010/main" val="591593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Piktochart</a:t>
            </a:r>
            <a:r>
              <a:rPr lang="en-US" dirty="0" smtClean="0"/>
              <a:t> is a program</a:t>
            </a:r>
            <a:r>
              <a:rPr lang="en-US" baseline="0" dirty="0" smtClean="0"/>
              <a:t> to create infographics, banners, posters, and presentations.   It is very easy to use (without having to read the instructions or watch the tutorial) as it is intuitive.  </a:t>
            </a:r>
          </a:p>
          <a:p>
            <a:endParaRPr lang="en-US" baseline="0" dirty="0" smtClean="0"/>
          </a:p>
          <a:p>
            <a:r>
              <a:rPr lang="en-US" baseline="0" dirty="0" smtClean="0"/>
              <a:t>The sample shown is an infographic of how to write a PICOT question in nursing.  With an infographic, once it was published, you can see it as a poster format or presentation format.  The sample on this PowerPoint is the presentation format.  </a:t>
            </a:r>
          </a:p>
          <a:p>
            <a:endParaRPr lang="en-US" baseline="0" dirty="0" smtClean="0"/>
          </a:p>
          <a:p>
            <a:r>
              <a:rPr lang="en-US" dirty="0" smtClean="0"/>
              <a:t>https://magic.piktochart.com/output/6905441-writing-a-picot-in-nursing</a:t>
            </a:r>
          </a:p>
          <a:p>
            <a:endParaRPr lang="en-US" dirty="0"/>
          </a:p>
        </p:txBody>
      </p:sp>
      <p:sp>
        <p:nvSpPr>
          <p:cNvPr id="4" name="Slide Number Placeholder 3"/>
          <p:cNvSpPr>
            <a:spLocks noGrp="1"/>
          </p:cNvSpPr>
          <p:nvPr>
            <p:ph type="sldNum" sz="quarter" idx="10"/>
          </p:nvPr>
        </p:nvSpPr>
        <p:spPr/>
        <p:txBody>
          <a:bodyPr/>
          <a:lstStyle/>
          <a:p>
            <a:fld id="{48FE8F41-E671-4A50-9AEA-6CE65FE51BC0}" type="slidenum">
              <a:rPr lang="en-US" smtClean="0"/>
              <a:pPr/>
              <a:t>6</a:t>
            </a:fld>
            <a:endParaRPr lang="en-US"/>
          </a:p>
        </p:txBody>
      </p:sp>
    </p:spTree>
    <p:extLst>
      <p:ext uri="{BB962C8B-B14F-4D97-AF65-F5344CB8AC3E}">
        <p14:creationId xmlns:p14="http://schemas.microsoft.com/office/powerpoint/2010/main" val="578077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FE8F41-E671-4A50-9AEA-6CE65FE51BC0}" type="slidenum">
              <a:rPr lang="en-US" smtClean="0"/>
              <a:pPr/>
              <a:t>8</a:t>
            </a:fld>
            <a:endParaRPr lang="en-US"/>
          </a:p>
        </p:txBody>
      </p:sp>
    </p:spTree>
    <p:extLst>
      <p:ext uri="{BB962C8B-B14F-4D97-AF65-F5344CB8AC3E}">
        <p14:creationId xmlns:p14="http://schemas.microsoft.com/office/powerpoint/2010/main" val="1654532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Wideo</a:t>
            </a:r>
            <a:r>
              <a:rPr lang="en-US" dirty="0" smtClean="0"/>
              <a:t> is a video authoring software.  There are free accounts and also pay accounts that include more features.</a:t>
            </a:r>
          </a:p>
          <a:p>
            <a:endParaRPr lang="en-US" dirty="0" smtClean="0"/>
          </a:p>
          <a:p>
            <a:r>
              <a:rPr lang="en-US" dirty="0" smtClean="0"/>
              <a:t>I have made several videos</a:t>
            </a:r>
            <a:r>
              <a:rPr lang="en-US" baseline="0" dirty="0" smtClean="0"/>
              <a:t> at </a:t>
            </a:r>
            <a:r>
              <a:rPr lang="en-US" baseline="0" dirty="0" err="1" smtClean="0"/>
              <a:t>wideo</a:t>
            </a:r>
            <a:r>
              <a:rPr lang="en-US" baseline="0" dirty="0" smtClean="0"/>
              <a:t> and recommend this software.   I have made my own templates and also used the templates at </a:t>
            </a:r>
            <a:r>
              <a:rPr lang="en-US" baseline="0" dirty="0" err="1" smtClean="0"/>
              <a:t>wideo</a:t>
            </a:r>
            <a:r>
              <a:rPr lang="en-US" baseline="0" dirty="0" smtClean="0"/>
              <a:t>.    One template did not work well, but the other templates worked without a problem.</a:t>
            </a:r>
          </a:p>
          <a:p>
            <a:endParaRPr lang="en-US" baseline="0" dirty="0" smtClean="0"/>
          </a:p>
          <a:p>
            <a:r>
              <a:rPr lang="en-US" baseline="0" dirty="0" smtClean="0"/>
              <a:t>I have made some short lessons.  The image here is a </a:t>
            </a:r>
            <a:r>
              <a:rPr lang="en-US" baseline="0" dirty="0" err="1" smtClean="0"/>
              <a:t>wideo</a:t>
            </a:r>
            <a:r>
              <a:rPr lang="en-US" baseline="0" dirty="0" smtClean="0"/>
              <a:t> about Tips for Writing Paragraphs in a Scholarly Nursing Paper.   I made my own template for this </a:t>
            </a:r>
            <a:r>
              <a:rPr lang="en-US" baseline="0" dirty="0" err="1" smtClean="0"/>
              <a:t>wideo</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8FE8F41-E671-4A50-9AEA-6CE65FE51BC0}" type="slidenum">
              <a:rPr lang="en-US" smtClean="0"/>
              <a:pPr/>
              <a:t>9</a:t>
            </a:fld>
            <a:endParaRPr lang="en-US"/>
          </a:p>
        </p:txBody>
      </p:sp>
    </p:spTree>
    <p:extLst>
      <p:ext uri="{BB962C8B-B14F-4D97-AF65-F5344CB8AC3E}">
        <p14:creationId xmlns:p14="http://schemas.microsoft.com/office/powerpoint/2010/main" val="1973252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another </a:t>
            </a:r>
            <a:r>
              <a:rPr lang="en-US" dirty="0" err="1" smtClean="0"/>
              <a:t>wideo</a:t>
            </a:r>
            <a:r>
              <a:rPr lang="en-US" dirty="0" smtClean="0"/>
              <a:t> I made for a class—I used </a:t>
            </a:r>
            <a:r>
              <a:rPr lang="en-US" dirty="0" err="1" smtClean="0"/>
              <a:t>wideo</a:t>
            </a:r>
            <a:r>
              <a:rPr lang="en-US" dirty="0" smtClean="0"/>
              <a:t> to make the weekly</a:t>
            </a:r>
            <a:r>
              <a:rPr lang="en-US" baseline="0" dirty="0" smtClean="0"/>
              <a:t> overviews.  They were quick and easy to make using </a:t>
            </a:r>
            <a:r>
              <a:rPr lang="en-US" baseline="0" dirty="0" err="1" smtClean="0"/>
              <a:t>wideo</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8FE8F41-E671-4A50-9AEA-6CE65FE51BC0}" type="slidenum">
              <a:rPr lang="en-US" smtClean="0"/>
              <a:pPr/>
              <a:t>10</a:t>
            </a:fld>
            <a:endParaRPr lang="en-US"/>
          </a:p>
        </p:txBody>
      </p:sp>
    </p:spTree>
    <p:extLst>
      <p:ext uri="{BB962C8B-B14F-4D97-AF65-F5344CB8AC3E}">
        <p14:creationId xmlns:p14="http://schemas.microsoft.com/office/powerpoint/2010/main" val="1528212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 garden</a:t>
            </a:r>
            <a:r>
              <a:rPr lang="en-US" baseline="0" dirty="0" smtClean="0"/>
              <a:t> </a:t>
            </a:r>
            <a:r>
              <a:rPr lang="en-US" dirty="0" smtClean="0"/>
              <a:t>is </a:t>
            </a:r>
            <a:r>
              <a:rPr lang="en-US" dirty="0" smtClean="0"/>
              <a:t>an online authoring tool for WebQuests.</a:t>
            </a:r>
          </a:p>
          <a:p>
            <a:endParaRPr lang="en-US" dirty="0" smtClean="0"/>
          </a:p>
          <a:p>
            <a:r>
              <a:rPr lang="en-US" dirty="0" smtClean="0"/>
              <a:t>There</a:t>
            </a:r>
            <a:r>
              <a:rPr lang="en-US" baseline="0" dirty="0" smtClean="0"/>
              <a:t> is a 30 day free trial.   The subscriptions are $20 for 2 years.</a:t>
            </a:r>
          </a:p>
          <a:p>
            <a:endParaRPr lang="en-US" baseline="0" dirty="0" smtClean="0"/>
          </a:p>
          <a:p>
            <a:r>
              <a:rPr lang="en-US" baseline="0" dirty="0" smtClean="0"/>
              <a:t>There are many WebQuests available to in the search base.</a:t>
            </a:r>
          </a:p>
          <a:p>
            <a:endParaRPr lang="en-US" baseline="0" dirty="0" smtClean="0"/>
          </a:p>
          <a:p>
            <a:r>
              <a:rPr lang="en-US" dirty="0" smtClean="0"/>
              <a:t>You can embed video, </a:t>
            </a:r>
            <a:r>
              <a:rPr lang="en-US" dirty="0" err="1" smtClean="0"/>
              <a:t>vokis</a:t>
            </a:r>
            <a:r>
              <a:rPr lang="en-US" dirty="0" smtClean="0"/>
              <a:t> or other interactive technology in WebQuests at GardenQuest</a:t>
            </a:r>
            <a:endParaRPr lang="en-US" dirty="0"/>
          </a:p>
        </p:txBody>
      </p:sp>
      <p:sp>
        <p:nvSpPr>
          <p:cNvPr id="4" name="Slide Number Placeholder 3"/>
          <p:cNvSpPr>
            <a:spLocks noGrp="1"/>
          </p:cNvSpPr>
          <p:nvPr>
            <p:ph type="sldNum" sz="quarter" idx="10"/>
          </p:nvPr>
        </p:nvSpPr>
        <p:spPr/>
        <p:txBody>
          <a:bodyPr/>
          <a:lstStyle/>
          <a:p>
            <a:fld id="{48FE8F41-E671-4A50-9AEA-6CE65FE51BC0}" type="slidenum">
              <a:rPr lang="en-US" smtClean="0"/>
              <a:pPr/>
              <a:t>11</a:t>
            </a:fld>
            <a:endParaRPr lang="en-US"/>
          </a:p>
        </p:txBody>
      </p:sp>
    </p:spTree>
    <p:extLst>
      <p:ext uri="{BB962C8B-B14F-4D97-AF65-F5344CB8AC3E}">
        <p14:creationId xmlns:p14="http://schemas.microsoft.com/office/powerpoint/2010/main" val="972785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noProof="1" smtClean="0"/>
              <a:t>Click to edit Master subtitle style</a:t>
            </a:r>
            <a:endParaRPr lang="en-US" dirty="0"/>
          </a:p>
        </p:txBody>
      </p:sp>
      <p:sp>
        <p:nvSpPr>
          <p:cNvPr id="28" name="Date Placeholder 27"/>
          <p:cNvSpPr>
            <a:spLocks noGrp="1"/>
          </p:cNvSpPr>
          <p:nvPr>
            <p:ph type="dt" sz="half" idx="10"/>
          </p:nvPr>
        </p:nvSpPr>
        <p:spPr/>
        <p:txBody>
          <a:bodyPr/>
          <a:lstStyle/>
          <a:p>
            <a:fld id="{2F59AD45-5154-4E2B-9680-240E5A710E86}" type="datetime1">
              <a:rPr lang="en-US" smtClean="0"/>
              <a:pPr/>
              <a:t>7/9/2015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E7C5BED8-E022-43B9-AAE3-0F7ED9E75C55}" type="slidenum">
              <a:rPr lang="en-US" sz="1800" smtClean="0">
                <a:solidFill>
                  <a:srgbClr val="FFFFFF"/>
                </a:solidFill>
              </a:rPr>
              <a:pPr/>
              <a:t>‹#›</a:t>
            </a:fld>
            <a:endParaRPr lang="en-US" sz="1400" dirty="0">
              <a:solidFill>
                <a:srgbClr val="FFFFFF"/>
              </a:solidFill>
            </a:endParaRPr>
          </a:p>
        </p:txBody>
      </p:sp>
      <p:sp>
        <p:nvSpPr>
          <p:cNvPr id="7" name="Rectangle 6"/>
          <p:cNvSpPr/>
          <p:nvPr/>
        </p:nvSpPr>
        <p:spPr>
          <a:xfrm>
            <a:off x="65313" y="1449303"/>
            <a:ext cx="9006840"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69166" y="1396720"/>
            <a:ext cx="9004494"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71509" y="2976649"/>
            <a:ext cx="9009858"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effectLst>
                  <a:outerShdw blurRad="50800" dist="38100" dir="2700000" algn="tl" rotWithShape="0">
                    <a:prstClr val="black">
                      <a:alpha val="40000"/>
                    </a:prstClr>
                  </a:outerShdw>
                </a:effectLst>
              </a:defRPr>
            </a:lvl1pPr>
          </a:lstStyle>
          <a:p>
            <a:r>
              <a:rPr lang="en-US" noProof="1"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A93629-B628-4031-806A-078AD939790A}" type="datetime1">
              <a:rPr lang="en-US" smtClean="0"/>
              <a:pPr/>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5BED8-E022-43B9-AAE3-0F7ED9E75C55}" type="slidenum">
              <a:rPr lang="en-US" sz="2000" smtClean="0">
                <a:solidFill>
                  <a:srgbClr val="FFFFFF"/>
                </a:solidFill>
                <a:latin typeface="+mj-lt"/>
                <a:ea typeface="+mj-lt"/>
                <a:cs typeface="+mj-lt"/>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A93629-B628-4031-806A-078AD939790A}" type="datetime1">
              <a:rPr lang="en-US" smtClean="0"/>
              <a:pPr/>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5BED8-E022-43B9-AAE3-0F7ED9E75C55}" type="slidenum">
              <a:rPr lang="en-US" sz="2000" smtClean="0">
                <a:solidFill>
                  <a:srgbClr val="FFFFFF"/>
                </a:solidFill>
                <a:latin typeface="+mj-lt"/>
                <a:ea typeface="+mj-lt"/>
                <a:cs typeface="+mj-lt"/>
              </a: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3613B937-0D81-49D7-BD7F-D4BB8E5B42DE}" type="datetime1">
              <a:rPr lang="en-US" smtClean="0"/>
              <a:pPr/>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67AD3-A6FC-478A-9373-4DE9F300985F}"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atin typeface="+mj-lt"/>
                <a:ea typeface="+mj-lt"/>
                <a:cs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547938"/>
            <a:ext cx="7772400" cy="1338262"/>
          </a:xfrm>
        </p:spPr>
        <p:txBody>
          <a:bodyPr anchor="t" anchorCtr="0"/>
          <a:lstStyle>
            <a:lvl1pPr>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p>
            <a:fld id="{329AB012-B42E-402E-9A43-2F83EA8A37E1}" type="datetime1">
              <a:rPr lang="en-US" smtClean="0"/>
              <a:pPr/>
              <a:t>7/9/2015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8307" y="2376830"/>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68307" y="2341475"/>
            <a:ext cx="9004494" cy="4572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68307" y="2468880"/>
            <a:ext cx="9009858"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6" name="Slide Number Placeholder 5"/>
          <p:cNvSpPr>
            <a:spLocks noGrp="1"/>
          </p:cNvSpPr>
          <p:nvPr>
            <p:ph type="sldNum" sz="quarter" idx="12"/>
          </p:nvPr>
        </p:nvSpPr>
        <p:spPr>
          <a:xfrm>
            <a:off x="146304" y="6208776"/>
            <a:ext cx="457200" cy="457200"/>
          </a:xfrm>
        </p:spPr>
        <p:txBody>
          <a:bodyPr/>
          <a:lstStyle/>
          <a:p>
            <a:fld id="{FF267AD3-A6FC-478A-9373-4DE9F300985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931E0429-4E5D-4374-8A9B-A7FE97DF2AC7}" type="datetime1">
              <a:rPr lang="en-US" smtClean="0"/>
              <a:pPr/>
              <a:t>7/9/2015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67AD3-A6FC-478A-9373-4DE9F300985F}"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933950" y="1447800"/>
            <a:ext cx="3749040" cy="4572000"/>
          </a:xfr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14400" y="1447800"/>
            <a:ext cx="3733800" cy="762000"/>
          </a:xfrm>
          <a:noFill/>
          <a:ln w="12700" cap="sq" cmpd="sng" algn="ctr">
            <a:noFill/>
            <a:prstDash val="solid"/>
          </a:ln>
        </p:spPr>
        <p:style>
          <a:lnRef idx="2">
            <a:schemeClr val="accent1"/>
          </a:lnRef>
          <a:fillRef idx="1">
            <a:schemeClr val="lt1"/>
          </a:fillRef>
          <a:effectRef idx="0">
            <a:schemeClr val="accent1"/>
          </a:effectRef>
          <a:fontRef idx="minor">
            <a:schemeClr val="dk1"/>
          </a:fontRef>
        </p:style>
        <p:txBody>
          <a:bodyPr lIns="91440" anchor="b" anchorCtr="0">
            <a:noAutofit/>
          </a:bodyPr>
          <a:lstStyle>
            <a:lvl1pPr marL="0" indent="0">
              <a:buNone/>
              <a:defRPr sz="2400" b="1">
                <a:solidFill>
                  <a:schemeClr val="accent1"/>
                </a:solidFill>
                <a:latin typeface="+mj-lt"/>
                <a:ea typeface="+mj-lt"/>
                <a:cs typeface="+mj-l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style>
          <a:lnRef idx="2">
            <a:schemeClr val="accent1"/>
          </a:lnRef>
          <a:fillRef idx="1">
            <a:schemeClr val="lt1"/>
          </a:fillRef>
          <a:effectRef idx="0">
            <a:schemeClr val="accent1"/>
          </a:effectRef>
          <a:fontRef idx="minor">
            <a:schemeClr val="dk1"/>
          </a:fontRef>
        </p:style>
        <p:txBody>
          <a:bodyPr lIns="91440" anchor="b" anchorCtr="0">
            <a:noAutofit/>
          </a:bodyPr>
          <a:lstStyle>
            <a:lvl1pPr marL="0" indent="0">
              <a:buNone/>
              <a:defRPr sz="2400" b="1">
                <a:solidFill>
                  <a:schemeClr val="accent1"/>
                </a:solidFill>
                <a:latin typeface="+mj-lt"/>
                <a:ea typeface="+mj-lt"/>
                <a:cs typeface="+mj-l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7" name="Date Placeholder 6"/>
          <p:cNvSpPr>
            <a:spLocks noGrp="1"/>
          </p:cNvSpPr>
          <p:nvPr>
            <p:ph type="dt" sz="half" idx="10"/>
          </p:nvPr>
        </p:nvSpPr>
        <p:spPr/>
        <p:txBody>
          <a:bodyPr/>
          <a:lstStyle/>
          <a:p>
            <a:fld id="{34B922CB-92AE-4D69-8517-1630B6860F90}" type="datetime1">
              <a:rPr lang="en-US" smtClean="0"/>
              <a:pPr/>
              <a:t>7/9/2015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267AD3-A6FC-478A-9373-4DE9F300985F}"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F3DD647-E7E6-4F38-815A-29B76715634D}" type="datetime1">
              <a:rPr lang="en-US" smtClean="0"/>
              <a:pPr/>
              <a:t>7/9/2015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267AD3-A6FC-478A-9373-4DE9F30098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98DBF-EC48-4489-B70F-16C6DB469967}" type="datetime1">
              <a:rPr lang="en-US" smtClean="0"/>
              <a:pPr/>
              <a:t>7/9/2015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267AD3-A6FC-478A-9373-4DE9F30098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lang="en-US" smtClean="0"/>
              <a:t>Click to edit Master title style</a:t>
            </a:r>
            <a:endParaRPr lang="en-US" dirty="0"/>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p>
            <a:fld id="{EEE833FB-2A5C-4E92-A3B9-6E0D0ED3147A}" type="datetime1">
              <a:rPr lang="en-US" smtClean="0"/>
              <a:pPr/>
              <a:t>7/9/2015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67AD3-A6FC-478A-9373-4DE9F300985F}"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914400" y="5445825"/>
            <a:ext cx="7315200" cy="685800"/>
          </a:xfrm>
        </p:spPr>
        <p:txBody>
          <a:bodyPr/>
          <a:lstStyle>
            <a:lvl1pPr>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p>
            <a:fld id="{F701627D-B7EA-412F-B4DB-2BC55D2B9DF7}" type="datetime1">
              <a:rPr lang="en-US" smtClean="0"/>
              <a:pPr/>
              <a:t>7/9/2015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FF267AD3-A6FC-478A-9373-4DE9F300985F}"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Rectangle 11"/>
          <p:cNvSpPr/>
          <p:nvPr/>
        </p:nvSpPr>
        <p:spPr>
          <a:xfrm>
            <a:off x="68307" y="4648200"/>
            <a:ext cx="9004494" cy="4572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3" name="Rectangle 12"/>
          <p:cNvSpPr/>
          <p:nvPr/>
        </p:nvSpPr>
        <p:spPr>
          <a:xfrm>
            <a:off x="68307" y="4775605"/>
            <a:ext cx="9009858"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 name="Picture Placeholder 2"/>
          <p:cNvSpPr>
            <a:spLocks noGrp="1"/>
          </p:cNvSpPr>
          <p:nvPr>
            <p:ph type="pic" idx="1"/>
          </p:nvPr>
        </p:nvSpPr>
        <p:spPr>
          <a:xfrm>
            <a:off x="64008" y="73152"/>
            <a:ext cx="9006840" cy="4575048"/>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lang="en-US" noProof="1" smtClean="0"/>
              <a:t>Click to edit Master title style</a:t>
            </a:r>
            <a:endParaRPr lang="en-US" dirty="0"/>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a:defRPr sz="1400">
                <a:solidFill>
                  <a:schemeClr val="tx2"/>
                </a:solidFill>
              </a:defRPr>
            </a:lvl1pPr>
          </a:lstStyle>
          <a:p>
            <a:pPr algn="r"/>
            <a:fld id="{F2A93629-B628-4031-806A-078AD939790A}" type="datetime1">
              <a:rPr lang="en-US" smtClean="0"/>
              <a:pPr algn="r"/>
              <a:t>7/9/2015</a:t>
            </a:fld>
            <a:endParaRPr lang="en-US" sz="1400" dirty="0">
              <a:solidFill>
                <a:schemeClr val="tx2"/>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a:defRPr sz="1400">
                <a:solidFill>
                  <a:schemeClr val="tx2"/>
                </a:solidFill>
              </a:defRPr>
            </a:lvl1pPr>
          </a:lstStyle>
          <a:p>
            <a:endParaRPr lang="en-US" sz="1400" dirty="0">
              <a:solidFill>
                <a:schemeClr val="tx2"/>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a:defRPr sz="1400">
                <a:solidFill>
                  <a:srgbClr val="FFFFFF"/>
                </a:solidFill>
                <a:latin typeface="+mj-lt"/>
                <a:ea typeface="+mj-lt"/>
                <a:cs typeface="+mj-lt"/>
              </a:defRPr>
            </a:lvl1pPr>
          </a:lstStyle>
          <a:p>
            <a:pPr algn="ctr"/>
            <a:fld id="{E7C5BED8-E022-43B9-AAE3-0F7ED9E75C55}" type="slidenum">
              <a:rPr lang="en-US" sz="2000" smtClean="0">
                <a:solidFill>
                  <a:srgbClr val="FFFFFF"/>
                </a:solidFill>
                <a:latin typeface="+mj-lt"/>
                <a:ea typeface="+mj-lt"/>
                <a:cs typeface="+mj-lt"/>
              </a:rPr>
              <a:pPr algn="ctr"/>
              <a:t>‹#›</a:t>
            </a:fld>
            <a:endParaRPr lang="en-US" sz="1400" dirty="0">
              <a:solidFill>
                <a:srgbClr val="FFFFFF"/>
              </a:solidFill>
              <a:latin typeface="+mj-lt"/>
              <a:ea typeface="+mj-lt"/>
              <a:cs typeface="+mj-lt"/>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rtl="0" eaLnBrk="1" latinLnBrk="0" hangingPunct="1">
        <a:spcBef>
          <a:spcPct val="0"/>
        </a:spcBef>
        <a:buNone/>
        <a:defRPr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sz="18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ebtools4u2use.wikispaces.com/Finding+the+Right+Tool?responseToken=01e2617111701d94a35bd2eae2ebfb475"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the-smiling-pony.deviantart.com/art/Question-marks-cutie-mark-26194610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p:txBody>
          <a:bodyPr/>
          <a:lstStyle/>
          <a:p>
            <a:r>
              <a:rPr lang="en-US" b="1" dirty="0">
                <a:solidFill>
                  <a:schemeClr val="accent1">
                    <a:lumMod val="50000"/>
                  </a:schemeClr>
                </a:solidFill>
                <a:effectLst/>
              </a:rPr>
              <a:t>Free and Dirt Cheap Teaching Tech Tools: Priceless</a:t>
            </a:r>
          </a:p>
        </p:txBody>
      </p:sp>
      <p:sp>
        <p:nvSpPr>
          <p:cNvPr id="3" name="Rectangle 2"/>
          <p:cNvSpPr>
            <a:spLocks noGrp="1"/>
          </p:cNvSpPr>
          <p:nvPr>
            <p:ph type="subTitle" idx="1"/>
          </p:nvPr>
        </p:nvSpPr>
        <p:spPr>
          <a:xfrm>
            <a:off x="1295400" y="3200400"/>
            <a:ext cx="7086600" cy="2590800"/>
          </a:xfrm>
        </p:spPr>
        <p:txBody>
          <a:bodyPr>
            <a:normAutofit/>
          </a:bodyPr>
          <a:lstStyle/>
          <a:p>
            <a:r>
              <a:rPr lang="en-US" sz="2800" b="1" dirty="0" smtClean="0"/>
              <a:t>Nancyruth Leibold, EdD, RN, PHN, CNE</a:t>
            </a:r>
          </a:p>
          <a:p>
            <a:r>
              <a:rPr lang="en-US" sz="2800" b="1" dirty="0" smtClean="0"/>
              <a:t>Southwest Minnesota State University</a:t>
            </a:r>
          </a:p>
          <a:p>
            <a:endParaRPr lang="en-US" sz="2800" b="1" dirty="0"/>
          </a:p>
          <a:p>
            <a:r>
              <a:rPr lang="en-US" sz="2800" b="1" dirty="0"/>
              <a:t>Laura Schwarz, DNP, RN, CNE</a:t>
            </a:r>
          </a:p>
          <a:p>
            <a:r>
              <a:rPr lang="en-US" sz="2800" b="1" dirty="0"/>
              <a:t>Minnesota State University, Mankato</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016" y="3292839"/>
            <a:ext cx="1169881" cy="82196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5012396"/>
            <a:ext cx="1066800" cy="77880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Wideo</a:t>
            </a:r>
            <a:endParaRPr lang="en-US" dirty="0"/>
          </a:p>
        </p:txBody>
      </p:sp>
      <p:pic>
        <p:nvPicPr>
          <p:cNvPr id="4" name="Content Placeholder 3"/>
          <p:cNvPicPr>
            <a:picLocks noGrp="1" noChangeAspect="1"/>
          </p:cNvPicPr>
          <p:nvPr>
            <p:ph sz="quarter" idx="1"/>
          </p:nvPr>
        </p:nvPicPr>
        <p:blipFill>
          <a:blip r:embed="rId3"/>
          <a:stretch>
            <a:fillRect/>
          </a:stretch>
        </p:blipFill>
        <p:spPr>
          <a:xfrm>
            <a:off x="914400" y="1530196"/>
            <a:ext cx="7772400" cy="4407207"/>
          </a:xfrm>
          <a:prstGeom prst="rect">
            <a:avLst/>
          </a:prstGeom>
        </p:spPr>
      </p:pic>
    </p:spTree>
    <p:extLst>
      <p:ext uri="{BB962C8B-B14F-4D97-AF65-F5344CB8AC3E}">
        <p14:creationId xmlns:p14="http://schemas.microsoft.com/office/powerpoint/2010/main" val="4197439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QuestGarden</a:t>
            </a:r>
            <a:endParaRPr lang="en-US" dirty="0"/>
          </a:p>
        </p:txBody>
      </p:sp>
      <p:pic>
        <p:nvPicPr>
          <p:cNvPr id="4" name="Content Placeholder 3"/>
          <p:cNvPicPr>
            <a:picLocks noGrp="1" noChangeAspect="1"/>
          </p:cNvPicPr>
          <p:nvPr>
            <p:ph sz="quarter" idx="1"/>
          </p:nvPr>
        </p:nvPicPr>
        <p:blipFill>
          <a:blip r:embed="rId3"/>
          <a:stretch>
            <a:fillRect/>
          </a:stretch>
        </p:blipFill>
        <p:spPr>
          <a:xfrm>
            <a:off x="2133600" y="1447799"/>
            <a:ext cx="5131975" cy="4759357"/>
          </a:xfrm>
          <a:prstGeom prst="rect">
            <a:avLst/>
          </a:prstGeom>
        </p:spPr>
      </p:pic>
    </p:spTree>
    <p:extLst>
      <p:ext uri="{BB962C8B-B14F-4D97-AF65-F5344CB8AC3E}">
        <p14:creationId xmlns:p14="http://schemas.microsoft.com/office/powerpoint/2010/main" val="3176260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QuestGarden</a:t>
            </a:r>
            <a:endParaRPr lang="en-US" dirty="0"/>
          </a:p>
        </p:txBody>
      </p:sp>
      <p:pic>
        <p:nvPicPr>
          <p:cNvPr id="4" name="Content Placeholder 3"/>
          <p:cNvPicPr>
            <a:picLocks noGrp="1" noChangeAspect="1"/>
          </p:cNvPicPr>
          <p:nvPr>
            <p:ph sz="quarter" idx="1"/>
          </p:nvPr>
        </p:nvPicPr>
        <p:blipFill>
          <a:blip r:embed="rId3"/>
          <a:stretch>
            <a:fillRect/>
          </a:stretch>
        </p:blipFill>
        <p:spPr>
          <a:xfrm>
            <a:off x="2057400" y="1417638"/>
            <a:ext cx="6266507" cy="5187847"/>
          </a:xfrm>
          <a:prstGeom prst="rect">
            <a:avLst/>
          </a:prstGeom>
        </p:spPr>
      </p:pic>
    </p:spTree>
    <p:extLst>
      <p:ext uri="{BB962C8B-B14F-4D97-AF65-F5344CB8AC3E}">
        <p14:creationId xmlns:p14="http://schemas.microsoft.com/office/powerpoint/2010/main" val="10152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QuestGarden</a:t>
            </a:r>
            <a:endParaRPr lang="en-US" dirty="0"/>
          </a:p>
        </p:txBody>
      </p:sp>
      <p:pic>
        <p:nvPicPr>
          <p:cNvPr id="4" name="Content Placeholder 3"/>
          <p:cNvPicPr>
            <a:picLocks noGrp="1" noChangeAspect="1"/>
          </p:cNvPicPr>
          <p:nvPr>
            <p:ph sz="quarter" idx="1"/>
          </p:nvPr>
        </p:nvPicPr>
        <p:blipFill>
          <a:blip r:embed="rId2"/>
          <a:stretch>
            <a:fillRect/>
          </a:stretch>
        </p:blipFill>
        <p:spPr>
          <a:xfrm>
            <a:off x="2133600" y="1417638"/>
            <a:ext cx="6082862" cy="5239693"/>
          </a:xfrm>
          <a:prstGeom prst="rect">
            <a:avLst/>
          </a:prstGeom>
        </p:spPr>
      </p:pic>
    </p:spTree>
    <p:extLst>
      <p:ext uri="{BB962C8B-B14F-4D97-AF65-F5344CB8AC3E}">
        <p14:creationId xmlns:p14="http://schemas.microsoft.com/office/powerpoint/2010/main" val="1404233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QuestGarden</a:t>
            </a:r>
            <a:endParaRPr lang="en-US" dirty="0"/>
          </a:p>
        </p:txBody>
      </p:sp>
      <p:pic>
        <p:nvPicPr>
          <p:cNvPr id="4" name="Content Placeholder 3"/>
          <p:cNvPicPr>
            <a:picLocks noGrp="1" noChangeAspect="1"/>
          </p:cNvPicPr>
          <p:nvPr>
            <p:ph sz="quarter" idx="1"/>
          </p:nvPr>
        </p:nvPicPr>
        <p:blipFill>
          <a:blip r:embed="rId2"/>
          <a:stretch>
            <a:fillRect/>
          </a:stretch>
        </p:blipFill>
        <p:spPr>
          <a:xfrm>
            <a:off x="1994520" y="1447800"/>
            <a:ext cx="5612159" cy="4572000"/>
          </a:xfrm>
          <a:prstGeom prst="rect">
            <a:avLst/>
          </a:prstGeom>
        </p:spPr>
      </p:pic>
    </p:spTree>
    <p:extLst>
      <p:ext uri="{BB962C8B-B14F-4D97-AF65-F5344CB8AC3E}">
        <p14:creationId xmlns:p14="http://schemas.microsoft.com/office/powerpoint/2010/main" val="1439376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WebQuest Authoring Tools</a:t>
            </a:r>
            <a:endParaRPr lang="en-US" dirty="0"/>
          </a:p>
        </p:txBody>
      </p:sp>
      <p:sp>
        <p:nvSpPr>
          <p:cNvPr id="3" name="Content Placeholder 2"/>
          <p:cNvSpPr>
            <a:spLocks noGrp="1"/>
          </p:cNvSpPr>
          <p:nvPr>
            <p:ph sz="quarter" idx="1"/>
          </p:nvPr>
        </p:nvSpPr>
        <p:spPr/>
        <p:txBody>
          <a:bodyPr>
            <a:normAutofit/>
          </a:bodyPr>
          <a:lstStyle/>
          <a:p>
            <a:r>
              <a:rPr lang="en-US" sz="3600" dirty="0" err="1" smtClean="0"/>
              <a:t>Zunal</a:t>
            </a:r>
            <a:endParaRPr lang="en-US" sz="3600" dirty="0" smtClean="0"/>
          </a:p>
          <a:p>
            <a:endParaRPr lang="en-US" sz="3600" dirty="0"/>
          </a:p>
        </p:txBody>
      </p:sp>
      <p:sp>
        <p:nvSpPr>
          <p:cNvPr id="4" name="Rectangle 3"/>
          <p:cNvSpPr/>
          <p:nvPr/>
        </p:nvSpPr>
        <p:spPr>
          <a:xfrm>
            <a:off x="0" y="601980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2423410" y="1905000"/>
            <a:ext cx="6491990" cy="3976836"/>
          </a:xfrm>
          <a:prstGeom prst="rect">
            <a:avLst/>
          </a:prstGeom>
        </p:spPr>
      </p:pic>
    </p:spTree>
    <p:extLst>
      <p:ext uri="{BB962C8B-B14F-4D97-AF65-F5344CB8AC3E}">
        <p14:creationId xmlns:p14="http://schemas.microsoft.com/office/powerpoint/2010/main" val="4063150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Animoto</a:t>
            </a:r>
            <a:endParaRPr lang="en-US" dirty="0"/>
          </a:p>
        </p:txBody>
      </p:sp>
      <p:pic>
        <p:nvPicPr>
          <p:cNvPr id="4" name="Content Placeholder 3"/>
          <p:cNvPicPr>
            <a:picLocks noGrp="1" noChangeAspect="1"/>
          </p:cNvPicPr>
          <p:nvPr>
            <p:ph sz="quarter" idx="1"/>
          </p:nvPr>
        </p:nvPicPr>
        <p:blipFill>
          <a:blip r:embed="rId3"/>
          <a:stretch>
            <a:fillRect/>
          </a:stretch>
        </p:blipFill>
        <p:spPr>
          <a:xfrm>
            <a:off x="1676400" y="1295400"/>
            <a:ext cx="6026727" cy="5303520"/>
          </a:xfrm>
          <a:prstGeom prst="rect">
            <a:avLst/>
          </a:prstGeom>
        </p:spPr>
      </p:pic>
    </p:spTree>
    <p:extLst>
      <p:ext uri="{BB962C8B-B14F-4D97-AF65-F5344CB8AC3E}">
        <p14:creationId xmlns:p14="http://schemas.microsoft.com/office/powerpoint/2010/main" val="2070721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Screen-cast-o-matic</a:t>
            </a:r>
            <a:endParaRPr lang="en-US" dirty="0"/>
          </a:p>
        </p:txBody>
      </p:sp>
      <p:pic>
        <p:nvPicPr>
          <p:cNvPr id="4" name="Content Placeholder 3"/>
          <p:cNvPicPr>
            <a:picLocks noGrp="1" noChangeAspect="1"/>
          </p:cNvPicPr>
          <p:nvPr>
            <p:ph sz="quarter" idx="1"/>
          </p:nvPr>
        </p:nvPicPr>
        <p:blipFill>
          <a:blip r:embed="rId3"/>
          <a:stretch>
            <a:fillRect/>
          </a:stretch>
        </p:blipFill>
        <p:spPr>
          <a:xfrm>
            <a:off x="1752600" y="1447800"/>
            <a:ext cx="5460850" cy="5173758"/>
          </a:xfrm>
          <a:prstGeom prst="rect">
            <a:avLst/>
          </a:prstGeom>
        </p:spPr>
      </p:pic>
    </p:spTree>
    <p:extLst>
      <p:ext uri="{BB962C8B-B14F-4D97-AF65-F5344CB8AC3E}">
        <p14:creationId xmlns:p14="http://schemas.microsoft.com/office/powerpoint/2010/main" val="1447874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Screen-cast-o-matic</a:t>
            </a:r>
            <a:endParaRPr lang="en-US"/>
          </a:p>
        </p:txBody>
      </p:sp>
      <p:pic>
        <p:nvPicPr>
          <p:cNvPr id="4" name="Content Placeholder 3"/>
          <p:cNvPicPr>
            <a:picLocks noGrp="1" noChangeAspect="1"/>
          </p:cNvPicPr>
          <p:nvPr>
            <p:ph sz="quarter" idx="1"/>
          </p:nvPr>
        </p:nvPicPr>
        <p:blipFill>
          <a:blip r:embed="rId3"/>
          <a:stretch>
            <a:fillRect/>
          </a:stretch>
        </p:blipFill>
        <p:spPr>
          <a:xfrm>
            <a:off x="1051417" y="1447800"/>
            <a:ext cx="7498366" cy="4572000"/>
          </a:xfrm>
          <a:prstGeom prst="rect">
            <a:avLst/>
          </a:prstGeom>
        </p:spPr>
      </p:pic>
    </p:spTree>
    <p:extLst>
      <p:ext uri="{BB962C8B-B14F-4D97-AF65-F5344CB8AC3E}">
        <p14:creationId xmlns:p14="http://schemas.microsoft.com/office/powerpoint/2010/main" val="3153206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Voki</a:t>
            </a:r>
            <a:endParaRPr lang="en-US" dirty="0"/>
          </a:p>
        </p:txBody>
      </p:sp>
      <p:pic>
        <p:nvPicPr>
          <p:cNvPr id="4" name="Content Placeholder 3"/>
          <p:cNvPicPr>
            <a:picLocks noGrp="1" noChangeAspect="1"/>
          </p:cNvPicPr>
          <p:nvPr>
            <p:ph sz="quarter" idx="1"/>
          </p:nvPr>
        </p:nvPicPr>
        <p:blipFill>
          <a:blip r:embed="rId3"/>
          <a:stretch>
            <a:fillRect/>
          </a:stretch>
        </p:blipFill>
        <p:spPr>
          <a:xfrm>
            <a:off x="2066925" y="380999"/>
            <a:ext cx="2209800" cy="2762250"/>
          </a:xfrm>
          <a:prstGeom prst="rect">
            <a:avLst/>
          </a:prstGeom>
        </p:spPr>
      </p:pic>
      <p:pic>
        <p:nvPicPr>
          <p:cNvPr id="5" name="Picture 4"/>
          <p:cNvPicPr>
            <a:picLocks noChangeAspect="1"/>
          </p:cNvPicPr>
          <p:nvPr/>
        </p:nvPicPr>
        <p:blipFill>
          <a:blip r:embed="rId4"/>
          <a:stretch>
            <a:fillRect/>
          </a:stretch>
        </p:blipFill>
        <p:spPr>
          <a:xfrm>
            <a:off x="6438900" y="3838575"/>
            <a:ext cx="2247900" cy="2714625"/>
          </a:xfrm>
          <a:prstGeom prst="rect">
            <a:avLst/>
          </a:prstGeom>
        </p:spPr>
      </p:pic>
      <p:pic>
        <p:nvPicPr>
          <p:cNvPr id="6" name="Picture 5"/>
          <p:cNvPicPr>
            <a:picLocks noChangeAspect="1"/>
          </p:cNvPicPr>
          <p:nvPr/>
        </p:nvPicPr>
        <p:blipFill>
          <a:blip r:embed="rId5"/>
          <a:stretch>
            <a:fillRect/>
          </a:stretch>
        </p:blipFill>
        <p:spPr>
          <a:xfrm>
            <a:off x="882702" y="3505200"/>
            <a:ext cx="2200275" cy="2800350"/>
          </a:xfrm>
          <a:prstGeom prst="rect">
            <a:avLst/>
          </a:prstGeom>
        </p:spPr>
      </p:pic>
      <p:pic>
        <p:nvPicPr>
          <p:cNvPr id="7" name="Picture 6"/>
          <p:cNvPicPr>
            <a:picLocks noChangeAspect="1"/>
          </p:cNvPicPr>
          <p:nvPr/>
        </p:nvPicPr>
        <p:blipFill>
          <a:blip r:embed="rId6"/>
          <a:stretch>
            <a:fillRect/>
          </a:stretch>
        </p:blipFill>
        <p:spPr>
          <a:xfrm>
            <a:off x="4433887" y="858864"/>
            <a:ext cx="2190750" cy="2714625"/>
          </a:xfrm>
          <a:prstGeom prst="rect">
            <a:avLst/>
          </a:prstGeom>
        </p:spPr>
      </p:pic>
      <p:pic>
        <p:nvPicPr>
          <p:cNvPr id="8" name="Picture 7"/>
          <p:cNvPicPr>
            <a:picLocks noChangeAspect="1"/>
          </p:cNvPicPr>
          <p:nvPr/>
        </p:nvPicPr>
        <p:blipFill>
          <a:blip r:embed="rId7"/>
          <a:stretch>
            <a:fillRect/>
          </a:stretch>
        </p:blipFill>
        <p:spPr>
          <a:xfrm>
            <a:off x="6781800" y="333374"/>
            <a:ext cx="2114550" cy="2809875"/>
          </a:xfrm>
          <a:prstGeom prst="rect">
            <a:avLst/>
          </a:prstGeom>
        </p:spPr>
      </p:pic>
      <p:pic>
        <p:nvPicPr>
          <p:cNvPr id="9" name="Picture 8"/>
          <p:cNvPicPr>
            <a:picLocks noChangeAspect="1"/>
          </p:cNvPicPr>
          <p:nvPr/>
        </p:nvPicPr>
        <p:blipFill>
          <a:blip r:embed="rId8"/>
          <a:stretch>
            <a:fillRect/>
          </a:stretch>
        </p:blipFill>
        <p:spPr>
          <a:xfrm>
            <a:off x="3647138" y="3733800"/>
            <a:ext cx="2152650" cy="2695575"/>
          </a:xfrm>
          <a:prstGeom prst="rect">
            <a:avLst/>
          </a:prstGeom>
        </p:spPr>
      </p:pic>
    </p:spTree>
    <p:extLst>
      <p:ext uri="{BB962C8B-B14F-4D97-AF65-F5344CB8AC3E}">
        <p14:creationId xmlns:p14="http://schemas.microsoft.com/office/powerpoint/2010/main" val="1834060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After participation in the session, learners </a:t>
            </a:r>
            <a:r>
              <a:rPr lang="en-US" b="1" dirty="0" smtClean="0"/>
              <a:t>will</a:t>
            </a:r>
            <a:endParaRPr lang="en-US" b="1" dirty="0"/>
          </a:p>
        </p:txBody>
      </p:sp>
      <p:sp>
        <p:nvSpPr>
          <p:cNvPr id="3" name="Content Placeholder 2"/>
          <p:cNvSpPr>
            <a:spLocks noGrp="1"/>
          </p:cNvSpPr>
          <p:nvPr>
            <p:ph sz="quarter" idx="1"/>
          </p:nvPr>
        </p:nvSpPr>
        <p:spPr/>
        <p:txBody>
          <a:bodyPr/>
          <a:lstStyle/>
          <a:p>
            <a:pPr lvl="0"/>
            <a:r>
              <a:rPr lang="en-US" sz="3200" b="1" dirty="0" smtClean="0"/>
              <a:t>Identify </a:t>
            </a:r>
            <a:r>
              <a:rPr lang="en-US" sz="3200" b="1" dirty="0"/>
              <a:t>a variety of free technology teaching tools.</a:t>
            </a:r>
          </a:p>
          <a:p>
            <a:pPr lvl="0"/>
            <a:r>
              <a:rPr lang="en-US" sz="3200" b="1" dirty="0"/>
              <a:t>Examine the use of selected teaching tools.</a:t>
            </a:r>
          </a:p>
          <a:p>
            <a:pPr lvl="0"/>
            <a:r>
              <a:rPr lang="en-US" sz="3200" b="1" dirty="0"/>
              <a:t>Identify a tool to use for selecting the right tool for the learning objective.</a:t>
            </a:r>
          </a:p>
          <a:p>
            <a:endParaRPr lang="en-US" dirty="0"/>
          </a:p>
        </p:txBody>
      </p:sp>
      <p:sp>
        <p:nvSpPr>
          <p:cNvPr id="4" name="Rectangle 3"/>
          <p:cNvSpPr/>
          <p:nvPr/>
        </p:nvSpPr>
        <p:spPr>
          <a:xfrm>
            <a:off x="0" y="601980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3370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Glogster</a:t>
            </a:r>
            <a:endParaRPr lang="en-US" dirty="0"/>
          </a:p>
        </p:txBody>
      </p:sp>
      <p:pic>
        <p:nvPicPr>
          <p:cNvPr id="4" name="Content Placeholder 3"/>
          <p:cNvPicPr>
            <a:picLocks noGrp="1" noChangeAspect="1"/>
          </p:cNvPicPr>
          <p:nvPr>
            <p:ph sz="quarter" idx="1"/>
          </p:nvPr>
        </p:nvPicPr>
        <p:blipFill>
          <a:blip r:embed="rId3"/>
          <a:stretch>
            <a:fillRect/>
          </a:stretch>
        </p:blipFill>
        <p:spPr>
          <a:xfrm>
            <a:off x="3048000" y="685800"/>
            <a:ext cx="5257800" cy="5215054"/>
          </a:xfrm>
          <a:prstGeom prst="rect">
            <a:avLst/>
          </a:prstGeom>
        </p:spPr>
      </p:pic>
    </p:spTree>
    <p:extLst>
      <p:ext uri="{BB962C8B-B14F-4D97-AF65-F5344CB8AC3E}">
        <p14:creationId xmlns:p14="http://schemas.microsoft.com/office/powerpoint/2010/main" val="760946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Glogster</a:t>
            </a:r>
            <a:endParaRPr lang="en-US"/>
          </a:p>
        </p:txBody>
      </p:sp>
      <p:pic>
        <p:nvPicPr>
          <p:cNvPr id="4" name="Content Placeholder 3"/>
          <p:cNvPicPr>
            <a:picLocks noGrp="1" noChangeAspect="1"/>
          </p:cNvPicPr>
          <p:nvPr>
            <p:ph sz="quarter" idx="1"/>
          </p:nvPr>
        </p:nvPicPr>
        <p:blipFill>
          <a:blip r:embed="rId3"/>
          <a:stretch>
            <a:fillRect/>
          </a:stretch>
        </p:blipFill>
        <p:spPr>
          <a:xfrm>
            <a:off x="1143000" y="1401399"/>
            <a:ext cx="7042176" cy="5100931"/>
          </a:xfrm>
          <a:prstGeom prst="rect">
            <a:avLst/>
          </a:prstGeom>
        </p:spPr>
      </p:pic>
    </p:spTree>
    <p:extLst>
      <p:ext uri="{BB962C8B-B14F-4D97-AF65-F5344CB8AC3E}">
        <p14:creationId xmlns:p14="http://schemas.microsoft.com/office/powerpoint/2010/main" val="415220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Jing</a:t>
            </a:r>
            <a:endParaRPr lang="en-US"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559493" y="1524000"/>
            <a:ext cx="4559494" cy="4495800"/>
          </a:xfrm>
        </p:spPr>
      </p:pic>
    </p:spTree>
    <p:extLst>
      <p:ext uri="{BB962C8B-B14F-4D97-AF65-F5344CB8AC3E}">
        <p14:creationId xmlns:p14="http://schemas.microsoft.com/office/powerpoint/2010/main" val="4132458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Storybird</a:t>
            </a:r>
            <a:endParaRPr lang="en-US" dirty="0"/>
          </a:p>
        </p:txBody>
      </p:sp>
      <p:pic>
        <p:nvPicPr>
          <p:cNvPr id="4" name="Content Placeholder 3"/>
          <p:cNvPicPr>
            <a:picLocks noGrp="1" noChangeAspect="1"/>
          </p:cNvPicPr>
          <p:nvPr>
            <p:ph sz="quarter" idx="1"/>
          </p:nvPr>
        </p:nvPicPr>
        <p:blipFill>
          <a:blip r:embed="rId3"/>
          <a:stretch>
            <a:fillRect/>
          </a:stretch>
        </p:blipFill>
        <p:spPr>
          <a:xfrm>
            <a:off x="1295400" y="1447799"/>
            <a:ext cx="6478571" cy="4980883"/>
          </a:xfrm>
          <a:prstGeom prst="rect">
            <a:avLst/>
          </a:prstGeom>
        </p:spPr>
      </p:pic>
    </p:spTree>
    <p:extLst>
      <p:ext uri="{BB962C8B-B14F-4D97-AF65-F5344CB8AC3E}">
        <p14:creationId xmlns:p14="http://schemas.microsoft.com/office/powerpoint/2010/main" val="592665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Zimmer Twins</a:t>
            </a:r>
            <a:endParaRPr lang="en-US" dirty="0"/>
          </a:p>
        </p:txBody>
      </p:sp>
      <p:pic>
        <p:nvPicPr>
          <p:cNvPr id="4" name="Content Placeholder 3"/>
          <p:cNvPicPr>
            <a:picLocks noGrp="1" noChangeAspect="1"/>
          </p:cNvPicPr>
          <p:nvPr>
            <p:ph sz="quarter" idx="1"/>
          </p:nvPr>
        </p:nvPicPr>
        <p:blipFill>
          <a:blip r:embed="rId3"/>
          <a:stretch>
            <a:fillRect/>
          </a:stretch>
        </p:blipFill>
        <p:spPr>
          <a:xfrm>
            <a:off x="1447800" y="2133600"/>
            <a:ext cx="5470545" cy="3659187"/>
          </a:xfrm>
          <a:prstGeom prst="rect">
            <a:avLst/>
          </a:prstGeom>
        </p:spPr>
      </p:pic>
    </p:spTree>
    <p:extLst>
      <p:ext uri="{BB962C8B-B14F-4D97-AF65-F5344CB8AC3E}">
        <p14:creationId xmlns:p14="http://schemas.microsoft.com/office/powerpoint/2010/main" val="4100296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Finding The Right Tool</a:t>
            </a:r>
            <a:endParaRPr lang="en-US" dirty="0"/>
          </a:p>
        </p:txBody>
      </p:sp>
      <p:sp>
        <p:nvSpPr>
          <p:cNvPr id="3" name="Rectangle 2"/>
          <p:cNvSpPr>
            <a:spLocks noGrp="1"/>
          </p:cNvSpPr>
          <p:nvPr>
            <p:ph sz="quarter" idx="1"/>
          </p:nvPr>
        </p:nvSpPr>
        <p:spPr/>
        <p:txBody>
          <a:bodyPr/>
          <a:lstStyle/>
          <a:p>
            <a:r>
              <a:rPr lang="en-US" dirty="0" smtClean="0"/>
              <a:t>We recommend this source to help you find the right tool:</a:t>
            </a:r>
          </a:p>
          <a:p>
            <a:r>
              <a:rPr lang="en-US" dirty="0" smtClean="0">
                <a:solidFill>
                  <a:srgbClr val="009E9A"/>
                </a:solidFill>
                <a:hlinkClick r:id="rId3"/>
              </a:rPr>
              <a:t>http</a:t>
            </a:r>
            <a:r>
              <a:rPr lang="en-US" dirty="0">
                <a:solidFill>
                  <a:srgbClr val="009E9A"/>
                </a:solidFill>
                <a:hlinkClick r:id="rId3"/>
              </a:rPr>
              <a:t>://</a:t>
            </a:r>
            <a:r>
              <a:rPr lang="en-US" dirty="0" smtClean="0">
                <a:solidFill>
                  <a:srgbClr val="009E9A"/>
                </a:solidFill>
                <a:hlinkClick r:id="rId3"/>
              </a:rPr>
              <a:t>webtools4u2use.wikispaces.com/Finding+the+Right+Tool?responseToken=01e2617111701d94a35bd2eae2ebfb475</a:t>
            </a:r>
            <a:endParaRPr lang="en-US" dirty="0" smtClean="0">
              <a:solidFill>
                <a:srgbClr val="009E9A"/>
              </a:solidFill>
            </a:endParaRPr>
          </a:p>
          <a:p>
            <a:r>
              <a:rPr lang="en-US" dirty="0" smtClean="0"/>
              <a:t>The URL is also found on the tool handout at the top.</a:t>
            </a:r>
            <a:endParaRPr lang="en-US" dirty="0"/>
          </a:p>
        </p:txBody>
      </p:sp>
      <p:sp>
        <p:nvSpPr>
          <p:cNvPr id="4" name="Rectangle 3"/>
          <p:cNvSpPr/>
          <p:nvPr/>
        </p:nvSpPr>
        <p:spPr>
          <a:xfrm>
            <a:off x="0" y="601980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Summary and Questions?</a:t>
            </a:r>
            <a:endParaRPr lang="en-US" dirty="0"/>
          </a:p>
        </p:txBody>
      </p:sp>
      <p:sp>
        <p:nvSpPr>
          <p:cNvPr id="3" name="Rectangle 2"/>
          <p:cNvSpPr>
            <a:spLocks noGrp="1"/>
          </p:cNvSpPr>
          <p:nvPr>
            <p:ph sz="quarter" idx="1"/>
          </p:nvPr>
        </p:nvSpPr>
        <p:spPr/>
        <p:txBody>
          <a:bodyPr/>
          <a:lstStyle/>
          <a:p>
            <a:r>
              <a:rPr lang="en-US" dirty="0" smtClean="0"/>
              <a:t>There are many free teaching technology tools to use</a:t>
            </a:r>
          </a:p>
          <a:p>
            <a:r>
              <a:rPr lang="en-US" dirty="0" smtClean="0"/>
              <a:t>Some are a better fit for what you want</a:t>
            </a:r>
          </a:p>
          <a:p>
            <a:r>
              <a:rPr lang="en-US" dirty="0" smtClean="0"/>
              <a:t>Try a few new ones!</a:t>
            </a:r>
          </a:p>
          <a:p>
            <a:endParaRPr lang="en-US" dirty="0" smtClean="0"/>
          </a:p>
          <a:p>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2362200"/>
            <a:ext cx="4147106" cy="4108400"/>
          </a:xfrm>
          <a:prstGeom prst="rect">
            <a:avLst/>
          </a:prstGeom>
        </p:spPr>
      </p:pic>
      <p:sp>
        <p:nvSpPr>
          <p:cNvPr id="5" name="TextBox 4"/>
          <p:cNvSpPr txBox="1"/>
          <p:nvPr/>
        </p:nvSpPr>
        <p:spPr>
          <a:xfrm>
            <a:off x="225511" y="5588221"/>
            <a:ext cx="4610100" cy="1354217"/>
          </a:xfrm>
          <a:prstGeom prst="rect">
            <a:avLst/>
          </a:prstGeom>
          <a:noFill/>
        </p:spPr>
        <p:txBody>
          <a:bodyPr wrap="square" rtlCol="0">
            <a:spAutoFit/>
          </a:bodyPr>
          <a:lstStyle/>
          <a:p>
            <a:r>
              <a:rPr lang="en-US" sz="1600" dirty="0" smtClean="0"/>
              <a:t>Creative commons question mark </a:t>
            </a:r>
            <a:r>
              <a:rPr lang="en-US" sz="1600" dirty="0"/>
              <a:t>image from </a:t>
            </a:r>
            <a:r>
              <a:rPr lang="en-US" sz="1600" dirty="0">
                <a:hlinkClick r:id="rId4"/>
              </a:rPr>
              <a:t>http://</a:t>
            </a:r>
            <a:r>
              <a:rPr lang="en-US" sz="1600" dirty="0" smtClean="0">
                <a:hlinkClick r:id="rId4"/>
              </a:rPr>
              <a:t>the-smiling-pony.deviantart.com/art/Question-marks-cutie-mark-261946101</a:t>
            </a:r>
            <a:endParaRPr lang="en-US" sz="1600"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Agenda</a:t>
            </a:r>
            <a:endParaRPr lang="en-US" dirty="0"/>
          </a:p>
        </p:txBody>
      </p:sp>
      <p:sp>
        <p:nvSpPr>
          <p:cNvPr id="3" name="Rectangle 2"/>
          <p:cNvSpPr>
            <a:spLocks noGrp="1"/>
          </p:cNvSpPr>
          <p:nvPr>
            <p:ph sz="quarter" idx="1"/>
          </p:nvPr>
        </p:nvSpPr>
        <p:spPr/>
        <p:txBody>
          <a:bodyPr>
            <a:normAutofit/>
          </a:bodyPr>
          <a:lstStyle/>
          <a:p>
            <a:r>
              <a:rPr lang="en-US" dirty="0" smtClean="0"/>
              <a:t>Review some Top Picks of free technology tools for educators</a:t>
            </a:r>
          </a:p>
          <a:p>
            <a:r>
              <a:rPr lang="en-US" dirty="0" smtClean="0"/>
              <a:t>See handout of free technology tools we have used and like</a:t>
            </a:r>
          </a:p>
          <a:p>
            <a:r>
              <a:rPr lang="en-US" dirty="0" smtClean="0"/>
              <a:t>Share tool for selecting technology use by educators</a:t>
            </a:r>
          </a:p>
          <a:p>
            <a:r>
              <a:rPr lang="en-US" dirty="0" smtClean="0"/>
              <a:t>We hope that participants will share their Top Picks as well!</a:t>
            </a:r>
          </a:p>
        </p:txBody>
      </p:sp>
      <p:sp>
        <p:nvSpPr>
          <p:cNvPr id="4" name="Rectangle 3"/>
          <p:cNvSpPr/>
          <p:nvPr/>
        </p:nvSpPr>
        <p:spPr>
          <a:xfrm>
            <a:off x="0" y="601980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b="1" dirty="0" smtClean="0"/>
              <a:t>Is Free Really Free?</a:t>
            </a:r>
            <a:endParaRPr lang="en-US" b="1"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641682825"/>
              </p:ext>
            </p:extLst>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3999" y="1600200"/>
            <a:ext cx="1402687" cy="2819400"/>
          </a:xfrm>
          <a:prstGeom prst="rect">
            <a:avLst/>
          </a:prstGeom>
        </p:spPr>
      </p:pic>
      <p:sp>
        <p:nvSpPr>
          <p:cNvPr id="6" name="TextBox 5"/>
          <p:cNvSpPr txBox="1"/>
          <p:nvPr/>
        </p:nvSpPr>
        <p:spPr>
          <a:xfrm>
            <a:off x="762000" y="6172200"/>
            <a:ext cx="6019800" cy="646331"/>
          </a:xfrm>
          <a:prstGeom prst="rect">
            <a:avLst/>
          </a:prstGeom>
          <a:noFill/>
        </p:spPr>
        <p:txBody>
          <a:bodyPr wrap="square" rtlCol="0">
            <a:spAutoFit/>
          </a:bodyPr>
          <a:lstStyle/>
          <a:p>
            <a:r>
              <a:rPr lang="en-US" dirty="0" smtClean="0"/>
              <a:t>Creative Commons </a:t>
            </a:r>
            <a:r>
              <a:rPr lang="en-US" dirty="0"/>
              <a:t>searching image from http://paper-time-machine.deviantart.com/art/ME3-James-391292857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Discussion and </a:t>
            </a:r>
            <a:r>
              <a:rPr lang="en-US" dirty="0" smtClean="0"/>
              <a:t>Demonstration </a:t>
            </a:r>
            <a:endParaRPr lang="en-US" dirty="0"/>
          </a:p>
        </p:txBody>
      </p:sp>
      <p:sp>
        <p:nvSpPr>
          <p:cNvPr id="3" name="Rectangle 2"/>
          <p:cNvSpPr>
            <a:spLocks noGrp="1"/>
          </p:cNvSpPr>
          <p:nvPr>
            <p:ph sz="quarter" idx="1"/>
          </p:nvPr>
        </p:nvSpPr>
        <p:spPr/>
        <p:txBody>
          <a:bodyPr/>
          <a:lstStyle/>
          <a:p>
            <a:r>
              <a:rPr lang="en-US" sz="3600" dirty="0" smtClean="0"/>
              <a:t>Selected tools</a:t>
            </a:r>
          </a:p>
          <a:p>
            <a:r>
              <a:rPr lang="en-US" sz="3600" dirty="0" smtClean="0"/>
              <a:t>Experiences </a:t>
            </a:r>
          </a:p>
          <a:p>
            <a:pPr marL="0" indent="0">
              <a:buNone/>
            </a:pPr>
            <a:endParaRPr lang="en-US" dirty="0"/>
          </a:p>
        </p:txBody>
      </p:sp>
      <p:sp>
        <p:nvSpPr>
          <p:cNvPr id="4" name="Rectangle 3"/>
          <p:cNvSpPr/>
          <p:nvPr/>
        </p:nvSpPr>
        <p:spPr>
          <a:xfrm>
            <a:off x="0" y="6019800"/>
            <a:ext cx="914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006A68"/>
                </a:solidFill>
              </a:rPr>
              <a:t>Piktochart</a:t>
            </a:r>
            <a:endParaRPr lang="en-US" b="1" dirty="0">
              <a:solidFill>
                <a:srgbClr val="006A68"/>
              </a:solidFill>
            </a:endParaRPr>
          </a:p>
        </p:txBody>
      </p:sp>
      <p:pic>
        <p:nvPicPr>
          <p:cNvPr id="4" name="Content Placeholder 3"/>
          <p:cNvPicPr>
            <a:picLocks noGrp="1" noChangeAspect="1"/>
          </p:cNvPicPr>
          <p:nvPr>
            <p:ph sz="quarter" idx="1"/>
          </p:nvPr>
        </p:nvPicPr>
        <p:blipFill>
          <a:blip r:embed="rId3"/>
          <a:stretch>
            <a:fillRect/>
          </a:stretch>
        </p:blipFill>
        <p:spPr>
          <a:xfrm>
            <a:off x="385828" y="1788574"/>
            <a:ext cx="8300972" cy="4155026"/>
          </a:xfrm>
          <a:prstGeom prst="rect">
            <a:avLst/>
          </a:prstGeom>
        </p:spPr>
      </p:pic>
    </p:spTree>
    <p:extLst>
      <p:ext uri="{BB962C8B-B14F-4D97-AF65-F5344CB8AC3E}">
        <p14:creationId xmlns:p14="http://schemas.microsoft.com/office/powerpoint/2010/main" val="372752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715962"/>
          </a:xfrm>
        </p:spPr>
        <p:txBody>
          <a:bodyPr>
            <a:normAutofit fontScale="90000"/>
          </a:bodyPr>
          <a:lstStyle/>
          <a:p>
            <a:r>
              <a:rPr lang="en-US" dirty="0" err="1" smtClean="0"/>
              <a:t>Piktochart</a:t>
            </a:r>
            <a:r>
              <a:rPr lang="en-US" dirty="0" smtClean="0"/>
              <a:t> Sample</a:t>
            </a:r>
            <a:endParaRPr lang="en-US" dirty="0"/>
          </a:p>
        </p:txBody>
      </p:sp>
      <p:pic>
        <p:nvPicPr>
          <p:cNvPr id="4" name="Content Placeholder 3"/>
          <p:cNvPicPr>
            <a:picLocks noGrp="1" noChangeAspect="1"/>
          </p:cNvPicPr>
          <p:nvPr>
            <p:ph sz="quarter" idx="1"/>
          </p:nvPr>
        </p:nvPicPr>
        <p:blipFill>
          <a:blip r:embed="rId2"/>
          <a:stretch>
            <a:fillRect/>
          </a:stretch>
        </p:blipFill>
        <p:spPr>
          <a:xfrm>
            <a:off x="2743200" y="899211"/>
            <a:ext cx="4038599" cy="5778200"/>
          </a:xfrm>
          <a:prstGeom prst="rect">
            <a:avLst/>
          </a:prstGeom>
        </p:spPr>
      </p:pic>
    </p:spTree>
    <p:extLst>
      <p:ext uri="{BB962C8B-B14F-4D97-AF65-F5344CB8AC3E}">
        <p14:creationId xmlns:p14="http://schemas.microsoft.com/office/powerpoint/2010/main" val="2431665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715962"/>
          </a:xfrm>
        </p:spPr>
        <p:txBody>
          <a:bodyPr>
            <a:normAutofit fontScale="90000"/>
          </a:bodyPr>
          <a:lstStyle/>
          <a:p>
            <a:r>
              <a:rPr lang="en-US" dirty="0" err="1" smtClean="0"/>
              <a:t>Piktochart</a:t>
            </a:r>
            <a:r>
              <a:rPr lang="en-US" dirty="0" smtClean="0"/>
              <a:t> Sample</a:t>
            </a:r>
            <a:endParaRPr lang="en-US" dirty="0"/>
          </a:p>
        </p:txBody>
      </p:sp>
      <p:pic>
        <p:nvPicPr>
          <p:cNvPr id="4" name="Content Placeholder 3"/>
          <p:cNvPicPr>
            <a:picLocks noGrp="1" noChangeAspect="1"/>
          </p:cNvPicPr>
          <p:nvPr>
            <p:ph sz="quarter" idx="1"/>
          </p:nvPr>
        </p:nvPicPr>
        <p:blipFill>
          <a:blip r:embed="rId3"/>
          <a:stretch>
            <a:fillRect/>
          </a:stretch>
        </p:blipFill>
        <p:spPr>
          <a:xfrm>
            <a:off x="3429001" y="828506"/>
            <a:ext cx="3886200" cy="5863631"/>
          </a:xfrm>
          <a:prstGeom prst="rect">
            <a:avLst/>
          </a:prstGeom>
        </p:spPr>
      </p:pic>
    </p:spTree>
    <p:extLst>
      <p:ext uri="{BB962C8B-B14F-4D97-AF65-F5344CB8AC3E}">
        <p14:creationId xmlns:p14="http://schemas.microsoft.com/office/powerpoint/2010/main" val="2850788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Wideo</a:t>
            </a:r>
            <a:endParaRPr lang="en-US" dirty="0"/>
          </a:p>
        </p:txBody>
      </p:sp>
      <p:pic>
        <p:nvPicPr>
          <p:cNvPr id="5" name="Content Placeholder 4"/>
          <p:cNvPicPr>
            <a:picLocks noGrp="1" noChangeAspect="1"/>
          </p:cNvPicPr>
          <p:nvPr>
            <p:ph sz="quarter" idx="1"/>
          </p:nvPr>
        </p:nvPicPr>
        <p:blipFill>
          <a:blip r:embed="rId3"/>
          <a:stretch>
            <a:fillRect/>
          </a:stretch>
        </p:blipFill>
        <p:spPr>
          <a:xfrm>
            <a:off x="413122" y="1506498"/>
            <a:ext cx="8273678" cy="4741902"/>
          </a:xfrm>
          <a:prstGeom prst="rect">
            <a:avLst/>
          </a:prstGeom>
        </p:spPr>
      </p:pic>
    </p:spTree>
    <p:extLst>
      <p:ext uri="{BB962C8B-B14F-4D97-AF65-F5344CB8AC3E}">
        <p14:creationId xmlns:p14="http://schemas.microsoft.com/office/powerpoint/2010/main" val="20543590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110000" t="250000" r="110000" b="40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110000" t="250000" r="110000" b="40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4D94FBC-BACA-4ECC-83BA-B4BDE14B3F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Company meeting presentation</Template>
  <TotalTime>0</TotalTime>
  <Words>1615</Words>
  <Application>Microsoft Office PowerPoint</Application>
  <PresentationFormat>On-screen Show (4:3)</PresentationFormat>
  <Paragraphs>178</Paragraphs>
  <Slides>26</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vt:lpstr>
      <vt:lpstr>Corbel</vt:lpstr>
      <vt:lpstr>Wingdings</vt:lpstr>
      <vt:lpstr>Wingdings 2</vt:lpstr>
      <vt:lpstr>Equity</vt:lpstr>
      <vt:lpstr>Free and Dirt Cheap Teaching Tech Tools: Priceless</vt:lpstr>
      <vt:lpstr>After participation in the session, learners will</vt:lpstr>
      <vt:lpstr>Agenda</vt:lpstr>
      <vt:lpstr>Is Free Really Free?</vt:lpstr>
      <vt:lpstr>Discussion and Demonstration </vt:lpstr>
      <vt:lpstr>Piktochart</vt:lpstr>
      <vt:lpstr>Piktochart Sample</vt:lpstr>
      <vt:lpstr>Piktochart Sample</vt:lpstr>
      <vt:lpstr>Wideo</vt:lpstr>
      <vt:lpstr>Wideo</vt:lpstr>
      <vt:lpstr>QuestGarden</vt:lpstr>
      <vt:lpstr>QuestGarden</vt:lpstr>
      <vt:lpstr>QuestGarden</vt:lpstr>
      <vt:lpstr>QuestGarden</vt:lpstr>
      <vt:lpstr>Other WebQuest Authoring Tools</vt:lpstr>
      <vt:lpstr>Animoto</vt:lpstr>
      <vt:lpstr>Screen-cast-o-matic</vt:lpstr>
      <vt:lpstr>Screen-cast-o-matic</vt:lpstr>
      <vt:lpstr>Voki</vt:lpstr>
      <vt:lpstr>Glogster</vt:lpstr>
      <vt:lpstr>Glogster</vt:lpstr>
      <vt:lpstr>Jing</vt:lpstr>
      <vt:lpstr>Storybird</vt:lpstr>
      <vt:lpstr>Zimmer Twins</vt:lpstr>
      <vt:lpstr>Finding The Right Tool</vt:lpstr>
      <vt:lpstr>Summary and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2015-06-08T00:44:21Z</dcterms:created>
  <dcterms:modified xsi:type="dcterms:W3CDTF">2015-07-09T20:37:18Z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TC101671219990</vt:lpwstr>
  </property>
</Properties>
</file>