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7" r:id="rId2"/>
    <p:sldId id="258" r:id="rId3"/>
    <p:sldId id="259" r:id="rId4"/>
    <p:sldId id="309" r:id="rId5"/>
    <p:sldId id="260" r:id="rId6"/>
    <p:sldId id="261" r:id="rId7"/>
    <p:sldId id="262" r:id="rId8"/>
    <p:sldId id="263" r:id="rId9"/>
    <p:sldId id="264" r:id="rId10"/>
    <p:sldId id="265" r:id="rId11"/>
    <p:sldId id="266" r:id="rId12"/>
    <p:sldId id="267" r:id="rId13"/>
    <p:sldId id="269" r:id="rId14"/>
    <p:sldId id="268" r:id="rId15"/>
    <p:sldId id="270" r:id="rId16"/>
    <p:sldId id="310" r:id="rId17"/>
    <p:sldId id="271" r:id="rId18"/>
    <p:sldId id="313" r:id="rId19"/>
    <p:sldId id="311" r:id="rId20"/>
    <p:sldId id="312" r:id="rId21"/>
    <p:sldId id="272" r:id="rId22"/>
    <p:sldId id="273" r:id="rId23"/>
    <p:sldId id="274" r:id="rId24"/>
    <p:sldId id="275" r:id="rId25"/>
    <p:sldId id="276" r:id="rId26"/>
    <p:sldId id="314" r:id="rId27"/>
    <p:sldId id="315" r:id="rId28"/>
    <p:sldId id="316" r:id="rId29"/>
    <p:sldId id="277" r:id="rId30"/>
    <p:sldId id="317" r:id="rId31"/>
    <p:sldId id="280" r:id="rId32"/>
    <p:sldId id="281" r:id="rId33"/>
    <p:sldId id="283" r:id="rId34"/>
    <p:sldId id="322" r:id="rId35"/>
    <p:sldId id="278" r:id="rId36"/>
    <p:sldId id="279" r:id="rId37"/>
    <p:sldId id="319" r:id="rId38"/>
    <p:sldId id="320" r:id="rId39"/>
    <p:sldId id="321" r:id="rId40"/>
    <p:sldId id="282" r:id="rId41"/>
    <p:sldId id="284"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645" autoAdjust="0"/>
    <p:restoredTop sz="90929"/>
  </p:normalViewPr>
  <p:slideViewPr>
    <p:cSldViewPr>
      <p:cViewPr varScale="1">
        <p:scale>
          <a:sx n="88" d="100"/>
          <a:sy n="88" d="100"/>
        </p:scale>
        <p:origin x="-114" y="-3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Sheet1!$A$2:$A$3</c:f>
              <c:strCache>
                <c:ptCount val="2"/>
                <c:pt idx="0">
                  <c:v>Facebook group</c:v>
                </c:pt>
                <c:pt idx="1">
                  <c:v>Non-Facebook group</c:v>
                </c:pt>
              </c:strCache>
            </c:strRef>
          </c:cat>
          <c:val>
            <c:numRef>
              <c:f>Sheet1!$B$2:$B$3</c:f>
              <c:numCache>
                <c:formatCode>General</c:formatCode>
                <c:ptCount val="2"/>
                <c:pt idx="0">
                  <c:v>4</c:v>
                </c:pt>
                <c:pt idx="1">
                  <c:v>3.1</c:v>
                </c:pt>
              </c:numCache>
            </c:numRef>
          </c:val>
        </c:ser>
        <c:dLbls>
          <c:showLegendKey val="0"/>
          <c:showVal val="0"/>
          <c:showCatName val="0"/>
          <c:showSerName val="0"/>
          <c:showPercent val="0"/>
          <c:showBubbleSize val="0"/>
        </c:dLbls>
        <c:gapWidth val="150"/>
        <c:axId val="30781440"/>
        <c:axId val="30782976"/>
      </c:barChart>
      <c:catAx>
        <c:axId val="30781440"/>
        <c:scaling>
          <c:orientation val="minMax"/>
        </c:scaling>
        <c:delete val="0"/>
        <c:axPos val="b"/>
        <c:majorTickMark val="out"/>
        <c:minorTickMark val="none"/>
        <c:tickLblPos val="nextTo"/>
        <c:crossAx val="30782976"/>
        <c:crosses val="autoZero"/>
        <c:auto val="1"/>
        <c:lblAlgn val="ctr"/>
        <c:lblOffset val="100"/>
        <c:noMultiLvlLbl val="0"/>
      </c:catAx>
      <c:valAx>
        <c:axId val="30782976"/>
        <c:scaling>
          <c:orientation val="minMax"/>
        </c:scaling>
        <c:delete val="0"/>
        <c:axPos val="l"/>
        <c:majorGridlines/>
        <c:numFmt formatCode="General" sourceLinked="1"/>
        <c:majorTickMark val="out"/>
        <c:minorTickMark val="none"/>
        <c:tickLblPos val="nextTo"/>
        <c:crossAx val="30781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Enjoyment*</c:v>
                </c:pt>
              </c:strCache>
            </c:strRef>
          </c:tx>
          <c:invertIfNegative val="0"/>
          <c:cat>
            <c:strRef>
              <c:f>Sheet1!$A$2:$A$3</c:f>
              <c:strCache>
                <c:ptCount val="2"/>
                <c:pt idx="0">
                  <c:v>Odyssey</c:v>
                </c:pt>
                <c:pt idx="1">
                  <c:v>Non-Odyssey</c:v>
                </c:pt>
              </c:strCache>
            </c:strRef>
          </c:cat>
          <c:val>
            <c:numRef>
              <c:f>Sheet1!$B$2:$B$3</c:f>
              <c:numCache>
                <c:formatCode>General</c:formatCode>
                <c:ptCount val="2"/>
                <c:pt idx="0">
                  <c:v>45.9</c:v>
                </c:pt>
                <c:pt idx="1">
                  <c:v>67.400000000000006</c:v>
                </c:pt>
              </c:numCache>
            </c:numRef>
          </c:val>
        </c:ser>
        <c:ser>
          <c:idx val="1"/>
          <c:order val="1"/>
          <c:tx>
            <c:strRef>
              <c:f>Sheet1!$C$1</c:f>
              <c:strCache>
                <c:ptCount val="1"/>
                <c:pt idx="0">
                  <c:v>Achievement**</c:v>
                </c:pt>
              </c:strCache>
            </c:strRef>
          </c:tx>
          <c:invertIfNegative val="0"/>
          <c:cat>
            <c:strRef>
              <c:f>Sheet1!$A$2:$A$3</c:f>
              <c:strCache>
                <c:ptCount val="2"/>
                <c:pt idx="0">
                  <c:v>Odyssey</c:v>
                </c:pt>
                <c:pt idx="1">
                  <c:v>Non-Odyssey</c:v>
                </c:pt>
              </c:strCache>
            </c:strRef>
          </c:cat>
          <c:val>
            <c:numRef>
              <c:f>Sheet1!$C$2:$C$3</c:f>
              <c:numCache>
                <c:formatCode>General</c:formatCode>
                <c:ptCount val="2"/>
                <c:pt idx="0">
                  <c:v>79.2</c:v>
                </c:pt>
                <c:pt idx="1">
                  <c:v>41.3</c:v>
                </c:pt>
              </c:numCache>
            </c:numRef>
          </c:val>
        </c:ser>
        <c:dLbls>
          <c:showLegendKey val="0"/>
          <c:showVal val="0"/>
          <c:showCatName val="0"/>
          <c:showSerName val="0"/>
          <c:showPercent val="0"/>
          <c:showBubbleSize val="0"/>
        </c:dLbls>
        <c:gapWidth val="150"/>
        <c:axId val="30713344"/>
        <c:axId val="30714880"/>
      </c:barChart>
      <c:catAx>
        <c:axId val="30713344"/>
        <c:scaling>
          <c:orientation val="minMax"/>
        </c:scaling>
        <c:delete val="0"/>
        <c:axPos val="b"/>
        <c:majorTickMark val="out"/>
        <c:minorTickMark val="none"/>
        <c:tickLblPos val="nextTo"/>
        <c:crossAx val="30714880"/>
        <c:crosses val="autoZero"/>
        <c:auto val="1"/>
        <c:lblAlgn val="ctr"/>
        <c:lblOffset val="100"/>
        <c:noMultiLvlLbl val="0"/>
      </c:catAx>
      <c:valAx>
        <c:axId val="30714880"/>
        <c:scaling>
          <c:orientation val="minMax"/>
        </c:scaling>
        <c:delete val="0"/>
        <c:axPos val="l"/>
        <c:majorGridlines/>
        <c:numFmt formatCode="General" sourceLinked="1"/>
        <c:majorTickMark val="out"/>
        <c:minorTickMark val="none"/>
        <c:tickLblPos val="nextTo"/>
        <c:crossAx val="307133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222" name="Picture 6" descr="UofM-5_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6350"/>
            <a:ext cx="9155113" cy="6872288"/>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685800" y="1828800"/>
            <a:ext cx="7772400" cy="1143000"/>
          </a:xfrm>
        </p:spPr>
        <p:txBody>
          <a:bodyPr/>
          <a:lstStyle>
            <a:lvl1pPr algn="ctr">
              <a:defRPr/>
            </a:lvl1pPr>
          </a:lstStyle>
          <a:p>
            <a:pPr lvl="0"/>
            <a:r>
              <a:rPr lang="en-US" altLang="en-US" noProof="0" smtClean="0"/>
              <a:t>Click to edit Master title style</a:t>
            </a:r>
          </a:p>
        </p:txBody>
      </p:sp>
      <p:sp>
        <p:nvSpPr>
          <p:cNvPr id="9220" name="Rectangle 4"/>
          <p:cNvSpPr>
            <a:spLocks noGrp="1" noChangeArrowheads="1"/>
          </p:cNvSpPr>
          <p:nvPr>
            <p:ph type="subTitle" idx="1"/>
          </p:nvPr>
        </p:nvSpPr>
        <p:spPr>
          <a:xfrm>
            <a:off x="1371600" y="3429000"/>
            <a:ext cx="6400800" cy="838200"/>
          </a:xfrm>
        </p:spPr>
        <p:txBody>
          <a:bodyPr/>
          <a:lstStyle>
            <a:lvl1pPr marL="0" indent="0" algn="ctr">
              <a:buFontTx/>
              <a:buNone/>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977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486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78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777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883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60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726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8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264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70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UofM-5_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63" y="-6350"/>
            <a:ext cx="9155113" cy="68722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0" y="228600"/>
            <a:ext cx="868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447800"/>
            <a:ext cx="86868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rgbClr val="7A0019"/>
          </a:solidFill>
          <a:latin typeface="+mj-lt"/>
          <a:ea typeface="+mj-ea"/>
          <a:cs typeface="+mj-cs"/>
        </a:defRPr>
      </a:lvl1pPr>
      <a:lvl2pPr algn="l" rtl="0" eaLnBrk="1" fontAlgn="base" hangingPunct="1">
        <a:spcBef>
          <a:spcPct val="0"/>
        </a:spcBef>
        <a:spcAft>
          <a:spcPct val="0"/>
        </a:spcAft>
        <a:defRPr sz="4400">
          <a:solidFill>
            <a:srgbClr val="7A0019"/>
          </a:solidFill>
          <a:latin typeface="Arial" charset="0"/>
          <a:ea typeface="ＭＳ Ｐゴシック" pitchFamily="16" charset="-128"/>
        </a:defRPr>
      </a:lvl2pPr>
      <a:lvl3pPr algn="l" rtl="0" eaLnBrk="1" fontAlgn="base" hangingPunct="1">
        <a:spcBef>
          <a:spcPct val="0"/>
        </a:spcBef>
        <a:spcAft>
          <a:spcPct val="0"/>
        </a:spcAft>
        <a:defRPr sz="4400">
          <a:solidFill>
            <a:srgbClr val="7A0019"/>
          </a:solidFill>
          <a:latin typeface="Arial" charset="0"/>
          <a:ea typeface="ＭＳ Ｐゴシック" pitchFamily="16" charset="-128"/>
        </a:defRPr>
      </a:lvl3pPr>
      <a:lvl4pPr algn="l" rtl="0" eaLnBrk="1" fontAlgn="base" hangingPunct="1">
        <a:spcBef>
          <a:spcPct val="0"/>
        </a:spcBef>
        <a:spcAft>
          <a:spcPct val="0"/>
        </a:spcAft>
        <a:defRPr sz="4400">
          <a:solidFill>
            <a:srgbClr val="7A0019"/>
          </a:solidFill>
          <a:latin typeface="Arial" charset="0"/>
          <a:ea typeface="ＭＳ Ｐゴシック" pitchFamily="16" charset="-128"/>
        </a:defRPr>
      </a:lvl4pPr>
      <a:lvl5pPr algn="l" rtl="0" eaLnBrk="1" fontAlgn="base" hangingPunct="1">
        <a:spcBef>
          <a:spcPct val="0"/>
        </a:spcBef>
        <a:spcAft>
          <a:spcPct val="0"/>
        </a:spcAft>
        <a:defRPr sz="4400">
          <a:solidFill>
            <a:srgbClr val="7A0019"/>
          </a:solidFill>
          <a:latin typeface="Arial" charset="0"/>
          <a:ea typeface="ＭＳ Ｐゴシック" pitchFamily="16" charset="-128"/>
        </a:defRPr>
      </a:lvl5pPr>
      <a:lvl6pPr marL="457200" algn="l" rtl="0" eaLnBrk="1" fontAlgn="base" hangingPunct="1">
        <a:spcBef>
          <a:spcPct val="0"/>
        </a:spcBef>
        <a:spcAft>
          <a:spcPct val="0"/>
        </a:spcAft>
        <a:defRPr sz="4400">
          <a:solidFill>
            <a:srgbClr val="7A0019"/>
          </a:solidFill>
          <a:latin typeface="Arial" charset="0"/>
          <a:ea typeface="ＭＳ Ｐゴシック" pitchFamily="16" charset="-128"/>
        </a:defRPr>
      </a:lvl6pPr>
      <a:lvl7pPr marL="914400" algn="l" rtl="0" eaLnBrk="1" fontAlgn="base" hangingPunct="1">
        <a:spcBef>
          <a:spcPct val="0"/>
        </a:spcBef>
        <a:spcAft>
          <a:spcPct val="0"/>
        </a:spcAft>
        <a:defRPr sz="4400">
          <a:solidFill>
            <a:srgbClr val="7A0019"/>
          </a:solidFill>
          <a:latin typeface="Arial" charset="0"/>
          <a:ea typeface="ＭＳ Ｐゴシック" pitchFamily="16" charset="-128"/>
        </a:defRPr>
      </a:lvl7pPr>
      <a:lvl8pPr marL="1371600" algn="l" rtl="0" eaLnBrk="1" fontAlgn="base" hangingPunct="1">
        <a:spcBef>
          <a:spcPct val="0"/>
        </a:spcBef>
        <a:spcAft>
          <a:spcPct val="0"/>
        </a:spcAft>
        <a:defRPr sz="4400">
          <a:solidFill>
            <a:srgbClr val="7A0019"/>
          </a:solidFill>
          <a:latin typeface="Arial" charset="0"/>
          <a:ea typeface="ＭＳ Ｐゴシック" pitchFamily="16" charset="-128"/>
        </a:defRPr>
      </a:lvl8pPr>
      <a:lvl9pPr marL="1828800" algn="l" rtl="0" eaLnBrk="1" fontAlgn="base" hangingPunct="1">
        <a:spcBef>
          <a:spcPct val="0"/>
        </a:spcBef>
        <a:spcAft>
          <a:spcPct val="0"/>
        </a:spcAft>
        <a:defRPr sz="4400">
          <a:solidFill>
            <a:srgbClr val="7A0019"/>
          </a:solidFill>
          <a:latin typeface="Arial" charset="0"/>
          <a:ea typeface="ＭＳ Ｐゴシック" pitchFamily="16" charset="-128"/>
        </a:defRPr>
      </a:lvl9pPr>
    </p:titleStyle>
    <p:bodyStyle>
      <a:lvl1pPr marL="342900" indent="-342900" algn="l" rtl="0" eaLnBrk="1" fontAlgn="base" hangingPunct="1">
        <a:spcBef>
          <a:spcPct val="20000"/>
        </a:spcBef>
        <a:spcAft>
          <a:spcPct val="0"/>
        </a:spcAft>
        <a:buClr>
          <a:srgbClr val="7A001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7A0019"/>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7A0019"/>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7A0019"/>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7A0019"/>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_v=g5RknemM8H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rootk001@umn.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09800"/>
            <a:ext cx="7772400" cy="1143000"/>
          </a:xfrm>
        </p:spPr>
        <p:txBody>
          <a:bodyPr/>
          <a:lstStyle/>
          <a:p>
            <a:r>
              <a:rPr lang="en-US" dirty="0"/>
              <a:t>The value of assessing outcomes of teaching methodologies to guide instructional design</a:t>
            </a:r>
            <a:br>
              <a:rPr lang="en-US" dirty="0"/>
            </a:br>
            <a:r>
              <a:rPr lang="en-US" sz="2400" dirty="0" smtClean="0"/>
              <a:t/>
            </a:r>
            <a:br>
              <a:rPr lang="en-US" sz="2400" dirty="0" smtClean="0"/>
            </a:br>
            <a:r>
              <a:rPr lang="en-US" sz="2400" dirty="0" smtClean="0"/>
              <a:t>Margaret V. Root Kustritz, DVM, PhD, DACT</a:t>
            </a:r>
            <a:br>
              <a:rPr lang="en-US" sz="2400" dirty="0" smtClean="0"/>
            </a:br>
            <a:r>
              <a:rPr lang="en-US" sz="2400" dirty="0" smtClean="0"/>
              <a:t>Professor and Assistant Dean of Education,        College of Veterinary Medicine</a:t>
            </a:r>
            <a:endParaRPr lang="en-US"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Tracking of student use of video is available within the lecture capture software and in on-line systems, may be available as part of that platform.</a:t>
            </a:r>
            <a:endParaRPr lang="en-US" alt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590800"/>
            <a:ext cx="4476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Podcasts were first provided at student request and are used by students very differently than they use video.</a:t>
            </a:r>
            <a:endParaRPr lang="en-US" altLang="en-US" dirty="0"/>
          </a:p>
        </p:txBody>
      </p:sp>
      <p:pic>
        <p:nvPicPr>
          <p:cNvPr id="10242" name="Picture 2" descr="http://media.mercola.com/imageserver/public/2010/September/work-out-music-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866900"/>
            <a:ext cx="219075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1400" y="5463532"/>
            <a:ext cx="4267200" cy="338554"/>
          </a:xfrm>
          <a:prstGeom prst="rect">
            <a:avLst/>
          </a:prstGeom>
          <a:noFill/>
        </p:spPr>
        <p:txBody>
          <a:bodyPr wrap="square" rtlCol="0">
            <a:spAutoFit/>
          </a:bodyPr>
          <a:lstStyle/>
          <a:p>
            <a:r>
              <a:rPr lang="en-US" sz="800" dirty="0"/>
              <a:t>http://fitness.mercola.com/sites/fitness/archive/2010/09/09/does-music-make-you-exercise-harder.aspx</a:t>
            </a:r>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Information about use of podcasts was not readily available in the classroom management system so information was collected by student survey; in general, about 19% of students listen to podcasts in a given class.</a:t>
            </a:r>
            <a:endParaRPr lang="en-US" altLang="en-US" dirty="0"/>
          </a:p>
        </p:txBody>
      </p:sp>
      <p:pic>
        <p:nvPicPr>
          <p:cNvPr id="11266" name="Picture 2" descr="http://www.rezxmag.com/wp-content/uploads/2014/11/6a01310f476968970c013487dba8c0970c-80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6600"/>
            <a:ext cx="3238500"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5804356"/>
            <a:ext cx="2514600" cy="215444"/>
          </a:xfrm>
          <a:prstGeom prst="rect">
            <a:avLst/>
          </a:prstGeom>
          <a:noFill/>
        </p:spPr>
        <p:txBody>
          <a:bodyPr wrap="square" rtlCol="0">
            <a:spAutoFit/>
          </a:bodyPr>
          <a:lstStyle/>
          <a:p>
            <a:r>
              <a:rPr lang="en-US" sz="800" dirty="0"/>
              <a:t>http://www.rezxmag.com/surveyresults/</a:t>
            </a:r>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Facebook, Twitter, Instagram and other social media outlets have been described as possible educational tools.</a:t>
            </a:r>
            <a:endParaRPr lang="en-US" altLang="en-US" dirty="0"/>
          </a:p>
        </p:txBody>
      </p:sp>
      <p:pic>
        <p:nvPicPr>
          <p:cNvPr id="12290" name="Picture 2" descr="http://www.graphicsfuel.com/wp-content/uploads/2013/03/20-social-media-ic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2209800"/>
            <a:ext cx="5715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Facebook has over 1 billion members across the world, with 75% of people born after 1980 having a Facebook profile and with half of its users accessing it at least once daily.</a:t>
            </a:r>
            <a:endParaRPr lang="en-US" altLang="en-US" dirty="0"/>
          </a:p>
        </p:txBody>
      </p:sp>
      <p:pic>
        <p:nvPicPr>
          <p:cNvPr id="13314" name="Picture 2" descr="http://static1.squarespace.com/static/53dc4794e4b0397c480f3887/53dd7d6fe4b0e03ffbae110e/53f5351ae4b0a1e4bd3a01e6/1411475793538/?format=1500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923"/>
          <a:stretch/>
        </p:blipFill>
        <p:spPr bwMode="auto">
          <a:xfrm>
            <a:off x="1981200" y="2971800"/>
            <a:ext cx="4495800" cy="210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First-year veterinary students enrolled in a clinical communications course were given the opportunity to participate in an education Facebook group as an optional learning activity.</a:t>
            </a:r>
            <a:endParaRPr lang="en-US" altLang="en-US" dirty="0"/>
          </a:p>
        </p:txBody>
      </p:sp>
      <p:pic>
        <p:nvPicPr>
          <p:cNvPr id="14338" name="Picture 2" descr="http://2.bp.blogspot.com/-x_okKywtA7U/VMPm356hd0I/AAAAAAAALOA/678WgRhfWaM/s1600/facebook-gro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124200"/>
            <a:ext cx="3000375" cy="2121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5245311"/>
            <a:ext cx="3276600" cy="338554"/>
          </a:xfrm>
          <a:prstGeom prst="rect">
            <a:avLst/>
          </a:prstGeom>
          <a:noFill/>
        </p:spPr>
        <p:txBody>
          <a:bodyPr wrap="square" rtlCol="0">
            <a:spAutoFit/>
          </a:bodyPr>
          <a:lstStyle/>
          <a:p>
            <a:r>
              <a:rPr lang="en-US" sz="800" dirty="0"/>
              <a:t>http://www.howtomakez.com/2015/01/post-in-multiple-facebook-groups.html</a:t>
            </a:r>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The instructor made 14 Facebook posts over one month, tracked student responses, and surveyed all students in the course at the end of the semester.</a:t>
            </a:r>
          </a:p>
          <a:p>
            <a:pPr marL="0" indent="0">
              <a:buNone/>
            </a:pPr>
            <a:endParaRPr lang="en-US" altLang="en-US" dirty="0"/>
          </a:p>
          <a:p>
            <a:pPr>
              <a:buFontTx/>
              <a:buChar char="-"/>
            </a:pPr>
            <a:r>
              <a:rPr lang="en-US" altLang="en-US" sz="2400" dirty="0" smtClean="0"/>
              <a:t>“What are your favorite non-verbal communications in movies, and why?”</a:t>
            </a:r>
          </a:p>
          <a:p>
            <a:pPr>
              <a:buFontTx/>
              <a:buChar char="-"/>
            </a:pPr>
            <a:r>
              <a:rPr lang="en-US" altLang="en-US" sz="2400" dirty="0" smtClean="0"/>
              <a:t>“Here’s </a:t>
            </a:r>
            <a:r>
              <a:rPr lang="en-US" altLang="en-US" sz="2400" dirty="0" smtClean="0"/>
              <a:t>the URL for a video about handling upset clients that say unexpected things. What do you think about their recommendations? – </a:t>
            </a:r>
            <a:r>
              <a:rPr lang="en-US" altLang="en-US" sz="2400" dirty="0" smtClean="0">
                <a:hlinkClick r:id="rId2"/>
              </a:rPr>
              <a:t>http://www.youtube.com/watch_v=g5RknemM8Hw</a:t>
            </a:r>
            <a:r>
              <a:rPr lang="en-US" altLang="en-US" sz="2400" dirty="0" smtClean="0"/>
              <a:t>” </a:t>
            </a:r>
            <a:endParaRPr lang="en-US" altLang="en-US" sz="2400" dirty="0"/>
          </a:p>
        </p:txBody>
      </p:sp>
    </p:spTree>
    <p:extLst>
      <p:ext uri="{BB962C8B-B14F-4D97-AF65-F5344CB8AC3E}">
        <p14:creationId xmlns:p14="http://schemas.microsoft.com/office/powerpoint/2010/main" val="44270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Of the 99 students enrolled in the course, 51 asked to join the Facebook group; 64% of those students completed the final survey and 92% of students from the non-Facebook group completed the survey.</a:t>
            </a:r>
          </a:p>
          <a:p>
            <a:pPr marL="0" indent="0">
              <a:buNone/>
            </a:pPr>
            <a:endParaRPr lang="en-US" altLang="en-US" dirty="0"/>
          </a:p>
          <a:p>
            <a:pPr marL="0" indent="0">
              <a:buNone/>
            </a:pPr>
            <a:endParaRPr lang="en-US" altLang="en-US" sz="1800" dirty="0" smtClean="0"/>
          </a:p>
          <a:p>
            <a:pPr marL="0" indent="0">
              <a:buNone/>
            </a:pPr>
            <a:endParaRPr lang="en-US" altLang="en-US" sz="1800" dirty="0"/>
          </a:p>
          <a:p>
            <a:pPr marL="0" indent="0">
              <a:buNone/>
            </a:pPr>
            <a:endParaRPr lang="en-US" altLang="en-US" sz="1800" dirty="0" smtClean="0"/>
          </a:p>
          <a:p>
            <a:pPr marL="0" indent="0">
              <a:buNone/>
            </a:pPr>
            <a:r>
              <a:rPr lang="en-US" altLang="en-US" sz="1800" dirty="0" smtClean="0"/>
              <a:t>Root Kustritz MV. Use of Facebook as a teaching tool in a veterinary communications course. J Vet Med Educ 2013;40:327.</a:t>
            </a:r>
            <a:endParaRPr lang="en-US" altLang="en-US" sz="1800" dirty="0"/>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Students in the Facebook group were more likely then their classmates to consciously practice communication skills outside of the academic setting.</a:t>
            </a:r>
            <a:endParaRPr lang="en-US" altLang="en-US" dirty="0"/>
          </a:p>
        </p:txBody>
      </p:sp>
      <p:graphicFrame>
        <p:nvGraphicFramePr>
          <p:cNvPr id="2" name="Chart 1"/>
          <p:cNvGraphicFramePr/>
          <p:nvPr>
            <p:extLst>
              <p:ext uri="{D42A27DB-BD31-4B8C-83A1-F6EECF244321}">
                <p14:modId xmlns:p14="http://schemas.microsoft.com/office/powerpoint/2010/main" val="1489219548"/>
              </p:ext>
            </p:extLst>
          </p:nvPr>
        </p:nvGraphicFramePr>
        <p:xfrm>
          <a:off x="1600200" y="2667000"/>
          <a:ext cx="5029200" cy="279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38200" y="5715000"/>
            <a:ext cx="6553200" cy="523220"/>
          </a:xfrm>
          <a:prstGeom prst="rect">
            <a:avLst/>
          </a:prstGeom>
          <a:noFill/>
        </p:spPr>
        <p:txBody>
          <a:bodyPr wrap="square" rtlCol="0">
            <a:spAutoFit/>
          </a:bodyPr>
          <a:lstStyle/>
          <a:p>
            <a:r>
              <a:rPr lang="en-US" sz="1400" dirty="0" smtClean="0"/>
              <a:t>“I consciously practiced communication skills we had talked about in class in other venues (home, work, etc.). 1 = strongly disagree to 5 = strongly agree</a:t>
            </a:r>
            <a:endParaRPr lang="en-US" sz="1400" dirty="0"/>
          </a:p>
        </p:txBody>
      </p:sp>
    </p:spTree>
    <p:extLst>
      <p:ext uri="{BB962C8B-B14F-4D97-AF65-F5344CB8AC3E}">
        <p14:creationId xmlns:p14="http://schemas.microsoft.com/office/powerpoint/2010/main" val="509545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Students in the Facebook group were infinitely more likely to read posts than to respond to posts, citing desire to remain anonymous, unwillingness to look foolish, reading posts at a time not conducive to response, seeing their thoughts reflected in other posts, and lack of time as rationale.</a:t>
            </a:r>
            <a:endParaRPr lang="en-US" altLang="en-US" sz="2400" dirty="0" smtClean="0"/>
          </a:p>
          <a:p>
            <a:pPr marL="0" indent="0">
              <a:buNone/>
            </a:pPr>
            <a:endParaRPr lang="en-US" altLang="en-US" sz="2400" dirty="0" smtClean="0"/>
          </a:p>
          <a:p>
            <a:pPr marL="0" indent="0">
              <a:buNone/>
            </a:pPr>
            <a:r>
              <a:rPr lang="en-US" altLang="en-US" sz="2400" dirty="0" smtClean="0"/>
              <a:t>- Read at least half of the postings = 72.7%</a:t>
            </a:r>
          </a:p>
          <a:p>
            <a:pPr marL="0" indent="0">
              <a:buNone/>
            </a:pPr>
            <a:r>
              <a:rPr lang="en-US" altLang="en-US" sz="2400" dirty="0" smtClean="0"/>
              <a:t>- Responded to none of the postings = 63.6%</a:t>
            </a:r>
            <a:endParaRPr lang="en-US" altLang="en-US" dirty="0"/>
          </a:p>
        </p:txBody>
      </p:sp>
    </p:spTree>
    <p:extLst>
      <p:ext uri="{BB962C8B-B14F-4D97-AF65-F5344CB8AC3E}">
        <p14:creationId xmlns:p14="http://schemas.microsoft.com/office/powerpoint/2010/main" val="442704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Instructional design includes determination of appropriate teaching methodologies.</a:t>
            </a:r>
          </a:p>
        </p:txBody>
      </p:sp>
      <p:sp>
        <p:nvSpPr>
          <p:cNvPr id="2" name="TextBox 1"/>
          <p:cNvSpPr txBox="1"/>
          <p:nvPr/>
        </p:nvSpPr>
        <p:spPr>
          <a:xfrm>
            <a:off x="2362200" y="5759678"/>
            <a:ext cx="4608743" cy="215444"/>
          </a:xfrm>
          <a:prstGeom prst="rect">
            <a:avLst/>
          </a:prstGeom>
          <a:noFill/>
        </p:spPr>
        <p:txBody>
          <a:bodyPr wrap="square" rtlCol="0">
            <a:spAutoFit/>
          </a:bodyPr>
          <a:lstStyle/>
          <a:p>
            <a:r>
              <a:rPr lang="en-US" sz="800" dirty="0"/>
              <a:t>http://www.slideshare.net/BillJerome/integrating-user-experience-and-instructional-design/</a:t>
            </a:r>
          </a:p>
        </p:txBody>
      </p:sp>
      <p:pic>
        <p:nvPicPr>
          <p:cNvPr id="1030" name="Picture 6" descr="http://image.slidesharecdn.com/integratinguserexperienceandinstructionaldesign-111101074715-phpapp02/95/integrating-user-experience-and-instructional-design-6-728.jpg?cb=1320151687"/>
          <p:cNvPicPr>
            <a:picLocks noChangeAspect="1" noChangeArrowheads="1"/>
          </p:cNvPicPr>
          <p:nvPr/>
        </p:nvPicPr>
        <p:blipFill rotWithShape="1">
          <a:blip r:embed="rId2">
            <a:extLst>
              <a:ext uri="{28A0092B-C50C-407E-A947-70E740481C1C}">
                <a14:useLocalDpi xmlns:a14="http://schemas.microsoft.com/office/drawing/2010/main" val="0"/>
              </a:ext>
            </a:extLst>
          </a:blip>
          <a:srcRect t="15690" r="41601" b="10841"/>
          <a:stretch/>
        </p:blipFill>
        <p:spPr bwMode="auto">
          <a:xfrm>
            <a:off x="2362200" y="1752600"/>
            <a:ext cx="4049486" cy="382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Metrics available on Facebook did not make clear the amount of time students spent accessing the posted materials; student survey was necessary to help the instructor learn the extent of use and value to the students.</a:t>
            </a:r>
            <a:endParaRPr lang="en-US" altLang="en-US" dirty="0"/>
          </a:p>
        </p:txBody>
      </p:sp>
      <p:pic>
        <p:nvPicPr>
          <p:cNvPr id="3" name="Picture 2" descr="http://www.rezxmag.com/wp-content/uploads/2014/11/6a01310f476968970c013487dba8c0970c-80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6600"/>
            <a:ext cx="323850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718631"/>
            <a:ext cx="2514600" cy="215444"/>
          </a:xfrm>
          <a:prstGeom prst="rect">
            <a:avLst/>
          </a:prstGeom>
          <a:noFill/>
        </p:spPr>
        <p:txBody>
          <a:bodyPr wrap="square" rtlCol="0">
            <a:spAutoFit/>
          </a:bodyPr>
          <a:lstStyle/>
          <a:p>
            <a:r>
              <a:rPr lang="en-US" sz="800" dirty="0"/>
              <a:t>http://www.rezxmag.com/surveyresults/</a:t>
            </a:r>
          </a:p>
        </p:txBody>
      </p:sp>
    </p:spTree>
    <p:extLst>
      <p:ext uri="{BB962C8B-B14F-4D97-AF65-F5344CB8AC3E}">
        <p14:creationId xmlns:p14="http://schemas.microsoft.com/office/powerpoint/2010/main" val="509545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Discussion forums are commonly used in on-line coursework to promote student articulation of their understanding, and peer teaching.</a:t>
            </a:r>
            <a:endParaRPr lang="en-US" alt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286000"/>
            <a:ext cx="480060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First-year veterinary students in one class were encouraged to discuss and then individually submitted ethics cases, while students in the next year’s class were required to use a specific website for submission and critique of each other’s assignments.</a:t>
            </a:r>
            <a:endParaRPr lang="en-US" altLang="en-US" dirty="0"/>
          </a:p>
        </p:txBody>
      </p:sp>
      <p:pic>
        <p:nvPicPr>
          <p:cNvPr id="16386" name="Picture 2" descr="http://odysseys2sense.com/V10.0/assets/logo_big_f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71" y="4114800"/>
            <a:ext cx="4572000" cy="12624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486400"/>
            <a:ext cx="5638800" cy="923330"/>
          </a:xfrm>
          <a:prstGeom prst="rect">
            <a:avLst/>
          </a:prstGeom>
          <a:noFill/>
        </p:spPr>
        <p:txBody>
          <a:bodyPr wrap="square" rtlCol="0">
            <a:spAutoFit/>
          </a:bodyPr>
          <a:lstStyle/>
          <a:p>
            <a:r>
              <a:rPr lang="en-US" sz="1800" dirty="0" smtClean="0"/>
              <a:t>Root Kustritz MV, Copes L. Use of a civil discourse web site for ethics training. J Vet Med Educ 2013;40:45.</a:t>
            </a:r>
            <a:endParaRPr lang="en-US" sz="1800" dirty="0"/>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Students significantly preferred not being required to discuss and critique each other’s work but students that did that work were better able to demonstrate achievement of specific learning objectives in the course. </a:t>
            </a:r>
            <a:endParaRPr lang="en-US" altLang="en-US" dirty="0"/>
          </a:p>
        </p:txBody>
      </p:sp>
      <p:graphicFrame>
        <p:nvGraphicFramePr>
          <p:cNvPr id="2" name="Chart 1"/>
          <p:cNvGraphicFramePr/>
          <p:nvPr>
            <p:extLst>
              <p:ext uri="{D42A27DB-BD31-4B8C-83A1-F6EECF244321}">
                <p14:modId xmlns:p14="http://schemas.microsoft.com/office/powerpoint/2010/main" val="464908163"/>
              </p:ext>
            </p:extLst>
          </p:nvPr>
        </p:nvGraphicFramePr>
        <p:xfrm>
          <a:off x="2286000" y="2971800"/>
          <a:ext cx="55626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019800" y="5063383"/>
            <a:ext cx="2667000" cy="338554"/>
          </a:xfrm>
          <a:prstGeom prst="rect">
            <a:avLst/>
          </a:prstGeom>
          <a:noFill/>
        </p:spPr>
        <p:txBody>
          <a:bodyPr wrap="square" rtlCol="0">
            <a:spAutoFit/>
          </a:bodyPr>
          <a:lstStyle/>
          <a:p>
            <a:r>
              <a:rPr lang="en-US" sz="800" dirty="0" smtClean="0"/>
              <a:t>* = percentage agreeing or strongly agreeing – “I enjoyed completing the ethics cases”</a:t>
            </a:r>
          </a:p>
        </p:txBody>
      </p:sp>
      <p:sp>
        <p:nvSpPr>
          <p:cNvPr id="4" name="TextBox 3"/>
          <p:cNvSpPr txBox="1"/>
          <p:nvPr/>
        </p:nvSpPr>
        <p:spPr>
          <a:xfrm>
            <a:off x="6019800" y="5401937"/>
            <a:ext cx="2296886" cy="338554"/>
          </a:xfrm>
          <a:prstGeom prst="rect">
            <a:avLst/>
          </a:prstGeom>
          <a:noFill/>
        </p:spPr>
        <p:txBody>
          <a:bodyPr wrap="square" rtlCol="0">
            <a:spAutoFit/>
          </a:bodyPr>
          <a:lstStyle/>
          <a:p>
            <a:r>
              <a:rPr lang="en-US" sz="800" dirty="0" smtClean="0"/>
              <a:t>** = percentage correctly completing assessment</a:t>
            </a:r>
            <a:endParaRPr lang="en-US" sz="800" dirty="0"/>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A large, mixed group of participants including veterinarians, veterinary students, and lay people took a massive open on-line course about canine reproduction (MOOC).</a:t>
            </a:r>
            <a:endParaRPr lang="en-US" altLang="en-US" dirty="0"/>
          </a:p>
        </p:txBody>
      </p:sp>
      <p:pic>
        <p:nvPicPr>
          <p:cNvPr id="18434" name="Picture 2" descr="https://d15cw65ipctsrr.cloudfront.net/42/daf830352b11e4983ad3612bf5dfa7/Theri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124200"/>
            <a:ext cx="4381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Participants were not required to participate in discussion forums, which were intended to reinforce their learning. </a:t>
            </a:r>
          </a:p>
          <a:p>
            <a:pPr marL="0" indent="0">
              <a:buNone/>
            </a:pPr>
            <a:endParaRPr lang="en-US" altLang="en-US" dirty="0"/>
          </a:p>
          <a:p>
            <a:pPr marL="0" indent="0">
              <a:buNone/>
            </a:pPr>
            <a:endParaRPr lang="en-US" altLang="en-US" dirty="0" smtClean="0"/>
          </a:p>
          <a:p>
            <a:pPr marL="0" indent="0">
              <a:buNone/>
            </a:pPr>
            <a:endParaRPr lang="en-US" altLang="en-US" dirty="0"/>
          </a:p>
          <a:p>
            <a:pPr marL="0" indent="0">
              <a:buNone/>
            </a:pPr>
            <a:endParaRPr lang="en-US" altLang="en-US" dirty="0" smtClean="0"/>
          </a:p>
          <a:p>
            <a:pPr marL="0" indent="0">
              <a:buNone/>
            </a:pPr>
            <a:r>
              <a:rPr lang="en-US" altLang="en-US" sz="1800" dirty="0" smtClean="0"/>
              <a:t>Root Kustritz MV. Canine theriogenology for dog enthusiasts: Teaching methodology and outcomes in a massive open online course (MOOC). J Vet Med Educ 2014;41:9.</a:t>
            </a:r>
            <a:endParaRPr lang="en-US" altLang="en-US" sz="1800" dirty="0"/>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Again, participants were infinitely more likely to view posts than to make posts themselves, either as unique posts or responses.</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204063318"/>
              </p:ext>
            </p:extLst>
          </p:nvPr>
        </p:nvGraphicFramePr>
        <p:xfrm>
          <a:off x="1524000" y="2514600"/>
          <a:ext cx="6096000" cy="25958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WEEK</a:t>
                      </a:r>
                      <a:endParaRPr lang="en-US" dirty="0"/>
                    </a:p>
                  </a:txBody>
                  <a:tcPr/>
                </a:tc>
                <a:tc>
                  <a:txBody>
                    <a:bodyPr/>
                    <a:lstStyle/>
                    <a:p>
                      <a:pPr algn="ctr"/>
                      <a:r>
                        <a:rPr lang="en-US" dirty="0" smtClean="0"/>
                        <a:t>NO.</a:t>
                      </a:r>
                      <a:r>
                        <a:rPr lang="en-US" baseline="0" dirty="0" smtClean="0"/>
                        <a:t> POSTS</a:t>
                      </a:r>
                      <a:endParaRPr lang="en-US" dirty="0"/>
                    </a:p>
                  </a:txBody>
                  <a:tcPr/>
                </a:tc>
                <a:tc>
                  <a:txBody>
                    <a:bodyPr/>
                    <a:lstStyle/>
                    <a:p>
                      <a:pPr algn="ctr"/>
                      <a:r>
                        <a:rPr lang="en-US" dirty="0" smtClean="0"/>
                        <a:t>NO. VIEWS</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1,403</a:t>
                      </a:r>
                      <a:endParaRPr lang="en-US" dirty="0"/>
                    </a:p>
                  </a:txBody>
                  <a:tcPr/>
                </a:tc>
                <a:tc>
                  <a:txBody>
                    <a:bodyPr/>
                    <a:lstStyle/>
                    <a:p>
                      <a:pPr algn="ctr"/>
                      <a:r>
                        <a:rPr lang="en-US" dirty="0" smtClean="0"/>
                        <a:t>18,225</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938</a:t>
                      </a:r>
                      <a:endParaRPr lang="en-US" dirty="0"/>
                    </a:p>
                  </a:txBody>
                  <a:tcPr/>
                </a:tc>
                <a:tc>
                  <a:txBody>
                    <a:bodyPr/>
                    <a:lstStyle/>
                    <a:p>
                      <a:pPr algn="ctr"/>
                      <a:r>
                        <a:rPr lang="en-US" dirty="0" smtClean="0"/>
                        <a:t>9,517</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468</a:t>
                      </a:r>
                      <a:endParaRPr lang="en-US" dirty="0"/>
                    </a:p>
                  </a:txBody>
                  <a:tcPr/>
                </a:tc>
                <a:tc>
                  <a:txBody>
                    <a:bodyPr/>
                    <a:lstStyle/>
                    <a:p>
                      <a:pPr algn="ctr"/>
                      <a:r>
                        <a:rPr lang="en-US" dirty="0" smtClean="0"/>
                        <a:t>6,547</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442</a:t>
                      </a:r>
                      <a:endParaRPr lang="en-US" dirty="0"/>
                    </a:p>
                  </a:txBody>
                  <a:tcPr/>
                </a:tc>
                <a:tc>
                  <a:txBody>
                    <a:bodyPr/>
                    <a:lstStyle/>
                    <a:p>
                      <a:pPr algn="ctr"/>
                      <a:r>
                        <a:rPr lang="en-US" dirty="0" smtClean="0"/>
                        <a:t>5,073</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244</a:t>
                      </a:r>
                      <a:endParaRPr lang="en-US" dirty="0"/>
                    </a:p>
                  </a:txBody>
                  <a:tcPr/>
                </a:tc>
                <a:tc>
                  <a:txBody>
                    <a:bodyPr/>
                    <a:lstStyle/>
                    <a:p>
                      <a:pPr algn="ctr"/>
                      <a:r>
                        <a:rPr lang="en-US" dirty="0" smtClean="0"/>
                        <a:t>3,526</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833</a:t>
                      </a:r>
                      <a:endParaRPr lang="en-US" dirty="0"/>
                    </a:p>
                  </a:txBody>
                  <a:tcPr/>
                </a:tc>
                <a:tc>
                  <a:txBody>
                    <a:bodyPr/>
                    <a:lstStyle/>
                    <a:p>
                      <a:pPr algn="ctr"/>
                      <a:r>
                        <a:rPr lang="en-US" dirty="0" smtClean="0"/>
                        <a:t>7,442</a:t>
                      </a:r>
                      <a:endParaRPr lang="en-US" dirty="0"/>
                    </a:p>
                  </a:txBody>
                  <a:tcPr/>
                </a:tc>
              </a:tr>
            </a:tbl>
          </a:graphicData>
        </a:graphic>
      </p:graphicFrame>
    </p:spTree>
    <p:extLst>
      <p:ext uri="{BB962C8B-B14F-4D97-AF65-F5344CB8AC3E}">
        <p14:creationId xmlns:p14="http://schemas.microsoft.com/office/powerpoint/2010/main" val="675417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It is not clear to me, as an instructor, how to determine the value of reading posts and not responding for a given student.</a:t>
            </a:r>
            <a:endParaRPr lang="en-US" altLang="en-US" dirty="0"/>
          </a:p>
        </p:txBody>
      </p:sp>
      <p:sp>
        <p:nvSpPr>
          <p:cNvPr id="2" name="TextBox 1"/>
          <p:cNvSpPr txBox="1"/>
          <p:nvPr/>
        </p:nvSpPr>
        <p:spPr>
          <a:xfrm>
            <a:off x="4016828" y="5116286"/>
            <a:ext cx="4288972" cy="215444"/>
          </a:xfrm>
          <a:prstGeom prst="rect">
            <a:avLst/>
          </a:prstGeom>
          <a:noFill/>
        </p:spPr>
        <p:txBody>
          <a:bodyPr wrap="square" rtlCol="0">
            <a:spAutoFit/>
          </a:bodyPr>
          <a:lstStyle/>
          <a:p>
            <a:r>
              <a:rPr lang="en-US" sz="800" dirty="0"/>
              <a:t>http://act.mtv.com/posts/4-college-board-approved-tips-for-the-college-app-essay/</a:t>
            </a:r>
          </a:p>
        </p:txBody>
      </p:sp>
      <p:pic>
        <p:nvPicPr>
          <p:cNvPr id="20482" name="Picture 2" descr="http://act.mtv.com/files/2010/12/GET-SCHOOLED-girl-writing-thinking-e12947760331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71486"/>
            <a:ext cx="42672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417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Research evaluating efficacy of MOOCs defines several types of learners, including completers, auditors, and samplers.  </a:t>
            </a:r>
            <a:endParaRPr lang="en-US" altLang="en-US" dirty="0"/>
          </a:p>
        </p:txBody>
      </p:sp>
      <p:pic>
        <p:nvPicPr>
          <p:cNvPr id="21506" name="Picture 2" descr="http://kmbeing.files.wordpress.com/2013/01/cornucop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09800"/>
            <a:ext cx="4381499"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715000"/>
            <a:ext cx="4038600" cy="215444"/>
          </a:xfrm>
          <a:prstGeom prst="rect">
            <a:avLst/>
          </a:prstGeom>
          <a:noFill/>
        </p:spPr>
        <p:txBody>
          <a:bodyPr wrap="square" rtlCol="0">
            <a:spAutoFit/>
          </a:bodyPr>
          <a:lstStyle/>
          <a:p>
            <a:r>
              <a:rPr lang="en-US" sz="800" dirty="0"/>
              <a:t>http://revgalblogpals.org/2013/10/07/a-cornucopia-of-new-members/</a:t>
            </a:r>
          </a:p>
        </p:txBody>
      </p:sp>
    </p:spTree>
    <p:extLst>
      <p:ext uri="{BB962C8B-B14F-4D97-AF65-F5344CB8AC3E}">
        <p14:creationId xmlns:p14="http://schemas.microsoft.com/office/powerpoint/2010/main" val="675417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04800" y="381000"/>
            <a:ext cx="8686800" cy="4419600"/>
          </a:xfrm>
        </p:spPr>
        <p:txBody>
          <a:bodyPr/>
          <a:lstStyle/>
          <a:p>
            <a:pPr marL="0" indent="0">
              <a:buNone/>
            </a:pPr>
            <a:r>
              <a:rPr lang="en-US" altLang="en-US" dirty="0" smtClean="0"/>
              <a:t>How can instructors best determine the value of auditing or sampling, or is such determination necessary in all cases?</a:t>
            </a:r>
            <a:endParaRPr lang="en-US" altLang="en-US" dirty="0"/>
          </a:p>
        </p:txBody>
      </p:sp>
      <p:pic>
        <p:nvPicPr>
          <p:cNvPr id="22530" name="Picture 2" descr="http://www.nataliewitcher.com/wp-content/uploads/2012/11/Red-Ap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8956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200" y="4593771"/>
            <a:ext cx="2057400" cy="215444"/>
          </a:xfrm>
          <a:prstGeom prst="rect">
            <a:avLst/>
          </a:prstGeom>
          <a:noFill/>
        </p:spPr>
        <p:txBody>
          <a:bodyPr wrap="square" rtlCol="0">
            <a:spAutoFit/>
          </a:bodyPr>
          <a:lstStyle/>
          <a:p>
            <a:r>
              <a:rPr lang="en-US" sz="800" dirty="0"/>
              <a:t>http://www.nataliewitcher.com/?p=1783</a:t>
            </a:r>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This includes determining how best to present the content, how to get students to work with the content appropriately, and how to assess their understanding or skills. </a:t>
            </a:r>
            <a:endParaRPr lang="en-US" altLang="en-US" dirty="0"/>
          </a:p>
        </p:txBody>
      </p:sp>
      <p:pic>
        <p:nvPicPr>
          <p:cNvPr id="2050" name="Picture 2" descr="http://collegeof2020.com/wp-content/uploads/2013/08/academicdist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2514600"/>
            <a:ext cx="2416727" cy="16105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7829" y="4150553"/>
            <a:ext cx="2135187" cy="215444"/>
          </a:xfrm>
          <a:prstGeom prst="rect">
            <a:avLst/>
          </a:prstGeom>
          <a:noFill/>
        </p:spPr>
        <p:txBody>
          <a:bodyPr wrap="square" rtlCol="0">
            <a:spAutoFit/>
          </a:bodyPr>
          <a:lstStyle/>
          <a:p>
            <a:r>
              <a:rPr lang="en-US" sz="800" dirty="0"/>
              <a:t>http://collegeof2020.com/</a:t>
            </a:r>
          </a:p>
        </p:txBody>
      </p:sp>
      <p:pic>
        <p:nvPicPr>
          <p:cNvPr id="2052" name="Picture 4" descr="https://oupeltglobal.files.wordpress.com/2013/06/college-student-using-computer.jpg?w=400&amp;h=2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258275"/>
            <a:ext cx="2193169" cy="14639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8800" y="5759766"/>
            <a:ext cx="2819400" cy="338554"/>
          </a:xfrm>
          <a:prstGeom prst="rect">
            <a:avLst/>
          </a:prstGeom>
          <a:noFill/>
        </p:spPr>
        <p:txBody>
          <a:bodyPr wrap="square" rtlCol="0">
            <a:spAutoFit/>
          </a:bodyPr>
          <a:lstStyle/>
          <a:p>
            <a:r>
              <a:rPr lang="en-US" sz="800" dirty="0"/>
              <a:t>http://oupeltglobalblog.com/2015/01/29/getting-english-language-students-to-practice-outside-of-class/</a:t>
            </a:r>
          </a:p>
        </p:txBody>
      </p:sp>
      <p:pic>
        <p:nvPicPr>
          <p:cNvPr id="2054" name="Picture 6" descr="http://www.vt.edu/spotlight/achievement/2011-10-10-vetschool/M_dog-ex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613190"/>
            <a:ext cx="2102530" cy="13988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5044673"/>
            <a:ext cx="2102530" cy="338554"/>
          </a:xfrm>
          <a:prstGeom prst="rect">
            <a:avLst/>
          </a:prstGeom>
          <a:noFill/>
        </p:spPr>
        <p:txBody>
          <a:bodyPr wrap="square" rtlCol="0">
            <a:spAutoFit/>
          </a:bodyPr>
          <a:lstStyle/>
          <a:p>
            <a:r>
              <a:rPr lang="en-US" sz="800" dirty="0"/>
              <a:t>http://www.vt.edu/spotlight/achievement/2011-10-10-vetschool/licensing-exam.html</a:t>
            </a:r>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04800" y="381000"/>
            <a:ext cx="8686800" cy="4419600"/>
          </a:xfrm>
        </p:spPr>
        <p:txBody>
          <a:bodyPr/>
          <a:lstStyle/>
          <a:p>
            <a:pPr marL="0" indent="0">
              <a:buNone/>
            </a:pPr>
            <a:r>
              <a:rPr lang="en-US" altLang="en-US" dirty="0" smtClean="0"/>
              <a:t>Advanced students studying for theriogenology boards showed the same type of auditing behavior and again cited unwillingness to appear foolish and lack of time as rationale.</a:t>
            </a:r>
            <a:endParaRPr lang="en-US" altLang="en-US" dirty="0"/>
          </a:p>
        </p:txBody>
      </p:sp>
      <p:pic>
        <p:nvPicPr>
          <p:cNvPr id="23554" name="Picture 2" descr="http://www.therio.org/resource/resmgr/act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19400"/>
            <a:ext cx="3133725" cy="272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580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Practice: By the end of this course, students will be able to argue their point of view about a contentious issue in veterinary medicine, citing the primary literature. </a:t>
            </a:r>
          </a:p>
          <a:p>
            <a:pPr marL="0" indent="0">
              <a:buNone/>
            </a:pPr>
            <a:r>
              <a:rPr lang="en-US" altLang="en-US" dirty="0" smtClean="0"/>
              <a:t>- What is the best teaching methodology and how will you determine if students are using it as you expect?</a:t>
            </a:r>
            <a:endParaRPr lang="en-US" altLang="en-US" dirty="0"/>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Practice: By the end of this course, students will be able to </a:t>
            </a:r>
            <a:r>
              <a:rPr lang="en-US" dirty="0" smtClean="0">
                <a:solidFill>
                  <a:schemeClr val="tx1"/>
                </a:solidFill>
                <a:latin typeface="+mn-lt"/>
                <a:ea typeface="+mn-ea"/>
                <a:cs typeface="+mn-cs"/>
              </a:rPr>
              <a:t>demonstrate </a:t>
            </a:r>
            <a:r>
              <a:rPr lang="en-US" dirty="0">
                <a:solidFill>
                  <a:schemeClr val="tx1"/>
                </a:solidFill>
                <a:latin typeface="+mn-lt"/>
                <a:ea typeface="+mn-ea"/>
                <a:cs typeface="+mn-cs"/>
              </a:rPr>
              <a:t>basic communication skills including open-ended questioning, expression of empathy, building rapport with clients, and recognizing non-verbal signals.</a:t>
            </a:r>
          </a:p>
          <a:p>
            <a:pPr marL="0" indent="0">
              <a:buNone/>
            </a:pPr>
            <a:r>
              <a:rPr lang="en-US" altLang="en-US" dirty="0" smtClean="0"/>
              <a:t>- What is the best teaching methodology and how will you determine if students are using it as expected?</a:t>
            </a:r>
            <a:endParaRPr lang="en-US" altLang="en-US" dirty="0"/>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Practice: By the end of this course, students will be able to </a:t>
            </a:r>
            <a:r>
              <a:rPr lang="en-US" dirty="0" smtClean="0">
                <a:solidFill>
                  <a:schemeClr val="tx1"/>
                </a:solidFill>
                <a:latin typeface="+mn-lt"/>
                <a:ea typeface="+mn-ea"/>
                <a:cs typeface="+mn-cs"/>
              </a:rPr>
              <a:t>formulate </a:t>
            </a:r>
            <a:r>
              <a:rPr lang="en-US" dirty="0">
                <a:solidFill>
                  <a:schemeClr val="tx1"/>
                </a:solidFill>
                <a:latin typeface="+mn-lt"/>
                <a:ea typeface="+mn-ea"/>
                <a:cs typeface="+mn-cs"/>
              </a:rPr>
              <a:t>vaccine and parasite control protocols by </a:t>
            </a:r>
            <a:r>
              <a:rPr lang="en-US">
                <a:solidFill>
                  <a:schemeClr val="tx1"/>
                </a:solidFill>
                <a:latin typeface="+mn-lt"/>
                <a:ea typeface="+mn-ea"/>
                <a:cs typeface="+mn-cs"/>
              </a:rPr>
              <a:t>species </a:t>
            </a:r>
            <a:r>
              <a:rPr lang="en-US" smtClean="0">
                <a:solidFill>
                  <a:schemeClr val="tx1"/>
                </a:solidFill>
                <a:latin typeface="+mn-lt"/>
                <a:ea typeface="+mn-ea"/>
                <a:cs typeface="+mn-cs"/>
              </a:rPr>
              <a:t>including </a:t>
            </a:r>
            <a:r>
              <a:rPr lang="en-US" dirty="0">
                <a:solidFill>
                  <a:schemeClr val="tx1"/>
                </a:solidFill>
                <a:latin typeface="+mn-lt"/>
                <a:ea typeface="+mn-ea"/>
                <a:cs typeface="+mn-cs"/>
              </a:rPr>
              <a:t>cost to owner / producer</a:t>
            </a:r>
            <a:r>
              <a:rPr lang="en-US" dirty="0" smtClean="0">
                <a:solidFill>
                  <a:schemeClr val="tx1"/>
                </a:solidFill>
                <a:latin typeface="+mn-lt"/>
                <a:ea typeface="+mn-ea"/>
                <a:cs typeface="+mn-cs"/>
              </a:rPr>
              <a:t>.</a:t>
            </a:r>
          </a:p>
          <a:p>
            <a:pPr marL="0" indent="0">
              <a:buNone/>
            </a:pPr>
            <a:r>
              <a:rPr lang="en-US" dirty="0" smtClean="0"/>
              <a:t>- What is the best teaching methodology and how will you determine if students are using it as expected?</a:t>
            </a:r>
            <a:endParaRPr lang="en-US" dirty="0">
              <a:solidFill>
                <a:schemeClr val="tx1"/>
              </a:solidFill>
              <a:latin typeface="+mn-lt"/>
              <a:ea typeface="+mn-ea"/>
              <a:cs typeface="+mn-cs"/>
            </a:endParaRPr>
          </a:p>
          <a:p>
            <a:pPr marL="0" indent="0">
              <a:buNone/>
            </a:pPr>
            <a:endParaRPr lang="en-US" altLang="en-US" dirty="0"/>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Students at the veterinary school highly value face-to-face instruction; participants in on-line coursework highly value video content, reading, and quizzes. </a:t>
            </a:r>
            <a:endParaRPr lang="en-US" altLang="en-US" dirty="0"/>
          </a:p>
        </p:txBody>
      </p:sp>
      <p:pic>
        <p:nvPicPr>
          <p:cNvPr id="19458" name="Picture 2" descr="C:\Users\rootk001\Documents\manuscripts submitted\Completed\MOOC paper\original submission JVME\final submission\figure 2_ro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3200"/>
            <a:ext cx="5277818" cy="318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76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Take-home lessons for me:</a:t>
            </a:r>
          </a:p>
          <a:p>
            <a:pPr>
              <a:buFontTx/>
              <a:buChar char="-"/>
            </a:pPr>
            <a:r>
              <a:rPr lang="en-US" altLang="en-US" dirty="0" smtClean="0"/>
              <a:t>Students use video and use it in ways I hadn’t expected.</a:t>
            </a:r>
          </a:p>
          <a:p>
            <a:pPr>
              <a:buFontTx/>
              <a:buChar char="-"/>
            </a:pPr>
            <a:r>
              <a:rPr lang="en-US" altLang="en-US" dirty="0" smtClean="0"/>
              <a:t>Students listen to podcasts to learn or reinforce learning.</a:t>
            </a:r>
          </a:p>
          <a:p>
            <a:pPr>
              <a:buFontTx/>
              <a:buChar char="-"/>
            </a:pPr>
            <a:r>
              <a:rPr lang="en-US" altLang="en-US" dirty="0" smtClean="0"/>
              <a:t>Students learn from facilitated discussion but I may have to force them to participate by making it a course requirement.</a:t>
            </a:r>
            <a:endParaRPr lang="en-US" altLang="en-US" dirty="0"/>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In spring of 2014, I coordinated a new course in our curriculum, Preventive </a:t>
            </a:r>
            <a:r>
              <a:rPr lang="en-US" altLang="en-US" dirty="0"/>
              <a:t>Medicine, </a:t>
            </a:r>
            <a:r>
              <a:rPr lang="en-US" altLang="en-US" dirty="0" smtClean="0"/>
              <a:t>with </a:t>
            </a:r>
            <a:r>
              <a:rPr lang="en-US" altLang="en-US" dirty="0"/>
              <a:t>3 face-to-face components and 6 on-line modules with posted notes and on-line quizzes. </a:t>
            </a: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667000"/>
            <a:ext cx="4267200" cy="341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926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04800" y="381000"/>
            <a:ext cx="8686800" cy="4419600"/>
          </a:xfrm>
        </p:spPr>
        <p:txBody>
          <a:bodyPr/>
          <a:lstStyle/>
          <a:p>
            <a:pPr marL="0" indent="0">
              <a:buNone/>
            </a:pPr>
            <a:r>
              <a:rPr lang="en-US" altLang="en-US" dirty="0" smtClean="0"/>
              <a:t>In fall of 2014, I added study guides for the on-line modules to ensure students weren’t sampling too extensively.</a:t>
            </a:r>
            <a:endParaRPr lang="en-US" altLang="en-US"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057400"/>
            <a:ext cx="5029200"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58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04800" y="381000"/>
            <a:ext cx="8686800" cy="4419600"/>
          </a:xfrm>
        </p:spPr>
        <p:txBody>
          <a:bodyPr/>
          <a:lstStyle/>
          <a:p>
            <a:pPr marL="0" indent="0">
              <a:buNone/>
            </a:pPr>
            <a:r>
              <a:rPr lang="en-US" altLang="en-US" dirty="0" smtClean="0"/>
              <a:t>In spring of 2015, I added short video introductions, podcasts of all course notes, and for one section, a facilitated discussion of critiques of selected manuscripts from the primary literature.</a:t>
            </a:r>
            <a:endParaRPr lang="en-US" altLang="en-US"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743200"/>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580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04800" y="381000"/>
            <a:ext cx="8686800" cy="4419600"/>
          </a:xfrm>
        </p:spPr>
        <p:txBody>
          <a:bodyPr/>
          <a:lstStyle/>
          <a:p>
            <a:pPr marL="0" indent="0">
              <a:buNone/>
            </a:pPr>
            <a:r>
              <a:rPr lang="en-US" altLang="en-US" dirty="0" smtClean="0"/>
              <a:t>What should be my plan to assess what are the most valuable components of the course, as I look ahead to 2016?</a:t>
            </a:r>
            <a:endParaRPr lang="en-US" altLang="en-US" dirty="0"/>
          </a:p>
        </p:txBody>
      </p:sp>
    </p:spTree>
    <p:extLst>
      <p:ext uri="{BB962C8B-B14F-4D97-AF65-F5344CB8AC3E}">
        <p14:creationId xmlns:p14="http://schemas.microsoft.com/office/powerpoint/2010/main" val="265558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This also includes consideration of learning styles.</a:t>
            </a:r>
            <a:endParaRPr lang="en-US" altLang="en-US" dirty="0"/>
          </a:p>
        </p:txBody>
      </p:sp>
      <p:pic>
        <p:nvPicPr>
          <p:cNvPr id="3074" name="Picture 2" descr="http://3.bp.blogspot.com/_fj-Sz-knPOY/TU8GPKkBaOI/AAAAAAAAACs/mKqFOAcAgoc/s1600/cartoon_large_intr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4775198"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0" y="5436866"/>
            <a:ext cx="3810000" cy="215444"/>
          </a:xfrm>
          <a:prstGeom prst="rect">
            <a:avLst/>
          </a:prstGeom>
          <a:noFill/>
        </p:spPr>
        <p:txBody>
          <a:bodyPr wrap="square" rtlCol="0">
            <a:spAutoFit/>
          </a:bodyPr>
          <a:lstStyle/>
          <a:p>
            <a:r>
              <a:rPr lang="en-US" sz="800" dirty="0"/>
              <a:t>https://www.pinterest.com/erinnaas/school-counselor-multiple-intelligences/</a:t>
            </a:r>
          </a:p>
        </p:txBody>
      </p:sp>
    </p:spTree>
    <p:extLst>
      <p:ext uri="{BB962C8B-B14F-4D97-AF65-F5344CB8AC3E}">
        <p14:creationId xmlns:p14="http://schemas.microsoft.com/office/powerpoint/2010/main" val="325490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Students always ask for more (notes, PowerPoints, podcasts, lecture capture, last year’s examinations, recommendations for texts / websites) – at what point have we stopped facilitated their learning and are just catering to unreasonable demands and overloading them with information?</a:t>
            </a:r>
            <a:endParaRPr lang="en-US" altLang="en-US" dirty="0"/>
          </a:p>
        </p:txBody>
      </p:sp>
    </p:spTree>
    <p:extLst>
      <p:ext uri="{BB962C8B-B14F-4D97-AF65-F5344CB8AC3E}">
        <p14:creationId xmlns:p14="http://schemas.microsoft.com/office/powerpoint/2010/main" val="1028926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Peggy Root Kustritz</a:t>
            </a:r>
          </a:p>
          <a:p>
            <a:pPr marL="0" indent="0">
              <a:buNone/>
            </a:pPr>
            <a:r>
              <a:rPr lang="en-US" altLang="en-US" dirty="0" smtClean="0"/>
              <a:t>4-7290</a:t>
            </a:r>
          </a:p>
          <a:p>
            <a:pPr marL="0" indent="0">
              <a:buNone/>
            </a:pPr>
            <a:r>
              <a:rPr lang="en-US" altLang="en-US" dirty="0" smtClean="0">
                <a:hlinkClick r:id="rId2"/>
              </a:rPr>
              <a:t>rootk001@umn.edu</a:t>
            </a:r>
            <a:r>
              <a:rPr lang="en-US" altLang="en-US" dirty="0" smtClean="0"/>
              <a:t> </a:t>
            </a:r>
            <a:endParaRPr lang="en-US" altLang="en-US" dirty="0"/>
          </a:p>
        </p:txBody>
      </p:sp>
    </p:spTree>
    <p:extLst>
      <p:ext uri="{BB962C8B-B14F-4D97-AF65-F5344CB8AC3E}">
        <p14:creationId xmlns:p14="http://schemas.microsoft.com/office/powerpoint/2010/main" val="102892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Presentation options include lecture, video, readings and podcasts.</a:t>
            </a:r>
            <a:endParaRPr lang="en-US" altLang="en-US" dirty="0"/>
          </a:p>
        </p:txBody>
      </p:sp>
      <p:pic>
        <p:nvPicPr>
          <p:cNvPr id="4098" name="Picture 2" descr="http://www.nsf.gov/news/mmg/media/images/IMG_6553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14" y="1767831"/>
            <a:ext cx="3333750" cy="2095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2886" y="3863332"/>
            <a:ext cx="3333750" cy="338554"/>
          </a:xfrm>
          <a:prstGeom prst="rect">
            <a:avLst/>
          </a:prstGeom>
          <a:noFill/>
        </p:spPr>
        <p:txBody>
          <a:bodyPr wrap="square" rtlCol="0">
            <a:spAutoFit/>
          </a:bodyPr>
          <a:lstStyle/>
          <a:p>
            <a:r>
              <a:rPr lang="en-US" sz="800" dirty="0"/>
              <a:t>http://www.nsf.gov/discoveries/disc_summ.jsp?cntn_id=133670&amp;org=EHR</a:t>
            </a:r>
          </a:p>
        </p:txBody>
      </p:sp>
      <p:pic>
        <p:nvPicPr>
          <p:cNvPr id="4100" name="Picture 4" descr="https://i.ytimg.com/vi/S2xX5_QuxdM/m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29000"/>
            <a:ext cx="3650812" cy="20535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0600" y="5562600"/>
            <a:ext cx="2895600" cy="215444"/>
          </a:xfrm>
          <a:prstGeom prst="rect">
            <a:avLst/>
          </a:prstGeom>
          <a:noFill/>
        </p:spPr>
        <p:txBody>
          <a:bodyPr wrap="square" rtlCol="0">
            <a:spAutoFit/>
          </a:bodyPr>
          <a:lstStyle/>
          <a:p>
            <a:r>
              <a:rPr lang="en-US" sz="800" dirty="0"/>
              <a:t>https://www.youtube.com/watch?v=S2xX5_QuxdM</a:t>
            </a:r>
          </a:p>
        </p:txBody>
      </p:sp>
      <p:pic>
        <p:nvPicPr>
          <p:cNvPr id="4102" name="Picture 6" descr="Image result for video play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1548" y="4181333"/>
            <a:ext cx="548916" cy="54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Student assignments and assessments may be completed individually or in groups and include homework problems, essays, creation of artifacts (real or virtual), discussion forums, and examinations.</a:t>
            </a:r>
            <a:endParaRPr lang="en-US" altLang="en-US" dirty="0"/>
          </a:p>
        </p:txBody>
      </p:sp>
      <p:pic>
        <p:nvPicPr>
          <p:cNvPr id="5122" name="Picture 2" descr="http://www.noozhawk.com/images/uploads/110813-STEMcenter-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335866"/>
            <a:ext cx="4019550" cy="21692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5550617"/>
            <a:ext cx="3867150" cy="338554"/>
          </a:xfrm>
          <a:prstGeom prst="rect">
            <a:avLst/>
          </a:prstGeom>
          <a:noFill/>
        </p:spPr>
        <p:txBody>
          <a:bodyPr wrap="square" rtlCol="0">
            <a:spAutoFit/>
          </a:bodyPr>
          <a:lstStyle/>
          <a:p>
            <a:r>
              <a:rPr lang="en-US" sz="800" dirty="0"/>
              <a:t>http://www.noozhawk.com/article/tutoring_helps_stem_students_prepare_for_transfer_20131107</a:t>
            </a:r>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Choice of teaching methodology should be driven by learning objectives.</a:t>
            </a:r>
            <a:endParaRPr lang="en-US" altLang="en-US" dirty="0"/>
          </a:p>
        </p:txBody>
      </p:sp>
      <p:sp>
        <p:nvSpPr>
          <p:cNvPr id="2" name="TextBox 1"/>
          <p:cNvSpPr txBox="1"/>
          <p:nvPr/>
        </p:nvSpPr>
        <p:spPr>
          <a:xfrm>
            <a:off x="2057400" y="5053561"/>
            <a:ext cx="4495800" cy="215444"/>
          </a:xfrm>
          <a:prstGeom prst="rect">
            <a:avLst/>
          </a:prstGeom>
          <a:noFill/>
        </p:spPr>
        <p:txBody>
          <a:bodyPr wrap="square" rtlCol="0">
            <a:spAutoFit/>
          </a:bodyPr>
          <a:lstStyle/>
          <a:p>
            <a:r>
              <a:rPr lang="en-US" sz="800" dirty="0"/>
              <a:t>http://www.articulate.com/rapid-elearning/heres-an-easy-way-to-create-learning-objectives/</a:t>
            </a:r>
          </a:p>
        </p:txBody>
      </p:sp>
      <p:pic>
        <p:nvPicPr>
          <p:cNvPr id="6146" name="Picture 2" descr="http://cdn.articulate.com/images/blogs/rel/uploads/2008/11/here2the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59964"/>
            <a:ext cx="46482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Choice of teaching methodology often is driven by more pragmatic concerns.</a:t>
            </a:r>
            <a:endParaRPr lang="en-US" altLang="en-US" dirty="0"/>
          </a:p>
        </p:txBody>
      </p:sp>
      <p:pic>
        <p:nvPicPr>
          <p:cNvPr id="7170" name="Picture 2" descr="https://inspiringedchat.files.wordpress.com/2013/05/flexible-business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5743575" cy="34784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3999" y="5459605"/>
            <a:ext cx="2871787" cy="215444"/>
          </a:xfrm>
          <a:prstGeom prst="rect">
            <a:avLst/>
          </a:prstGeom>
          <a:noFill/>
        </p:spPr>
        <p:txBody>
          <a:bodyPr wrap="square" rtlCol="0">
            <a:spAutoFit/>
          </a:bodyPr>
          <a:lstStyle/>
          <a:p>
            <a:r>
              <a:rPr lang="en-US" sz="800" dirty="0"/>
              <a:t>https://inspiringedchat.wordpress.com/</a:t>
            </a:r>
          </a:p>
        </p:txBody>
      </p:sp>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81000"/>
            <a:ext cx="8686800" cy="4419600"/>
          </a:xfrm>
        </p:spPr>
        <p:txBody>
          <a:bodyPr/>
          <a:lstStyle/>
          <a:p>
            <a:pPr marL="0" indent="0">
              <a:buNone/>
            </a:pPr>
            <a:r>
              <a:rPr lang="en-US" altLang="en-US" dirty="0" smtClean="0"/>
              <a:t>Lecture capture at the College of Veterinary Medicine changed my understanding of how students use video for their learning.</a:t>
            </a:r>
            <a:endParaRPr lang="en-US" altLang="en-US" dirty="0"/>
          </a:p>
        </p:txBody>
      </p:sp>
      <p:pic>
        <p:nvPicPr>
          <p:cNvPr id="8194" name="Picture 2" descr="http://www.sandiego.edu/images/its/teaching/mediasite-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29000"/>
            <a:ext cx="264795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26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UofM-5">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UofM-5</Template>
  <TotalTime>257</TotalTime>
  <Words>1420</Words>
  <Application>Microsoft Office PowerPoint</Application>
  <PresentationFormat>On-screen Show (4:3)</PresentationFormat>
  <Paragraphs>107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UofM-5</vt:lpstr>
      <vt:lpstr>The value of assessing outcomes of teaching methodologies to guide instructional design  Margaret V. Root Kustritz, DVM, PhD, DACT Professor and Assistant Dean of Education,        College of Veterinary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assessing outcomes of teaching methodologies to guide instructional design  Margaret V. Root Kustritz, DVM, PhD, DACT Professor and Assistant Dean of Education,        College of Veterinary Medicine</dc:title>
  <dc:creator>rootk001</dc:creator>
  <cp:lastModifiedBy>rootk001</cp:lastModifiedBy>
  <cp:revision>26</cp:revision>
  <dcterms:created xsi:type="dcterms:W3CDTF">2015-03-17T17:47:53Z</dcterms:created>
  <dcterms:modified xsi:type="dcterms:W3CDTF">2015-04-01T14:12:12Z</dcterms:modified>
</cp:coreProperties>
</file>