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400" r:id="rId2"/>
    <p:sldId id="428" r:id="rId3"/>
    <p:sldId id="476" r:id="rId4"/>
    <p:sldId id="475" r:id="rId5"/>
    <p:sldId id="408" r:id="rId6"/>
    <p:sldId id="409" r:id="rId7"/>
    <p:sldId id="453" r:id="rId8"/>
    <p:sldId id="477" r:id="rId9"/>
    <p:sldId id="473" r:id="rId10"/>
    <p:sldId id="478" r:id="rId11"/>
    <p:sldId id="479" r:id="rId12"/>
    <p:sldId id="407" r:id="rId13"/>
    <p:sldId id="481" r:id="rId14"/>
    <p:sldId id="480" r:id="rId15"/>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pitchFamily="-108" charset="0"/>
        <a:ea typeface="+mn-ea"/>
        <a:cs typeface="+mn-cs"/>
      </a:defRPr>
    </a:lvl1pPr>
    <a:lvl2pPr marL="457200" algn="ctr" rtl="0" fontAlgn="base">
      <a:spcBef>
        <a:spcPct val="0"/>
      </a:spcBef>
      <a:spcAft>
        <a:spcPct val="0"/>
      </a:spcAft>
      <a:defRPr kern="1200">
        <a:solidFill>
          <a:schemeClr val="tx1"/>
        </a:solidFill>
        <a:latin typeface="Arial" pitchFamily="-108" charset="0"/>
        <a:ea typeface="+mn-ea"/>
        <a:cs typeface="+mn-cs"/>
      </a:defRPr>
    </a:lvl2pPr>
    <a:lvl3pPr marL="914400" algn="ctr" rtl="0" fontAlgn="base">
      <a:spcBef>
        <a:spcPct val="0"/>
      </a:spcBef>
      <a:spcAft>
        <a:spcPct val="0"/>
      </a:spcAft>
      <a:defRPr kern="1200">
        <a:solidFill>
          <a:schemeClr val="tx1"/>
        </a:solidFill>
        <a:latin typeface="Arial" pitchFamily="-108" charset="0"/>
        <a:ea typeface="+mn-ea"/>
        <a:cs typeface="+mn-cs"/>
      </a:defRPr>
    </a:lvl3pPr>
    <a:lvl4pPr marL="1371600" algn="ctr" rtl="0" fontAlgn="base">
      <a:spcBef>
        <a:spcPct val="0"/>
      </a:spcBef>
      <a:spcAft>
        <a:spcPct val="0"/>
      </a:spcAft>
      <a:defRPr kern="1200">
        <a:solidFill>
          <a:schemeClr val="tx1"/>
        </a:solidFill>
        <a:latin typeface="Arial" pitchFamily="-108" charset="0"/>
        <a:ea typeface="+mn-ea"/>
        <a:cs typeface="+mn-cs"/>
      </a:defRPr>
    </a:lvl4pPr>
    <a:lvl5pPr marL="1828800" algn="ctr" rtl="0" fontAlgn="base">
      <a:spcBef>
        <a:spcPct val="0"/>
      </a:spcBef>
      <a:spcAft>
        <a:spcPct val="0"/>
      </a:spcAft>
      <a:defRPr kern="1200">
        <a:solidFill>
          <a:schemeClr val="tx1"/>
        </a:solidFill>
        <a:latin typeface="Arial" pitchFamily="-108" charset="0"/>
        <a:ea typeface="+mn-ea"/>
        <a:cs typeface="+mn-cs"/>
      </a:defRPr>
    </a:lvl5pPr>
    <a:lvl6pPr marL="2286000" algn="l" defTabSz="457200" rtl="0" eaLnBrk="1" latinLnBrk="0" hangingPunct="1">
      <a:defRPr kern="1200">
        <a:solidFill>
          <a:schemeClr val="tx1"/>
        </a:solidFill>
        <a:latin typeface="Arial" pitchFamily="-108" charset="0"/>
        <a:ea typeface="+mn-ea"/>
        <a:cs typeface="+mn-cs"/>
      </a:defRPr>
    </a:lvl6pPr>
    <a:lvl7pPr marL="2743200" algn="l" defTabSz="457200" rtl="0" eaLnBrk="1" latinLnBrk="0" hangingPunct="1">
      <a:defRPr kern="1200">
        <a:solidFill>
          <a:schemeClr val="tx1"/>
        </a:solidFill>
        <a:latin typeface="Arial" pitchFamily="-108" charset="0"/>
        <a:ea typeface="+mn-ea"/>
        <a:cs typeface="+mn-cs"/>
      </a:defRPr>
    </a:lvl7pPr>
    <a:lvl8pPr marL="3200400" algn="l" defTabSz="457200" rtl="0" eaLnBrk="1" latinLnBrk="0" hangingPunct="1">
      <a:defRPr kern="1200">
        <a:solidFill>
          <a:schemeClr val="tx1"/>
        </a:solidFill>
        <a:latin typeface="Arial" pitchFamily="-108" charset="0"/>
        <a:ea typeface="+mn-ea"/>
        <a:cs typeface="+mn-cs"/>
      </a:defRPr>
    </a:lvl8pPr>
    <a:lvl9pPr marL="3657600" algn="l" defTabSz="457200" rtl="0" eaLnBrk="1" latinLnBrk="0" hangingPunct="1">
      <a:defRPr kern="1200">
        <a:solidFill>
          <a:schemeClr val="tx1"/>
        </a:solidFill>
        <a:latin typeface="Arial" pitchFamily="-108" charset="0"/>
        <a:ea typeface="+mn-ea"/>
        <a:cs typeface="+mn-cs"/>
      </a:defRPr>
    </a:lvl9pPr>
  </p:defaultTextStyle>
  <p:extLst>
    <p:ext uri="{EFAFB233-063F-42B5-8137-9DF3F51BA10A}">
      <p15:sldGuideLst xmlns:p15="http://schemas.microsoft.com/office/powerpoint/2012/main">
        <p15:guide id="1" orient="horz" pos="810">
          <p15:clr>
            <a:srgbClr val="A4A3A4"/>
          </p15:clr>
        </p15:guide>
        <p15:guide id="2" pos="5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B6B6B"/>
    <a:srgbClr val="1D91B1"/>
    <a:srgbClr val="9F9F9F"/>
    <a:srgbClr val="B0E4F2"/>
    <a:srgbClr val="BBD2EE"/>
    <a:srgbClr val="E4A11B"/>
    <a:srgbClr val="585858"/>
    <a:srgbClr val="6B8EBD"/>
    <a:srgbClr val="C0C0C0"/>
    <a:srgbClr val="009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30" autoAdjust="0"/>
    <p:restoredTop sz="82215" autoAdjust="0"/>
  </p:normalViewPr>
  <p:slideViewPr>
    <p:cSldViewPr snapToObjects="1" showGuides="1">
      <p:cViewPr varScale="1">
        <p:scale>
          <a:sx n="60" d="100"/>
          <a:sy n="60" d="100"/>
        </p:scale>
        <p:origin x="1296" y="78"/>
      </p:cViewPr>
      <p:guideLst>
        <p:guide orient="horz" pos="810"/>
        <p:guide pos="552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D237FB5-DABB-1348-A8B0-5D0625A4AC92}" type="slidenum">
              <a:rPr lang="en-US" smtClean="0"/>
              <a:pPr/>
              <a:t>‹#›</a:t>
            </a:fld>
            <a:endParaRPr lang="en-US"/>
          </a:p>
        </p:txBody>
      </p:sp>
    </p:spTree>
    <p:extLst>
      <p:ext uri="{BB962C8B-B14F-4D97-AF65-F5344CB8AC3E}">
        <p14:creationId xmlns:p14="http://schemas.microsoft.com/office/powerpoint/2010/main" val="404637739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E6EB5E3-F6A9-194C-B0B5-11D3D3033BFF}" type="slidenum">
              <a:rPr lang="en-US" smtClean="0"/>
              <a:pPr/>
              <a:t>‹#›</a:t>
            </a:fld>
            <a:endParaRPr lang="en-US"/>
          </a:p>
        </p:txBody>
      </p:sp>
    </p:spTree>
    <p:extLst>
      <p:ext uri="{BB962C8B-B14F-4D97-AF65-F5344CB8AC3E}">
        <p14:creationId xmlns:p14="http://schemas.microsoft.com/office/powerpoint/2010/main" val="2194469854"/>
      </p:ext>
    </p:extLst>
  </p:cSld>
  <p:clrMap bg1="lt1" tx1="dk1" bg2="lt2" tx2="dk2" accent1="accent1" accent2="accent2" accent3="accent3" accent4="accent4" accent5="accent5" accent6="accent6" hlink="hlink" folHlink="folHlink"/>
  <p:hf sldNum="0"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 name="Date Placeholder 1"/>
          <p:cNvSpPr>
            <a:spLocks noGrp="1"/>
          </p:cNvSpPr>
          <p:nvPr>
            <p:ph type="dt" idx="10"/>
          </p:nvPr>
        </p:nvSpPr>
        <p:spPr/>
        <p:txBody>
          <a:bodyPr/>
          <a:lstStyle/>
          <a:p>
            <a:endParaRPr lang="en-US"/>
          </a:p>
        </p:txBody>
      </p:sp>
    </p:spTree>
    <p:extLst>
      <p:ext uri="{BB962C8B-B14F-4D97-AF65-F5344CB8AC3E}">
        <p14:creationId xmlns:p14="http://schemas.microsoft.com/office/powerpoint/2010/main" val="11330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70744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70885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798744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258806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226196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14433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05804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823004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350941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402966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53995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260660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discuss how individual context informed these decisions.</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172758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med" advClick="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24"/>
          <p:cNvSpPr>
            <a:spLocks noGrp="1"/>
          </p:cNvSpPr>
          <p:nvPr>
            <p:ph type="sldNum" sz="quarter" idx="4"/>
          </p:nvPr>
        </p:nvSpPr>
        <p:spPr>
          <a:xfrm>
            <a:off x="6629400" y="5867400"/>
            <a:ext cx="1524000" cy="533400"/>
          </a:xfrm>
          <a:prstGeom prst="rect">
            <a:avLst/>
          </a:prstGeom>
        </p:spPr>
        <p:txBody>
          <a:bodyPr vert="horz" lIns="91440" tIns="45720" rIns="91440" bIns="45720" rtlCol="0" anchor="ctr"/>
          <a:lstStyle>
            <a:lvl1pPr algn="r">
              <a:defRPr sz="1200">
                <a:solidFill>
                  <a:srgbClr val="FFFFFF"/>
                </a:solidFill>
              </a:defRPr>
            </a:lvl1pPr>
          </a:lstStyle>
          <a:p>
            <a:fld id="{FA7FE77C-AF48-3246-81CD-1FACB1FB746A}" type="slidenum">
              <a:rPr lang="en-US" smtClean="0"/>
              <a:pPr/>
              <a:t>‹#›</a:t>
            </a:fld>
            <a:endParaRPr lang="en-US" dirty="0"/>
          </a:p>
        </p:txBody>
      </p:sp>
      <p:sp>
        <p:nvSpPr>
          <p:cNvPr id="12" name="Title 1"/>
          <p:cNvSpPr>
            <a:spLocks noGrp="1"/>
          </p:cNvSpPr>
          <p:nvPr>
            <p:ph type="title"/>
          </p:nvPr>
        </p:nvSpPr>
        <p:spPr>
          <a:xfrm>
            <a:off x="0" y="-1"/>
            <a:ext cx="6096000" cy="1285875"/>
          </a:xfrm>
        </p:spPr>
        <p:txBody>
          <a:bodyPr/>
          <a:lstStyle/>
          <a:p>
            <a:r>
              <a:rPr lang="en-US" dirty="0" smtClean="0"/>
              <a:t>Click to edit Master title style</a:t>
            </a:r>
            <a:endParaRPr lang="en-US" dirty="0"/>
          </a:p>
        </p:txBody>
      </p:sp>
      <p:sp>
        <p:nvSpPr>
          <p:cNvPr id="13"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
        <p:nvSpPr>
          <p:cNvPr id="14"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782577"/>
      </p:ext>
    </p:extLst>
  </p:cSld>
  <p:clrMapOvr>
    <a:masterClrMapping/>
  </p:clrMapOvr>
  <p:transition spd="med" advClick="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5" name="Title Placeholder 23"/>
          <p:cNvSpPr>
            <a:spLocks noGrp="1"/>
          </p:cNvSpPr>
          <p:nvPr>
            <p:ph type="title"/>
          </p:nvPr>
        </p:nvSpPr>
        <p:spPr>
          <a:xfrm>
            <a:off x="-1431" y="381000"/>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1" name="Slide Number Placeholder 24"/>
          <p:cNvSpPr>
            <a:spLocks noGrp="1"/>
          </p:cNvSpPr>
          <p:nvPr>
            <p:ph type="sldNum" sz="quarter" idx="4"/>
          </p:nvPr>
        </p:nvSpPr>
        <p:spPr>
          <a:xfrm>
            <a:off x="6629400" y="5930687"/>
            <a:ext cx="1524000" cy="533400"/>
          </a:xfrm>
          <a:prstGeom prst="rect">
            <a:avLst/>
          </a:prstGeom>
        </p:spPr>
        <p:txBody>
          <a:bodyPr vert="horz" lIns="91440" tIns="45720" rIns="91440" bIns="45720" rtlCol="0" anchor="ctr"/>
          <a:lstStyle>
            <a:lvl1pPr algn="r">
              <a:defRPr sz="1200">
                <a:solidFill>
                  <a:srgbClr val="FFFFFF"/>
                </a:solidFill>
              </a:defRPr>
            </a:lvl1pPr>
          </a:lstStyle>
          <a:p>
            <a:fld id="{FA7FE77C-AF48-3246-81CD-1FACB1FB746A}" type="slidenum">
              <a:rPr lang="en-US" smtClean="0"/>
              <a:pPr/>
              <a:t>‹#›</a:t>
            </a:fld>
            <a:endParaRPr lang="en-US" dirty="0"/>
          </a:p>
        </p:txBody>
      </p:sp>
      <p:sp>
        <p:nvSpPr>
          <p:cNvPr id="10"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chemeClr val="bg1"/>
                </a:solidFill>
              </a:defRPr>
            </a:lvl1pPr>
          </a:lstStyle>
          <a:p>
            <a:fld id="{FA7FE77C-AF48-3246-81CD-1FACB1FB746A}" type="slidenum">
              <a:rPr lang="en-US" smtClean="0"/>
              <a:pPr/>
              <a:t>‹#›</a:t>
            </a:fld>
            <a:endParaRPr lang="en-US" dirty="0"/>
          </a:p>
        </p:txBody>
      </p:sp>
      <p:sp>
        <p:nvSpPr>
          <p:cNvPr id="7"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
        <p:nvSpPr>
          <p:cNvPr id="12" name="Title 1"/>
          <p:cNvSpPr>
            <a:spLocks noGrp="1"/>
          </p:cNvSpPr>
          <p:nvPr>
            <p:ph type="title"/>
          </p:nvPr>
        </p:nvSpPr>
        <p:spPr>
          <a:xfrm>
            <a:off x="0" y="322311"/>
            <a:ext cx="6096000" cy="1285875"/>
          </a:xfrm>
        </p:spPr>
        <p:txBody>
          <a:bodyPr/>
          <a:lstStyle/>
          <a:p>
            <a:r>
              <a:rPr lang="en-US" dirty="0" smtClean="0"/>
              <a:t>Click to edit Master title style</a:t>
            </a:r>
            <a:endParaRPr lang="en-US" dirty="0"/>
          </a:p>
        </p:txBody>
      </p:sp>
      <p:sp>
        <p:nvSpPr>
          <p:cNvPr id="13"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325"/>
            <a:ext cx="6096000" cy="1285875"/>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FA7FE77C-AF48-3246-81CD-1FACB1FB746A}" type="slidenum">
              <a:rPr lang="en-US" smtClean="0"/>
              <a:pPr/>
              <a:t>‹#›</a:t>
            </a:fld>
            <a:endParaRPr lang="en-US" dirty="0"/>
          </a:p>
        </p:txBody>
      </p:sp>
      <p:sp>
        <p:nvSpPr>
          <p:cNvPr id="9"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221" y="295322"/>
            <a:ext cx="6096000" cy="1285875"/>
          </a:xfr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FA7FE77C-AF48-3246-81CD-1FACB1FB746A}" type="slidenum">
              <a:rPr lang="en-US" smtClean="0"/>
              <a:pPr/>
              <a:t>‹#›</a:t>
            </a:fld>
            <a:endParaRPr lang="en-US" dirty="0"/>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
        <p:nvSpPr>
          <p:cNvPr id="10"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FA7FE77C-AF48-3246-81CD-1FACB1FB746A}" type="slidenum">
              <a:rPr lang="en-US" smtClean="0"/>
              <a:pPr/>
              <a:t>‹#›</a:t>
            </a:fld>
            <a:endParaRPr lang="en-US" dirty="0"/>
          </a:p>
        </p:txBody>
      </p:sp>
      <p:sp>
        <p:nvSpPr>
          <p:cNvPr id="5"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
        <p:nvSpPr>
          <p:cNvPr id="10"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_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5"/>
          <p:cNvSpPr>
            <a:spLocks noGrp="1"/>
          </p:cNvSpPr>
          <p:nvPr>
            <p:ph type="pic" sz="quarter" idx="12"/>
          </p:nvPr>
        </p:nvSpPr>
        <p:spPr>
          <a:xfrm>
            <a:off x="-14361" y="1514475"/>
            <a:ext cx="9144000" cy="5029200"/>
          </a:xfrm>
        </p:spPr>
        <p:txBody>
          <a:bodyPr/>
          <a:lstStyle/>
          <a:p>
            <a:endParaRPr lang="en-US"/>
          </a:p>
        </p:txBody>
      </p:sp>
      <p:sp>
        <p:nvSpPr>
          <p:cNvPr id="7" name="Slide Number Placeholder 24"/>
          <p:cNvSpPr>
            <a:spLocks noGrp="1"/>
          </p:cNvSpPr>
          <p:nvPr>
            <p:ph type="sldNum" sz="quarter" idx="4"/>
          </p:nvPr>
        </p:nvSpPr>
        <p:spPr>
          <a:xfrm>
            <a:off x="6629400" y="5943600"/>
            <a:ext cx="1524000" cy="533400"/>
          </a:xfrm>
          <a:prstGeom prst="rect">
            <a:avLst/>
          </a:prstGeom>
        </p:spPr>
        <p:txBody>
          <a:bodyPr vert="horz" lIns="91440" tIns="45720" rIns="91440" bIns="45720" rtlCol="0" anchor="ctr"/>
          <a:lstStyle>
            <a:lvl1pPr algn="r">
              <a:defRPr sz="1200">
                <a:solidFill>
                  <a:srgbClr val="FFFFFF"/>
                </a:solidFill>
              </a:defRPr>
            </a:lvl1pPr>
          </a:lstStyle>
          <a:p>
            <a:fld id="{FA7FE77C-AF48-3246-81CD-1FACB1FB746A}" type="slidenum">
              <a:rPr lang="en-US" smtClean="0"/>
              <a:pPr/>
              <a:t>‹#›</a:t>
            </a:fld>
            <a:endParaRPr lang="en-US" dirty="0"/>
          </a:p>
        </p:txBody>
      </p:sp>
      <p:sp>
        <p:nvSpPr>
          <p:cNvPr id="9" name="Footer Placeholder 71"/>
          <p:cNvSpPr>
            <a:spLocks noGrp="1"/>
          </p:cNvSpPr>
          <p:nvPr userDrawn="1">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Tree>
  </p:cSld>
  <p:clrMapOvr>
    <a:masterClrMapping/>
  </p:clrMapOvr>
  <p:transition spd="med" advClick="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314325"/>
            <a:ext cx="6096000" cy="1285875"/>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FA7FE77C-AF48-3246-81CD-1FACB1FB746A}" type="slidenum">
              <a:rPr lang="en-US" smtClean="0"/>
              <a:pPr/>
              <a:t>‹#›</a:t>
            </a:fld>
            <a:endParaRPr lang="en-US" dirty="0"/>
          </a:p>
        </p:txBody>
      </p:sp>
      <p:sp>
        <p:nvSpPr>
          <p:cNvPr id="4" name="Footer Placeholder 3"/>
          <p:cNvSpPr>
            <a:spLocks noGrp="1"/>
          </p:cNvSpPr>
          <p:nvPr>
            <p:ph type="ftr" sz="quarter" idx="11"/>
          </p:nvPr>
        </p:nvSpPr>
        <p:spPr/>
        <p:txBody>
          <a:bodyPr/>
          <a:lstStyle/>
          <a:p>
            <a:r>
              <a:rPr lang="en-US" smtClean="0"/>
              <a:t>Source:</a:t>
            </a:r>
            <a:endParaRPr lang="en-US" dirty="0"/>
          </a:p>
        </p:txBody>
      </p:sp>
      <p:sp>
        <p:nvSpPr>
          <p:cNvPr id="9"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cSld>
  <p:clrMapOvr>
    <a:masterClrMapping/>
  </p:clrMapOvr>
  <p:transition spd="med" advClick="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rgbClr val="FFFFFF"/>
                </a:solidFill>
              </a:defRPr>
            </a:lvl1pPr>
          </a:lstStyle>
          <a:p>
            <a:fld id="{FA7FE77C-AF48-3246-81CD-1FACB1FB746A}" type="slidenum">
              <a:rPr lang="en-US" smtClean="0"/>
              <a:pPr/>
              <a:t>‹#›</a:t>
            </a:fld>
            <a:endParaRPr lang="en-US" dirty="0"/>
          </a:p>
        </p:txBody>
      </p:sp>
      <p:sp>
        <p:nvSpPr>
          <p:cNvPr id="5" name="Footer Placeholder 71"/>
          <p:cNvSpPr>
            <a:spLocks noGrp="1"/>
          </p:cNvSpPr>
          <p:nvPr>
            <p:ph type="ftr" sz="quarter" idx="3"/>
          </p:nvPr>
        </p:nvSpPr>
        <p:spPr>
          <a:xfrm>
            <a:off x="0" y="6324600"/>
            <a:ext cx="7239000" cy="533400"/>
          </a:xfrm>
        </p:spPr>
        <p:txBody>
          <a:bodyPr/>
          <a:lstStyle/>
          <a:p>
            <a:endParaRPr lang="en-US" b="1" dirty="0" smtClean="0">
              <a:solidFill>
                <a:srgbClr val="E4A11B"/>
              </a:solidFill>
            </a:endParaRPr>
          </a:p>
          <a:p>
            <a:r>
              <a:rPr lang="en-US" b="1" dirty="0" smtClean="0">
                <a:solidFill>
                  <a:srgbClr val="E4A11B"/>
                </a:solidFill>
                <a:latin typeface="Arial" pitchFamily="34" charset="0"/>
                <a:cs typeface="Arial" pitchFamily="34" charset="0"/>
              </a:rPr>
              <a:t>Source:</a:t>
            </a:r>
            <a:endParaRPr lang="en-US" dirty="0" smtClean="0">
              <a:solidFill>
                <a:srgbClr val="E4A11B"/>
              </a:solidFill>
              <a:latin typeface="Arial" pitchFamily="34" charset="0"/>
              <a:cs typeface="Arial" pitchFamily="34" charset="0"/>
            </a:endParaRPr>
          </a:p>
          <a:p>
            <a:endParaRPr lang="en-US" dirty="0"/>
          </a:p>
        </p:txBody>
      </p:sp>
      <p:sp>
        <p:nvSpPr>
          <p:cNvPr id="6" name="Content Placeholder 2"/>
          <p:cNvSpPr>
            <a:spLocks noGrp="1"/>
          </p:cNvSpPr>
          <p:nvPr>
            <p:ph idx="1"/>
          </p:nvPr>
        </p:nvSpPr>
        <p:spPr>
          <a:xfrm>
            <a:off x="457200" y="1600200"/>
            <a:ext cx="8229600" cy="4506913"/>
          </a:xfrm>
        </p:spPr>
        <p:txBody>
          <a:bodyPr/>
          <a:lstStyle>
            <a:lvl3pPr marL="914400" indent="177800">
              <a:defRPr/>
            </a:lvl3pPr>
          </a:lstStyle>
          <a:p>
            <a:pPr lvl="0"/>
            <a:r>
              <a:rPr lang="en-US" dirty="0" smtClean="0"/>
              <a:t>Click to edit Master text styles</a:t>
            </a:r>
          </a:p>
          <a:p>
            <a:pPr lvl="1"/>
            <a:r>
              <a:rPr lang="en-US" dirty="0" smtClean="0"/>
              <a:t>Second level</a:t>
            </a:r>
          </a:p>
          <a:p>
            <a:pPr lvl="2"/>
            <a:r>
              <a:rPr lang="en-US" dirty="0" smtClean="0"/>
              <a:t>Third level</a:t>
            </a:r>
          </a:p>
          <a:p>
            <a:pPr lvl="2"/>
            <a:endParaRPr lang="en-US" dirty="0"/>
          </a:p>
        </p:txBody>
      </p:sp>
    </p:spTree>
  </p:cSld>
  <p:clrMapOvr>
    <a:masterClrMapping/>
  </p:clrMapOvr>
  <p:transition spd="med" advClick="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9" name="Rectangle 3"/>
          <p:cNvSpPr>
            <a:spLocks noGrp="1" noChangeArrowheads="1"/>
          </p:cNvSpPr>
          <p:nvPr>
            <p:ph type="body" idx="1"/>
          </p:nvPr>
        </p:nvSpPr>
        <p:spPr bwMode="auto">
          <a:xfrm>
            <a:off x="457200" y="1828800"/>
            <a:ext cx="8229600" cy="42783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a:t>
            </a:r>
            <a:r>
              <a:rPr lang="en-US" dirty="0" smtClean="0"/>
              <a:t>Master text </a:t>
            </a:r>
            <a:r>
              <a:rPr lang="en-US" dirty="0"/>
              <a:t>styles</a:t>
            </a:r>
          </a:p>
          <a:p>
            <a:pPr lvl="1"/>
            <a:r>
              <a:rPr lang="en-US" dirty="0"/>
              <a:t>Second level</a:t>
            </a:r>
          </a:p>
          <a:p>
            <a:pPr lvl="2"/>
            <a:r>
              <a:rPr lang="en-US" dirty="0"/>
              <a:t>Third level</a:t>
            </a:r>
          </a:p>
          <a:p>
            <a:pPr lvl="2"/>
            <a:endParaRPr lang="en-US" dirty="0"/>
          </a:p>
        </p:txBody>
      </p:sp>
      <p:sp>
        <p:nvSpPr>
          <p:cNvPr id="25" name="Slide Number Placeholder 24"/>
          <p:cNvSpPr>
            <a:spLocks noGrp="1"/>
          </p:cNvSpPr>
          <p:nvPr>
            <p:ph type="sldNum" sz="quarter" idx="4"/>
          </p:nvPr>
        </p:nvSpPr>
        <p:spPr>
          <a:xfrm>
            <a:off x="6629400" y="5891085"/>
            <a:ext cx="1524000" cy="533400"/>
          </a:xfrm>
          <a:prstGeom prst="rect">
            <a:avLst/>
          </a:prstGeom>
        </p:spPr>
        <p:txBody>
          <a:bodyPr vert="horz" lIns="91440" tIns="45720" rIns="91440" bIns="45720" rtlCol="0" anchor="ctr"/>
          <a:lstStyle>
            <a:lvl1pPr algn="r">
              <a:defRPr sz="1200">
                <a:solidFill>
                  <a:schemeClr val="bg1"/>
                </a:solidFill>
              </a:defRPr>
            </a:lvl1pPr>
          </a:lstStyle>
          <a:p>
            <a:fld id="{FA7FE77C-AF48-3246-81CD-1FACB1FB746A}" type="slidenum">
              <a:rPr lang="en-US" smtClean="0"/>
              <a:pPr/>
              <a:t>‹#›</a:t>
            </a:fld>
            <a:endParaRPr lang="en-US" dirty="0"/>
          </a:p>
        </p:txBody>
      </p:sp>
      <p:sp>
        <p:nvSpPr>
          <p:cNvPr id="31" name="Footer Placeholder 30"/>
          <p:cNvSpPr>
            <a:spLocks noGrp="1"/>
          </p:cNvSpPr>
          <p:nvPr>
            <p:ph type="ftr" sz="quarter" idx="3"/>
          </p:nvPr>
        </p:nvSpPr>
        <p:spPr>
          <a:xfrm>
            <a:off x="0" y="6324600"/>
            <a:ext cx="6705600" cy="533400"/>
          </a:xfrm>
          <a:prstGeom prst="rect">
            <a:avLst/>
          </a:prstGeom>
        </p:spPr>
        <p:txBody>
          <a:bodyPr vert="horz" lIns="91440" tIns="45720" rIns="91440" bIns="45720" rtlCol="0" anchor="ctr"/>
          <a:lstStyle>
            <a:lvl1pPr marL="457200" indent="0" algn="l">
              <a:defRPr sz="1200" b="1">
                <a:solidFill>
                  <a:srgbClr val="E4A11B"/>
                </a:solidFill>
              </a:defRPr>
            </a:lvl1pPr>
          </a:lstStyle>
          <a:p>
            <a:r>
              <a:rPr lang="en-US" dirty="0" smtClean="0"/>
              <a:t>Source:</a:t>
            </a:r>
            <a:endParaRPr lang="en-US" dirty="0"/>
          </a:p>
        </p:txBody>
      </p:sp>
      <p:sp>
        <p:nvSpPr>
          <p:cNvPr id="24" name="Title Placeholder 23"/>
          <p:cNvSpPr>
            <a:spLocks noGrp="1"/>
          </p:cNvSpPr>
          <p:nvPr>
            <p:ph type="title"/>
          </p:nvPr>
        </p:nvSpPr>
        <p:spPr>
          <a:xfrm>
            <a:off x="0" y="304800"/>
            <a:ext cx="6096000" cy="128587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52" r:id="rId6"/>
    <p:sldLayoutId id="2147483653" r:id="rId7"/>
    <p:sldLayoutId id="2147483661" r:id="rId8"/>
    <p:sldLayoutId id="2147483658" r:id="rId9"/>
    <p:sldLayoutId id="2147483655" r:id="rId10"/>
    <p:sldLayoutId id="2147483671" r:id="rId11"/>
  </p:sldLayoutIdLst>
  <p:transition spd="med" advClick="0">
    <p:fade/>
  </p:transition>
  <p:hf hdr="0" dt="0"/>
  <p:txStyles>
    <p:titleStyle>
      <a:lvl1pPr marL="457200" indent="0" algn="l" rtl="0" eaLnBrk="0" fontAlgn="base" hangingPunct="0">
        <a:spcBef>
          <a:spcPct val="0"/>
        </a:spcBef>
        <a:spcAft>
          <a:spcPct val="0"/>
        </a:spcAft>
        <a:defRPr sz="3000">
          <a:solidFill>
            <a:srgbClr val="1D91B1"/>
          </a:solidFill>
          <a:latin typeface="+mj-lt"/>
          <a:ea typeface="Geneva" pitchFamily="-108" charset="-128"/>
          <a:cs typeface="Geneva" pitchFamily="-108" charset="-128"/>
        </a:defRPr>
      </a:lvl1pPr>
      <a:lvl2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2pPr>
      <a:lvl3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3pPr>
      <a:lvl4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4pPr>
      <a:lvl5pPr marL="457200" indent="-457200" algn="l" rtl="0" eaLnBrk="0" fontAlgn="base" hangingPunct="0">
        <a:spcBef>
          <a:spcPct val="0"/>
        </a:spcBef>
        <a:spcAft>
          <a:spcPct val="0"/>
        </a:spcAft>
        <a:defRPr sz="2000">
          <a:solidFill>
            <a:schemeClr val="bg1"/>
          </a:solidFill>
          <a:latin typeface="Arial" pitchFamily="-108" charset="0"/>
          <a:ea typeface="Geneva" pitchFamily="-108" charset="-128"/>
          <a:cs typeface="Geneva" pitchFamily="-108" charset="-128"/>
        </a:defRPr>
      </a:lvl5pPr>
      <a:lvl6pPr marL="914400" algn="l" rtl="0" fontAlgn="base">
        <a:spcBef>
          <a:spcPct val="0"/>
        </a:spcBef>
        <a:spcAft>
          <a:spcPct val="0"/>
        </a:spcAft>
        <a:defRPr sz="2000">
          <a:solidFill>
            <a:schemeClr val="bg1"/>
          </a:solidFill>
          <a:latin typeface="Arial" pitchFamily="-108" charset="0"/>
        </a:defRPr>
      </a:lvl6pPr>
      <a:lvl7pPr marL="1371600" algn="l" rtl="0" fontAlgn="base">
        <a:spcBef>
          <a:spcPct val="0"/>
        </a:spcBef>
        <a:spcAft>
          <a:spcPct val="0"/>
        </a:spcAft>
        <a:defRPr sz="2000">
          <a:solidFill>
            <a:schemeClr val="bg1"/>
          </a:solidFill>
          <a:latin typeface="Arial" pitchFamily="-108" charset="0"/>
        </a:defRPr>
      </a:lvl7pPr>
      <a:lvl8pPr marL="1828800" algn="l" rtl="0" fontAlgn="base">
        <a:spcBef>
          <a:spcPct val="0"/>
        </a:spcBef>
        <a:spcAft>
          <a:spcPct val="0"/>
        </a:spcAft>
        <a:defRPr sz="2000">
          <a:solidFill>
            <a:schemeClr val="bg1"/>
          </a:solidFill>
          <a:latin typeface="Arial" pitchFamily="-108" charset="0"/>
        </a:defRPr>
      </a:lvl8pPr>
      <a:lvl9pPr marL="2286000" algn="l" rtl="0" fontAlgn="base">
        <a:spcBef>
          <a:spcPct val="0"/>
        </a:spcBef>
        <a:spcAft>
          <a:spcPct val="0"/>
        </a:spcAft>
        <a:defRPr sz="2000">
          <a:solidFill>
            <a:schemeClr val="bg1"/>
          </a:solidFill>
          <a:latin typeface="Arial" pitchFamily="-108" charset="0"/>
        </a:defRPr>
      </a:lvl9pPr>
    </p:titleStyle>
    <p:bodyStyle>
      <a:lvl1pPr marL="0" indent="0" algn="l" rtl="0" eaLnBrk="0" fontAlgn="base" hangingPunct="0">
        <a:spcBef>
          <a:spcPct val="90000"/>
        </a:spcBef>
        <a:spcAft>
          <a:spcPts val="600"/>
        </a:spcAft>
        <a:buFontTx/>
        <a:buNone/>
        <a:defRPr sz="1800" b="1">
          <a:solidFill>
            <a:srgbClr val="0091B2"/>
          </a:solidFill>
          <a:latin typeface="+mn-lt"/>
          <a:ea typeface="Geneva" pitchFamily="-108" charset="-128"/>
          <a:cs typeface="Geneva" pitchFamily="-108" charset="-128"/>
        </a:defRPr>
      </a:lvl1pPr>
      <a:lvl2pPr marL="742950" indent="-285750" algn="l" rtl="0" eaLnBrk="0" fontAlgn="base" hangingPunct="0">
        <a:spcBef>
          <a:spcPts val="800"/>
        </a:spcBef>
        <a:spcAft>
          <a:spcPct val="0"/>
        </a:spcAft>
        <a:buClr>
          <a:srgbClr val="E4A11B"/>
        </a:buClr>
        <a:buSzPct val="75000"/>
        <a:buBlip>
          <a:blip r:embed="rId14"/>
        </a:buBlip>
        <a:defRPr sz="1700">
          <a:solidFill>
            <a:srgbClr val="6B6B6B"/>
          </a:solidFill>
          <a:latin typeface="+mn-lt"/>
          <a:ea typeface="Geneva" pitchFamily="-108" charset="-128"/>
        </a:defRPr>
      </a:lvl2pPr>
      <a:lvl3pPr marL="914400" indent="177800" algn="l" rtl="0" eaLnBrk="0" fontAlgn="base" hangingPunct="0">
        <a:spcBef>
          <a:spcPts val="800"/>
        </a:spcBef>
        <a:spcAft>
          <a:spcPct val="0"/>
        </a:spcAft>
        <a:buChar char="•"/>
        <a:defRPr sz="1700">
          <a:solidFill>
            <a:srgbClr val="6B6B6B"/>
          </a:solidFill>
          <a:latin typeface="+mn-lt"/>
          <a:ea typeface="Geneva" pitchFamily="-108" charset="-128"/>
        </a:defRPr>
      </a:lvl3pPr>
      <a:lvl4pPr marL="16002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4pPr>
      <a:lvl5pPr marL="2057400" indent="-228600" algn="l" rtl="0" eaLnBrk="0" fontAlgn="base" hangingPunct="0">
        <a:lnSpc>
          <a:spcPct val="115000"/>
        </a:lnSpc>
        <a:spcBef>
          <a:spcPct val="20000"/>
        </a:spcBef>
        <a:spcAft>
          <a:spcPct val="0"/>
        </a:spcAft>
        <a:buChar char="»"/>
        <a:defRPr sz="1700">
          <a:solidFill>
            <a:srgbClr val="6B6B6B"/>
          </a:solidFill>
          <a:latin typeface="+mn-lt"/>
          <a:ea typeface="Geneva" pitchFamily="-108" charset="-128"/>
        </a:defRPr>
      </a:lvl5pPr>
      <a:lvl6pPr marL="2514600" indent="-228600" algn="l" rtl="0" fontAlgn="base">
        <a:lnSpc>
          <a:spcPct val="115000"/>
        </a:lnSpc>
        <a:spcBef>
          <a:spcPct val="20000"/>
        </a:spcBef>
        <a:spcAft>
          <a:spcPct val="0"/>
        </a:spcAft>
        <a:defRPr sz="1700">
          <a:solidFill>
            <a:srgbClr val="6B6B6B"/>
          </a:solidFill>
          <a:latin typeface="+mn-lt"/>
          <a:ea typeface="Geneva" pitchFamily="-108" charset="-128"/>
        </a:defRPr>
      </a:lvl6pPr>
      <a:lvl7pPr marL="2971800" indent="-228600" algn="l" rtl="0" fontAlgn="base">
        <a:lnSpc>
          <a:spcPct val="115000"/>
        </a:lnSpc>
        <a:spcBef>
          <a:spcPct val="20000"/>
        </a:spcBef>
        <a:spcAft>
          <a:spcPct val="0"/>
        </a:spcAft>
        <a:defRPr sz="1700">
          <a:solidFill>
            <a:srgbClr val="6B6B6B"/>
          </a:solidFill>
          <a:latin typeface="+mn-lt"/>
          <a:ea typeface="Geneva" pitchFamily="-108" charset="-128"/>
        </a:defRPr>
      </a:lvl7pPr>
      <a:lvl8pPr marL="3429000" indent="-228600" algn="l" rtl="0" fontAlgn="base">
        <a:lnSpc>
          <a:spcPct val="115000"/>
        </a:lnSpc>
        <a:spcBef>
          <a:spcPct val="20000"/>
        </a:spcBef>
        <a:spcAft>
          <a:spcPct val="0"/>
        </a:spcAft>
        <a:defRPr sz="1700">
          <a:solidFill>
            <a:srgbClr val="6B6B6B"/>
          </a:solidFill>
          <a:latin typeface="+mn-lt"/>
          <a:ea typeface="Geneva" pitchFamily="-108" charset="-128"/>
        </a:defRPr>
      </a:lvl8pPr>
      <a:lvl9pPr marL="3886200" indent="-228600" algn="l" rtl="0" fontAlgn="base">
        <a:lnSpc>
          <a:spcPct val="115000"/>
        </a:lnSpc>
        <a:spcBef>
          <a:spcPct val="20000"/>
        </a:spcBef>
        <a:spcAft>
          <a:spcPct val="0"/>
        </a:spcAft>
        <a:defRPr sz="1700">
          <a:solidFill>
            <a:srgbClr val="6B6B6B"/>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4.jpeg"/><Relationship Id="rId4" Type="http://schemas.openxmlformats.org/officeDocument/2006/relationships/hyperlink" Target="http://creativecommons.org/licenses/by/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hieve.org/oer-rubric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www.achieve.org/oerletter"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chieve.org/oerlett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hvoss@achiev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www.achieve.org/oer-rubric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achieve.org/oer-rubric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9" name="Text Box 8"/>
          <p:cNvSpPr txBox="1">
            <a:spLocks noChangeArrowheads="1"/>
          </p:cNvSpPr>
          <p:nvPr/>
        </p:nvSpPr>
        <p:spPr bwMode="auto">
          <a:xfrm>
            <a:off x="533400" y="5334000"/>
            <a:ext cx="6858000" cy="13726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lnSpc>
                <a:spcPct val="80000"/>
              </a:lnSpc>
            </a:pPr>
            <a:r>
              <a:rPr lang="en-US" sz="3600" b="1" dirty="0" smtClean="0">
                <a:solidFill>
                  <a:srgbClr val="0091B2"/>
                </a:solidFill>
                <a:latin typeface="Arial" panose="020B0604020202020204" pitchFamily="34" charset="0"/>
                <a:cs typeface="Arial" panose="020B0604020202020204" pitchFamily="34" charset="0"/>
              </a:rPr>
              <a:t>Achieve OER State Policy Recommendations</a:t>
            </a:r>
          </a:p>
          <a:p>
            <a:pPr algn="r">
              <a:lnSpc>
                <a:spcPct val="80000"/>
              </a:lnSpc>
            </a:pPr>
            <a:endParaRPr lang="en-US" sz="1600" b="1" i="1" dirty="0" smtClean="0">
              <a:solidFill>
                <a:srgbClr val="0091B2"/>
              </a:solidFill>
              <a:latin typeface="Arial" panose="020B0604020202020204" pitchFamily="34" charset="0"/>
              <a:cs typeface="Arial" panose="020B0604020202020204" pitchFamily="34" charset="0"/>
            </a:endParaRPr>
          </a:p>
          <a:p>
            <a:pPr algn="r">
              <a:lnSpc>
                <a:spcPct val="80000"/>
              </a:lnSpc>
            </a:pPr>
            <a:r>
              <a:rPr lang="en-US" sz="1600" b="1" i="1" dirty="0" smtClean="0">
                <a:solidFill>
                  <a:srgbClr val="0091B2"/>
                </a:solidFill>
                <a:latin typeface="Arial" panose="020B0604020202020204" pitchFamily="34" charset="0"/>
                <a:cs typeface="Arial" panose="020B0604020202020204" pitchFamily="34" charset="0"/>
              </a:rPr>
              <a:t>July 30, 2015</a:t>
            </a:r>
          </a:p>
        </p:txBody>
      </p:sp>
      <p:sp>
        <p:nvSpPr>
          <p:cNvPr id="103432" name="Rectangle 11"/>
          <p:cNvSpPr>
            <a:spLocks noChangeArrowheads="1"/>
          </p:cNvSpPr>
          <p:nvPr/>
        </p:nvSpPr>
        <p:spPr bwMode="auto">
          <a:xfrm>
            <a:off x="4448175" y="3244850"/>
            <a:ext cx="241300"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latin typeface="Times New Roman" pitchFamily="18" charset="0"/>
                <a:cs typeface="Arial" pitchFamily="34" charset="0"/>
              </a:rPr>
              <a:t> </a:t>
            </a:r>
            <a:endParaRPr lang="en-US">
              <a:solidFill>
                <a:srgbClr val="000000"/>
              </a:solidFill>
              <a:latin typeface="Arial" pitchFamily="34" charset="0"/>
              <a:cs typeface="Arial" pitchFamily="34" charset="0"/>
            </a:endParaRPr>
          </a:p>
        </p:txBody>
      </p:sp>
      <p:sp>
        <p:nvSpPr>
          <p:cNvPr id="3" name="TextBox 2"/>
          <p:cNvSpPr txBox="1"/>
          <p:nvPr/>
        </p:nvSpPr>
        <p:spPr>
          <a:xfrm>
            <a:off x="7010400" y="6440285"/>
            <a:ext cx="2271157" cy="261610"/>
          </a:xfrm>
          <a:prstGeom prst="rect">
            <a:avLst/>
          </a:prstGeom>
          <a:noFill/>
        </p:spPr>
        <p:txBody>
          <a:bodyPr wrap="square" rtlCol="0">
            <a:spAutoFit/>
          </a:bodyPr>
          <a:lstStyle/>
          <a:p>
            <a:r>
              <a:rPr lang="en-US" sz="1100" i="1" dirty="0" smtClean="0">
                <a:solidFill>
                  <a:srgbClr val="6B6B6B"/>
                </a:solidFill>
                <a:hlinkClick r:id="rId4"/>
              </a:rPr>
              <a:t>CC BY</a:t>
            </a:r>
            <a:r>
              <a:rPr lang="en-US" sz="1100" i="1" dirty="0" smtClean="0">
                <a:solidFill>
                  <a:srgbClr val="6B6B6B"/>
                </a:solidFill>
              </a:rPr>
              <a:t> Achieve 2015</a:t>
            </a:r>
            <a:endParaRPr lang="en-US" sz="1100" i="1" dirty="0">
              <a:solidFill>
                <a:srgbClr val="6B6B6B"/>
              </a:solidFill>
            </a:endParaRPr>
          </a:p>
        </p:txBody>
      </p:sp>
      <p:pic>
        <p:nvPicPr>
          <p:cNvPr id="1026" name="Picture 2" descr="J:\Communications &amp; Outreach\Logos &amp; Signatures\2012 Achieve &amp; ADP Logos\ACHIEVE-1C-2lin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446140"/>
            <a:ext cx="1045332" cy="91728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41215764"/>
      </p:ext>
    </p:extLst>
  </p:cSld>
  <p:clrMapOvr>
    <a:masterClrMapping/>
  </p:clrMapOvr>
  <p:transition spd="med"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0"/>
              </a:spcAft>
            </a:pPr>
            <a:r>
              <a:rPr lang="en-US" sz="2000" dirty="0"/>
              <a:t>Questions for Discussion</a:t>
            </a:r>
            <a:endParaRPr lang="en-US" dirty="0"/>
          </a:p>
          <a:p>
            <a:pPr marL="455613" lvl="1"/>
            <a:r>
              <a:rPr lang="en-US" sz="1800" dirty="0"/>
              <a:t>What are some ways in which </a:t>
            </a:r>
            <a:r>
              <a:rPr lang="en-US" sz="1800" dirty="0" smtClean="0"/>
              <a:t>states, institutions of higher education, and other organizations </a:t>
            </a:r>
            <a:r>
              <a:rPr lang="en-US" sz="1800" dirty="0"/>
              <a:t>can effectively work with districts to support the adoption of OER?</a:t>
            </a:r>
          </a:p>
          <a:p>
            <a:pPr marL="169863" lvl="1" indent="0">
              <a:buNone/>
            </a:pPr>
            <a:endParaRPr lang="en-US" sz="1800" dirty="0"/>
          </a:p>
          <a:p>
            <a:pPr marL="455613" lvl="1"/>
            <a:r>
              <a:rPr lang="en-US" sz="1800" dirty="0"/>
              <a:t>What are some of the challenges </a:t>
            </a:r>
            <a:r>
              <a:rPr lang="en-US" sz="1800" dirty="0" smtClean="0"/>
              <a:t>(e.g., political</a:t>
            </a:r>
            <a:r>
              <a:rPr lang="en-US" sz="1800" dirty="0" smtClean="0"/>
              <a:t>, knowledge and awareness of OER, others) for </a:t>
            </a:r>
            <a:r>
              <a:rPr lang="en-US" sz="1800" dirty="0"/>
              <a:t>state and district collaboration in supporting these efforts?</a:t>
            </a:r>
          </a:p>
          <a:p>
            <a:pPr marL="169863" lvl="1" indent="0">
              <a:buNone/>
            </a:pPr>
            <a:endParaRPr lang="en-US" sz="1800" dirty="0"/>
          </a:p>
          <a:p>
            <a:pPr marL="455613" lvl="1"/>
            <a:r>
              <a:rPr lang="en-US" sz="1800" dirty="0"/>
              <a:t>Are there strategic leverage points where states can provide the most impact </a:t>
            </a:r>
            <a:r>
              <a:rPr lang="en-US" sz="1800" dirty="0" smtClean="0"/>
              <a:t>to support</a:t>
            </a:r>
            <a:r>
              <a:rPr lang="en-US" sz="1800" dirty="0" smtClean="0"/>
              <a:t> </a:t>
            </a:r>
            <a:r>
              <a:rPr lang="en-US" sz="1800" dirty="0"/>
              <a:t>districts and schools?</a:t>
            </a:r>
          </a:p>
          <a:p>
            <a:endParaRPr lang="en-US" dirty="0"/>
          </a:p>
        </p:txBody>
      </p:sp>
      <p:sp>
        <p:nvSpPr>
          <p:cNvPr id="3" name="Title 2"/>
          <p:cNvSpPr>
            <a:spLocks noGrp="1"/>
          </p:cNvSpPr>
          <p:nvPr>
            <p:ph type="title"/>
          </p:nvPr>
        </p:nvSpPr>
        <p:spPr/>
        <p:txBody>
          <a:bodyPr/>
          <a:lstStyle/>
          <a:p>
            <a:r>
              <a:rPr lang="en-US" dirty="0"/>
              <a:t>Opportunities for </a:t>
            </a:r>
            <a:r>
              <a:rPr lang="en-US" dirty="0" smtClean="0"/>
              <a:t>Collaboration </a:t>
            </a:r>
            <a:r>
              <a:rPr lang="en-US" dirty="0"/>
              <a:t>between </a:t>
            </a:r>
            <a:r>
              <a:rPr lang="en-US" dirty="0" smtClean="0"/>
              <a:t>States </a:t>
            </a:r>
            <a:r>
              <a:rPr lang="en-US" dirty="0"/>
              <a:t>and </a:t>
            </a:r>
            <a:r>
              <a:rPr lang="en-US" dirty="0" smtClean="0"/>
              <a:t>Districts</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10</a:t>
            </a:fld>
            <a:endParaRPr lang="en-US" dirty="0"/>
          </a:p>
        </p:txBody>
      </p:sp>
    </p:spTree>
    <p:extLst>
      <p:ext uri="{BB962C8B-B14F-4D97-AF65-F5344CB8AC3E}">
        <p14:creationId xmlns:p14="http://schemas.microsoft.com/office/powerpoint/2010/main" val="416006274"/>
      </p:ext>
    </p:extLst>
  </p:cSld>
  <p:clrMapOvr>
    <a:masterClrMapping/>
  </p:clrMapOvr>
  <p:transition spd="med" advClick="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98959"/>
            <a:ext cx="8229600" cy="4278313"/>
          </a:xfrm>
        </p:spPr>
        <p:txBody>
          <a:bodyPr/>
          <a:lstStyle/>
          <a:p>
            <a:pPr lvl="0">
              <a:spcAft>
                <a:spcPts val="0"/>
              </a:spcAft>
            </a:pPr>
            <a:r>
              <a:rPr lang="en-US" sz="2000" dirty="0"/>
              <a:t>Achieve has recently released other resources to </a:t>
            </a:r>
            <a:r>
              <a:rPr lang="en-US" sz="2000" dirty="0" smtClean="0"/>
              <a:t>help states </a:t>
            </a:r>
            <a:r>
              <a:rPr lang="en-US" sz="2000" dirty="0"/>
              <a:t>and districts support the use of OER</a:t>
            </a:r>
          </a:p>
          <a:p>
            <a:pPr marL="455613" lvl="1"/>
            <a:r>
              <a:rPr lang="en-US" dirty="0" smtClean="0"/>
              <a:t>Policy </a:t>
            </a:r>
            <a:r>
              <a:rPr lang="en-US" dirty="0"/>
              <a:t>recommendations include </a:t>
            </a:r>
            <a:r>
              <a:rPr lang="en-US" dirty="0" err="1"/>
              <a:t>casemaking</a:t>
            </a:r>
            <a:r>
              <a:rPr lang="en-US" dirty="0"/>
              <a:t> materials </a:t>
            </a:r>
            <a:endParaRPr lang="en-US" dirty="0" smtClean="0"/>
          </a:p>
          <a:p>
            <a:pPr marL="169863" lvl="1" indent="295275">
              <a:buNone/>
            </a:pPr>
            <a:r>
              <a:rPr lang="en-US" dirty="0" smtClean="0"/>
              <a:t>for </a:t>
            </a:r>
            <a:r>
              <a:rPr lang="en-US" dirty="0"/>
              <a:t>policymakers</a:t>
            </a:r>
          </a:p>
          <a:p>
            <a:pPr marL="455613" lvl="1"/>
            <a:r>
              <a:rPr lang="en-US" dirty="0"/>
              <a:t>Communications materials</a:t>
            </a:r>
          </a:p>
          <a:p>
            <a:pPr marL="627063" lvl="2"/>
            <a:r>
              <a:rPr lang="en-US" dirty="0"/>
              <a:t>Key messages about OER</a:t>
            </a:r>
          </a:p>
          <a:p>
            <a:pPr marL="627063" lvl="2"/>
            <a:r>
              <a:rPr lang="en-US" dirty="0"/>
              <a:t>Presentation slides </a:t>
            </a:r>
          </a:p>
          <a:p>
            <a:pPr marL="627063" lvl="2"/>
            <a:r>
              <a:rPr lang="en-US" dirty="0"/>
              <a:t>Survey to gauge knowledge and </a:t>
            </a:r>
            <a:r>
              <a:rPr lang="en-US" dirty="0" smtClean="0"/>
              <a:t>awareness </a:t>
            </a:r>
            <a:r>
              <a:rPr lang="en-US" dirty="0"/>
              <a:t>about </a:t>
            </a:r>
            <a:endParaRPr lang="en-US" dirty="0" smtClean="0"/>
          </a:p>
          <a:p>
            <a:pPr marL="627063" lvl="2" indent="174625">
              <a:buNone/>
            </a:pPr>
            <a:r>
              <a:rPr lang="en-US" dirty="0" smtClean="0"/>
              <a:t>OER</a:t>
            </a:r>
            <a:endParaRPr lang="en-US" dirty="0"/>
          </a:p>
          <a:p>
            <a:pPr marL="455613" lvl="1"/>
            <a:r>
              <a:rPr lang="en-US" dirty="0"/>
              <a:t>Guidance for using the </a:t>
            </a:r>
            <a:r>
              <a:rPr lang="en-US" dirty="0" err="1"/>
              <a:t>EQuIP</a:t>
            </a:r>
            <a:r>
              <a:rPr lang="en-US" dirty="0"/>
              <a:t> and </a:t>
            </a:r>
            <a:r>
              <a:rPr lang="en-US" dirty="0" smtClean="0"/>
              <a:t>OER </a:t>
            </a:r>
            <a:r>
              <a:rPr lang="en-US" dirty="0"/>
              <a:t>Rubrics in a quality review process</a:t>
            </a:r>
          </a:p>
          <a:p>
            <a:pPr marL="455613" lvl="1"/>
            <a:r>
              <a:rPr lang="en-US" dirty="0"/>
              <a:t>An update to the OER Institute state profiles</a:t>
            </a:r>
          </a:p>
          <a:p>
            <a:pPr lvl="0"/>
            <a:r>
              <a:rPr lang="en-US" sz="2000" dirty="0"/>
              <a:t>All resources are available at </a:t>
            </a:r>
            <a:endParaRPr lang="en-US" sz="2000" dirty="0" smtClean="0"/>
          </a:p>
          <a:p>
            <a:pPr lvl="0">
              <a:spcBef>
                <a:spcPts val="0"/>
              </a:spcBef>
            </a:pPr>
            <a:r>
              <a:rPr lang="en-US" sz="2000" dirty="0" smtClean="0">
                <a:hlinkClick r:id="rId3"/>
              </a:rPr>
              <a:t>www.achieve.org/oer-rubrics</a:t>
            </a:r>
            <a:r>
              <a:rPr lang="en-US" sz="2000" dirty="0" smtClean="0"/>
              <a:t> </a:t>
            </a:r>
            <a:endParaRPr lang="en-US" sz="2000" dirty="0"/>
          </a:p>
          <a:p>
            <a:endParaRPr lang="en-US" dirty="0"/>
          </a:p>
        </p:txBody>
      </p:sp>
      <p:sp>
        <p:nvSpPr>
          <p:cNvPr id="3" name="Title 2"/>
          <p:cNvSpPr>
            <a:spLocks noGrp="1"/>
          </p:cNvSpPr>
          <p:nvPr>
            <p:ph type="title"/>
          </p:nvPr>
        </p:nvSpPr>
        <p:spPr/>
        <p:txBody>
          <a:bodyPr/>
          <a:lstStyle/>
          <a:p>
            <a:r>
              <a:rPr lang="en-US" dirty="0"/>
              <a:t>Additional OER Resources</a:t>
            </a:r>
          </a:p>
        </p:txBody>
      </p:sp>
      <p:sp>
        <p:nvSpPr>
          <p:cNvPr id="4" name="Slide Number Placeholder 3"/>
          <p:cNvSpPr>
            <a:spLocks noGrp="1"/>
          </p:cNvSpPr>
          <p:nvPr>
            <p:ph type="sldNum" sz="quarter" idx="4"/>
          </p:nvPr>
        </p:nvSpPr>
        <p:spPr/>
        <p:txBody>
          <a:bodyPr/>
          <a:lstStyle/>
          <a:p>
            <a:fld id="{FA7FE77C-AF48-3246-81CD-1FACB1FB746A}" type="slidenum">
              <a:rPr lang="en-US" smtClean="0"/>
              <a:pPr/>
              <a:t>11</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292805"/>
            <a:ext cx="1855978" cy="2401136"/>
          </a:xfrm>
          <a:prstGeom prst="rect">
            <a:avLst/>
          </a:prstGeom>
        </p:spPr>
      </p:pic>
    </p:spTree>
    <p:extLst>
      <p:ext uri="{BB962C8B-B14F-4D97-AF65-F5344CB8AC3E}">
        <p14:creationId xmlns:p14="http://schemas.microsoft.com/office/powerpoint/2010/main" val="3981561268"/>
      </p:ext>
    </p:extLst>
  </p:cSld>
  <p:clrMapOvr>
    <a:masterClrMapping/>
  </p:clrMapOvr>
  <p:transition spd="med" advClick="0">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6553200" y="5891085"/>
            <a:ext cx="1524000" cy="533400"/>
          </a:xfrm>
        </p:spPr>
        <p:txBody>
          <a:bodyPr/>
          <a:lstStyle/>
          <a:p>
            <a:fld id="{FA7FE77C-AF48-3246-81CD-1FACB1FB746A}" type="slidenum">
              <a:rPr lang="en-US" smtClean="0">
                <a:solidFill>
                  <a:schemeClr val="bg1"/>
                </a:solidFill>
              </a:rPr>
              <a:pPr/>
              <a:t>12</a:t>
            </a:fld>
            <a:endParaRPr lang="en-US" dirty="0">
              <a:solidFill>
                <a:schemeClr val="bg1"/>
              </a:solidFill>
            </a:endParaRPr>
          </a:p>
        </p:txBody>
      </p:sp>
      <p:sp>
        <p:nvSpPr>
          <p:cNvPr id="4" name="Footer Placeholder 3"/>
          <p:cNvSpPr>
            <a:spLocks noGrp="1"/>
          </p:cNvSpPr>
          <p:nvPr>
            <p:ph type="ftr" sz="quarter" idx="3"/>
          </p:nvPr>
        </p:nvSpPr>
        <p:spPr>
          <a:prstGeom prst="rect">
            <a:avLst/>
          </a:prstGeom>
        </p:spPr>
        <p:txBody>
          <a:bodyPr/>
          <a:lstStyle/>
          <a:p>
            <a:pPr>
              <a:defRPr/>
            </a:pPr>
            <a:endParaRPr lang="en-US" smtClean="0">
              <a:solidFill>
                <a:prstClr val="black">
                  <a:tint val="75000"/>
                </a:prstClr>
              </a:solidFill>
            </a:endParaRPr>
          </a:p>
          <a:p>
            <a:pPr>
              <a:defRPr/>
            </a:pPr>
            <a:r>
              <a:rPr lang="en-US" smtClean="0">
                <a:solidFill>
                  <a:prstClr val="black">
                    <a:tint val="75000"/>
                  </a:prstClr>
                </a:solidFill>
              </a:rPr>
              <a:t>:</a:t>
            </a:r>
          </a:p>
          <a:p>
            <a:pPr>
              <a:defRPr/>
            </a:pPr>
            <a:endParaRPr lang="en-US" dirty="0">
              <a:solidFill>
                <a:prstClr val="black">
                  <a:tint val="75000"/>
                </a:prstClr>
              </a:solidFill>
            </a:endParaRPr>
          </a:p>
        </p:txBody>
      </p:sp>
      <p:sp>
        <p:nvSpPr>
          <p:cNvPr id="2" name="Title 1"/>
          <p:cNvSpPr>
            <a:spLocks noGrp="1"/>
          </p:cNvSpPr>
          <p:nvPr>
            <p:ph type="title"/>
          </p:nvPr>
        </p:nvSpPr>
        <p:spPr>
          <a:xfrm>
            <a:off x="0" y="457200"/>
            <a:ext cx="8077200" cy="1285875"/>
          </a:xfrm>
        </p:spPr>
        <p:txBody>
          <a:bodyPr>
            <a:normAutofit/>
          </a:bodyPr>
          <a:lstStyle/>
          <a:p>
            <a:r>
              <a:rPr lang="en-US" dirty="0" smtClean="0"/>
              <a:t>Letter of Support</a:t>
            </a:r>
            <a:endParaRPr lang="en-US" sz="3000" dirty="0">
              <a:solidFill>
                <a:srgbClr val="1D91B1"/>
              </a:solidFill>
            </a:endParaRPr>
          </a:p>
        </p:txBody>
      </p:sp>
      <p:sp>
        <p:nvSpPr>
          <p:cNvPr id="3" name="Content Placeholder 2"/>
          <p:cNvSpPr>
            <a:spLocks noGrp="1"/>
          </p:cNvSpPr>
          <p:nvPr>
            <p:ph idx="1"/>
          </p:nvPr>
        </p:nvSpPr>
        <p:spPr>
          <a:xfrm>
            <a:off x="425302" y="1743075"/>
            <a:ext cx="8229600" cy="4364038"/>
          </a:xfrm>
        </p:spPr>
        <p:txBody>
          <a:bodyPr>
            <a:normAutofit/>
          </a:bodyPr>
          <a:lstStyle/>
          <a:p>
            <a:pPr marL="169863" lvl="1" indent="0">
              <a:buNone/>
            </a:pPr>
            <a:r>
              <a:rPr lang="en-US" sz="2000" b="1" dirty="0" smtClean="0">
                <a:solidFill>
                  <a:srgbClr val="1D91B1"/>
                </a:solidFill>
              </a:rPr>
              <a:t>Achieve is </a:t>
            </a:r>
            <a:r>
              <a:rPr lang="en-US" sz="2000" b="1" dirty="0">
                <a:solidFill>
                  <a:srgbClr val="1D91B1"/>
                </a:solidFill>
              </a:rPr>
              <a:t>circulating a letter that outlines the need for high-quality OER in college- and career-ready standards implementation. </a:t>
            </a:r>
            <a:r>
              <a:rPr lang="en-US" sz="2000" b="1" dirty="0" smtClean="0">
                <a:solidFill>
                  <a:srgbClr val="1D91B1"/>
                </a:solidFill>
              </a:rPr>
              <a:t>The </a:t>
            </a:r>
            <a:r>
              <a:rPr lang="en-US" sz="2000" b="1" dirty="0">
                <a:solidFill>
                  <a:srgbClr val="1D91B1"/>
                </a:solidFill>
              </a:rPr>
              <a:t>letter also highlights many of the benefits of using openly licensed materials in classrooms</a:t>
            </a:r>
            <a:r>
              <a:rPr lang="en-US" sz="2000" b="1" dirty="0" smtClean="0">
                <a:solidFill>
                  <a:srgbClr val="1D91B1"/>
                </a:solidFill>
              </a:rPr>
              <a:t>.</a:t>
            </a:r>
          </a:p>
          <a:p>
            <a:pPr marL="169863" lvl="1" indent="0">
              <a:buNone/>
            </a:pPr>
            <a:endParaRPr lang="en-US" sz="2000" b="1" dirty="0">
              <a:solidFill>
                <a:srgbClr val="1D91B1"/>
              </a:solidFill>
            </a:endParaRPr>
          </a:p>
          <a:p>
            <a:pPr marL="169863" lvl="1" indent="0">
              <a:buNone/>
            </a:pPr>
            <a:r>
              <a:rPr lang="en-US" sz="2000" b="1" dirty="0" smtClean="0">
                <a:solidFill>
                  <a:srgbClr val="1D91B1"/>
                </a:solidFill>
              </a:rPr>
              <a:t>We are seeking signatures from </a:t>
            </a:r>
            <a:r>
              <a:rPr lang="en-US" sz="2000" b="1" dirty="0" smtClean="0">
                <a:solidFill>
                  <a:srgbClr val="1D91B1"/>
                </a:solidFill>
              </a:rPr>
              <a:t>states and </a:t>
            </a:r>
            <a:r>
              <a:rPr lang="en-US" sz="2000" b="1" dirty="0" smtClean="0">
                <a:solidFill>
                  <a:srgbClr val="1D91B1"/>
                </a:solidFill>
              </a:rPr>
              <a:t>partner organizations </a:t>
            </a:r>
            <a:r>
              <a:rPr lang="en-US" sz="2000" b="1" dirty="0" smtClean="0">
                <a:solidFill>
                  <a:srgbClr val="1D91B1"/>
                </a:solidFill>
              </a:rPr>
              <a:t>or foundations.</a:t>
            </a:r>
            <a:endParaRPr lang="en-US" sz="2000" b="1" dirty="0" smtClean="0">
              <a:solidFill>
                <a:srgbClr val="1D91B1"/>
              </a:solidFill>
            </a:endParaRPr>
          </a:p>
          <a:p>
            <a:pPr marL="169863" lvl="1" indent="0">
              <a:buNone/>
            </a:pPr>
            <a:endParaRPr lang="en-US" sz="2000" b="1" dirty="0">
              <a:solidFill>
                <a:srgbClr val="1D91B1"/>
              </a:solidFill>
              <a:hlinkClick r:id="rId4"/>
            </a:endParaRPr>
          </a:p>
          <a:p>
            <a:pPr marL="169863" lvl="1" indent="0">
              <a:buNone/>
            </a:pPr>
            <a:r>
              <a:rPr lang="en-US" sz="2000" b="1" dirty="0" smtClean="0">
                <a:solidFill>
                  <a:srgbClr val="1D91B1"/>
                </a:solidFill>
                <a:hlinkClick r:id="rId4"/>
              </a:rPr>
              <a:t>www.achieve.org/oerletter</a:t>
            </a:r>
            <a:r>
              <a:rPr lang="en-US" sz="2000" b="1" dirty="0" smtClean="0">
                <a:solidFill>
                  <a:srgbClr val="1D91B1"/>
                </a:solidFill>
              </a:rPr>
              <a:t> </a:t>
            </a:r>
            <a:endParaRPr lang="en-US" sz="2000" b="1" dirty="0">
              <a:solidFill>
                <a:srgbClr val="1D91B1"/>
              </a:solidFill>
            </a:endParaRPr>
          </a:p>
          <a:p>
            <a:pPr marL="169863" lvl="1" indent="0">
              <a:buNone/>
            </a:pPr>
            <a:endParaRPr lang="en-US" sz="2000" b="1" dirty="0">
              <a:solidFill>
                <a:srgbClr val="1D91B1"/>
              </a:solidFill>
            </a:endParaRPr>
          </a:p>
        </p:txBody>
      </p:sp>
    </p:spTree>
    <p:extLst>
      <p:ext uri="{BB962C8B-B14F-4D97-AF65-F5344CB8AC3E}">
        <p14:creationId xmlns:p14="http://schemas.microsoft.com/office/powerpoint/2010/main" val="143375083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A7FE77C-AF48-3246-81CD-1FACB1FB746A}" type="slidenum">
              <a:rPr lang="en-US" smtClean="0"/>
              <a:pPr/>
              <a:t>13</a:t>
            </a:fld>
            <a:endParaRPr lang="en-US" dirty="0"/>
          </a:p>
        </p:txBody>
      </p:sp>
      <p:sp>
        <p:nvSpPr>
          <p:cNvPr id="4" name="Title 3"/>
          <p:cNvSpPr>
            <a:spLocks noGrp="1"/>
          </p:cNvSpPr>
          <p:nvPr>
            <p:ph type="title"/>
          </p:nvPr>
        </p:nvSpPr>
        <p:spPr/>
        <p:txBody>
          <a:bodyPr/>
          <a:lstStyle/>
          <a:p>
            <a:r>
              <a:rPr lang="en-US" dirty="0" smtClean="0"/>
              <a:t>Letter of Support</a:t>
            </a:r>
            <a:endParaRPr lang="en-US" dirty="0"/>
          </a:p>
        </p:txBody>
      </p:sp>
      <p:sp>
        <p:nvSpPr>
          <p:cNvPr id="5" name="Content Placeholder 4"/>
          <p:cNvSpPr>
            <a:spLocks noGrp="1"/>
          </p:cNvSpPr>
          <p:nvPr>
            <p:ph idx="1"/>
          </p:nvPr>
        </p:nvSpPr>
        <p:spPr/>
        <p:txBody>
          <a:bodyPr/>
          <a:lstStyle/>
          <a:p>
            <a:r>
              <a:rPr lang="en-US" dirty="0" smtClean="0"/>
              <a:t>Current Signees:</a:t>
            </a:r>
          </a:p>
          <a:p>
            <a:pPr marL="285750" indent="-285750">
              <a:spcBef>
                <a:spcPts val="0"/>
              </a:spcBef>
              <a:spcAft>
                <a:spcPts val="0"/>
              </a:spcAft>
              <a:buFont typeface="Arial" panose="020B0604020202020204" pitchFamily="34" charset="0"/>
              <a:buChar char="•"/>
            </a:pPr>
            <a:r>
              <a:rPr lang="en-US" sz="1600" b="0" dirty="0" smtClean="0">
                <a:solidFill>
                  <a:srgbClr val="6B6B6B"/>
                </a:solidFill>
              </a:rPr>
              <a:t>Achieve</a:t>
            </a:r>
            <a:endParaRPr lang="en-US" sz="1600" b="0" dirty="0">
              <a:solidFill>
                <a:srgbClr val="6B6B6B"/>
              </a:solidFill>
            </a:endParaRPr>
          </a:p>
          <a:p>
            <a:pPr marL="285750" indent="-285750">
              <a:spcBef>
                <a:spcPts val="0"/>
              </a:spcBef>
              <a:spcAft>
                <a:spcPts val="0"/>
              </a:spcAft>
              <a:buFont typeface="Arial" panose="020B0604020202020204" pitchFamily="34" charset="0"/>
              <a:buChar char="•"/>
            </a:pPr>
            <a:r>
              <a:rPr lang="en-US" sz="1600" b="0" dirty="0">
                <a:solidFill>
                  <a:srgbClr val="6B6B6B"/>
                </a:solidFill>
              </a:rPr>
              <a:t>Core Knowledge Foundation</a:t>
            </a:r>
          </a:p>
          <a:p>
            <a:pPr marL="285750" indent="-285750">
              <a:spcBef>
                <a:spcPts val="0"/>
              </a:spcBef>
              <a:spcAft>
                <a:spcPts val="0"/>
              </a:spcAft>
              <a:buFont typeface="Arial" panose="020B0604020202020204" pitchFamily="34" charset="0"/>
              <a:buChar char="•"/>
            </a:pPr>
            <a:r>
              <a:rPr lang="en-US" sz="1600" b="0" dirty="0">
                <a:solidFill>
                  <a:srgbClr val="6B6B6B"/>
                </a:solidFill>
              </a:rPr>
              <a:t>The Council of Chief State School Officers</a:t>
            </a:r>
          </a:p>
          <a:p>
            <a:pPr marL="285750" indent="-285750">
              <a:spcBef>
                <a:spcPts val="0"/>
              </a:spcBef>
              <a:spcAft>
                <a:spcPts val="0"/>
              </a:spcAft>
              <a:buFont typeface="Arial" panose="020B0604020202020204" pitchFamily="34" charset="0"/>
              <a:buChar char="•"/>
            </a:pPr>
            <a:r>
              <a:rPr lang="en-US" sz="1600" b="0" dirty="0">
                <a:solidFill>
                  <a:srgbClr val="6B6B6B"/>
                </a:solidFill>
              </a:rPr>
              <a:t>Creative Commons</a:t>
            </a:r>
          </a:p>
          <a:p>
            <a:pPr marL="285750" indent="-285750">
              <a:spcBef>
                <a:spcPts val="0"/>
              </a:spcBef>
              <a:spcAft>
                <a:spcPts val="0"/>
              </a:spcAft>
              <a:buFont typeface="Arial" panose="020B0604020202020204" pitchFamily="34" charset="0"/>
              <a:buChar char="•"/>
            </a:pPr>
            <a:r>
              <a:rPr lang="en-US" sz="1600" b="0" dirty="0">
                <a:solidFill>
                  <a:srgbClr val="6B6B6B"/>
                </a:solidFill>
              </a:rPr>
              <a:t>The Institute for the Study of Knowledge Management in Education (ISKME)</a:t>
            </a:r>
          </a:p>
          <a:p>
            <a:pPr marL="285750" indent="-285750">
              <a:spcBef>
                <a:spcPts val="0"/>
              </a:spcBef>
              <a:spcAft>
                <a:spcPts val="0"/>
              </a:spcAft>
              <a:buFont typeface="Arial" panose="020B0604020202020204" pitchFamily="34" charset="0"/>
              <a:buChar char="•"/>
            </a:pPr>
            <a:r>
              <a:rPr lang="en-US" sz="1600" b="0" dirty="0">
                <a:solidFill>
                  <a:srgbClr val="6B6B6B"/>
                </a:solidFill>
              </a:rPr>
              <a:t>The Learning Accelerator</a:t>
            </a:r>
          </a:p>
          <a:p>
            <a:pPr marL="285750" indent="-285750">
              <a:spcBef>
                <a:spcPts val="0"/>
              </a:spcBef>
              <a:spcAft>
                <a:spcPts val="0"/>
              </a:spcAft>
              <a:buFont typeface="Arial" panose="020B0604020202020204" pitchFamily="34" charset="0"/>
              <a:buChar char="•"/>
            </a:pPr>
            <a:r>
              <a:rPr lang="en-US" sz="1600" b="0" dirty="0">
                <a:solidFill>
                  <a:srgbClr val="6B6B6B"/>
                </a:solidFill>
              </a:rPr>
              <a:t>Louisiana Department of Education</a:t>
            </a:r>
          </a:p>
          <a:p>
            <a:pPr marL="285750" indent="-285750">
              <a:spcBef>
                <a:spcPts val="0"/>
              </a:spcBef>
              <a:spcAft>
                <a:spcPts val="0"/>
              </a:spcAft>
              <a:buFont typeface="Arial" panose="020B0604020202020204" pitchFamily="34" charset="0"/>
              <a:buChar char="•"/>
            </a:pPr>
            <a:r>
              <a:rPr lang="en-US" sz="1600" b="0" dirty="0">
                <a:solidFill>
                  <a:srgbClr val="6B6B6B"/>
                </a:solidFill>
              </a:rPr>
              <a:t>The Military Child Education Coalition</a:t>
            </a:r>
          </a:p>
          <a:p>
            <a:pPr marL="285750" indent="-285750">
              <a:spcBef>
                <a:spcPts val="0"/>
              </a:spcBef>
              <a:spcAft>
                <a:spcPts val="0"/>
              </a:spcAft>
              <a:buFont typeface="Arial" panose="020B0604020202020204" pitchFamily="34" charset="0"/>
              <a:buChar char="•"/>
            </a:pPr>
            <a:r>
              <a:rPr lang="en-US" sz="1600" b="0" dirty="0">
                <a:solidFill>
                  <a:srgbClr val="6B6B6B"/>
                </a:solidFill>
              </a:rPr>
              <a:t>Minnesota Department of Education</a:t>
            </a:r>
          </a:p>
          <a:p>
            <a:pPr marL="285750" indent="-285750">
              <a:spcBef>
                <a:spcPts val="0"/>
              </a:spcBef>
              <a:spcAft>
                <a:spcPts val="0"/>
              </a:spcAft>
              <a:buFont typeface="Arial" panose="020B0604020202020204" pitchFamily="34" charset="0"/>
              <a:buChar char="•"/>
            </a:pPr>
            <a:r>
              <a:rPr lang="en-US" sz="1600" b="0" dirty="0">
                <a:solidFill>
                  <a:srgbClr val="6B6B6B"/>
                </a:solidFill>
              </a:rPr>
              <a:t>North Carolina Department of Public Instruction</a:t>
            </a:r>
          </a:p>
          <a:p>
            <a:pPr marL="285750" indent="-285750">
              <a:spcBef>
                <a:spcPts val="0"/>
              </a:spcBef>
              <a:spcAft>
                <a:spcPts val="0"/>
              </a:spcAft>
              <a:buFont typeface="Arial" panose="020B0604020202020204" pitchFamily="34" charset="0"/>
              <a:buChar char="•"/>
            </a:pPr>
            <a:r>
              <a:rPr lang="en-US" sz="1600" b="0" dirty="0">
                <a:solidFill>
                  <a:srgbClr val="6B6B6B"/>
                </a:solidFill>
              </a:rPr>
              <a:t>Open Education Consortium</a:t>
            </a:r>
          </a:p>
          <a:p>
            <a:pPr marL="285750" indent="-285750">
              <a:spcBef>
                <a:spcPts val="0"/>
              </a:spcBef>
              <a:spcAft>
                <a:spcPts val="0"/>
              </a:spcAft>
              <a:buFont typeface="Arial" panose="020B0604020202020204" pitchFamily="34" charset="0"/>
              <a:buChar char="•"/>
            </a:pPr>
            <a:r>
              <a:rPr lang="en-US" sz="1600" b="0" dirty="0" smtClean="0">
                <a:solidFill>
                  <a:srgbClr val="6B6B6B"/>
                </a:solidFill>
              </a:rPr>
              <a:t>Oregon </a:t>
            </a:r>
            <a:r>
              <a:rPr lang="en-US" sz="1600" b="0" dirty="0">
                <a:solidFill>
                  <a:srgbClr val="6B6B6B"/>
                </a:solidFill>
              </a:rPr>
              <a:t>Department of Education</a:t>
            </a:r>
          </a:p>
          <a:p>
            <a:pPr marL="285750" indent="-285750">
              <a:spcBef>
                <a:spcPts val="0"/>
              </a:spcBef>
              <a:spcAft>
                <a:spcPts val="0"/>
              </a:spcAft>
              <a:buFont typeface="Arial" panose="020B0604020202020204" pitchFamily="34" charset="0"/>
              <a:buChar char="•"/>
            </a:pPr>
            <a:r>
              <a:rPr lang="en-US" sz="1600" b="0" dirty="0">
                <a:solidFill>
                  <a:srgbClr val="6B6B6B"/>
                </a:solidFill>
              </a:rPr>
              <a:t>The Prichard Committee for Academic Excellence</a:t>
            </a:r>
          </a:p>
          <a:p>
            <a:pPr marL="285750" indent="-285750">
              <a:spcBef>
                <a:spcPts val="0"/>
              </a:spcBef>
              <a:spcAft>
                <a:spcPts val="0"/>
              </a:spcAft>
              <a:buFont typeface="Arial" panose="020B0604020202020204" pitchFamily="34" charset="0"/>
              <a:buChar char="•"/>
            </a:pPr>
            <a:r>
              <a:rPr lang="en-US" sz="1600" b="0" dirty="0">
                <a:solidFill>
                  <a:srgbClr val="6B6B6B"/>
                </a:solidFill>
              </a:rPr>
              <a:t>The Sheri and Les Biller Family Foundation </a:t>
            </a:r>
          </a:p>
          <a:p>
            <a:pPr marL="285750" indent="-285750">
              <a:spcBef>
                <a:spcPts val="0"/>
              </a:spcBef>
              <a:spcAft>
                <a:spcPts val="0"/>
              </a:spcAft>
              <a:buFont typeface="Arial" panose="020B0604020202020204" pitchFamily="34" charset="0"/>
              <a:buChar char="•"/>
            </a:pPr>
            <a:r>
              <a:rPr lang="en-US" sz="1600" b="0" dirty="0">
                <a:solidFill>
                  <a:srgbClr val="6B6B6B"/>
                </a:solidFill>
              </a:rPr>
              <a:t>Washington Office of Superintendent of Public Instruction</a:t>
            </a:r>
          </a:p>
          <a:p>
            <a:pPr marL="285750" indent="-285750">
              <a:spcBef>
                <a:spcPts val="0"/>
              </a:spcBef>
              <a:spcAft>
                <a:spcPts val="0"/>
              </a:spcAft>
              <a:buFont typeface="Arial" panose="020B0604020202020204" pitchFamily="34" charset="0"/>
              <a:buChar char="•"/>
            </a:pPr>
            <a:r>
              <a:rPr lang="en-US" sz="1600" b="0" dirty="0">
                <a:solidFill>
                  <a:srgbClr val="6B6B6B"/>
                </a:solidFill>
              </a:rPr>
              <a:t>The William and Flora Hewlett </a:t>
            </a:r>
            <a:r>
              <a:rPr lang="en-US" sz="1600" b="0" dirty="0" smtClean="0">
                <a:solidFill>
                  <a:srgbClr val="6B6B6B"/>
                </a:solidFill>
              </a:rPr>
              <a:t>Foundation</a:t>
            </a:r>
          </a:p>
          <a:p>
            <a:pPr>
              <a:spcBef>
                <a:spcPts val="0"/>
              </a:spcBef>
              <a:spcAft>
                <a:spcPts val="0"/>
              </a:spcAft>
            </a:pPr>
            <a:endParaRPr lang="en-US" sz="1600" b="0" dirty="0">
              <a:solidFill>
                <a:srgbClr val="6B6B6B"/>
              </a:solidFill>
            </a:endParaRPr>
          </a:p>
          <a:p>
            <a:pPr marL="0" lvl="1" indent="0">
              <a:spcBef>
                <a:spcPts val="0"/>
              </a:spcBef>
              <a:spcAft>
                <a:spcPts val="0"/>
              </a:spcAft>
              <a:buClrTx/>
              <a:buSzTx/>
              <a:buNone/>
            </a:pPr>
            <a:r>
              <a:rPr lang="en-US" sz="2000" b="1" dirty="0">
                <a:solidFill>
                  <a:srgbClr val="1D91B1"/>
                </a:solidFill>
                <a:hlinkClick r:id="rId3"/>
              </a:rPr>
              <a:t>www.achieve.org/oerletter</a:t>
            </a:r>
            <a:r>
              <a:rPr lang="en-US" sz="2000" b="1" dirty="0" smtClean="0">
                <a:solidFill>
                  <a:srgbClr val="1D91B1"/>
                </a:solidFill>
              </a:rPr>
              <a:t> </a:t>
            </a:r>
          </a:p>
          <a:p>
            <a:pPr>
              <a:spcBef>
                <a:spcPts val="0"/>
              </a:spcBef>
              <a:spcAft>
                <a:spcPts val="0"/>
              </a:spcAft>
            </a:pPr>
            <a:endParaRPr lang="en-US" sz="1600" b="0" dirty="0">
              <a:solidFill>
                <a:srgbClr val="6B6B6B"/>
              </a:solidFill>
            </a:endParaRPr>
          </a:p>
        </p:txBody>
      </p:sp>
    </p:spTree>
    <p:extLst>
      <p:ext uri="{BB962C8B-B14F-4D97-AF65-F5344CB8AC3E}">
        <p14:creationId xmlns:p14="http://schemas.microsoft.com/office/powerpoint/2010/main" val="2405762779"/>
      </p:ext>
    </p:extLst>
  </p:cSld>
  <p:clrMapOvr>
    <a:masterClrMapping/>
  </p:clrMapOvr>
  <p:transition spd="med" advClick="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a:p>
          <a:p>
            <a:pPr marL="0" lvl="1" indent="0">
              <a:spcAft>
                <a:spcPts val="600"/>
              </a:spcAft>
              <a:buNone/>
            </a:pPr>
            <a:r>
              <a:rPr lang="en-US" sz="2400" dirty="0"/>
              <a:t>Hans Voss</a:t>
            </a:r>
          </a:p>
          <a:p>
            <a:pPr marL="0" lvl="1" indent="0">
              <a:spcAft>
                <a:spcPts val="600"/>
              </a:spcAft>
              <a:buNone/>
            </a:pPr>
            <a:r>
              <a:rPr lang="en-US" sz="2400" dirty="0">
                <a:hlinkClick r:id="rId3"/>
              </a:rPr>
              <a:t>hvoss@achieve.org</a:t>
            </a:r>
            <a:r>
              <a:rPr lang="en-US" sz="2400" dirty="0"/>
              <a:t> </a:t>
            </a:r>
          </a:p>
          <a:p>
            <a:pPr marL="0" lvl="1" indent="0">
              <a:spcAft>
                <a:spcPts val="600"/>
              </a:spcAft>
              <a:buNone/>
            </a:pPr>
            <a:r>
              <a:rPr lang="en-US" sz="2400" dirty="0"/>
              <a:t>@</a:t>
            </a:r>
            <a:r>
              <a:rPr lang="en-US" sz="2400" dirty="0" err="1"/>
              <a:t>HansDMV</a:t>
            </a:r>
            <a:endParaRPr lang="en-US" sz="2400" dirty="0"/>
          </a:p>
          <a:p>
            <a:endParaRPr lang="en-US" dirty="0" smtClean="0"/>
          </a:p>
        </p:txBody>
      </p:sp>
      <p:sp>
        <p:nvSpPr>
          <p:cNvPr id="3" name="Title 2"/>
          <p:cNvSpPr>
            <a:spLocks noGrp="1"/>
          </p:cNvSpPr>
          <p:nvPr>
            <p:ph type="title"/>
          </p:nvPr>
        </p:nvSpPr>
        <p:spPr/>
        <p:txBody>
          <a:bodyPr/>
          <a:lstStyle/>
          <a:p>
            <a:r>
              <a:rPr lang="en-US" dirty="0" smtClean="0"/>
              <a:t>Thank you!</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14</a:t>
            </a:fld>
            <a:endParaRPr lang="en-US" dirty="0"/>
          </a:p>
        </p:txBody>
      </p:sp>
    </p:spTree>
    <p:extLst>
      <p:ext uri="{BB962C8B-B14F-4D97-AF65-F5344CB8AC3E}">
        <p14:creationId xmlns:p14="http://schemas.microsoft.com/office/powerpoint/2010/main" val="2970024127"/>
      </p:ext>
    </p:extLst>
  </p:cSld>
  <p:clrMapOvr>
    <a:masterClrMapping/>
  </p:clrMapOvr>
  <p:transition spd="med" advClick="0">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381000"/>
            <a:ext cx="6096000" cy="1285875"/>
          </a:xfrm>
        </p:spPr>
        <p:txBody>
          <a:bodyPr>
            <a:normAutofit/>
          </a:bodyPr>
          <a:lstStyle/>
          <a:p>
            <a:r>
              <a:rPr lang="en-US" sz="3000" dirty="0" smtClean="0">
                <a:solidFill>
                  <a:srgbClr val="0091B2"/>
                </a:solidFill>
              </a:rPr>
              <a:t>Welcome and Introduction</a:t>
            </a:r>
            <a:endParaRPr lang="en-US" sz="3000" dirty="0">
              <a:solidFill>
                <a:srgbClr val="0091B2"/>
              </a:solidFill>
            </a:endParaRPr>
          </a:p>
        </p:txBody>
      </p:sp>
      <p:sp>
        <p:nvSpPr>
          <p:cNvPr id="4" name="Slide Number Placeholder 3"/>
          <p:cNvSpPr>
            <a:spLocks noGrp="1"/>
          </p:cNvSpPr>
          <p:nvPr>
            <p:ph type="sldNum" sz="quarter" idx="10"/>
          </p:nvPr>
        </p:nvSpPr>
        <p:spPr>
          <a:xfrm>
            <a:off x="6553200" y="5891085"/>
            <a:ext cx="1524000" cy="533400"/>
          </a:xfrm>
        </p:spPr>
        <p:txBody>
          <a:bodyPr/>
          <a:lstStyle/>
          <a:p>
            <a:fld id="{FA7FE77C-AF48-3246-81CD-1FACB1FB746A}" type="slidenum">
              <a:rPr lang="en-US" smtClean="0">
                <a:solidFill>
                  <a:schemeClr val="bg1"/>
                </a:solidFill>
              </a:rPr>
              <a:pPr/>
              <a:t>2</a:t>
            </a:fld>
            <a:endParaRPr lang="en-US" dirty="0">
              <a:solidFill>
                <a:schemeClr val="bg1"/>
              </a:solidFill>
            </a:endParaRPr>
          </a:p>
        </p:txBody>
      </p:sp>
      <p:sp>
        <p:nvSpPr>
          <p:cNvPr id="2" name="Content Placeholder 1"/>
          <p:cNvSpPr>
            <a:spLocks noGrp="1"/>
          </p:cNvSpPr>
          <p:nvPr>
            <p:ph idx="1"/>
          </p:nvPr>
        </p:nvSpPr>
        <p:spPr>
          <a:xfrm>
            <a:off x="533400" y="1600200"/>
            <a:ext cx="8229600" cy="4506913"/>
          </a:xfrm>
        </p:spPr>
        <p:txBody>
          <a:bodyPr/>
          <a:lstStyle/>
          <a:p>
            <a:pPr lvl="0"/>
            <a:r>
              <a:rPr lang="en-US" sz="2000" dirty="0" smtClean="0"/>
              <a:t>Today’s Agenda:</a:t>
            </a:r>
            <a:endParaRPr lang="en-US" sz="2000" dirty="0"/>
          </a:p>
          <a:p>
            <a:pPr marL="455613" lvl="1"/>
            <a:r>
              <a:rPr lang="en-US" sz="1800" dirty="0" smtClean="0"/>
              <a:t>Provide a brief overview of </a:t>
            </a:r>
            <a:r>
              <a:rPr lang="en-US" sz="1800" dirty="0" err="1" smtClean="0"/>
              <a:t>Achieve’s</a:t>
            </a:r>
            <a:r>
              <a:rPr lang="en-US" sz="1800" dirty="0" smtClean="0"/>
              <a:t> work with Open Educational Resources (OER)</a:t>
            </a:r>
            <a:endParaRPr lang="en-US" sz="800" dirty="0" smtClean="0"/>
          </a:p>
          <a:p>
            <a:pPr marL="455613" lvl="1"/>
            <a:r>
              <a:rPr lang="en-US" sz="1800" dirty="0" smtClean="0"/>
              <a:t>Share and discuss </a:t>
            </a:r>
            <a:r>
              <a:rPr lang="en-US" sz="1800" dirty="0" err="1" smtClean="0"/>
              <a:t>Achieve’s</a:t>
            </a:r>
            <a:r>
              <a:rPr lang="en-US" sz="1800" dirty="0" smtClean="0"/>
              <a:t> recently released set </a:t>
            </a:r>
            <a:r>
              <a:rPr lang="en-US" sz="1800" dirty="0" smtClean="0"/>
              <a:t>of </a:t>
            </a:r>
            <a:r>
              <a:rPr lang="en-US" sz="1800" dirty="0" smtClean="0"/>
              <a:t>OER state policy recommendations </a:t>
            </a:r>
            <a:endParaRPr lang="en-US" sz="800" dirty="0" smtClean="0"/>
          </a:p>
          <a:p>
            <a:pPr marL="455613" lvl="1"/>
            <a:r>
              <a:rPr lang="en-US" sz="1800" dirty="0"/>
              <a:t>Share key learnings from the development of these recommendations</a:t>
            </a:r>
          </a:p>
          <a:p>
            <a:pPr marL="455613" lvl="1"/>
            <a:r>
              <a:rPr lang="en-US" sz="1800" dirty="0"/>
              <a:t>Highlight state and district actions that exemplify these recommendations in action</a:t>
            </a:r>
            <a:endParaRPr lang="en-US" sz="800" dirty="0"/>
          </a:p>
          <a:p>
            <a:pPr marL="455613" lvl="1"/>
            <a:r>
              <a:rPr lang="en-US" sz="1800" dirty="0" smtClean="0"/>
              <a:t>Showcase additional OER resources released by Achieve</a:t>
            </a:r>
            <a:endParaRPr lang="en-US" sz="800" dirty="0" smtClean="0"/>
          </a:p>
          <a:p>
            <a:pPr marL="0" lvl="1" indent="0">
              <a:spcBef>
                <a:spcPct val="90000"/>
              </a:spcBef>
              <a:spcAft>
                <a:spcPts val="600"/>
              </a:spcAft>
              <a:buClrTx/>
              <a:buSzTx/>
              <a:buNone/>
            </a:pPr>
            <a:endParaRPr lang="en-US" dirty="0" smtClean="0"/>
          </a:p>
          <a:p>
            <a:endParaRPr lang="en-US" dirty="0"/>
          </a:p>
        </p:txBody>
      </p:sp>
      <p:sp>
        <p:nvSpPr>
          <p:cNvPr id="5" name="TextBox 4"/>
          <p:cNvSpPr txBox="1"/>
          <p:nvPr/>
        </p:nvSpPr>
        <p:spPr>
          <a:xfrm>
            <a:off x="8915986" y="6366849"/>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78965389"/>
      </p:ext>
    </p:extLst>
  </p:cSld>
  <p:clrMapOvr>
    <a:masterClrMapping/>
  </p:clrMapOvr>
  <p:transition spd="med"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spcBef>
                <a:spcPts val="1200"/>
              </a:spcBef>
              <a:buClr>
                <a:srgbClr val="E4A11B"/>
              </a:buClr>
              <a:buFont typeface="Wingdings 2" panose="05020102010507070707" pitchFamily="18" charset="2"/>
              <a:buChar char=""/>
              <a:defRPr/>
            </a:pPr>
            <a:r>
              <a:rPr lang="en-US" b="0" dirty="0">
                <a:solidFill>
                  <a:srgbClr val="6B6B6B"/>
                </a:solidFill>
              </a:rPr>
              <a:t>Achieve is an independent, nonpartisan, nonprofit education organization dedicated to raising academic standards and graduation requirements, improve assessments, and strengthen accountability and public reporting systems. </a:t>
            </a:r>
          </a:p>
          <a:p>
            <a:pPr marL="342900" lvl="1" indent="-342900">
              <a:spcBef>
                <a:spcPts val="1200"/>
              </a:spcBef>
              <a:spcAft>
                <a:spcPts val="600"/>
              </a:spcAft>
              <a:buFont typeface="Wingdings 2" panose="05020102010507070707" pitchFamily="18" charset="2"/>
              <a:buChar char=""/>
              <a:defRPr/>
            </a:pPr>
            <a:r>
              <a:rPr lang="en-US" sz="1800" dirty="0">
                <a:cs typeface="Geneva" pitchFamily="-108" charset="-128"/>
              </a:rPr>
              <a:t>We are committed to ensuring all students graduate from high school “college and career ready” so students are academically prepared for next steps after high school.</a:t>
            </a:r>
          </a:p>
          <a:p>
            <a:pPr marL="342900" lvl="1" indent="-342900">
              <a:spcBef>
                <a:spcPts val="1200"/>
              </a:spcBef>
              <a:spcAft>
                <a:spcPts val="600"/>
              </a:spcAft>
              <a:buFont typeface="Wingdings 2" panose="05020102010507070707" pitchFamily="18" charset="2"/>
              <a:buChar char=""/>
              <a:defRPr/>
            </a:pPr>
            <a:r>
              <a:rPr lang="en-US" sz="1800" dirty="0">
                <a:cs typeface="Geneva" pitchFamily="-108" charset="-128"/>
              </a:rPr>
              <a:t>Achieve partners with state governments, reform agencies, policy organizations, and other stakeholders to conduct research, provide technical assistance on policy execution, develop advocacy resources, and communicate results.</a:t>
            </a:r>
          </a:p>
          <a:p>
            <a:endParaRPr lang="en-US" dirty="0"/>
          </a:p>
        </p:txBody>
      </p:sp>
      <p:sp>
        <p:nvSpPr>
          <p:cNvPr id="3" name="Title 2"/>
          <p:cNvSpPr>
            <a:spLocks noGrp="1"/>
          </p:cNvSpPr>
          <p:nvPr>
            <p:ph type="title"/>
          </p:nvPr>
        </p:nvSpPr>
        <p:spPr/>
        <p:txBody>
          <a:bodyPr/>
          <a:lstStyle/>
          <a:p>
            <a:r>
              <a:rPr lang="en-US" dirty="0" smtClean="0"/>
              <a:t>About Achieve</a:t>
            </a:r>
            <a:endParaRPr lang="en-US" dirty="0"/>
          </a:p>
        </p:txBody>
      </p:sp>
      <p:sp>
        <p:nvSpPr>
          <p:cNvPr id="4" name="Slide Number Placeholder 3"/>
          <p:cNvSpPr>
            <a:spLocks noGrp="1"/>
          </p:cNvSpPr>
          <p:nvPr>
            <p:ph type="sldNum" sz="quarter" idx="4"/>
          </p:nvPr>
        </p:nvSpPr>
        <p:spPr/>
        <p:txBody>
          <a:bodyPr/>
          <a:lstStyle/>
          <a:p>
            <a:fld id="{FA7FE77C-AF48-3246-81CD-1FACB1FB746A}" type="slidenum">
              <a:rPr lang="en-US" smtClean="0"/>
              <a:pPr/>
              <a:t>3</a:t>
            </a:fld>
            <a:endParaRPr lang="en-US" dirty="0"/>
          </a:p>
        </p:txBody>
      </p:sp>
    </p:spTree>
    <p:extLst>
      <p:ext uri="{BB962C8B-B14F-4D97-AF65-F5344CB8AC3E}">
        <p14:creationId xmlns:p14="http://schemas.microsoft.com/office/powerpoint/2010/main" val="4072915806"/>
      </p:ext>
    </p:extLst>
  </p:cSld>
  <p:clrMapOvr>
    <a:masterClrMapping/>
  </p:clrMapOvr>
  <p:transition spd="med" advClick="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and OER</a:t>
            </a:r>
          </a:p>
        </p:txBody>
      </p:sp>
      <p:sp>
        <p:nvSpPr>
          <p:cNvPr id="3" name="Slide Number Placeholder 2"/>
          <p:cNvSpPr>
            <a:spLocks noGrp="1"/>
          </p:cNvSpPr>
          <p:nvPr>
            <p:ph type="sldNum" sz="quarter" idx="10"/>
          </p:nvPr>
        </p:nvSpPr>
        <p:spPr/>
        <p:txBody>
          <a:bodyPr/>
          <a:lstStyle/>
          <a:p>
            <a:fld id="{FA7FE77C-AF48-3246-81CD-1FACB1FB746A}" type="slidenum">
              <a:rPr lang="en-US" smtClean="0"/>
              <a:pPr/>
              <a:t>4</a:t>
            </a:fld>
            <a:endParaRPr lang="en-US" dirty="0"/>
          </a:p>
        </p:txBody>
      </p:sp>
      <p:sp>
        <p:nvSpPr>
          <p:cNvPr id="5" name="Content Placeholder 4"/>
          <p:cNvSpPr>
            <a:spLocks noGrp="1"/>
          </p:cNvSpPr>
          <p:nvPr>
            <p:ph idx="1"/>
          </p:nvPr>
        </p:nvSpPr>
        <p:spPr/>
        <p:txBody>
          <a:bodyPr/>
          <a:lstStyle/>
          <a:p>
            <a:r>
              <a:rPr lang="en-US" sz="2400" dirty="0"/>
              <a:t>Achieve OER Rubrics</a:t>
            </a:r>
          </a:p>
          <a:p>
            <a:pPr marL="455613" lvl="1"/>
            <a:r>
              <a:rPr lang="en-US" sz="1800" dirty="0"/>
              <a:t>In collaboration with leaders in the OER Community, Achieve developed a set of eight rubrics to evaluate the quality and standards alignment of OER.</a:t>
            </a:r>
          </a:p>
          <a:p>
            <a:r>
              <a:rPr lang="en-US" sz="2400" dirty="0"/>
              <a:t>Achieve OER Institute</a:t>
            </a:r>
          </a:p>
          <a:p>
            <a:pPr marL="455613" lvl="1"/>
            <a:r>
              <a:rPr lang="en-US" sz="1800" dirty="0"/>
              <a:t>Since 2012, seven states – </a:t>
            </a:r>
            <a:r>
              <a:rPr lang="en-US" sz="1800" i="1" dirty="0"/>
              <a:t>California, Illinois, Louisiana, Minnesota, North Carolina, Washington and Wisconsin </a:t>
            </a:r>
            <a:r>
              <a:rPr lang="en-US" sz="1800" dirty="0"/>
              <a:t>– have worked together to discuss issues and policy challenges in using OER as part of the college- and career-ready standards implementation plans. </a:t>
            </a:r>
          </a:p>
          <a:p>
            <a:endParaRPr lang="en-US" dirty="0"/>
          </a:p>
        </p:txBody>
      </p:sp>
    </p:spTree>
    <p:extLst>
      <p:ext uri="{BB962C8B-B14F-4D97-AF65-F5344CB8AC3E}">
        <p14:creationId xmlns:p14="http://schemas.microsoft.com/office/powerpoint/2010/main" val="3367074833"/>
      </p:ext>
    </p:extLst>
  </p:cSld>
  <p:clrMapOvr>
    <a:masterClrMapping/>
  </p:clrMapOvr>
  <p:transition spd="med" advClick="0">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6096000" cy="1285875"/>
          </a:xfrm>
        </p:spPr>
        <p:txBody>
          <a:bodyPr>
            <a:normAutofit/>
          </a:bodyPr>
          <a:lstStyle/>
          <a:p>
            <a:pPr algn="l"/>
            <a:r>
              <a:rPr lang="en-US" sz="3000" dirty="0" smtClean="0">
                <a:solidFill>
                  <a:srgbClr val="1D91B1"/>
                </a:solidFill>
              </a:rPr>
              <a:t>Benefits of OER</a:t>
            </a:r>
            <a:endParaRPr lang="en-US" sz="3000" dirty="0">
              <a:solidFill>
                <a:srgbClr val="1D91B1"/>
              </a:solidFill>
            </a:endParaRPr>
          </a:p>
        </p:txBody>
      </p:sp>
      <p:sp>
        <p:nvSpPr>
          <p:cNvPr id="4" name="Slide Number Placeholder 3"/>
          <p:cNvSpPr>
            <a:spLocks noGrp="1"/>
          </p:cNvSpPr>
          <p:nvPr>
            <p:ph type="sldNum" sz="quarter" idx="10"/>
          </p:nvPr>
        </p:nvSpPr>
        <p:spPr/>
        <p:txBody>
          <a:bodyPr/>
          <a:lstStyle/>
          <a:p>
            <a:fld id="{FA7FE77C-AF48-3246-81CD-1FACB1FB746A}" type="slidenum">
              <a:rPr lang="en-US" smtClean="0">
                <a:solidFill>
                  <a:srgbClr val="FFFFFF">
                    <a:lumMod val="65000"/>
                  </a:srgbClr>
                </a:solidFill>
              </a:rPr>
              <a:pPr/>
              <a:t>5</a:t>
            </a:fld>
            <a:endParaRPr lang="en-US" dirty="0">
              <a:solidFill>
                <a:srgbClr val="FFFFFF">
                  <a:lumMod val="65000"/>
                </a:srgbClr>
              </a:solidFill>
            </a:endParaRPr>
          </a:p>
        </p:txBody>
      </p:sp>
      <p:sp>
        <p:nvSpPr>
          <p:cNvPr id="3" name="Content Placeholder 2"/>
          <p:cNvSpPr>
            <a:spLocks noGrp="1"/>
          </p:cNvSpPr>
          <p:nvPr>
            <p:ph idx="1"/>
          </p:nvPr>
        </p:nvSpPr>
        <p:spPr>
          <a:xfrm>
            <a:off x="457200" y="1600200"/>
            <a:ext cx="8229600" cy="4571999"/>
          </a:xfrm>
        </p:spPr>
        <p:txBody>
          <a:bodyPr>
            <a:normAutofit/>
          </a:bodyPr>
          <a:lstStyle/>
          <a:p>
            <a:pPr>
              <a:spcBef>
                <a:spcPts val="758"/>
              </a:spcBef>
            </a:pPr>
            <a:r>
              <a:rPr lang="en-US" sz="2400" dirty="0" smtClean="0">
                <a:solidFill>
                  <a:srgbClr val="1D91B1"/>
                </a:solidFill>
              </a:rPr>
              <a:t>Some </a:t>
            </a:r>
            <a:r>
              <a:rPr lang="en-US" sz="2400" dirty="0" smtClean="0">
                <a:solidFill>
                  <a:srgbClr val="1D91B1"/>
                </a:solidFill>
              </a:rPr>
              <a:t>advantages of using OER Include:</a:t>
            </a:r>
            <a:endParaRPr lang="en-US" sz="2400" dirty="0">
              <a:solidFill>
                <a:srgbClr val="1D91B1"/>
              </a:solidFill>
            </a:endParaRPr>
          </a:p>
          <a:p>
            <a:pPr marL="455613" lvl="1"/>
            <a:r>
              <a:rPr lang="en-US" sz="2400" b="1" dirty="0" smtClean="0"/>
              <a:t>Increasing </a:t>
            </a:r>
            <a:r>
              <a:rPr lang="en-US" sz="2400" b="1" dirty="0"/>
              <a:t>local control </a:t>
            </a:r>
            <a:r>
              <a:rPr lang="en-US" sz="2400" dirty="0"/>
              <a:t>and allowing teachers to </a:t>
            </a:r>
            <a:r>
              <a:rPr lang="en-US" sz="2400" dirty="0" smtClean="0"/>
              <a:t>adapt </a:t>
            </a:r>
            <a:r>
              <a:rPr lang="en-US" sz="2400" dirty="0"/>
              <a:t>instructional materials </a:t>
            </a:r>
            <a:r>
              <a:rPr lang="en-US" sz="2400" dirty="0" smtClean="0"/>
              <a:t>to best meet their needs. </a:t>
            </a:r>
            <a:endParaRPr lang="en-US" sz="2400" dirty="0" smtClean="0"/>
          </a:p>
          <a:p>
            <a:pPr marL="455613" lvl="1"/>
            <a:endParaRPr lang="en-US" sz="2400" dirty="0"/>
          </a:p>
          <a:p>
            <a:pPr marL="455613" lvl="1"/>
            <a:r>
              <a:rPr lang="en-US" sz="2400" b="1" dirty="0" smtClean="0"/>
              <a:t>Reducing </a:t>
            </a:r>
            <a:r>
              <a:rPr lang="en-US" sz="2400" b="1" dirty="0"/>
              <a:t>costs </a:t>
            </a:r>
            <a:r>
              <a:rPr lang="en-US" sz="2400" dirty="0"/>
              <a:t>of instructional materials. </a:t>
            </a:r>
            <a:endParaRPr lang="en-US" sz="2400" dirty="0" smtClean="0"/>
          </a:p>
          <a:p>
            <a:pPr marL="455613" lvl="1"/>
            <a:endParaRPr lang="en-US" sz="2400" dirty="0" smtClean="0"/>
          </a:p>
          <a:p>
            <a:pPr marL="455613" lvl="1"/>
            <a:r>
              <a:rPr lang="en-US" sz="2400" b="1" dirty="0" smtClean="0"/>
              <a:t>Ensuring </a:t>
            </a:r>
            <a:r>
              <a:rPr lang="en-US" sz="2400" b="1" dirty="0"/>
              <a:t>that high-quality resources are shared </a:t>
            </a:r>
            <a:r>
              <a:rPr lang="en-US" sz="2400" dirty="0"/>
              <a:t>broadly and easily</a:t>
            </a:r>
            <a:r>
              <a:rPr lang="en-US" sz="2400" b="1" dirty="0"/>
              <a:t>. </a:t>
            </a:r>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1430809126"/>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rgbClr val="1D91B1"/>
                </a:solidFill>
              </a:rPr>
              <a:t>Recommendations</a:t>
            </a:r>
            <a:endParaRPr lang="en-US" sz="3000" dirty="0">
              <a:solidFill>
                <a:srgbClr val="1D91B1"/>
              </a:solidFill>
            </a:endParaRPr>
          </a:p>
        </p:txBody>
      </p:sp>
      <p:sp>
        <p:nvSpPr>
          <p:cNvPr id="6" name="Slide Number Placeholder 3"/>
          <p:cNvSpPr>
            <a:spLocks noGrp="1"/>
          </p:cNvSpPr>
          <p:nvPr>
            <p:ph type="sldNum" sz="quarter" idx="10"/>
          </p:nvPr>
        </p:nvSpPr>
        <p:spPr>
          <a:xfrm>
            <a:off x="6553200" y="5891085"/>
            <a:ext cx="1524000" cy="533400"/>
          </a:xfrm>
        </p:spPr>
        <p:txBody>
          <a:bodyPr/>
          <a:lstStyle/>
          <a:p>
            <a:fld id="{FA7FE77C-AF48-3246-81CD-1FACB1FB746A}" type="slidenum">
              <a:rPr lang="en-US" smtClean="0">
                <a:solidFill>
                  <a:schemeClr val="bg1"/>
                </a:solidFill>
              </a:rPr>
              <a:pPr/>
              <a:t>6</a:t>
            </a:fld>
            <a:endParaRPr lang="en-US" dirty="0">
              <a:solidFill>
                <a:schemeClr val="bg1"/>
              </a:solidFill>
            </a:endParaRPr>
          </a:p>
        </p:txBody>
      </p:sp>
      <p:sp>
        <p:nvSpPr>
          <p:cNvPr id="4" name="Footer Placeholder 3"/>
          <p:cNvSpPr>
            <a:spLocks noGrp="1"/>
          </p:cNvSpPr>
          <p:nvPr>
            <p:ph type="ftr" sz="quarter" idx="3"/>
          </p:nvPr>
        </p:nvSpPr>
        <p:spPr>
          <a:prstGeom prst="rect">
            <a:avLst/>
          </a:prstGeom>
        </p:spPr>
        <p:txBody>
          <a:bodyPr/>
          <a:lstStyle/>
          <a:p>
            <a:pPr>
              <a:defRPr/>
            </a:pPr>
            <a:endParaRPr lang="en-US" dirty="0" smtClean="0">
              <a:solidFill>
                <a:prstClr val="black">
                  <a:tint val="75000"/>
                </a:prstClr>
              </a:solidFill>
            </a:endParaRPr>
          </a:p>
          <a:p>
            <a:pPr>
              <a:defRPr/>
            </a:pPr>
            <a:r>
              <a:rPr lang="en-US" sz="1400" dirty="0" smtClean="0">
                <a:solidFill>
                  <a:prstClr val="black">
                    <a:tint val="75000"/>
                  </a:prstClr>
                </a:solidFill>
              </a:rPr>
              <a:t>State policy recommendations available at </a:t>
            </a:r>
            <a:r>
              <a:rPr lang="en-US" sz="1400" dirty="0" smtClean="0">
                <a:solidFill>
                  <a:prstClr val="black">
                    <a:tint val="75000"/>
                  </a:prstClr>
                </a:solidFill>
                <a:hlinkClick r:id="rId4"/>
              </a:rPr>
              <a:t>www.achieve.org/oer-rubrics</a:t>
            </a:r>
            <a:r>
              <a:rPr lang="en-US" sz="1400" dirty="0" smtClean="0">
                <a:solidFill>
                  <a:prstClr val="black">
                    <a:tint val="75000"/>
                  </a:prstClr>
                </a:solidFill>
              </a:rPr>
              <a:t> </a:t>
            </a:r>
          </a:p>
          <a:p>
            <a:pPr>
              <a:defRPr/>
            </a:pPr>
            <a:endParaRPr lang="en-US" dirty="0">
              <a:solidFill>
                <a:prstClr val="black">
                  <a:tint val="75000"/>
                </a:prstClr>
              </a:solidFill>
            </a:endParaRPr>
          </a:p>
        </p:txBody>
      </p:sp>
      <p:sp>
        <p:nvSpPr>
          <p:cNvPr id="3" name="Content Placeholder 2"/>
          <p:cNvSpPr>
            <a:spLocks noGrp="1"/>
          </p:cNvSpPr>
          <p:nvPr>
            <p:ph idx="1"/>
          </p:nvPr>
        </p:nvSpPr>
        <p:spPr>
          <a:xfrm>
            <a:off x="476003" y="1447800"/>
            <a:ext cx="8229600" cy="4953000"/>
          </a:xfrm>
        </p:spPr>
        <p:txBody>
          <a:bodyPr>
            <a:normAutofit/>
          </a:bodyPr>
          <a:lstStyle/>
          <a:p>
            <a:r>
              <a:rPr lang="en-US" sz="2000" dirty="0" err="1" smtClean="0"/>
              <a:t>Achieve’s</a:t>
            </a:r>
            <a:r>
              <a:rPr lang="en-US" sz="2000" dirty="0" smtClean="0"/>
              <a:t> OER policy recommendations are centered on two main tenets, which provide a basis and framework for additional recommendations:</a:t>
            </a:r>
          </a:p>
          <a:p>
            <a:pPr marL="455613" lvl="1"/>
            <a:r>
              <a:rPr lang="en-US" sz="1800" dirty="0" smtClean="0"/>
              <a:t>States and districts should use OER as part of their strategies to support the implementation of college- and career-ready standards. Furthermore, when public funds are used, the instructional materials created should be openly licensed.</a:t>
            </a:r>
          </a:p>
          <a:p>
            <a:pPr marL="455613" lvl="1"/>
            <a:endParaRPr lang="en-US" sz="1800" dirty="0" smtClean="0"/>
          </a:p>
          <a:p>
            <a:pPr marL="455613" lvl="1"/>
            <a:r>
              <a:rPr lang="en-US" sz="1800" dirty="0" smtClean="0"/>
              <a:t>States and districts should ensure that all instructional materials being used, including OER, are high quality and aligned to college- and career-ready standards.</a:t>
            </a:r>
          </a:p>
          <a:p>
            <a:pPr marL="169863" lvl="1" indent="0">
              <a:buNone/>
            </a:pPr>
            <a:endParaRPr lang="en-US" sz="1500" dirty="0" smtClean="0"/>
          </a:p>
          <a:p>
            <a:pPr marL="169863" lvl="1" indent="0">
              <a:buNone/>
            </a:pPr>
            <a:r>
              <a:rPr lang="en-US" b="1" dirty="0" smtClean="0">
                <a:solidFill>
                  <a:srgbClr val="1D91B1"/>
                </a:solidFill>
              </a:rPr>
              <a:t> </a:t>
            </a:r>
          </a:p>
        </p:txBody>
      </p:sp>
    </p:spTree>
    <p:extLst>
      <p:ext uri="{BB962C8B-B14F-4D97-AF65-F5344CB8AC3E}">
        <p14:creationId xmlns:p14="http://schemas.microsoft.com/office/powerpoint/2010/main" val="45701440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solidFill>
                  <a:srgbClr val="1D91B1"/>
                </a:solidFill>
              </a:rPr>
              <a:t>Recommendations</a:t>
            </a:r>
            <a:endParaRPr lang="en-US" sz="3000" dirty="0">
              <a:solidFill>
                <a:srgbClr val="1D91B1"/>
              </a:solidFill>
            </a:endParaRPr>
          </a:p>
        </p:txBody>
      </p:sp>
      <p:sp>
        <p:nvSpPr>
          <p:cNvPr id="6" name="Slide Number Placeholder 3"/>
          <p:cNvSpPr>
            <a:spLocks noGrp="1"/>
          </p:cNvSpPr>
          <p:nvPr>
            <p:ph type="sldNum" sz="quarter" idx="10"/>
          </p:nvPr>
        </p:nvSpPr>
        <p:spPr>
          <a:xfrm>
            <a:off x="6553200" y="5891085"/>
            <a:ext cx="1524000" cy="533400"/>
          </a:xfrm>
        </p:spPr>
        <p:txBody>
          <a:bodyPr/>
          <a:lstStyle/>
          <a:p>
            <a:fld id="{FA7FE77C-AF48-3246-81CD-1FACB1FB746A}" type="slidenum">
              <a:rPr lang="en-US" smtClean="0">
                <a:solidFill>
                  <a:schemeClr val="bg1"/>
                </a:solidFill>
              </a:rPr>
              <a:pPr/>
              <a:t>7</a:t>
            </a:fld>
            <a:endParaRPr lang="en-US" dirty="0">
              <a:solidFill>
                <a:schemeClr val="bg1"/>
              </a:solidFill>
            </a:endParaRPr>
          </a:p>
        </p:txBody>
      </p:sp>
      <p:sp>
        <p:nvSpPr>
          <p:cNvPr id="4" name="Footer Placeholder 3"/>
          <p:cNvSpPr>
            <a:spLocks noGrp="1"/>
          </p:cNvSpPr>
          <p:nvPr>
            <p:ph type="ftr" sz="quarter" idx="3"/>
          </p:nvPr>
        </p:nvSpPr>
        <p:spPr>
          <a:prstGeom prst="rect">
            <a:avLst/>
          </a:prstGeom>
        </p:spPr>
        <p:txBody>
          <a:bodyPr/>
          <a:lstStyle/>
          <a:p>
            <a:pPr>
              <a:defRPr/>
            </a:pPr>
            <a:endParaRPr lang="en-US" dirty="0" smtClean="0">
              <a:solidFill>
                <a:prstClr val="black">
                  <a:tint val="75000"/>
                </a:prstClr>
              </a:solidFill>
            </a:endParaRPr>
          </a:p>
          <a:p>
            <a:pPr>
              <a:defRPr/>
            </a:pPr>
            <a:r>
              <a:rPr lang="en-US" sz="1400" dirty="0">
                <a:solidFill>
                  <a:prstClr val="black">
                    <a:tint val="75000"/>
                  </a:prstClr>
                </a:solidFill>
              </a:rPr>
              <a:t>State policy recommendations available at </a:t>
            </a:r>
            <a:r>
              <a:rPr lang="en-US" sz="1400" dirty="0">
                <a:solidFill>
                  <a:prstClr val="black">
                    <a:tint val="75000"/>
                  </a:prstClr>
                </a:solidFill>
                <a:hlinkClick r:id="rId3"/>
              </a:rPr>
              <a:t>www.achieve.org/oer-rubrics</a:t>
            </a:r>
            <a:endParaRPr lang="en-US" sz="1400" dirty="0" smtClean="0">
              <a:solidFill>
                <a:prstClr val="black">
                  <a:tint val="75000"/>
                </a:prstClr>
              </a:solidFill>
            </a:endParaRPr>
          </a:p>
          <a:p>
            <a:pPr>
              <a:defRPr/>
            </a:pPr>
            <a:endParaRPr lang="en-US" dirty="0">
              <a:solidFill>
                <a:prstClr val="black">
                  <a:tint val="75000"/>
                </a:prstClr>
              </a:solidFill>
            </a:endParaRPr>
          </a:p>
        </p:txBody>
      </p:sp>
      <p:sp>
        <p:nvSpPr>
          <p:cNvPr id="3" name="Content Placeholder 2"/>
          <p:cNvSpPr>
            <a:spLocks noGrp="1"/>
          </p:cNvSpPr>
          <p:nvPr>
            <p:ph idx="1"/>
          </p:nvPr>
        </p:nvSpPr>
        <p:spPr>
          <a:xfrm>
            <a:off x="476003" y="1481138"/>
            <a:ext cx="8229600" cy="4953000"/>
          </a:xfrm>
        </p:spPr>
        <p:txBody>
          <a:bodyPr>
            <a:normAutofit/>
          </a:bodyPr>
          <a:lstStyle/>
          <a:p>
            <a:pPr marL="455613" lvl="1"/>
            <a:r>
              <a:rPr lang="en-US" sz="1900" dirty="0" smtClean="0"/>
              <a:t>States </a:t>
            </a:r>
            <a:r>
              <a:rPr lang="en-US" sz="1900" dirty="0"/>
              <a:t>should </a:t>
            </a:r>
            <a:r>
              <a:rPr lang="en-US" sz="1900" b="1" dirty="0"/>
              <a:t>develop strategies for using OER </a:t>
            </a:r>
            <a:r>
              <a:rPr lang="en-US" sz="1900" dirty="0"/>
              <a:t>to support college- and career-ready standards implementation. </a:t>
            </a:r>
            <a:endParaRPr lang="en-US" sz="1900" dirty="0" smtClean="0"/>
          </a:p>
          <a:p>
            <a:pPr marL="455613" lvl="1"/>
            <a:r>
              <a:rPr lang="en-US" sz="1900" dirty="0" smtClean="0"/>
              <a:t>States </a:t>
            </a:r>
            <a:r>
              <a:rPr lang="en-US" sz="1900" dirty="0"/>
              <a:t>and districts should use </a:t>
            </a:r>
            <a:r>
              <a:rPr lang="en-US" sz="1900" b="1" dirty="0"/>
              <a:t>specific criteria and review processes to measure alignment </a:t>
            </a:r>
            <a:r>
              <a:rPr lang="en-US" sz="1900" dirty="0"/>
              <a:t>to the college- and career-ready standards to ensure that OER being used meet the level of quality needed to support teaching to those standards.</a:t>
            </a:r>
          </a:p>
          <a:p>
            <a:pPr marL="455613" lvl="1">
              <a:spcAft>
                <a:spcPts val="800"/>
              </a:spcAft>
            </a:pPr>
            <a:r>
              <a:rPr lang="en-US" sz="1900" dirty="0" smtClean="0"/>
              <a:t>States </a:t>
            </a:r>
            <a:r>
              <a:rPr lang="en-US" sz="1900" dirty="0"/>
              <a:t>and districts should </a:t>
            </a:r>
            <a:r>
              <a:rPr lang="en-US" sz="1900" dirty="0" smtClean="0"/>
              <a:t>use OER to </a:t>
            </a:r>
            <a:r>
              <a:rPr lang="en-US" sz="1900" b="1" dirty="0" smtClean="0"/>
              <a:t>leverage </a:t>
            </a:r>
            <a:r>
              <a:rPr lang="en-US" sz="1900" b="1" dirty="0"/>
              <a:t>common standards as an opportunity for </a:t>
            </a:r>
            <a:r>
              <a:rPr lang="en-US" sz="1900" b="1" dirty="0" smtClean="0"/>
              <a:t>collaboration</a:t>
            </a:r>
            <a:r>
              <a:rPr lang="en-US" sz="1900" dirty="0" smtClean="0"/>
              <a:t> </a:t>
            </a:r>
            <a:r>
              <a:rPr lang="en-US" sz="1900" dirty="0"/>
              <a:t>in the development, refinement and continuous improvement of OER instructional materials.</a:t>
            </a:r>
          </a:p>
          <a:p>
            <a:pPr marL="455613" lvl="1">
              <a:spcBef>
                <a:spcPts val="0"/>
              </a:spcBef>
            </a:pPr>
            <a:r>
              <a:rPr lang="en-US" sz="1900" dirty="0" smtClean="0"/>
              <a:t>States </a:t>
            </a:r>
            <a:r>
              <a:rPr lang="en-US" sz="1900" dirty="0"/>
              <a:t>and districts </a:t>
            </a:r>
            <a:r>
              <a:rPr lang="en-US" sz="1900" b="1" dirty="0"/>
              <a:t>should include OER in professional learning </a:t>
            </a:r>
            <a:r>
              <a:rPr lang="en-US" sz="1900" b="1" dirty="0" smtClean="0"/>
              <a:t>activities</a:t>
            </a:r>
            <a:r>
              <a:rPr lang="en-US" sz="1900" dirty="0"/>
              <a:t> </a:t>
            </a:r>
            <a:r>
              <a:rPr lang="en-US" sz="1900" dirty="0" smtClean="0"/>
              <a:t>to </a:t>
            </a:r>
            <a:r>
              <a:rPr lang="en-US" sz="1900" dirty="0" smtClean="0"/>
              <a:t>increase </a:t>
            </a:r>
            <a:r>
              <a:rPr lang="en-US" sz="1900" dirty="0"/>
              <a:t>knowledge and awareness of OER </a:t>
            </a:r>
            <a:r>
              <a:rPr lang="en-US" sz="1900" dirty="0" smtClean="0"/>
              <a:t>and their </a:t>
            </a:r>
            <a:r>
              <a:rPr lang="en-US" sz="1900" dirty="0" smtClean="0"/>
              <a:t>benefits, and as part of a commitment to ensure that materials are </a:t>
            </a:r>
          </a:p>
          <a:p>
            <a:pPr marL="169863" lvl="1" indent="295275">
              <a:spcBef>
                <a:spcPts val="0"/>
              </a:spcBef>
              <a:buNone/>
            </a:pPr>
            <a:r>
              <a:rPr lang="en-US" sz="1900" dirty="0" smtClean="0"/>
              <a:t>high quality and aligned.</a:t>
            </a:r>
            <a:endParaRPr lang="en-US" sz="1900" dirty="0" smtClean="0"/>
          </a:p>
          <a:p>
            <a:pPr marL="169863" lvl="1" indent="0">
              <a:buNone/>
            </a:pPr>
            <a:r>
              <a:rPr lang="en-US" b="1" dirty="0" smtClean="0">
                <a:solidFill>
                  <a:srgbClr val="1D91B1"/>
                </a:solidFill>
              </a:rPr>
              <a:t> </a:t>
            </a:r>
          </a:p>
        </p:txBody>
      </p:sp>
    </p:spTree>
    <p:extLst>
      <p:ext uri="{BB962C8B-B14F-4D97-AF65-F5344CB8AC3E}">
        <p14:creationId xmlns:p14="http://schemas.microsoft.com/office/powerpoint/2010/main" val="203865922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spcAft>
                <a:spcPts val="0"/>
              </a:spcAft>
            </a:pPr>
            <a:r>
              <a:rPr lang="en-US" sz="2000" dirty="0"/>
              <a:t>The following key learnings emerged from the </a:t>
            </a:r>
          </a:p>
          <a:p>
            <a:pPr lvl="0">
              <a:spcBef>
                <a:spcPts val="0"/>
              </a:spcBef>
              <a:spcAft>
                <a:spcPts val="0"/>
              </a:spcAft>
            </a:pPr>
            <a:r>
              <a:rPr lang="en-US" sz="2000" dirty="0"/>
              <a:t>development of these recommendations:</a:t>
            </a:r>
          </a:p>
          <a:p>
            <a:pPr marL="455613" lvl="1"/>
            <a:r>
              <a:rPr lang="en-US" sz="1800" dirty="0"/>
              <a:t>Recommendations like these have a broad base of support between states, funders and partner organizations that advocate for the use of OER.</a:t>
            </a:r>
          </a:p>
          <a:p>
            <a:pPr marL="455613" lvl="1"/>
            <a:r>
              <a:rPr lang="en-US" sz="1800" dirty="0"/>
              <a:t>Each of these recommendations </a:t>
            </a:r>
            <a:r>
              <a:rPr lang="en-US" sz="1800" dirty="0" smtClean="0"/>
              <a:t>is</a:t>
            </a:r>
            <a:r>
              <a:rPr lang="en-US" sz="1800" dirty="0" smtClean="0"/>
              <a:t> </a:t>
            </a:r>
            <a:r>
              <a:rPr lang="en-US" sz="1800" dirty="0"/>
              <a:t>actionable in some form across states; however local context can and should inform how these recommendations are enacted locally.</a:t>
            </a:r>
          </a:p>
          <a:p>
            <a:pPr marL="455613" lvl="1"/>
            <a:r>
              <a:rPr lang="en-US" sz="1800" dirty="0"/>
              <a:t>Future efforts and recommendations to support the use of OER at scale should address strategies for states to appropriately promote and advocate for the use of OER in districts, where most adoption decisions occur. </a:t>
            </a:r>
          </a:p>
          <a:p>
            <a:endParaRPr lang="en-US" dirty="0"/>
          </a:p>
        </p:txBody>
      </p:sp>
      <p:sp>
        <p:nvSpPr>
          <p:cNvPr id="3" name="Title 2"/>
          <p:cNvSpPr>
            <a:spLocks noGrp="1"/>
          </p:cNvSpPr>
          <p:nvPr>
            <p:ph type="title"/>
          </p:nvPr>
        </p:nvSpPr>
        <p:spPr/>
        <p:txBody>
          <a:bodyPr/>
          <a:lstStyle/>
          <a:p>
            <a:r>
              <a:rPr lang="en-US" dirty="0"/>
              <a:t>Key Learnings from Developing </a:t>
            </a:r>
            <a:br>
              <a:rPr lang="en-US" dirty="0"/>
            </a:br>
            <a:r>
              <a:rPr lang="en-US" dirty="0"/>
              <a:t>OER Recommendations</a:t>
            </a:r>
          </a:p>
        </p:txBody>
      </p:sp>
      <p:sp>
        <p:nvSpPr>
          <p:cNvPr id="4" name="Slide Number Placeholder 3"/>
          <p:cNvSpPr>
            <a:spLocks noGrp="1"/>
          </p:cNvSpPr>
          <p:nvPr>
            <p:ph type="sldNum" sz="quarter" idx="4"/>
          </p:nvPr>
        </p:nvSpPr>
        <p:spPr/>
        <p:txBody>
          <a:bodyPr/>
          <a:lstStyle/>
          <a:p>
            <a:fld id="{FA7FE77C-AF48-3246-81CD-1FACB1FB746A}" type="slidenum">
              <a:rPr lang="en-US" smtClean="0"/>
              <a:pPr/>
              <a:t>8</a:t>
            </a:fld>
            <a:endParaRPr lang="en-US" dirty="0"/>
          </a:p>
        </p:txBody>
      </p:sp>
    </p:spTree>
    <p:extLst>
      <p:ext uri="{BB962C8B-B14F-4D97-AF65-F5344CB8AC3E}">
        <p14:creationId xmlns:p14="http://schemas.microsoft.com/office/powerpoint/2010/main" val="3441744508"/>
      </p:ext>
    </p:extLst>
  </p:cSld>
  <p:clrMapOvr>
    <a:masterClrMapping/>
  </p:clrMapOvr>
  <p:transition spd="med" advClick="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FA7FE77C-AF48-3246-81CD-1FACB1FB746A}" type="slidenum">
              <a:rPr lang="en-US" smtClean="0"/>
              <a:pPr/>
              <a:t>9</a:t>
            </a:fld>
            <a:endParaRPr lang="en-US" dirty="0"/>
          </a:p>
        </p:txBody>
      </p:sp>
      <p:sp>
        <p:nvSpPr>
          <p:cNvPr id="4" name="Title 3"/>
          <p:cNvSpPr>
            <a:spLocks noGrp="1"/>
          </p:cNvSpPr>
          <p:nvPr>
            <p:ph type="title"/>
          </p:nvPr>
        </p:nvSpPr>
        <p:spPr/>
        <p:txBody>
          <a:bodyPr/>
          <a:lstStyle/>
          <a:p>
            <a:r>
              <a:rPr lang="en-US" dirty="0" smtClean="0"/>
              <a:t>State and District Examples</a:t>
            </a:r>
            <a:endParaRPr lang="en-US" dirty="0"/>
          </a:p>
        </p:txBody>
      </p:sp>
      <p:sp>
        <p:nvSpPr>
          <p:cNvPr id="5" name="Content Placeholder 4"/>
          <p:cNvSpPr>
            <a:spLocks noGrp="1"/>
          </p:cNvSpPr>
          <p:nvPr>
            <p:ph idx="1"/>
          </p:nvPr>
        </p:nvSpPr>
        <p:spPr/>
        <p:txBody>
          <a:bodyPr/>
          <a:lstStyle/>
          <a:p>
            <a:pPr marL="455613" lvl="1"/>
            <a:r>
              <a:rPr lang="en-US" sz="1800" dirty="0" smtClean="0"/>
              <a:t>For the past three years, the </a:t>
            </a:r>
            <a:r>
              <a:rPr lang="en-US" sz="1800" b="1" dirty="0" smtClean="0"/>
              <a:t>Washington </a:t>
            </a:r>
            <a:r>
              <a:rPr lang="en-US" sz="1800" dirty="0" smtClean="0"/>
              <a:t>Office of Superintendent of Public Instruction have reviewed full-course OER in math and OER units in ELA. Additionally, the state is conducting a grant program for districts to adapt and/OER implement OER resources in classrooms.</a:t>
            </a:r>
            <a:endParaRPr lang="en-US" sz="1800" dirty="0"/>
          </a:p>
          <a:p>
            <a:pPr marL="455613" lvl="1"/>
            <a:endParaRPr lang="en-US" sz="1800" dirty="0"/>
          </a:p>
          <a:p>
            <a:pPr marL="455613" lvl="1"/>
            <a:r>
              <a:rPr lang="en-US" sz="1800" dirty="0" smtClean="0"/>
              <a:t>The </a:t>
            </a:r>
            <a:r>
              <a:rPr lang="en-US" sz="1800" b="1" dirty="0" smtClean="0"/>
              <a:t>K–12 OER Collaborative </a:t>
            </a:r>
            <a:r>
              <a:rPr lang="en-US" sz="1800" dirty="0" smtClean="0"/>
              <a:t>is a group of 12 states committed to providing comprehensive, high-quality OER for K–12 math and ELA aligned to state standards.</a:t>
            </a:r>
          </a:p>
          <a:p>
            <a:pPr marL="169863" lvl="1" indent="0">
              <a:buNone/>
            </a:pPr>
            <a:endParaRPr lang="en-US" sz="1800" dirty="0" smtClean="0"/>
          </a:p>
          <a:p>
            <a:pPr marL="455613" lvl="1"/>
            <a:r>
              <a:rPr lang="en-US" sz="1800" b="1" dirty="0" smtClean="0"/>
              <a:t>Duval County, Florida </a:t>
            </a:r>
            <a:r>
              <a:rPr lang="en-US" sz="1800" dirty="0" smtClean="0"/>
              <a:t>– the 22</a:t>
            </a:r>
            <a:r>
              <a:rPr lang="en-US" sz="1800" baseline="30000" dirty="0" smtClean="0"/>
              <a:t>nd</a:t>
            </a:r>
            <a:r>
              <a:rPr lang="en-US" sz="1800" dirty="0" smtClean="0"/>
              <a:t> largest district in the country – recently chose to adopt </a:t>
            </a:r>
            <a:r>
              <a:rPr lang="en-US" sz="1800" dirty="0" err="1" smtClean="0"/>
              <a:t>EngageNY</a:t>
            </a:r>
            <a:r>
              <a:rPr lang="en-US" sz="1800" dirty="0" smtClean="0"/>
              <a:t> OER materials in elementary math and ELA, thereby saving the district </a:t>
            </a:r>
            <a:r>
              <a:rPr lang="en-US" sz="1800" dirty="0"/>
              <a:t>$</a:t>
            </a:r>
            <a:r>
              <a:rPr lang="en-US" sz="1800" dirty="0" smtClean="0"/>
              <a:t>10 </a:t>
            </a:r>
            <a:r>
              <a:rPr lang="en-US" sz="1800" dirty="0" smtClean="0"/>
              <a:t>million it can use for other materials and programs.</a:t>
            </a:r>
            <a:endParaRPr lang="en-US" sz="1800" dirty="0"/>
          </a:p>
          <a:p>
            <a:endParaRPr lang="en-US" dirty="0"/>
          </a:p>
        </p:txBody>
      </p:sp>
    </p:spTree>
    <p:extLst>
      <p:ext uri="{BB962C8B-B14F-4D97-AF65-F5344CB8AC3E}">
        <p14:creationId xmlns:p14="http://schemas.microsoft.com/office/powerpoint/2010/main" val="3900881586"/>
      </p:ext>
    </p:extLst>
  </p:cSld>
  <p:clrMapOvr>
    <a:masterClrMapping/>
  </p:clrMapOvr>
  <p:transition spd="med" advClick="0">
    <p:fade/>
  </p:transition>
</p:sld>
</file>

<file path=ppt/theme/theme1.xml><?xml version="1.0" encoding="utf-8"?>
<a:theme xmlns:a="http://schemas.openxmlformats.org/drawingml/2006/main" name="Main content">
  <a:themeElements>
    <a:clrScheme name="Achieve_template">
      <a:dk1>
        <a:srgbClr val="000000"/>
      </a:dk1>
      <a:lt1>
        <a:srgbClr val="FFFFFF"/>
      </a:lt1>
      <a:dk2>
        <a:srgbClr val="000000"/>
      </a:dk2>
      <a:lt2>
        <a:srgbClr val="808080"/>
      </a:lt2>
      <a:accent1>
        <a:srgbClr val="263685"/>
      </a:accent1>
      <a:accent2>
        <a:srgbClr val="1088A5"/>
      </a:accent2>
      <a:accent3>
        <a:srgbClr val="558ED5"/>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rgbClr val="0091B2"/>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10332</TotalTime>
  <Words>1054</Words>
  <Application>Microsoft Office PowerPoint</Application>
  <PresentationFormat>On-screen Show (4:3)</PresentationFormat>
  <Paragraphs>126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Geneva</vt:lpstr>
      <vt:lpstr>Times New Roman</vt:lpstr>
      <vt:lpstr>Wingdings 2</vt:lpstr>
      <vt:lpstr>Main content</vt:lpstr>
      <vt:lpstr>PowerPoint Presentation</vt:lpstr>
      <vt:lpstr>Welcome and Introduction</vt:lpstr>
      <vt:lpstr>About Achieve</vt:lpstr>
      <vt:lpstr>Achieve and OER</vt:lpstr>
      <vt:lpstr>Benefits of OER</vt:lpstr>
      <vt:lpstr>Recommendations</vt:lpstr>
      <vt:lpstr>Recommendations</vt:lpstr>
      <vt:lpstr>Key Learnings from Developing  OER Recommendations</vt:lpstr>
      <vt:lpstr>State and District Examples</vt:lpstr>
      <vt:lpstr>Opportunities for Collaboration between States and Districts</vt:lpstr>
      <vt:lpstr>Additional OER Resources</vt:lpstr>
      <vt:lpstr>Letter of Support</vt:lpstr>
      <vt:lpstr>Letter of Support</vt:lpstr>
      <vt:lpstr>Thank you!</vt:lpstr>
    </vt:vector>
  </TitlesOfParts>
  <Company>hzdg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Kate Blosveren</dc:creator>
  <cp:lastModifiedBy>Hans Voss</cp:lastModifiedBy>
  <cp:revision>692</cp:revision>
  <cp:lastPrinted>2015-07-28T19:30:21Z</cp:lastPrinted>
  <dcterms:created xsi:type="dcterms:W3CDTF">2010-02-26T14:38:41Z</dcterms:created>
  <dcterms:modified xsi:type="dcterms:W3CDTF">2015-07-28T19:30:42Z</dcterms:modified>
</cp:coreProperties>
</file>